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3195300" cy="7569200"/>
  <p:notesSz cx="131953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E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900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0123" y="2346452"/>
            <a:ext cx="11221403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0247" y="4238752"/>
            <a:ext cx="924115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082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8849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8060" y="1973334"/>
            <a:ext cx="4104640" cy="890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50" b="0" i="0">
                <a:solidFill>
                  <a:srgbClr val="8B9EA5"/>
                </a:solidFill>
                <a:latin typeface="Poppins-Light"/>
                <a:cs typeface="Poppins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0082" y="1740916"/>
            <a:ext cx="11881485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88561" y="7039356"/>
            <a:ext cx="422452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0082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05188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2831256" y="594983"/>
            <a:ext cx="9740778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NZ" sz="2700" b="1" dirty="0">
                <a:solidFill>
                  <a:srgbClr val="1BA9D6"/>
                </a:solidFill>
                <a:latin typeface="Poppins-SemiBold"/>
                <a:cs typeface="Poppins-SemiBold"/>
              </a:rPr>
              <a:t>Nui plans – an overview</a:t>
            </a:r>
            <a:endParaRPr sz="2700" dirty="0">
              <a:latin typeface="Poppins-SemiBold"/>
              <a:cs typeface="Poppins-SemiBold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1C5B61DB-276C-40EF-A362-E25834BC6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857" y="6604000"/>
            <a:ext cx="2290362" cy="489268"/>
          </a:xfrm>
          <a:prstGeom prst="rect">
            <a:avLst/>
          </a:prstGeom>
        </p:spPr>
      </p:pic>
      <p:pic>
        <p:nvPicPr>
          <p:cNvPr id="39" name="Picture 38" descr="A picture containing ray&#10;&#10;Description automatically generated">
            <a:extLst>
              <a:ext uri="{FF2B5EF4-FFF2-40B4-BE49-F238E27FC236}">
                <a16:creationId xmlns:a16="http://schemas.microsoft.com/office/drawing/2014/main" id="{6026122E-C352-45A9-941F-47A2A5DE30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8543" cy="7569200"/>
          </a:xfrm>
          <a:prstGeom prst="rect">
            <a:avLst/>
          </a:prstGeom>
        </p:spPr>
      </p:pic>
      <p:sp>
        <p:nvSpPr>
          <p:cNvPr id="12" name="object 4">
            <a:extLst>
              <a:ext uri="{FF2B5EF4-FFF2-40B4-BE49-F238E27FC236}">
                <a16:creationId xmlns:a16="http://schemas.microsoft.com/office/drawing/2014/main" id="{8BB8053E-8375-C20F-005D-A9500AF2E88C}"/>
              </a:ext>
            </a:extLst>
          </p:cNvPr>
          <p:cNvSpPr/>
          <p:nvPr/>
        </p:nvSpPr>
        <p:spPr>
          <a:xfrm>
            <a:off x="2819317" y="2887738"/>
            <a:ext cx="1231900" cy="789305"/>
          </a:xfrm>
          <a:custGeom>
            <a:avLst/>
            <a:gdLst/>
            <a:ahLst/>
            <a:cxnLst/>
            <a:rect l="l" t="t" r="r" b="b"/>
            <a:pathLst>
              <a:path w="1231900" h="789304">
                <a:moveTo>
                  <a:pt x="1174013" y="0"/>
                </a:moveTo>
                <a:lnTo>
                  <a:pt x="57429" y="0"/>
                </a:lnTo>
                <a:lnTo>
                  <a:pt x="35077" y="4511"/>
                </a:lnTo>
                <a:lnTo>
                  <a:pt x="16822" y="16816"/>
                </a:lnTo>
                <a:lnTo>
                  <a:pt x="4513" y="35066"/>
                </a:lnTo>
                <a:lnTo>
                  <a:pt x="0" y="57416"/>
                </a:lnTo>
                <a:lnTo>
                  <a:pt x="0" y="731405"/>
                </a:lnTo>
                <a:lnTo>
                  <a:pt x="4513" y="753755"/>
                </a:lnTo>
                <a:lnTo>
                  <a:pt x="16822" y="772006"/>
                </a:lnTo>
                <a:lnTo>
                  <a:pt x="35077" y="784310"/>
                </a:lnTo>
                <a:lnTo>
                  <a:pt x="57429" y="788822"/>
                </a:lnTo>
                <a:lnTo>
                  <a:pt x="1174013" y="788822"/>
                </a:lnTo>
                <a:lnTo>
                  <a:pt x="1196363" y="784310"/>
                </a:lnTo>
                <a:lnTo>
                  <a:pt x="1214613" y="772006"/>
                </a:lnTo>
                <a:lnTo>
                  <a:pt x="1226918" y="753755"/>
                </a:lnTo>
                <a:lnTo>
                  <a:pt x="1231430" y="731405"/>
                </a:lnTo>
                <a:lnTo>
                  <a:pt x="1231430" y="57416"/>
                </a:lnTo>
                <a:lnTo>
                  <a:pt x="1226918" y="35066"/>
                </a:lnTo>
                <a:lnTo>
                  <a:pt x="1214613" y="16816"/>
                </a:lnTo>
                <a:lnTo>
                  <a:pt x="1196363" y="4511"/>
                </a:lnTo>
                <a:lnTo>
                  <a:pt x="1174013" y="0"/>
                </a:lnTo>
                <a:close/>
              </a:path>
            </a:pathLst>
          </a:custGeom>
          <a:solidFill>
            <a:srgbClr val="7E95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5">
            <a:extLst>
              <a:ext uri="{FF2B5EF4-FFF2-40B4-BE49-F238E27FC236}">
                <a16:creationId xmlns:a16="http://schemas.microsoft.com/office/drawing/2014/main" id="{907A1D36-B53D-3E26-BFAB-9334D792BAAF}"/>
              </a:ext>
            </a:extLst>
          </p:cNvPr>
          <p:cNvSpPr txBox="1"/>
          <p:nvPr/>
        </p:nvSpPr>
        <p:spPr>
          <a:xfrm>
            <a:off x="2973678" y="3397609"/>
            <a:ext cx="92329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rgbClr val="FFFFFF"/>
                </a:solidFill>
                <a:latin typeface="Poppins SemiBold"/>
                <a:cs typeface="Poppins SemiBold"/>
              </a:rPr>
              <a:t>Marketplace</a:t>
            </a:r>
            <a:endParaRPr sz="1100">
              <a:latin typeface="Poppins SemiBold"/>
              <a:cs typeface="Poppins SemiBold"/>
            </a:endParaRPr>
          </a:p>
        </p:txBody>
      </p:sp>
      <p:grpSp>
        <p:nvGrpSpPr>
          <p:cNvPr id="14" name="object 6">
            <a:extLst>
              <a:ext uri="{FF2B5EF4-FFF2-40B4-BE49-F238E27FC236}">
                <a16:creationId xmlns:a16="http://schemas.microsoft.com/office/drawing/2014/main" id="{6868C29F-5FD5-642C-F9A0-448E026EE869}"/>
              </a:ext>
            </a:extLst>
          </p:cNvPr>
          <p:cNvGrpSpPr/>
          <p:nvPr/>
        </p:nvGrpSpPr>
        <p:grpSpPr>
          <a:xfrm>
            <a:off x="3287880" y="2887738"/>
            <a:ext cx="2171065" cy="789305"/>
            <a:chOff x="3287880" y="2887738"/>
            <a:chExt cx="2171065" cy="789305"/>
          </a:xfrm>
        </p:grpSpPr>
        <p:sp>
          <p:nvSpPr>
            <p:cNvPr id="15" name="object 7">
              <a:extLst>
                <a:ext uri="{FF2B5EF4-FFF2-40B4-BE49-F238E27FC236}">
                  <a16:creationId xmlns:a16="http://schemas.microsoft.com/office/drawing/2014/main" id="{7156AE15-8F85-956D-8B82-8A607AFBE8E4}"/>
                </a:ext>
              </a:extLst>
            </p:cNvPr>
            <p:cNvSpPr/>
            <p:nvPr/>
          </p:nvSpPr>
          <p:spPr>
            <a:xfrm>
              <a:off x="3287880" y="3053954"/>
              <a:ext cx="294640" cy="274955"/>
            </a:xfrm>
            <a:custGeom>
              <a:avLst/>
              <a:gdLst/>
              <a:ahLst/>
              <a:cxnLst/>
              <a:rect l="l" t="t" r="r" b="b"/>
              <a:pathLst>
                <a:path w="294639" h="274954">
                  <a:moveTo>
                    <a:pt x="286804" y="245402"/>
                  </a:moveTo>
                  <a:lnTo>
                    <a:pt x="10718" y="245402"/>
                  </a:lnTo>
                  <a:lnTo>
                    <a:pt x="7607" y="245579"/>
                  </a:lnTo>
                  <a:lnTo>
                    <a:pt x="5041" y="246595"/>
                  </a:lnTo>
                  <a:lnTo>
                    <a:pt x="1015" y="250253"/>
                  </a:lnTo>
                  <a:lnTo>
                    <a:pt x="0" y="252539"/>
                  </a:lnTo>
                  <a:lnTo>
                    <a:pt x="0" y="274802"/>
                  </a:lnTo>
                  <a:lnTo>
                    <a:pt x="294309" y="274802"/>
                  </a:lnTo>
                  <a:lnTo>
                    <a:pt x="294226" y="252539"/>
                  </a:lnTo>
                  <a:lnTo>
                    <a:pt x="293306" y="250431"/>
                  </a:lnTo>
                  <a:lnTo>
                    <a:pt x="289280" y="246405"/>
                  </a:lnTo>
                  <a:lnTo>
                    <a:pt x="286804" y="245402"/>
                  </a:lnTo>
                  <a:close/>
                </a:path>
                <a:path w="294639" h="274954">
                  <a:moveTo>
                    <a:pt x="27482" y="215811"/>
                  </a:moveTo>
                  <a:lnTo>
                    <a:pt x="25006" y="216725"/>
                  </a:lnTo>
                  <a:lnTo>
                    <a:pt x="20612" y="220764"/>
                  </a:lnTo>
                  <a:lnTo>
                    <a:pt x="19593" y="222872"/>
                  </a:lnTo>
                  <a:lnTo>
                    <a:pt x="19507" y="235508"/>
                  </a:lnTo>
                  <a:lnTo>
                    <a:pt x="274802" y="235508"/>
                  </a:lnTo>
                  <a:lnTo>
                    <a:pt x="274802" y="225615"/>
                  </a:lnTo>
                  <a:lnTo>
                    <a:pt x="274980" y="222872"/>
                  </a:lnTo>
                  <a:lnTo>
                    <a:pt x="273977" y="220573"/>
                  </a:lnTo>
                  <a:lnTo>
                    <a:pt x="269582" y="216915"/>
                  </a:lnTo>
                  <a:lnTo>
                    <a:pt x="267106" y="216001"/>
                  </a:lnTo>
                  <a:lnTo>
                    <a:pt x="30225" y="216001"/>
                  </a:lnTo>
                  <a:lnTo>
                    <a:pt x="27482" y="215811"/>
                  </a:lnTo>
                  <a:close/>
                </a:path>
                <a:path w="294639" h="274954">
                  <a:moveTo>
                    <a:pt x="78587" y="98107"/>
                  </a:moveTo>
                  <a:lnTo>
                    <a:pt x="39293" y="98107"/>
                  </a:lnTo>
                  <a:lnTo>
                    <a:pt x="39293" y="216001"/>
                  </a:lnTo>
                  <a:lnTo>
                    <a:pt x="78587" y="216001"/>
                  </a:lnTo>
                  <a:lnTo>
                    <a:pt x="78587" y="98107"/>
                  </a:lnTo>
                  <a:close/>
                </a:path>
                <a:path w="294639" h="274954">
                  <a:moveTo>
                    <a:pt x="137401" y="98107"/>
                  </a:moveTo>
                  <a:lnTo>
                    <a:pt x="98107" y="98107"/>
                  </a:lnTo>
                  <a:lnTo>
                    <a:pt x="98107" y="216001"/>
                  </a:lnTo>
                  <a:lnTo>
                    <a:pt x="137401" y="216001"/>
                  </a:lnTo>
                  <a:lnTo>
                    <a:pt x="137401" y="98107"/>
                  </a:lnTo>
                  <a:close/>
                </a:path>
                <a:path w="294639" h="274954">
                  <a:moveTo>
                    <a:pt x="196214" y="98107"/>
                  </a:moveTo>
                  <a:lnTo>
                    <a:pt x="156908" y="98107"/>
                  </a:lnTo>
                  <a:lnTo>
                    <a:pt x="156908" y="216001"/>
                  </a:lnTo>
                  <a:lnTo>
                    <a:pt x="196214" y="216001"/>
                  </a:lnTo>
                  <a:lnTo>
                    <a:pt x="196214" y="98107"/>
                  </a:lnTo>
                  <a:close/>
                </a:path>
                <a:path w="294639" h="274954">
                  <a:moveTo>
                    <a:pt x="255295" y="98107"/>
                  </a:moveTo>
                  <a:lnTo>
                    <a:pt x="215988" y="98107"/>
                  </a:lnTo>
                  <a:lnTo>
                    <a:pt x="215988" y="216001"/>
                  </a:lnTo>
                  <a:lnTo>
                    <a:pt x="255295" y="216001"/>
                  </a:lnTo>
                  <a:lnTo>
                    <a:pt x="255295" y="98107"/>
                  </a:lnTo>
                  <a:close/>
                </a:path>
                <a:path w="294639" h="274954">
                  <a:moveTo>
                    <a:pt x="274802" y="78600"/>
                  </a:moveTo>
                  <a:lnTo>
                    <a:pt x="19507" y="78600"/>
                  </a:lnTo>
                  <a:lnTo>
                    <a:pt x="19697" y="81343"/>
                  </a:lnTo>
                  <a:lnTo>
                    <a:pt x="20789" y="83629"/>
                  </a:lnTo>
                  <a:lnTo>
                    <a:pt x="24828" y="87299"/>
                  </a:lnTo>
                  <a:lnTo>
                    <a:pt x="27292" y="88214"/>
                  </a:lnTo>
                  <a:lnTo>
                    <a:pt x="264363" y="88214"/>
                  </a:lnTo>
                  <a:lnTo>
                    <a:pt x="267284" y="88391"/>
                  </a:lnTo>
                  <a:lnTo>
                    <a:pt x="269760" y="87477"/>
                  </a:lnTo>
                  <a:lnTo>
                    <a:pt x="273799" y="83451"/>
                  </a:lnTo>
                  <a:lnTo>
                    <a:pt x="274719" y="81343"/>
                  </a:lnTo>
                  <a:lnTo>
                    <a:pt x="274802" y="78600"/>
                  </a:lnTo>
                  <a:close/>
                </a:path>
                <a:path w="294639" h="274954">
                  <a:moveTo>
                    <a:pt x="147294" y="0"/>
                  </a:moveTo>
                  <a:lnTo>
                    <a:pt x="0" y="58813"/>
                  </a:lnTo>
                  <a:lnTo>
                    <a:pt x="0" y="78600"/>
                  </a:lnTo>
                  <a:lnTo>
                    <a:pt x="294309" y="78600"/>
                  </a:lnTo>
                  <a:lnTo>
                    <a:pt x="294309" y="58813"/>
                  </a:lnTo>
                  <a:lnTo>
                    <a:pt x="1472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8">
              <a:extLst>
                <a:ext uri="{FF2B5EF4-FFF2-40B4-BE49-F238E27FC236}">
                  <a16:creationId xmlns:a16="http://schemas.microsoft.com/office/drawing/2014/main" id="{6AB31C2B-D330-DB9F-5922-172B49FD91BE}"/>
                </a:ext>
              </a:extLst>
            </p:cNvPr>
            <p:cNvSpPr/>
            <p:nvPr/>
          </p:nvSpPr>
          <p:spPr>
            <a:xfrm>
              <a:off x="4226952" y="2887738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13" y="0"/>
                  </a:moveTo>
                  <a:lnTo>
                    <a:pt x="57416" y="0"/>
                  </a:lnTo>
                  <a:lnTo>
                    <a:pt x="35066" y="4511"/>
                  </a:lnTo>
                  <a:lnTo>
                    <a:pt x="16816" y="16816"/>
                  </a:lnTo>
                  <a:lnTo>
                    <a:pt x="4511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11" y="753755"/>
                  </a:lnTo>
                  <a:lnTo>
                    <a:pt x="16816" y="772006"/>
                  </a:lnTo>
                  <a:lnTo>
                    <a:pt x="35066" y="784310"/>
                  </a:lnTo>
                  <a:lnTo>
                    <a:pt x="57416" y="788822"/>
                  </a:lnTo>
                  <a:lnTo>
                    <a:pt x="1174013" y="788822"/>
                  </a:lnTo>
                  <a:lnTo>
                    <a:pt x="1196363" y="784310"/>
                  </a:lnTo>
                  <a:lnTo>
                    <a:pt x="1214613" y="772006"/>
                  </a:lnTo>
                  <a:lnTo>
                    <a:pt x="1226918" y="753755"/>
                  </a:lnTo>
                  <a:lnTo>
                    <a:pt x="1231430" y="731405"/>
                  </a:lnTo>
                  <a:lnTo>
                    <a:pt x="1231430" y="57416"/>
                  </a:lnTo>
                  <a:lnTo>
                    <a:pt x="1226918" y="35066"/>
                  </a:lnTo>
                  <a:lnTo>
                    <a:pt x="1214613" y="16816"/>
                  </a:lnTo>
                  <a:lnTo>
                    <a:pt x="1196363" y="4511"/>
                  </a:lnTo>
                  <a:lnTo>
                    <a:pt x="1174013" y="0"/>
                  </a:lnTo>
                  <a:close/>
                </a:path>
              </a:pathLst>
            </a:custGeom>
            <a:solidFill>
              <a:srgbClr val="7E95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9">
            <a:extLst>
              <a:ext uri="{FF2B5EF4-FFF2-40B4-BE49-F238E27FC236}">
                <a16:creationId xmlns:a16="http://schemas.microsoft.com/office/drawing/2014/main" id="{FB1F0F76-81DF-1661-3321-3E04A7D3ADA7}"/>
              </a:ext>
            </a:extLst>
          </p:cNvPr>
          <p:cNvSpPr txBox="1"/>
          <p:nvPr/>
        </p:nvSpPr>
        <p:spPr>
          <a:xfrm>
            <a:off x="4543654" y="3397609"/>
            <a:ext cx="59817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rgbClr val="FFFFFF"/>
                </a:solidFill>
                <a:latin typeface="Poppins SemiBold"/>
                <a:cs typeface="Poppins SemiBold"/>
              </a:rPr>
              <a:t>Tenders</a:t>
            </a:r>
            <a:endParaRPr sz="1100">
              <a:latin typeface="Poppins SemiBold"/>
              <a:cs typeface="Poppins SemiBold"/>
            </a:endParaRPr>
          </a:p>
        </p:txBody>
      </p:sp>
      <p:sp>
        <p:nvSpPr>
          <p:cNvPr id="18" name="object 10">
            <a:extLst>
              <a:ext uri="{FF2B5EF4-FFF2-40B4-BE49-F238E27FC236}">
                <a16:creationId xmlns:a16="http://schemas.microsoft.com/office/drawing/2014/main" id="{BC7CC65D-FA17-7D7D-59C6-30AB9BDA3977}"/>
              </a:ext>
            </a:extLst>
          </p:cNvPr>
          <p:cNvSpPr/>
          <p:nvPr/>
        </p:nvSpPr>
        <p:spPr>
          <a:xfrm>
            <a:off x="4664266" y="3042622"/>
            <a:ext cx="290830" cy="290830"/>
          </a:xfrm>
          <a:custGeom>
            <a:avLst/>
            <a:gdLst/>
            <a:ahLst/>
            <a:cxnLst/>
            <a:rect l="l" t="t" r="r" b="b"/>
            <a:pathLst>
              <a:path w="290829" h="290829">
                <a:moveTo>
                  <a:pt x="165400" y="149364"/>
                </a:moveTo>
                <a:lnTo>
                  <a:pt x="132930" y="149364"/>
                </a:lnTo>
                <a:lnTo>
                  <a:pt x="175933" y="192366"/>
                </a:lnTo>
                <a:lnTo>
                  <a:pt x="171119" y="197180"/>
                </a:lnTo>
                <a:lnTo>
                  <a:pt x="168719" y="202501"/>
                </a:lnTo>
                <a:lnTo>
                  <a:pt x="168719" y="214325"/>
                </a:lnTo>
                <a:lnTo>
                  <a:pt x="170815" y="219341"/>
                </a:lnTo>
                <a:lnTo>
                  <a:pt x="175031" y="223342"/>
                </a:lnTo>
                <a:lnTo>
                  <a:pt x="236080" y="284695"/>
                </a:lnTo>
                <a:lnTo>
                  <a:pt x="240284" y="288709"/>
                </a:lnTo>
                <a:lnTo>
                  <a:pt x="245300" y="290715"/>
                </a:lnTo>
                <a:lnTo>
                  <a:pt x="256921" y="290715"/>
                </a:lnTo>
                <a:lnTo>
                  <a:pt x="262039" y="288709"/>
                </a:lnTo>
                <a:lnTo>
                  <a:pt x="266446" y="284695"/>
                </a:lnTo>
                <a:lnTo>
                  <a:pt x="284492" y="266357"/>
                </a:lnTo>
                <a:lnTo>
                  <a:pt x="288505" y="262343"/>
                </a:lnTo>
                <a:lnTo>
                  <a:pt x="290512" y="257327"/>
                </a:lnTo>
                <a:lnTo>
                  <a:pt x="290512" y="245503"/>
                </a:lnTo>
                <a:lnTo>
                  <a:pt x="288505" y="240398"/>
                </a:lnTo>
                <a:lnTo>
                  <a:pt x="284492" y="235978"/>
                </a:lnTo>
                <a:lnTo>
                  <a:pt x="224350" y="176136"/>
                </a:lnTo>
                <a:lnTo>
                  <a:pt x="192163" y="176136"/>
                </a:lnTo>
                <a:lnTo>
                  <a:pt x="165400" y="149364"/>
                </a:lnTo>
                <a:close/>
              </a:path>
              <a:path w="290829" h="290829">
                <a:moveTo>
                  <a:pt x="29375" y="102450"/>
                </a:moveTo>
                <a:lnTo>
                  <a:pt x="21361" y="102450"/>
                </a:lnTo>
                <a:lnTo>
                  <a:pt x="17538" y="103962"/>
                </a:lnTo>
                <a:lnTo>
                  <a:pt x="14135" y="106959"/>
                </a:lnTo>
                <a:lnTo>
                  <a:pt x="13944" y="106959"/>
                </a:lnTo>
                <a:lnTo>
                  <a:pt x="1511" y="122097"/>
                </a:lnTo>
                <a:lnTo>
                  <a:pt x="304" y="124904"/>
                </a:lnTo>
                <a:lnTo>
                  <a:pt x="0" y="126314"/>
                </a:lnTo>
                <a:lnTo>
                  <a:pt x="0" y="132321"/>
                </a:lnTo>
                <a:lnTo>
                  <a:pt x="1600" y="136143"/>
                </a:lnTo>
                <a:lnTo>
                  <a:pt x="4813" y="139141"/>
                </a:lnTo>
                <a:lnTo>
                  <a:pt x="73380" y="207708"/>
                </a:lnTo>
                <a:lnTo>
                  <a:pt x="76390" y="210921"/>
                </a:lnTo>
                <a:lnTo>
                  <a:pt x="80200" y="212521"/>
                </a:lnTo>
                <a:lnTo>
                  <a:pt x="86614" y="212521"/>
                </a:lnTo>
                <a:lnTo>
                  <a:pt x="88023" y="212216"/>
                </a:lnTo>
                <a:lnTo>
                  <a:pt x="90017" y="211023"/>
                </a:lnTo>
                <a:lnTo>
                  <a:pt x="91224" y="210515"/>
                </a:lnTo>
                <a:lnTo>
                  <a:pt x="94030" y="209715"/>
                </a:lnTo>
                <a:lnTo>
                  <a:pt x="95338" y="208813"/>
                </a:lnTo>
                <a:lnTo>
                  <a:pt x="97739" y="206006"/>
                </a:lnTo>
                <a:lnTo>
                  <a:pt x="98742" y="205104"/>
                </a:lnTo>
                <a:lnTo>
                  <a:pt x="100342" y="204304"/>
                </a:lnTo>
                <a:lnTo>
                  <a:pt x="101447" y="203199"/>
                </a:lnTo>
                <a:lnTo>
                  <a:pt x="104254" y="199593"/>
                </a:lnTo>
                <a:lnTo>
                  <a:pt x="105155" y="198589"/>
                </a:lnTo>
                <a:lnTo>
                  <a:pt x="105562" y="198386"/>
                </a:lnTo>
                <a:lnTo>
                  <a:pt x="108572" y="194983"/>
                </a:lnTo>
                <a:lnTo>
                  <a:pt x="110070" y="191173"/>
                </a:lnTo>
                <a:lnTo>
                  <a:pt x="110070" y="186956"/>
                </a:lnTo>
                <a:lnTo>
                  <a:pt x="109867" y="185750"/>
                </a:lnTo>
                <a:lnTo>
                  <a:pt x="109867" y="184759"/>
                </a:lnTo>
                <a:lnTo>
                  <a:pt x="110274" y="183146"/>
                </a:lnTo>
                <a:lnTo>
                  <a:pt x="109969" y="182257"/>
                </a:lnTo>
                <a:lnTo>
                  <a:pt x="108369" y="180238"/>
                </a:lnTo>
                <a:lnTo>
                  <a:pt x="107962" y="179438"/>
                </a:lnTo>
                <a:lnTo>
                  <a:pt x="107962" y="178244"/>
                </a:lnTo>
                <a:lnTo>
                  <a:pt x="107467" y="177444"/>
                </a:lnTo>
                <a:lnTo>
                  <a:pt x="100444" y="170421"/>
                </a:lnTo>
                <a:lnTo>
                  <a:pt x="111874" y="170421"/>
                </a:lnTo>
                <a:lnTo>
                  <a:pt x="132930" y="149364"/>
                </a:lnTo>
                <a:lnTo>
                  <a:pt x="165400" y="149364"/>
                </a:lnTo>
                <a:lnTo>
                  <a:pt x="149174" y="133134"/>
                </a:lnTo>
                <a:lnTo>
                  <a:pt x="170218" y="112077"/>
                </a:lnTo>
                <a:lnTo>
                  <a:pt x="42100" y="112077"/>
                </a:lnTo>
                <a:lnTo>
                  <a:pt x="40500" y="110477"/>
                </a:lnTo>
                <a:lnTo>
                  <a:pt x="40445" y="110346"/>
                </a:lnTo>
                <a:lnTo>
                  <a:pt x="38798" y="108978"/>
                </a:lnTo>
                <a:lnTo>
                  <a:pt x="38100" y="108267"/>
                </a:lnTo>
                <a:lnTo>
                  <a:pt x="33083" y="104355"/>
                </a:lnTo>
                <a:lnTo>
                  <a:pt x="32283" y="103962"/>
                </a:lnTo>
                <a:lnTo>
                  <a:pt x="30276" y="102755"/>
                </a:lnTo>
                <a:lnTo>
                  <a:pt x="29375" y="102450"/>
                </a:lnTo>
                <a:close/>
              </a:path>
              <a:path w="290829" h="290829">
                <a:moveTo>
                  <a:pt x="213918" y="168922"/>
                </a:moveTo>
                <a:lnTo>
                  <a:pt x="202298" y="168922"/>
                </a:lnTo>
                <a:lnTo>
                  <a:pt x="196977" y="171322"/>
                </a:lnTo>
                <a:lnTo>
                  <a:pt x="192163" y="176136"/>
                </a:lnTo>
                <a:lnTo>
                  <a:pt x="224350" y="176136"/>
                </a:lnTo>
                <a:lnTo>
                  <a:pt x="223443" y="175234"/>
                </a:lnTo>
                <a:lnTo>
                  <a:pt x="219036" y="171018"/>
                </a:lnTo>
                <a:lnTo>
                  <a:pt x="213918" y="168922"/>
                </a:lnTo>
                <a:close/>
              </a:path>
              <a:path w="290829" h="290829">
                <a:moveTo>
                  <a:pt x="111874" y="170421"/>
                </a:moveTo>
                <a:lnTo>
                  <a:pt x="100444" y="170421"/>
                </a:lnTo>
                <a:lnTo>
                  <a:pt x="102057" y="172021"/>
                </a:lnTo>
                <a:lnTo>
                  <a:pt x="103962" y="172821"/>
                </a:lnTo>
                <a:lnTo>
                  <a:pt x="108369" y="172821"/>
                </a:lnTo>
                <a:lnTo>
                  <a:pt x="110274" y="172021"/>
                </a:lnTo>
                <a:lnTo>
                  <a:pt x="111874" y="170421"/>
                </a:lnTo>
                <a:close/>
              </a:path>
              <a:path w="290829" h="290829">
                <a:moveTo>
                  <a:pt x="40445" y="110346"/>
                </a:moveTo>
                <a:lnTo>
                  <a:pt x="40500" y="110477"/>
                </a:lnTo>
                <a:lnTo>
                  <a:pt x="42100" y="112077"/>
                </a:lnTo>
                <a:lnTo>
                  <a:pt x="41910" y="111671"/>
                </a:lnTo>
                <a:lnTo>
                  <a:pt x="41198" y="110972"/>
                </a:lnTo>
                <a:lnTo>
                  <a:pt x="40445" y="110346"/>
                </a:lnTo>
                <a:close/>
              </a:path>
              <a:path w="290829" h="290829">
                <a:moveTo>
                  <a:pt x="108369" y="39903"/>
                </a:moveTo>
                <a:lnTo>
                  <a:pt x="103962" y="39903"/>
                </a:lnTo>
                <a:lnTo>
                  <a:pt x="102057" y="40703"/>
                </a:lnTo>
                <a:lnTo>
                  <a:pt x="40500" y="102260"/>
                </a:lnTo>
                <a:lnTo>
                  <a:pt x="39785" y="103962"/>
                </a:lnTo>
                <a:lnTo>
                  <a:pt x="39780" y="108762"/>
                </a:lnTo>
                <a:lnTo>
                  <a:pt x="40445" y="110346"/>
                </a:lnTo>
                <a:lnTo>
                  <a:pt x="41198" y="110972"/>
                </a:lnTo>
                <a:lnTo>
                  <a:pt x="41910" y="111671"/>
                </a:lnTo>
                <a:lnTo>
                  <a:pt x="42100" y="112077"/>
                </a:lnTo>
                <a:lnTo>
                  <a:pt x="170218" y="112077"/>
                </a:lnTo>
                <a:lnTo>
                  <a:pt x="171818" y="110477"/>
                </a:lnTo>
                <a:lnTo>
                  <a:pt x="172538" y="108762"/>
                </a:lnTo>
                <a:lnTo>
                  <a:pt x="172533" y="103962"/>
                </a:lnTo>
                <a:lnTo>
                  <a:pt x="171818" y="102260"/>
                </a:lnTo>
                <a:lnTo>
                  <a:pt x="170218" y="100647"/>
                </a:lnTo>
                <a:lnTo>
                  <a:pt x="203205" y="100647"/>
                </a:lnTo>
                <a:lnTo>
                  <a:pt x="203695" y="100152"/>
                </a:lnTo>
                <a:lnTo>
                  <a:pt x="205308" y="99352"/>
                </a:lnTo>
                <a:lnTo>
                  <a:pt x="206311" y="98348"/>
                </a:lnTo>
                <a:lnTo>
                  <a:pt x="208711" y="95135"/>
                </a:lnTo>
                <a:lnTo>
                  <a:pt x="209511" y="93840"/>
                </a:lnTo>
                <a:lnTo>
                  <a:pt x="210311" y="91833"/>
                </a:lnTo>
                <a:lnTo>
                  <a:pt x="212013" y="87820"/>
                </a:lnTo>
                <a:lnTo>
                  <a:pt x="212318" y="86423"/>
                </a:lnTo>
                <a:lnTo>
                  <a:pt x="212318" y="80403"/>
                </a:lnTo>
                <a:lnTo>
                  <a:pt x="210718" y="76593"/>
                </a:lnTo>
                <a:lnTo>
                  <a:pt x="207505" y="73583"/>
                </a:lnTo>
                <a:lnTo>
                  <a:pt x="176225" y="42303"/>
                </a:lnTo>
                <a:lnTo>
                  <a:pt x="111874" y="42303"/>
                </a:lnTo>
                <a:lnTo>
                  <a:pt x="110274" y="40703"/>
                </a:lnTo>
                <a:lnTo>
                  <a:pt x="108369" y="39903"/>
                </a:lnTo>
                <a:close/>
              </a:path>
              <a:path w="290829" h="290829">
                <a:moveTo>
                  <a:pt x="195688" y="107962"/>
                </a:moveTo>
                <a:lnTo>
                  <a:pt x="179235" y="107962"/>
                </a:lnTo>
                <a:lnTo>
                  <a:pt x="180035" y="108267"/>
                </a:lnTo>
                <a:lnTo>
                  <a:pt x="182041" y="109867"/>
                </a:lnTo>
                <a:lnTo>
                  <a:pt x="182943" y="110274"/>
                </a:lnTo>
                <a:lnTo>
                  <a:pt x="190969" y="110274"/>
                </a:lnTo>
                <a:lnTo>
                  <a:pt x="194779" y="108762"/>
                </a:lnTo>
                <a:lnTo>
                  <a:pt x="195688" y="107962"/>
                </a:lnTo>
                <a:close/>
              </a:path>
              <a:path w="290829" h="290829">
                <a:moveTo>
                  <a:pt x="203205" y="100647"/>
                </a:moveTo>
                <a:lnTo>
                  <a:pt x="170815" y="100647"/>
                </a:lnTo>
                <a:lnTo>
                  <a:pt x="171513" y="101345"/>
                </a:lnTo>
                <a:lnTo>
                  <a:pt x="173126" y="104165"/>
                </a:lnTo>
                <a:lnTo>
                  <a:pt x="173824" y="104863"/>
                </a:lnTo>
                <a:lnTo>
                  <a:pt x="175031" y="104863"/>
                </a:lnTo>
                <a:lnTo>
                  <a:pt x="175729" y="105460"/>
                </a:lnTo>
                <a:lnTo>
                  <a:pt x="177330" y="107873"/>
                </a:lnTo>
                <a:lnTo>
                  <a:pt x="178041" y="108369"/>
                </a:lnTo>
                <a:lnTo>
                  <a:pt x="179235" y="107962"/>
                </a:lnTo>
                <a:lnTo>
                  <a:pt x="195688" y="107962"/>
                </a:lnTo>
                <a:lnTo>
                  <a:pt x="198183" y="105765"/>
                </a:lnTo>
                <a:lnTo>
                  <a:pt x="198780" y="105765"/>
                </a:lnTo>
                <a:lnTo>
                  <a:pt x="199783" y="104863"/>
                </a:lnTo>
                <a:lnTo>
                  <a:pt x="202603" y="101257"/>
                </a:lnTo>
                <a:lnTo>
                  <a:pt x="203205" y="100647"/>
                </a:lnTo>
                <a:close/>
              </a:path>
              <a:path w="290829" h="290829">
                <a:moveTo>
                  <a:pt x="125704" y="0"/>
                </a:moveTo>
                <a:lnTo>
                  <a:pt x="124307" y="304"/>
                </a:lnTo>
                <a:lnTo>
                  <a:pt x="122301" y="1904"/>
                </a:lnTo>
                <a:lnTo>
                  <a:pt x="121094" y="2412"/>
                </a:lnTo>
                <a:lnTo>
                  <a:pt x="118287" y="2819"/>
                </a:lnTo>
                <a:lnTo>
                  <a:pt x="116979" y="3619"/>
                </a:lnTo>
                <a:lnTo>
                  <a:pt x="114579" y="6426"/>
                </a:lnTo>
                <a:lnTo>
                  <a:pt x="113576" y="7416"/>
                </a:lnTo>
                <a:lnTo>
                  <a:pt x="111975" y="8623"/>
                </a:lnTo>
                <a:lnTo>
                  <a:pt x="110871" y="9728"/>
                </a:lnTo>
                <a:lnTo>
                  <a:pt x="109473" y="11341"/>
                </a:lnTo>
                <a:lnTo>
                  <a:pt x="107162" y="13944"/>
                </a:lnTo>
                <a:lnTo>
                  <a:pt x="106768" y="14338"/>
                </a:lnTo>
                <a:lnTo>
                  <a:pt x="103759" y="17741"/>
                </a:lnTo>
                <a:lnTo>
                  <a:pt x="102247" y="21564"/>
                </a:lnTo>
                <a:lnTo>
                  <a:pt x="102247" y="25768"/>
                </a:lnTo>
                <a:lnTo>
                  <a:pt x="102057" y="27368"/>
                </a:lnTo>
                <a:lnTo>
                  <a:pt x="102057" y="28371"/>
                </a:lnTo>
                <a:lnTo>
                  <a:pt x="102450" y="29171"/>
                </a:lnTo>
                <a:lnTo>
                  <a:pt x="104051" y="32880"/>
                </a:lnTo>
                <a:lnTo>
                  <a:pt x="104355" y="33693"/>
                </a:lnTo>
                <a:lnTo>
                  <a:pt x="104355" y="34086"/>
                </a:lnTo>
                <a:lnTo>
                  <a:pt x="104851" y="34785"/>
                </a:lnTo>
                <a:lnTo>
                  <a:pt x="107467" y="37896"/>
                </a:lnTo>
                <a:lnTo>
                  <a:pt x="111874" y="42303"/>
                </a:lnTo>
                <a:lnTo>
                  <a:pt x="176225" y="42303"/>
                </a:lnTo>
                <a:lnTo>
                  <a:pt x="138938" y="5016"/>
                </a:lnTo>
                <a:lnTo>
                  <a:pt x="135940" y="1816"/>
                </a:lnTo>
                <a:lnTo>
                  <a:pt x="132118" y="203"/>
                </a:lnTo>
                <a:lnTo>
                  <a:pt x="127520" y="203"/>
                </a:lnTo>
                <a:lnTo>
                  <a:pt x="1257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5E1D50D0-944B-4D14-B27E-A1DB79DC26DE}"/>
              </a:ext>
            </a:extLst>
          </p:cNvPr>
          <p:cNvSpPr/>
          <p:nvPr/>
        </p:nvSpPr>
        <p:spPr>
          <a:xfrm>
            <a:off x="6059467" y="2887738"/>
            <a:ext cx="1231900" cy="789305"/>
          </a:xfrm>
          <a:custGeom>
            <a:avLst/>
            <a:gdLst/>
            <a:ahLst/>
            <a:cxnLst/>
            <a:rect l="l" t="t" r="r" b="b"/>
            <a:pathLst>
              <a:path w="1231900" h="789304">
                <a:moveTo>
                  <a:pt x="1174013" y="0"/>
                </a:moveTo>
                <a:lnTo>
                  <a:pt x="57429" y="0"/>
                </a:lnTo>
                <a:lnTo>
                  <a:pt x="35077" y="4511"/>
                </a:lnTo>
                <a:lnTo>
                  <a:pt x="16822" y="16816"/>
                </a:lnTo>
                <a:lnTo>
                  <a:pt x="4513" y="35066"/>
                </a:lnTo>
                <a:lnTo>
                  <a:pt x="0" y="57416"/>
                </a:lnTo>
                <a:lnTo>
                  <a:pt x="0" y="731405"/>
                </a:lnTo>
                <a:lnTo>
                  <a:pt x="4513" y="753755"/>
                </a:lnTo>
                <a:lnTo>
                  <a:pt x="16822" y="772006"/>
                </a:lnTo>
                <a:lnTo>
                  <a:pt x="35077" y="784310"/>
                </a:lnTo>
                <a:lnTo>
                  <a:pt x="57429" y="788822"/>
                </a:lnTo>
                <a:lnTo>
                  <a:pt x="1174013" y="788822"/>
                </a:lnTo>
                <a:lnTo>
                  <a:pt x="1196363" y="784310"/>
                </a:lnTo>
                <a:lnTo>
                  <a:pt x="1214613" y="772006"/>
                </a:lnTo>
                <a:lnTo>
                  <a:pt x="1226918" y="753755"/>
                </a:lnTo>
                <a:lnTo>
                  <a:pt x="1231430" y="731405"/>
                </a:lnTo>
                <a:lnTo>
                  <a:pt x="1231430" y="57416"/>
                </a:lnTo>
                <a:lnTo>
                  <a:pt x="1226918" y="35066"/>
                </a:lnTo>
                <a:lnTo>
                  <a:pt x="1214613" y="16816"/>
                </a:lnTo>
                <a:lnTo>
                  <a:pt x="1196363" y="4511"/>
                </a:lnTo>
                <a:lnTo>
                  <a:pt x="1174013" y="0"/>
                </a:lnTo>
                <a:close/>
              </a:path>
            </a:pathLst>
          </a:custGeom>
          <a:solidFill>
            <a:srgbClr val="7E95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D8262951-03A4-E4D2-238D-D41498013D95}"/>
              </a:ext>
            </a:extLst>
          </p:cNvPr>
          <p:cNvSpPr txBox="1"/>
          <p:nvPr/>
        </p:nvSpPr>
        <p:spPr>
          <a:xfrm>
            <a:off x="6213828" y="3397609"/>
            <a:ext cx="92329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rgbClr val="FFFFFF"/>
                </a:solidFill>
                <a:latin typeface="Poppins SemiBold"/>
                <a:cs typeface="Poppins SemiBold"/>
              </a:rPr>
              <a:t>Marketplace</a:t>
            </a:r>
            <a:endParaRPr sz="1100">
              <a:latin typeface="Poppins SemiBold"/>
              <a:cs typeface="Poppins SemiBold"/>
            </a:endParaRPr>
          </a:p>
        </p:txBody>
      </p:sp>
      <p:sp>
        <p:nvSpPr>
          <p:cNvPr id="21" name="object 13">
            <a:extLst>
              <a:ext uri="{FF2B5EF4-FFF2-40B4-BE49-F238E27FC236}">
                <a16:creationId xmlns:a16="http://schemas.microsoft.com/office/drawing/2014/main" id="{2688450B-2579-50D6-D6A3-67B096116D4A}"/>
              </a:ext>
            </a:extLst>
          </p:cNvPr>
          <p:cNvSpPr/>
          <p:nvPr/>
        </p:nvSpPr>
        <p:spPr>
          <a:xfrm>
            <a:off x="6528030" y="3053954"/>
            <a:ext cx="294640" cy="274955"/>
          </a:xfrm>
          <a:custGeom>
            <a:avLst/>
            <a:gdLst/>
            <a:ahLst/>
            <a:cxnLst/>
            <a:rect l="l" t="t" r="r" b="b"/>
            <a:pathLst>
              <a:path w="294640" h="274954">
                <a:moveTo>
                  <a:pt x="286791" y="245402"/>
                </a:moveTo>
                <a:lnTo>
                  <a:pt x="10718" y="245402"/>
                </a:lnTo>
                <a:lnTo>
                  <a:pt x="7607" y="245579"/>
                </a:lnTo>
                <a:lnTo>
                  <a:pt x="5029" y="246595"/>
                </a:lnTo>
                <a:lnTo>
                  <a:pt x="1003" y="250253"/>
                </a:lnTo>
                <a:lnTo>
                  <a:pt x="0" y="252539"/>
                </a:lnTo>
                <a:lnTo>
                  <a:pt x="0" y="274802"/>
                </a:lnTo>
                <a:lnTo>
                  <a:pt x="294309" y="274802"/>
                </a:lnTo>
                <a:lnTo>
                  <a:pt x="294226" y="252539"/>
                </a:lnTo>
                <a:lnTo>
                  <a:pt x="293306" y="250431"/>
                </a:lnTo>
                <a:lnTo>
                  <a:pt x="289267" y="246405"/>
                </a:lnTo>
                <a:lnTo>
                  <a:pt x="286791" y="245402"/>
                </a:lnTo>
                <a:close/>
              </a:path>
              <a:path w="294640" h="274954">
                <a:moveTo>
                  <a:pt x="27482" y="215811"/>
                </a:moveTo>
                <a:lnTo>
                  <a:pt x="25006" y="216725"/>
                </a:lnTo>
                <a:lnTo>
                  <a:pt x="20612" y="220764"/>
                </a:lnTo>
                <a:lnTo>
                  <a:pt x="19593" y="222872"/>
                </a:lnTo>
                <a:lnTo>
                  <a:pt x="19507" y="235508"/>
                </a:lnTo>
                <a:lnTo>
                  <a:pt x="274802" y="235508"/>
                </a:lnTo>
                <a:lnTo>
                  <a:pt x="274802" y="225615"/>
                </a:lnTo>
                <a:lnTo>
                  <a:pt x="274980" y="222872"/>
                </a:lnTo>
                <a:lnTo>
                  <a:pt x="273977" y="220573"/>
                </a:lnTo>
                <a:lnTo>
                  <a:pt x="269582" y="216915"/>
                </a:lnTo>
                <a:lnTo>
                  <a:pt x="267106" y="216001"/>
                </a:lnTo>
                <a:lnTo>
                  <a:pt x="30225" y="216001"/>
                </a:lnTo>
                <a:lnTo>
                  <a:pt x="27482" y="215811"/>
                </a:lnTo>
                <a:close/>
              </a:path>
              <a:path w="294640" h="274954">
                <a:moveTo>
                  <a:pt x="78587" y="98107"/>
                </a:moveTo>
                <a:lnTo>
                  <a:pt x="39293" y="98107"/>
                </a:lnTo>
                <a:lnTo>
                  <a:pt x="39293" y="216001"/>
                </a:lnTo>
                <a:lnTo>
                  <a:pt x="78587" y="216001"/>
                </a:lnTo>
                <a:lnTo>
                  <a:pt x="78587" y="98107"/>
                </a:lnTo>
                <a:close/>
              </a:path>
              <a:path w="294640" h="274954">
                <a:moveTo>
                  <a:pt x="137401" y="98107"/>
                </a:moveTo>
                <a:lnTo>
                  <a:pt x="98107" y="98107"/>
                </a:lnTo>
                <a:lnTo>
                  <a:pt x="98107" y="216001"/>
                </a:lnTo>
                <a:lnTo>
                  <a:pt x="137401" y="216001"/>
                </a:lnTo>
                <a:lnTo>
                  <a:pt x="137401" y="98107"/>
                </a:lnTo>
                <a:close/>
              </a:path>
              <a:path w="294640" h="274954">
                <a:moveTo>
                  <a:pt x="196202" y="98107"/>
                </a:moveTo>
                <a:lnTo>
                  <a:pt x="156908" y="98107"/>
                </a:lnTo>
                <a:lnTo>
                  <a:pt x="156908" y="216001"/>
                </a:lnTo>
                <a:lnTo>
                  <a:pt x="196202" y="216001"/>
                </a:lnTo>
                <a:lnTo>
                  <a:pt x="196202" y="98107"/>
                </a:lnTo>
                <a:close/>
              </a:path>
              <a:path w="294640" h="274954">
                <a:moveTo>
                  <a:pt x="255295" y="98107"/>
                </a:moveTo>
                <a:lnTo>
                  <a:pt x="215988" y="98107"/>
                </a:lnTo>
                <a:lnTo>
                  <a:pt x="215988" y="216001"/>
                </a:lnTo>
                <a:lnTo>
                  <a:pt x="255295" y="216001"/>
                </a:lnTo>
                <a:lnTo>
                  <a:pt x="255295" y="98107"/>
                </a:lnTo>
                <a:close/>
              </a:path>
              <a:path w="294640" h="274954">
                <a:moveTo>
                  <a:pt x="274802" y="78600"/>
                </a:moveTo>
                <a:lnTo>
                  <a:pt x="19507" y="78600"/>
                </a:lnTo>
                <a:lnTo>
                  <a:pt x="19697" y="81343"/>
                </a:lnTo>
                <a:lnTo>
                  <a:pt x="20789" y="83629"/>
                </a:lnTo>
                <a:lnTo>
                  <a:pt x="24828" y="87299"/>
                </a:lnTo>
                <a:lnTo>
                  <a:pt x="27292" y="88214"/>
                </a:lnTo>
                <a:lnTo>
                  <a:pt x="264350" y="88214"/>
                </a:lnTo>
                <a:lnTo>
                  <a:pt x="267284" y="88391"/>
                </a:lnTo>
                <a:lnTo>
                  <a:pt x="269760" y="87477"/>
                </a:lnTo>
                <a:lnTo>
                  <a:pt x="273799" y="83451"/>
                </a:lnTo>
                <a:lnTo>
                  <a:pt x="274719" y="81343"/>
                </a:lnTo>
                <a:lnTo>
                  <a:pt x="274802" y="78600"/>
                </a:lnTo>
                <a:close/>
              </a:path>
              <a:path w="294640" h="274954">
                <a:moveTo>
                  <a:pt x="147294" y="0"/>
                </a:moveTo>
                <a:lnTo>
                  <a:pt x="0" y="58813"/>
                </a:lnTo>
                <a:lnTo>
                  <a:pt x="0" y="78600"/>
                </a:lnTo>
                <a:lnTo>
                  <a:pt x="294309" y="78600"/>
                </a:lnTo>
                <a:lnTo>
                  <a:pt x="294309" y="58813"/>
                </a:lnTo>
                <a:lnTo>
                  <a:pt x="1472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BD9FF7A8-B47D-02CF-F2C7-172FE879119C}"/>
              </a:ext>
            </a:extLst>
          </p:cNvPr>
          <p:cNvSpPr/>
          <p:nvPr/>
        </p:nvSpPr>
        <p:spPr>
          <a:xfrm>
            <a:off x="7467108" y="2887738"/>
            <a:ext cx="1231900" cy="789305"/>
          </a:xfrm>
          <a:custGeom>
            <a:avLst/>
            <a:gdLst/>
            <a:ahLst/>
            <a:cxnLst/>
            <a:rect l="l" t="t" r="r" b="b"/>
            <a:pathLst>
              <a:path w="1231900" h="789304">
                <a:moveTo>
                  <a:pt x="1174000" y="0"/>
                </a:moveTo>
                <a:lnTo>
                  <a:pt x="57416" y="0"/>
                </a:lnTo>
                <a:lnTo>
                  <a:pt x="35066" y="4511"/>
                </a:lnTo>
                <a:lnTo>
                  <a:pt x="16816" y="16816"/>
                </a:lnTo>
                <a:lnTo>
                  <a:pt x="4511" y="35066"/>
                </a:lnTo>
                <a:lnTo>
                  <a:pt x="0" y="57416"/>
                </a:lnTo>
                <a:lnTo>
                  <a:pt x="0" y="731405"/>
                </a:lnTo>
                <a:lnTo>
                  <a:pt x="4511" y="753755"/>
                </a:lnTo>
                <a:lnTo>
                  <a:pt x="16816" y="772006"/>
                </a:lnTo>
                <a:lnTo>
                  <a:pt x="35066" y="784310"/>
                </a:lnTo>
                <a:lnTo>
                  <a:pt x="57416" y="788822"/>
                </a:lnTo>
                <a:lnTo>
                  <a:pt x="1174000" y="788822"/>
                </a:lnTo>
                <a:lnTo>
                  <a:pt x="1196350" y="784310"/>
                </a:lnTo>
                <a:lnTo>
                  <a:pt x="1214601" y="772006"/>
                </a:lnTo>
                <a:lnTo>
                  <a:pt x="1226905" y="753755"/>
                </a:lnTo>
                <a:lnTo>
                  <a:pt x="1231417" y="731405"/>
                </a:lnTo>
                <a:lnTo>
                  <a:pt x="1231417" y="57416"/>
                </a:lnTo>
                <a:lnTo>
                  <a:pt x="1226905" y="35066"/>
                </a:lnTo>
                <a:lnTo>
                  <a:pt x="1214601" y="16816"/>
                </a:lnTo>
                <a:lnTo>
                  <a:pt x="1196350" y="4511"/>
                </a:lnTo>
                <a:lnTo>
                  <a:pt x="1174000" y="0"/>
                </a:lnTo>
                <a:close/>
              </a:path>
            </a:pathLst>
          </a:custGeom>
          <a:solidFill>
            <a:srgbClr val="7E95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5">
            <a:extLst>
              <a:ext uri="{FF2B5EF4-FFF2-40B4-BE49-F238E27FC236}">
                <a16:creationId xmlns:a16="http://schemas.microsoft.com/office/drawing/2014/main" id="{F6ECD288-BE13-F3E4-98C0-11401DAAF5FB}"/>
              </a:ext>
            </a:extLst>
          </p:cNvPr>
          <p:cNvSpPr txBox="1"/>
          <p:nvPr/>
        </p:nvSpPr>
        <p:spPr>
          <a:xfrm>
            <a:off x="7783803" y="3397609"/>
            <a:ext cx="59817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rgbClr val="FFFFFF"/>
                </a:solidFill>
                <a:latin typeface="Poppins SemiBold"/>
                <a:cs typeface="Poppins SemiBold"/>
              </a:rPr>
              <a:t>Tenders</a:t>
            </a:r>
            <a:endParaRPr sz="1100">
              <a:latin typeface="Poppins SemiBold"/>
              <a:cs typeface="Poppins SemiBold"/>
            </a:endParaRPr>
          </a:p>
        </p:txBody>
      </p:sp>
      <p:sp>
        <p:nvSpPr>
          <p:cNvPr id="24" name="object 16">
            <a:extLst>
              <a:ext uri="{FF2B5EF4-FFF2-40B4-BE49-F238E27FC236}">
                <a16:creationId xmlns:a16="http://schemas.microsoft.com/office/drawing/2014/main" id="{13A9C41B-22EF-A243-D35E-FA8F1B58BA2F}"/>
              </a:ext>
            </a:extLst>
          </p:cNvPr>
          <p:cNvSpPr/>
          <p:nvPr/>
        </p:nvSpPr>
        <p:spPr>
          <a:xfrm>
            <a:off x="7904422" y="3042622"/>
            <a:ext cx="290830" cy="290830"/>
          </a:xfrm>
          <a:custGeom>
            <a:avLst/>
            <a:gdLst/>
            <a:ahLst/>
            <a:cxnLst/>
            <a:rect l="l" t="t" r="r" b="b"/>
            <a:pathLst>
              <a:path w="290829" h="290829">
                <a:moveTo>
                  <a:pt x="165392" y="149364"/>
                </a:moveTo>
                <a:lnTo>
                  <a:pt x="132918" y="149364"/>
                </a:lnTo>
                <a:lnTo>
                  <a:pt x="175933" y="192366"/>
                </a:lnTo>
                <a:lnTo>
                  <a:pt x="171119" y="197180"/>
                </a:lnTo>
                <a:lnTo>
                  <a:pt x="168706" y="202501"/>
                </a:lnTo>
                <a:lnTo>
                  <a:pt x="168706" y="214325"/>
                </a:lnTo>
                <a:lnTo>
                  <a:pt x="170802" y="219341"/>
                </a:lnTo>
                <a:lnTo>
                  <a:pt x="175018" y="223342"/>
                </a:lnTo>
                <a:lnTo>
                  <a:pt x="236067" y="284695"/>
                </a:lnTo>
                <a:lnTo>
                  <a:pt x="240284" y="288709"/>
                </a:lnTo>
                <a:lnTo>
                  <a:pt x="245287" y="290715"/>
                </a:lnTo>
                <a:lnTo>
                  <a:pt x="256908" y="290715"/>
                </a:lnTo>
                <a:lnTo>
                  <a:pt x="262039" y="288709"/>
                </a:lnTo>
                <a:lnTo>
                  <a:pt x="266433" y="284695"/>
                </a:lnTo>
                <a:lnTo>
                  <a:pt x="284480" y="266357"/>
                </a:lnTo>
                <a:lnTo>
                  <a:pt x="288505" y="262343"/>
                </a:lnTo>
                <a:lnTo>
                  <a:pt x="290499" y="257327"/>
                </a:lnTo>
                <a:lnTo>
                  <a:pt x="290499" y="245503"/>
                </a:lnTo>
                <a:lnTo>
                  <a:pt x="288505" y="240398"/>
                </a:lnTo>
                <a:lnTo>
                  <a:pt x="284480" y="235978"/>
                </a:lnTo>
                <a:lnTo>
                  <a:pt x="224349" y="176136"/>
                </a:lnTo>
                <a:lnTo>
                  <a:pt x="192163" y="176136"/>
                </a:lnTo>
                <a:lnTo>
                  <a:pt x="165392" y="149364"/>
                </a:lnTo>
                <a:close/>
              </a:path>
              <a:path w="290829" h="290829">
                <a:moveTo>
                  <a:pt x="29362" y="102450"/>
                </a:moveTo>
                <a:lnTo>
                  <a:pt x="21348" y="102450"/>
                </a:lnTo>
                <a:lnTo>
                  <a:pt x="17538" y="103962"/>
                </a:lnTo>
                <a:lnTo>
                  <a:pt x="14122" y="106959"/>
                </a:lnTo>
                <a:lnTo>
                  <a:pt x="13931" y="106959"/>
                </a:lnTo>
                <a:lnTo>
                  <a:pt x="1498" y="122097"/>
                </a:lnTo>
                <a:lnTo>
                  <a:pt x="292" y="124904"/>
                </a:lnTo>
                <a:lnTo>
                  <a:pt x="0" y="126314"/>
                </a:lnTo>
                <a:lnTo>
                  <a:pt x="0" y="132321"/>
                </a:lnTo>
                <a:lnTo>
                  <a:pt x="1600" y="136143"/>
                </a:lnTo>
                <a:lnTo>
                  <a:pt x="4813" y="139141"/>
                </a:lnTo>
                <a:lnTo>
                  <a:pt x="73367" y="207708"/>
                </a:lnTo>
                <a:lnTo>
                  <a:pt x="76390" y="210921"/>
                </a:lnTo>
                <a:lnTo>
                  <a:pt x="80187" y="212521"/>
                </a:lnTo>
                <a:lnTo>
                  <a:pt x="86601" y="212521"/>
                </a:lnTo>
                <a:lnTo>
                  <a:pt x="88011" y="212216"/>
                </a:lnTo>
                <a:lnTo>
                  <a:pt x="90017" y="211023"/>
                </a:lnTo>
                <a:lnTo>
                  <a:pt x="91224" y="210515"/>
                </a:lnTo>
                <a:lnTo>
                  <a:pt x="94018" y="209715"/>
                </a:lnTo>
                <a:lnTo>
                  <a:pt x="95326" y="208813"/>
                </a:lnTo>
                <a:lnTo>
                  <a:pt x="97726" y="206006"/>
                </a:lnTo>
                <a:lnTo>
                  <a:pt x="98729" y="205104"/>
                </a:lnTo>
                <a:lnTo>
                  <a:pt x="100330" y="204304"/>
                </a:lnTo>
                <a:lnTo>
                  <a:pt x="101434" y="203199"/>
                </a:lnTo>
                <a:lnTo>
                  <a:pt x="104254" y="199593"/>
                </a:lnTo>
                <a:lnTo>
                  <a:pt x="105143" y="198589"/>
                </a:lnTo>
                <a:lnTo>
                  <a:pt x="105549" y="198386"/>
                </a:lnTo>
                <a:lnTo>
                  <a:pt x="108559" y="194983"/>
                </a:lnTo>
                <a:lnTo>
                  <a:pt x="110058" y="191173"/>
                </a:lnTo>
                <a:lnTo>
                  <a:pt x="110058" y="186956"/>
                </a:lnTo>
                <a:lnTo>
                  <a:pt x="109855" y="185750"/>
                </a:lnTo>
                <a:lnTo>
                  <a:pt x="109855" y="184759"/>
                </a:lnTo>
                <a:lnTo>
                  <a:pt x="110274" y="183146"/>
                </a:lnTo>
                <a:lnTo>
                  <a:pt x="109956" y="182257"/>
                </a:lnTo>
                <a:lnTo>
                  <a:pt x="109169" y="181241"/>
                </a:lnTo>
                <a:lnTo>
                  <a:pt x="108356" y="180238"/>
                </a:lnTo>
                <a:lnTo>
                  <a:pt x="107962" y="179438"/>
                </a:lnTo>
                <a:lnTo>
                  <a:pt x="107962" y="178244"/>
                </a:lnTo>
                <a:lnTo>
                  <a:pt x="107454" y="177444"/>
                </a:lnTo>
                <a:lnTo>
                  <a:pt x="105460" y="175425"/>
                </a:lnTo>
                <a:lnTo>
                  <a:pt x="100431" y="170421"/>
                </a:lnTo>
                <a:lnTo>
                  <a:pt x="111873" y="170421"/>
                </a:lnTo>
                <a:lnTo>
                  <a:pt x="132918" y="149364"/>
                </a:lnTo>
                <a:lnTo>
                  <a:pt x="165392" y="149364"/>
                </a:lnTo>
                <a:lnTo>
                  <a:pt x="149161" y="133134"/>
                </a:lnTo>
                <a:lnTo>
                  <a:pt x="170206" y="112077"/>
                </a:lnTo>
                <a:lnTo>
                  <a:pt x="42087" y="112077"/>
                </a:lnTo>
                <a:lnTo>
                  <a:pt x="40487" y="110477"/>
                </a:lnTo>
                <a:lnTo>
                  <a:pt x="40426" y="110330"/>
                </a:lnTo>
                <a:lnTo>
                  <a:pt x="38798" y="108978"/>
                </a:lnTo>
                <a:lnTo>
                  <a:pt x="38087" y="108267"/>
                </a:lnTo>
                <a:lnTo>
                  <a:pt x="33070" y="104355"/>
                </a:lnTo>
                <a:lnTo>
                  <a:pt x="32270" y="103962"/>
                </a:lnTo>
                <a:lnTo>
                  <a:pt x="30276" y="102755"/>
                </a:lnTo>
                <a:lnTo>
                  <a:pt x="29362" y="102450"/>
                </a:lnTo>
                <a:close/>
              </a:path>
              <a:path w="290829" h="290829">
                <a:moveTo>
                  <a:pt x="213918" y="168922"/>
                </a:moveTo>
                <a:lnTo>
                  <a:pt x="202285" y="168922"/>
                </a:lnTo>
                <a:lnTo>
                  <a:pt x="196977" y="171322"/>
                </a:lnTo>
                <a:lnTo>
                  <a:pt x="192163" y="176136"/>
                </a:lnTo>
                <a:lnTo>
                  <a:pt x="224349" y="176136"/>
                </a:lnTo>
                <a:lnTo>
                  <a:pt x="223443" y="175234"/>
                </a:lnTo>
                <a:lnTo>
                  <a:pt x="219024" y="171018"/>
                </a:lnTo>
                <a:lnTo>
                  <a:pt x="213918" y="168922"/>
                </a:lnTo>
                <a:close/>
              </a:path>
              <a:path w="290829" h="290829">
                <a:moveTo>
                  <a:pt x="111873" y="170421"/>
                </a:moveTo>
                <a:lnTo>
                  <a:pt x="100431" y="170421"/>
                </a:lnTo>
                <a:lnTo>
                  <a:pt x="102044" y="172021"/>
                </a:lnTo>
                <a:lnTo>
                  <a:pt x="103949" y="172821"/>
                </a:lnTo>
                <a:lnTo>
                  <a:pt x="108356" y="172821"/>
                </a:lnTo>
                <a:lnTo>
                  <a:pt x="110274" y="172021"/>
                </a:lnTo>
                <a:lnTo>
                  <a:pt x="111873" y="170421"/>
                </a:lnTo>
                <a:close/>
              </a:path>
              <a:path w="290829" h="290829">
                <a:moveTo>
                  <a:pt x="40426" y="110330"/>
                </a:moveTo>
                <a:lnTo>
                  <a:pt x="40487" y="110477"/>
                </a:lnTo>
                <a:lnTo>
                  <a:pt x="42087" y="112077"/>
                </a:lnTo>
                <a:lnTo>
                  <a:pt x="41897" y="111671"/>
                </a:lnTo>
                <a:lnTo>
                  <a:pt x="41198" y="110972"/>
                </a:lnTo>
                <a:lnTo>
                  <a:pt x="40426" y="110330"/>
                </a:lnTo>
                <a:close/>
              </a:path>
              <a:path w="290829" h="290829">
                <a:moveTo>
                  <a:pt x="108356" y="39903"/>
                </a:moveTo>
                <a:lnTo>
                  <a:pt x="103949" y="39903"/>
                </a:lnTo>
                <a:lnTo>
                  <a:pt x="102044" y="40703"/>
                </a:lnTo>
                <a:lnTo>
                  <a:pt x="40487" y="102260"/>
                </a:lnTo>
                <a:lnTo>
                  <a:pt x="39772" y="103962"/>
                </a:lnTo>
                <a:lnTo>
                  <a:pt x="39767" y="108762"/>
                </a:lnTo>
                <a:lnTo>
                  <a:pt x="40426" y="110330"/>
                </a:lnTo>
                <a:lnTo>
                  <a:pt x="41198" y="110972"/>
                </a:lnTo>
                <a:lnTo>
                  <a:pt x="41897" y="111671"/>
                </a:lnTo>
                <a:lnTo>
                  <a:pt x="42087" y="112077"/>
                </a:lnTo>
                <a:lnTo>
                  <a:pt x="170206" y="112077"/>
                </a:lnTo>
                <a:lnTo>
                  <a:pt x="171805" y="110477"/>
                </a:lnTo>
                <a:lnTo>
                  <a:pt x="172537" y="108762"/>
                </a:lnTo>
                <a:lnTo>
                  <a:pt x="172531" y="103962"/>
                </a:lnTo>
                <a:lnTo>
                  <a:pt x="171805" y="102260"/>
                </a:lnTo>
                <a:lnTo>
                  <a:pt x="170205" y="100647"/>
                </a:lnTo>
                <a:lnTo>
                  <a:pt x="203200" y="100647"/>
                </a:lnTo>
                <a:lnTo>
                  <a:pt x="203695" y="100152"/>
                </a:lnTo>
                <a:lnTo>
                  <a:pt x="205295" y="99352"/>
                </a:lnTo>
                <a:lnTo>
                  <a:pt x="206298" y="98348"/>
                </a:lnTo>
                <a:lnTo>
                  <a:pt x="208711" y="95135"/>
                </a:lnTo>
                <a:lnTo>
                  <a:pt x="209499" y="93840"/>
                </a:lnTo>
                <a:lnTo>
                  <a:pt x="212001" y="87820"/>
                </a:lnTo>
                <a:lnTo>
                  <a:pt x="212318" y="86423"/>
                </a:lnTo>
                <a:lnTo>
                  <a:pt x="212318" y="80403"/>
                </a:lnTo>
                <a:lnTo>
                  <a:pt x="210705" y="76593"/>
                </a:lnTo>
                <a:lnTo>
                  <a:pt x="207505" y="73583"/>
                </a:lnTo>
                <a:lnTo>
                  <a:pt x="176219" y="42303"/>
                </a:lnTo>
                <a:lnTo>
                  <a:pt x="111874" y="42303"/>
                </a:lnTo>
                <a:lnTo>
                  <a:pt x="110266" y="40700"/>
                </a:lnTo>
                <a:lnTo>
                  <a:pt x="108356" y="39903"/>
                </a:lnTo>
                <a:close/>
              </a:path>
              <a:path w="290829" h="290829">
                <a:moveTo>
                  <a:pt x="195675" y="107962"/>
                </a:moveTo>
                <a:lnTo>
                  <a:pt x="179222" y="107962"/>
                </a:lnTo>
                <a:lnTo>
                  <a:pt x="180035" y="108267"/>
                </a:lnTo>
                <a:lnTo>
                  <a:pt x="182041" y="109867"/>
                </a:lnTo>
                <a:lnTo>
                  <a:pt x="182930" y="110274"/>
                </a:lnTo>
                <a:lnTo>
                  <a:pt x="190957" y="110274"/>
                </a:lnTo>
                <a:lnTo>
                  <a:pt x="194767" y="108762"/>
                </a:lnTo>
                <a:lnTo>
                  <a:pt x="195675" y="107962"/>
                </a:lnTo>
                <a:close/>
              </a:path>
              <a:path w="290829" h="290829">
                <a:moveTo>
                  <a:pt x="203200" y="100647"/>
                </a:moveTo>
                <a:lnTo>
                  <a:pt x="170802" y="100647"/>
                </a:lnTo>
                <a:lnTo>
                  <a:pt x="171513" y="101345"/>
                </a:lnTo>
                <a:lnTo>
                  <a:pt x="173113" y="104165"/>
                </a:lnTo>
                <a:lnTo>
                  <a:pt x="173812" y="104863"/>
                </a:lnTo>
                <a:lnTo>
                  <a:pt x="175018" y="104863"/>
                </a:lnTo>
                <a:lnTo>
                  <a:pt x="175729" y="105460"/>
                </a:lnTo>
                <a:lnTo>
                  <a:pt x="177330" y="107873"/>
                </a:lnTo>
                <a:lnTo>
                  <a:pt x="178028" y="108369"/>
                </a:lnTo>
                <a:lnTo>
                  <a:pt x="179222" y="107962"/>
                </a:lnTo>
                <a:lnTo>
                  <a:pt x="195675" y="107962"/>
                </a:lnTo>
                <a:lnTo>
                  <a:pt x="198170" y="105765"/>
                </a:lnTo>
                <a:lnTo>
                  <a:pt x="198780" y="105765"/>
                </a:lnTo>
                <a:lnTo>
                  <a:pt x="199771" y="104863"/>
                </a:lnTo>
                <a:lnTo>
                  <a:pt x="202590" y="101257"/>
                </a:lnTo>
                <a:lnTo>
                  <a:pt x="203200" y="100647"/>
                </a:lnTo>
                <a:close/>
              </a:path>
              <a:path w="290829" h="290829">
                <a:moveTo>
                  <a:pt x="125691" y="0"/>
                </a:moveTo>
                <a:lnTo>
                  <a:pt x="124294" y="304"/>
                </a:lnTo>
                <a:lnTo>
                  <a:pt x="122288" y="1904"/>
                </a:lnTo>
                <a:lnTo>
                  <a:pt x="121081" y="2412"/>
                </a:lnTo>
                <a:lnTo>
                  <a:pt x="118275" y="2819"/>
                </a:lnTo>
                <a:lnTo>
                  <a:pt x="116979" y="3619"/>
                </a:lnTo>
                <a:lnTo>
                  <a:pt x="114566" y="6426"/>
                </a:lnTo>
                <a:lnTo>
                  <a:pt x="113563" y="7416"/>
                </a:lnTo>
                <a:lnTo>
                  <a:pt x="112776" y="8026"/>
                </a:lnTo>
                <a:lnTo>
                  <a:pt x="111963" y="8623"/>
                </a:lnTo>
                <a:lnTo>
                  <a:pt x="110858" y="9728"/>
                </a:lnTo>
                <a:lnTo>
                  <a:pt x="109461" y="11341"/>
                </a:lnTo>
                <a:lnTo>
                  <a:pt x="107149" y="13944"/>
                </a:lnTo>
                <a:lnTo>
                  <a:pt x="106756" y="14338"/>
                </a:lnTo>
                <a:lnTo>
                  <a:pt x="103746" y="17741"/>
                </a:lnTo>
                <a:lnTo>
                  <a:pt x="102247" y="21564"/>
                </a:lnTo>
                <a:lnTo>
                  <a:pt x="102247" y="25768"/>
                </a:lnTo>
                <a:lnTo>
                  <a:pt x="102044" y="27368"/>
                </a:lnTo>
                <a:lnTo>
                  <a:pt x="102044" y="28371"/>
                </a:lnTo>
                <a:lnTo>
                  <a:pt x="102438" y="29171"/>
                </a:lnTo>
                <a:lnTo>
                  <a:pt x="104038" y="32880"/>
                </a:lnTo>
                <a:lnTo>
                  <a:pt x="104355" y="33693"/>
                </a:lnTo>
                <a:lnTo>
                  <a:pt x="104355" y="34086"/>
                </a:lnTo>
                <a:lnTo>
                  <a:pt x="104851" y="34785"/>
                </a:lnTo>
                <a:lnTo>
                  <a:pt x="107454" y="37896"/>
                </a:lnTo>
                <a:lnTo>
                  <a:pt x="111874" y="42303"/>
                </a:lnTo>
                <a:lnTo>
                  <a:pt x="176219" y="42303"/>
                </a:lnTo>
                <a:lnTo>
                  <a:pt x="138925" y="5016"/>
                </a:lnTo>
                <a:lnTo>
                  <a:pt x="135928" y="1816"/>
                </a:lnTo>
                <a:lnTo>
                  <a:pt x="132118" y="203"/>
                </a:lnTo>
                <a:lnTo>
                  <a:pt x="127508" y="203"/>
                </a:lnTo>
                <a:lnTo>
                  <a:pt x="1256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17">
            <a:extLst>
              <a:ext uri="{FF2B5EF4-FFF2-40B4-BE49-F238E27FC236}">
                <a16:creationId xmlns:a16="http://schemas.microsoft.com/office/drawing/2014/main" id="{DE6EF474-7C63-8025-8E48-AE2D5B34A45D}"/>
              </a:ext>
            </a:extLst>
          </p:cNvPr>
          <p:cNvSpPr/>
          <p:nvPr/>
        </p:nvSpPr>
        <p:spPr>
          <a:xfrm>
            <a:off x="9242516" y="2887738"/>
            <a:ext cx="1231900" cy="789305"/>
          </a:xfrm>
          <a:custGeom>
            <a:avLst/>
            <a:gdLst/>
            <a:ahLst/>
            <a:cxnLst/>
            <a:rect l="l" t="t" r="r" b="b"/>
            <a:pathLst>
              <a:path w="1231900" h="789304">
                <a:moveTo>
                  <a:pt x="1174000" y="0"/>
                </a:moveTo>
                <a:lnTo>
                  <a:pt x="57404" y="0"/>
                </a:lnTo>
                <a:lnTo>
                  <a:pt x="35056" y="4511"/>
                </a:lnTo>
                <a:lnTo>
                  <a:pt x="16810" y="16816"/>
                </a:lnTo>
                <a:lnTo>
                  <a:pt x="4509" y="35066"/>
                </a:lnTo>
                <a:lnTo>
                  <a:pt x="0" y="57416"/>
                </a:lnTo>
                <a:lnTo>
                  <a:pt x="0" y="731405"/>
                </a:lnTo>
                <a:lnTo>
                  <a:pt x="4509" y="753755"/>
                </a:lnTo>
                <a:lnTo>
                  <a:pt x="16810" y="772006"/>
                </a:lnTo>
                <a:lnTo>
                  <a:pt x="35056" y="784310"/>
                </a:lnTo>
                <a:lnTo>
                  <a:pt x="57404" y="788822"/>
                </a:lnTo>
                <a:lnTo>
                  <a:pt x="1174000" y="788822"/>
                </a:lnTo>
                <a:lnTo>
                  <a:pt x="1196350" y="784310"/>
                </a:lnTo>
                <a:lnTo>
                  <a:pt x="1214601" y="772006"/>
                </a:lnTo>
                <a:lnTo>
                  <a:pt x="1226905" y="753755"/>
                </a:lnTo>
                <a:lnTo>
                  <a:pt x="1231417" y="731405"/>
                </a:lnTo>
                <a:lnTo>
                  <a:pt x="1231417" y="57416"/>
                </a:lnTo>
                <a:lnTo>
                  <a:pt x="1226905" y="35066"/>
                </a:lnTo>
                <a:lnTo>
                  <a:pt x="1214601" y="16816"/>
                </a:lnTo>
                <a:lnTo>
                  <a:pt x="1196350" y="4511"/>
                </a:lnTo>
                <a:lnTo>
                  <a:pt x="1174000" y="0"/>
                </a:lnTo>
                <a:close/>
              </a:path>
            </a:pathLst>
          </a:custGeom>
          <a:solidFill>
            <a:srgbClr val="7E95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18">
            <a:extLst>
              <a:ext uri="{FF2B5EF4-FFF2-40B4-BE49-F238E27FC236}">
                <a16:creationId xmlns:a16="http://schemas.microsoft.com/office/drawing/2014/main" id="{B8BA24EE-2FBB-A97E-7784-2C8FCB732DF4}"/>
              </a:ext>
            </a:extLst>
          </p:cNvPr>
          <p:cNvSpPr txBox="1"/>
          <p:nvPr/>
        </p:nvSpPr>
        <p:spPr>
          <a:xfrm>
            <a:off x="9396864" y="3397609"/>
            <a:ext cx="92329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rgbClr val="FFFFFF"/>
                </a:solidFill>
                <a:latin typeface="Poppins SemiBold"/>
                <a:cs typeface="Poppins SemiBold"/>
              </a:rPr>
              <a:t>Marketplace</a:t>
            </a:r>
            <a:endParaRPr sz="1100">
              <a:latin typeface="Poppins SemiBold"/>
              <a:cs typeface="Poppins SemiBold"/>
            </a:endParaRPr>
          </a:p>
        </p:txBody>
      </p:sp>
      <p:sp>
        <p:nvSpPr>
          <p:cNvPr id="27" name="object 19">
            <a:extLst>
              <a:ext uri="{FF2B5EF4-FFF2-40B4-BE49-F238E27FC236}">
                <a16:creationId xmlns:a16="http://schemas.microsoft.com/office/drawing/2014/main" id="{97A827BE-9E5E-3088-D587-A96251A450F4}"/>
              </a:ext>
            </a:extLst>
          </p:cNvPr>
          <p:cNvSpPr/>
          <p:nvPr/>
        </p:nvSpPr>
        <p:spPr>
          <a:xfrm>
            <a:off x="9711066" y="3053954"/>
            <a:ext cx="294640" cy="274955"/>
          </a:xfrm>
          <a:custGeom>
            <a:avLst/>
            <a:gdLst/>
            <a:ahLst/>
            <a:cxnLst/>
            <a:rect l="l" t="t" r="r" b="b"/>
            <a:pathLst>
              <a:path w="294640" h="274954">
                <a:moveTo>
                  <a:pt x="286791" y="245402"/>
                </a:moveTo>
                <a:lnTo>
                  <a:pt x="10718" y="245402"/>
                </a:lnTo>
                <a:lnTo>
                  <a:pt x="7607" y="245579"/>
                </a:lnTo>
                <a:lnTo>
                  <a:pt x="5041" y="246595"/>
                </a:lnTo>
                <a:lnTo>
                  <a:pt x="1015" y="250253"/>
                </a:lnTo>
                <a:lnTo>
                  <a:pt x="0" y="252539"/>
                </a:lnTo>
                <a:lnTo>
                  <a:pt x="0" y="274802"/>
                </a:lnTo>
                <a:lnTo>
                  <a:pt x="294309" y="274802"/>
                </a:lnTo>
                <a:lnTo>
                  <a:pt x="294226" y="252539"/>
                </a:lnTo>
                <a:lnTo>
                  <a:pt x="293306" y="250431"/>
                </a:lnTo>
                <a:lnTo>
                  <a:pt x="289280" y="246405"/>
                </a:lnTo>
                <a:lnTo>
                  <a:pt x="286791" y="245402"/>
                </a:lnTo>
                <a:close/>
              </a:path>
              <a:path w="294640" h="274954">
                <a:moveTo>
                  <a:pt x="27482" y="215811"/>
                </a:moveTo>
                <a:lnTo>
                  <a:pt x="25006" y="216725"/>
                </a:lnTo>
                <a:lnTo>
                  <a:pt x="20612" y="220764"/>
                </a:lnTo>
                <a:lnTo>
                  <a:pt x="19604" y="222872"/>
                </a:lnTo>
                <a:lnTo>
                  <a:pt x="19519" y="235508"/>
                </a:lnTo>
                <a:lnTo>
                  <a:pt x="274802" y="235508"/>
                </a:lnTo>
                <a:lnTo>
                  <a:pt x="274802" y="225615"/>
                </a:lnTo>
                <a:lnTo>
                  <a:pt x="274993" y="222872"/>
                </a:lnTo>
                <a:lnTo>
                  <a:pt x="273977" y="220573"/>
                </a:lnTo>
                <a:lnTo>
                  <a:pt x="269582" y="216915"/>
                </a:lnTo>
                <a:lnTo>
                  <a:pt x="267106" y="216001"/>
                </a:lnTo>
                <a:lnTo>
                  <a:pt x="30225" y="216001"/>
                </a:lnTo>
                <a:lnTo>
                  <a:pt x="27482" y="215811"/>
                </a:lnTo>
                <a:close/>
              </a:path>
              <a:path w="294640" h="274954">
                <a:moveTo>
                  <a:pt x="78600" y="98107"/>
                </a:moveTo>
                <a:lnTo>
                  <a:pt x="39293" y="98107"/>
                </a:lnTo>
                <a:lnTo>
                  <a:pt x="39293" y="216001"/>
                </a:lnTo>
                <a:lnTo>
                  <a:pt x="78600" y="216001"/>
                </a:lnTo>
                <a:lnTo>
                  <a:pt x="78600" y="98107"/>
                </a:lnTo>
                <a:close/>
              </a:path>
              <a:path w="294640" h="274954">
                <a:moveTo>
                  <a:pt x="137401" y="98107"/>
                </a:moveTo>
                <a:lnTo>
                  <a:pt x="98107" y="98107"/>
                </a:lnTo>
                <a:lnTo>
                  <a:pt x="98107" y="216001"/>
                </a:lnTo>
                <a:lnTo>
                  <a:pt x="137401" y="216001"/>
                </a:lnTo>
                <a:lnTo>
                  <a:pt x="137401" y="98107"/>
                </a:lnTo>
                <a:close/>
              </a:path>
              <a:path w="294640" h="274954">
                <a:moveTo>
                  <a:pt x="196214" y="98107"/>
                </a:moveTo>
                <a:lnTo>
                  <a:pt x="156908" y="98107"/>
                </a:lnTo>
                <a:lnTo>
                  <a:pt x="156908" y="216001"/>
                </a:lnTo>
                <a:lnTo>
                  <a:pt x="196214" y="216001"/>
                </a:lnTo>
                <a:lnTo>
                  <a:pt x="196214" y="98107"/>
                </a:lnTo>
                <a:close/>
              </a:path>
              <a:path w="294640" h="274954">
                <a:moveTo>
                  <a:pt x="255295" y="98107"/>
                </a:moveTo>
                <a:lnTo>
                  <a:pt x="215988" y="98107"/>
                </a:lnTo>
                <a:lnTo>
                  <a:pt x="215988" y="216001"/>
                </a:lnTo>
                <a:lnTo>
                  <a:pt x="255295" y="216001"/>
                </a:lnTo>
                <a:lnTo>
                  <a:pt x="255295" y="98107"/>
                </a:lnTo>
                <a:close/>
              </a:path>
              <a:path w="294640" h="274954">
                <a:moveTo>
                  <a:pt x="274802" y="78600"/>
                </a:moveTo>
                <a:lnTo>
                  <a:pt x="19519" y="78600"/>
                </a:lnTo>
                <a:lnTo>
                  <a:pt x="19684" y="81343"/>
                </a:lnTo>
                <a:lnTo>
                  <a:pt x="20789" y="83629"/>
                </a:lnTo>
                <a:lnTo>
                  <a:pt x="24828" y="87299"/>
                </a:lnTo>
                <a:lnTo>
                  <a:pt x="27292" y="88214"/>
                </a:lnTo>
                <a:lnTo>
                  <a:pt x="264363" y="88214"/>
                </a:lnTo>
                <a:lnTo>
                  <a:pt x="267284" y="88391"/>
                </a:lnTo>
                <a:lnTo>
                  <a:pt x="269773" y="87477"/>
                </a:lnTo>
                <a:lnTo>
                  <a:pt x="273799" y="83451"/>
                </a:lnTo>
                <a:lnTo>
                  <a:pt x="274719" y="81343"/>
                </a:lnTo>
                <a:lnTo>
                  <a:pt x="274802" y="78600"/>
                </a:lnTo>
                <a:close/>
              </a:path>
              <a:path w="294640" h="274954">
                <a:moveTo>
                  <a:pt x="147294" y="0"/>
                </a:moveTo>
                <a:lnTo>
                  <a:pt x="0" y="58813"/>
                </a:lnTo>
                <a:lnTo>
                  <a:pt x="0" y="78600"/>
                </a:lnTo>
                <a:lnTo>
                  <a:pt x="294309" y="78600"/>
                </a:lnTo>
                <a:lnTo>
                  <a:pt x="294309" y="58813"/>
                </a:lnTo>
                <a:lnTo>
                  <a:pt x="1472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20">
            <a:extLst>
              <a:ext uri="{FF2B5EF4-FFF2-40B4-BE49-F238E27FC236}">
                <a16:creationId xmlns:a16="http://schemas.microsoft.com/office/drawing/2014/main" id="{9791EDD7-3E5B-F98D-9B00-C22B84F846CC}"/>
              </a:ext>
            </a:extLst>
          </p:cNvPr>
          <p:cNvSpPr/>
          <p:nvPr/>
        </p:nvSpPr>
        <p:spPr>
          <a:xfrm>
            <a:off x="10650146" y="2887738"/>
            <a:ext cx="1231900" cy="789305"/>
          </a:xfrm>
          <a:custGeom>
            <a:avLst/>
            <a:gdLst/>
            <a:ahLst/>
            <a:cxnLst/>
            <a:rect l="l" t="t" r="r" b="b"/>
            <a:pathLst>
              <a:path w="1231900" h="789304">
                <a:moveTo>
                  <a:pt x="1174000" y="0"/>
                </a:moveTo>
                <a:lnTo>
                  <a:pt x="57416" y="0"/>
                </a:lnTo>
                <a:lnTo>
                  <a:pt x="35066" y="4511"/>
                </a:lnTo>
                <a:lnTo>
                  <a:pt x="16816" y="16816"/>
                </a:lnTo>
                <a:lnTo>
                  <a:pt x="4511" y="35066"/>
                </a:lnTo>
                <a:lnTo>
                  <a:pt x="0" y="57416"/>
                </a:lnTo>
                <a:lnTo>
                  <a:pt x="0" y="731405"/>
                </a:lnTo>
                <a:lnTo>
                  <a:pt x="4511" y="753755"/>
                </a:lnTo>
                <a:lnTo>
                  <a:pt x="16816" y="772006"/>
                </a:lnTo>
                <a:lnTo>
                  <a:pt x="35066" y="784310"/>
                </a:lnTo>
                <a:lnTo>
                  <a:pt x="57416" y="788822"/>
                </a:lnTo>
                <a:lnTo>
                  <a:pt x="1174000" y="788822"/>
                </a:lnTo>
                <a:lnTo>
                  <a:pt x="1196350" y="784310"/>
                </a:lnTo>
                <a:lnTo>
                  <a:pt x="1214601" y="772006"/>
                </a:lnTo>
                <a:lnTo>
                  <a:pt x="1226905" y="753755"/>
                </a:lnTo>
                <a:lnTo>
                  <a:pt x="1231417" y="731405"/>
                </a:lnTo>
                <a:lnTo>
                  <a:pt x="1231417" y="57416"/>
                </a:lnTo>
                <a:lnTo>
                  <a:pt x="1226905" y="35066"/>
                </a:lnTo>
                <a:lnTo>
                  <a:pt x="1214601" y="16816"/>
                </a:lnTo>
                <a:lnTo>
                  <a:pt x="1196350" y="4511"/>
                </a:lnTo>
                <a:lnTo>
                  <a:pt x="1174000" y="0"/>
                </a:lnTo>
                <a:close/>
              </a:path>
            </a:pathLst>
          </a:custGeom>
          <a:solidFill>
            <a:srgbClr val="7E95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21">
            <a:extLst>
              <a:ext uri="{FF2B5EF4-FFF2-40B4-BE49-F238E27FC236}">
                <a16:creationId xmlns:a16="http://schemas.microsoft.com/office/drawing/2014/main" id="{6DA23E96-B86B-E554-7803-0DA9F8A1ABD8}"/>
              </a:ext>
            </a:extLst>
          </p:cNvPr>
          <p:cNvSpPr txBox="1"/>
          <p:nvPr/>
        </p:nvSpPr>
        <p:spPr>
          <a:xfrm>
            <a:off x="10966841" y="3397609"/>
            <a:ext cx="59817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rgbClr val="FFFFFF"/>
                </a:solidFill>
                <a:latin typeface="Poppins SemiBold"/>
                <a:cs typeface="Poppins SemiBold"/>
              </a:rPr>
              <a:t>Tenders</a:t>
            </a:r>
            <a:endParaRPr sz="1100">
              <a:latin typeface="Poppins SemiBold"/>
              <a:cs typeface="Poppins SemiBold"/>
            </a:endParaRPr>
          </a:p>
        </p:txBody>
      </p:sp>
      <p:sp>
        <p:nvSpPr>
          <p:cNvPr id="40" name="object 22">
            <a:extLst>
              <a:ext uri="{FF2B5EF4-FFF2-40B4-BE49-F238E27FC236}">
                <a16:creationId xmlns:a16="http://schemas.microsoft.com/office/drawing/2014/main" id="{2D86AC8D-4042-1427-9545-97B34665AA6C}"/>
              </a:ext>
            </a:extLst>
          </p:cNvPr>
          <p:cNvSpPr/>
          <p:nvPr/>
        </p:nvSpPr>
        <p:spPr>
          <a:xfrm>
            <a:off x="11087459" y="3042622"/>
            <a:ext cx="290830" cy="290830"/>
          </a:xfrm>
          <a:custGeom>
            <a:avLst/>
            <a:gdLst/>
            <a:ahLst/>
            <a:cxnLst/>
            <a:rect l="l" t="t" r="r" b="b"/>
            <a:pathLst>
              <a:path w="290829" h="290829">
                <a:moveTo>
                  <a:pt x="165392" y="149364"/>
                </a:moveTo>
                <a:lnTo>
                  <a:pt x="132918" y="149364"/>
                </a:lnTo>
                <a:lnTo>
                  <a:pt x="175933" y="192366"/>
                </a:lnTo>
                <a:lnTo>
                  <a:pt x="171119" y="197180"/>
                </a:lnTo>
                <a:lnTo>
                  <a:pt x="168706" y="202501"/>
                </a:lnTo>
                <a:lnTo>
                  <a:pt x="168706" y="214325"/>
                </a:lnTo>
                <a:lnTo>
                  <a:pt x="170815" y="219341"/>
                </a:lnTo>
                <a:lnTo>
                  <a:pt x="175018" y="223342"/>
                </a:lnTo>
                <a:lnTo>
                  <a:pt x="236067" y="284695"/>
                </a:lnTo>
                <a:lnTo>
                  <a:pt x="240284" y="288709"/>
                </a:lnTo>
                <a:lnTo>
                  <a:pt x="245287" y="290715"/>
                </a:lnTo>
                <a:lnTo>
                  <a:pt x="256921" y="290715"/>
                </a:lnTo>
                <a:lnTo>
                  <a:pt x="262039" y="288709"/>
                </a:lnTo>
                <a:lnTo>
                  <a:pt x="266433" y="284695"/>
                </a:lnTo>
                <a:lnTo>
                  <a:pt x="284480" y="266357"/>
                </a:lnTo>
                <a:lnTo>
                  <a:pt x="288505" y="262343"/>
                </a:lnTo>
                <a:lnTo>
                  <a:pt x="290499" y="257327"/>
                </a:lnTo>
                <a:lnTo>
                  <a:pt x="290499" y="245503"/>
                </a:lnTo>
                <a:lnTo>
                  <a:pt x="288505" y="240398"/>
                </a:lnTo>
                <a:lnTo>
                  <a:pt x="284480" y="235978"/>
                </a:lnTo>
                <a:lnTo>
                  <a:pt x="224349" y="176136"/>
                </a:lnTo>
                <a:lnTo>
                  <a:pt x="192163" y="176136"/>
                </a:lnTo>
                <a:lnTo>
                  <a:pt x="165392" y="149364"/>
                </a:lnTo>
                <a:close/>
              </a:path>
              <a:path w="290829" h="290829">
                <a:moveTo>
                  <a:pt x="29362" y="102450"/>
                </a:moveTo>
                <a:lnTo>
                  <a:pt x="21348" y="102450"/>
                </a:lnTo>
                <a:lnTo>
                  <a:pt x="17538" y="103962"/>
                </a:lnTo>
                <a:lnTo>
                  <a:pt x="14122" y="106959"/>
                </a:lnTo>
                <a:lnTo>
                  <a:pt x="13931" y="106959"/>
                </a:lnTo>
                <a:lnTo>
                  <a:pt x="1498" y="122097"/>
                </a:lnTo>
                <a:lnTo>
                  <a:pt x="292" y="124904"/>
                </a:lnTo>
                <a:lnTo>
                  <a:pt x="0" y="126314"/>
                </a:lnTo>
                <a:lnTo>
                  <a:pt x="0" y="132321"/>
                </a:lnTo>
                <a:lnTo>
                  <a:pt x="1600" y="136143"/>
                </a:lnTo>
                <a:lnTo>
                  <a:pt x="4813" y="139141"/>
                </a:lnTo>
                <a:lnTo>
                  <a:pt x="73367" y="207708"/>
                </a:lnTo>
                <a:lnTo>
                  <a:pt x="76390" y="210921"/>
                </a:lnTo>
                <a:lnTo>
                  <a:pt x="80187" y="212521"/>
                </a:lnTo>
                <a:lnTo>
                  <a:pt x="86601" y="212521"/>
                </a:lnTo>
                <a:lnTo>
                  <a:pt x="88011" y="212216"/>
                </a:lnTo>
                <a:lnTo>
                  <a:pt x="90017" y="211023"/>
                </a:lnTo>
                <a:lnTo>
                  <a:pt x="91224" y="210515"/>
                </a:lnTo>
                <a:lnTo>
                  <a:pt x="94018" y="209715"/>
                </a:lnTo>
                <a:lnTo>
                  <a:pt x="95326" y="208813"/>
                </a:lnTo>
                <a:lnTo>
                  <a:pt x="97726" y="206006"/>
                </a:lnTo>
                <a:lnTo>
                  <a:pt x="98729" y="205104"/>
                </a:lnTo>
                <a:lnTo>
                  <a:pt x="100330" y="204304"/>
                </a:lnTo>
                <a:lnTo>
                  <a:pt x="101434" y="203199"/>
                </a:lnTo>
                <a:lnTo>
                  <a:pt x="104254" y="199593"/>
                </a:lnTo>
                <a:lnTo>
                  <a:pt x="105143" y="198589"/>
                </a:lnTo>
                <a:lnTo>
                  <a:pt x="105549" y="198386"/>
                </a:lnTo>
                <a:lnTo>
                  <a:pt x="108559" y="194983"/>
                </a:lnTo>
                <a:lnTo>
                  <a:pt x="110058" y="191173"/>
                </a:lnTo>
                <a:lnTo>
                  <a:pt x="110058" y="186956"/>
                </a:lnTo>
                <a:lnTo>
                  <a:pt x="109855" y="185750"/>
                </a:lnTo>
                <a:lnTo>
                  <a:pt x="109855" y="184759"/>
                </a:lnTo>
                <a:lnTo>
                  <a:pt x="110274" y="183146"/>
                </a:lnTo>
                <a:lnTo>
                  <a:pt x="109956" y="182257"/>
                </a:lnTo>
                <a:lnTo>
                  <a:pt x="109169" y="181241"/>
                </a:lnTo>
                <a:lnTo>
                  <a:pt x="108356" y="180238"/>
                </a:lnTo>
                <a:lnTo>
                  <a:pt x="107962" y="179438"/>
                </a:lnTo>
                <a:lnTo>
                  <a:pt x="107962" y="178244"/>
                </a:lnTo>
                <a:lnTo>
                  <a:pt x="107454" y="177444"/>
                </a:lnTo>
                <a:lnTo>
                  <a:pt x="100444" y="170421"/>
                </a:lnTo>
                <a:lnTo>
                  <a:pt x="111873" y="170421"/>
                </a:lnTo>
                <a:lnTo>
                  <a:pt x="132918" y="149364"/>
                </a:lnTo>
                <a:lnTo>
                  <a:pt x="165392" y="149364"/>
                </a:lnTo>
                <a:lnTo>
                  <a:pt x="149161" y="133134"/>
                </a:lnTo>
                <a:lnTo>
                  <a:pt x="170206" y="112077"/>
                </a:lnTo>
                <a:lnTo>
                  <a:pt x="42087" y="112077"/>
                </a:lnTo>
                <a:lnTo>
                  <a:pt x="40487" y="110477"/>
                </a:lnTo>
                <a:lnTo>
                  <a:pt x="40426" y="110330"/>
                </a:lnTo>
                <a:lnTo>
                  <a:pt x="38798" y="108978"/>
                </a:lnTo>
                <a:lnTo>
                  <a:pt x="38087" y="108267"/>
                </a:lnTo>
                <a:lnTo>
                  <a:pt x="33070" y="104355"/>
                </a:lnTo>
                <a:lnTo>
                  <a:pt x="32270" y="103962"/>
                </a:lnTo>
                <a:lnTo>
                  <a:pt x="30276" y="102755"/>
                </a:lnTo>
                <a:lnTo>
                  <a:pt x="29362" y="102450"/>
                </a:lnTo>
                <a:close/>
              </a:path>
              <a:path w="290829" h="290829">
                <a:moveTo>
                  <a:pt x="213918" y="168922"/>
                </a:moveTo>
                <a:lnTo>
                  <a:pt x="202298" y="168922"/>
                </a:lnTo>
                <a:lnTo>
                  <a:pt x="196977" y="171322"/>
                </a:lnTo>
                <a:lnTo>
                  <a:pt x="192163" y="176136"/>
                </a:lnTo>
                <a:lnTo>
                  <a:pt x="224349" y="176136"/>
                </a:lnTo>
                <a:lnTo>
                  <a:pt x="223443" y="175234"/>
                </a:lnTo>
                <a:lnTo>
                  <a:pt x="219024" y="171018"/>
                </a:lnTo>
                <a:lnTo>
                  <a:pt x="213918" y="168922"/>
                </a:lnTo>
                <a:close/>
              </a:path>
              <a:path w="290829" h="290829">
                <a:moveTo>
                  <a:pt x="111873" y="170421"/>
                </a:moveTo>
                <a:lnTo>
                  <a:pt x="100444" y="170421"/>
                </a:lnTo>
                <a:lnTo>
                  <a:pt x="102044" y="172021"/>
                </a:lnTo>
                <a:lnTo>
                  <a:pt x="103949" y="172821"/>
                </a:lnTo>
                <a:lnTo>
                  <a:pt x="108356" y="172821"/>
                </a:lnTo>
                <a:lnTo>
                  <a:pt x="110274" y="172021"/>
                </a:lnTo>
                <a:lnTo>
                  <a:pt x="111873" y="170421"/>
                </a:lnTo>
                <a:close/>
              </a:path>
              <a:path w="290829" h="290829">
                <a:moveTo>
                  <a:pt x="40426" y="110330"/>
                </a:moveTo>
                <a:lnTo>
                  <a:pt x="40487" y="110477"/>
                </a:lnTo>
                <a:lnTo>
                  <a:pt x="42087" y="112077"/>
                </a:lnTo>
                <a:lnTo>
                  <a:pt x="41897" y="111671"/>
                </a:lnTo>
                <a:lnTo>
                  <a:pt x="41198" y="110972"/>
                </a:lnTo>
                <a:lnTo>
                  <a:pt x="40426" y="110330"/>
                </a:lnTo>
                <a:close/>
              </a:path>
              <a:path w="290829" h="290829">
                <a:moveTo>
                  <a:pt x="108356" y="39903"/>
                </a:moveTo>
                <a:lnTo>
                  <a:pt x="103949" y="39903"/>
                </a:lnTo>
                <a:lnTo>
                  <a:pt x="102044" y="40703"/>
                </a:lnTo>
                <a:lnTo>
                  <a:pt x="40487" y="102260"/>
                </a:lnTo>
                <a:lnTo>
                  <a:pt x="39772" y="103962"/>
                </a:lnTo>
                <a:lnTo>
                  <a:pt x="39767" y="108762"/>
                </a:lnTo>
                <a:lnTo>
                  <a:pt x="40426" y="110330"/>
                </a:lnTo>
                <a:lnTo>
                  <a:pt x="41198" y="110972"/>
                </a:lnTo>
                <a:lnTo>
                  <a:pt x="41897" y="111671"/>
                </a:lnTo>
                <a:lnTo>
                  <a:pt x="42087" y="112077"/>
                </a:lnTo>
                <a:lnTo>
                  <a:pt x="170206" y="112077"/>
                </a:lnTo>
                <a:lnTo>
                  <a:pt x="171805" y="110477"/>
                </a:lnTo>
                <a:lnTo>
                  <a:pt x="172537" y="108762"/>
                </a:lnTo>
                <a:lnTo>
                  <a:pt x="172531" y="103962"/>
                </a:lnTo>
                <a:lnTo>
                  <a:pt x="171805" y="102260"/>
                </a:lnTo>
                <a:lnTo>
                  <a:pt x="170205" y="100647"/>
                </a:lnTo>
                <a:lnTo>
                  <a:pt x="203200" y="100647"/>
                </a:lnTo>
                <a:lnTo>
                  <a:pt x="203695" y="100152"/>
                </a:lnTo>
                <a:lnTo>
                  <a:pt x="205295" y="99352"/>
                </a:lnTo>
                <a:lnTo>
                  <a:pt x="206298" y="98348"/>
                </a:lnTo>
                <a:lnTo>
                  <a:pt x="208711" y="95135"/>
                </a:lnTo>
                <a:lnTo>
                  <a:pt x="209499" y="93840"/>
                </a:lnTo>
                <a:lnTo>
                  <a:pt x="211404" y="89217"/>
                </a:lnTo>
                <a:lnTo>
                  <a:pt x="212013" y="87820"/>
                </a:lnTo>
                <a:lnTo>
                  <a:pt x="212318" y="86423"/>
                </a:lnTo>
                <a:lnTo>
                  <a:pt x="212318" y="80403"/>
                </a:lnTo>
                <a:lnTo>
                  <a:pt x="210705" y="76593"/>
                </a:lnTo>
                <a:lnTo>
                  <a:pt x="207505" y="73583"/>
                </a:lnTo>
                <a:lnTo>
                  <a:pt x="176219" y="42303"/>
                </a:lnTo>
                <a:lnTo>
                  <a:pt x="111874" y="42303"/>
                </a:lnTo>
                <a:lnTo>
                  <a:pt x="110266" y="40700"/>
                </a:lnTo>
                <a:lnTo>
                  <a:pt x="108356" y="39903"/>
                </a:lnTo>
                <a:close/>
              </a:path>
              <a:path w="290829" h="290829">
                <a:moveTo>
                  <a:pt x="195675" y="107962"/>
                </a:moveTo>
                <a:lnTo>
                  <a:pt x="179235" y="107962"/>
                </a:lnTo>
                <a:lnTo>
                  <a:pt x="180035" y="108267"/>
                </a:lnTo>
                <a:lnTo>
                  <a:pt x="182041" y="109867"/>
                </a:lnTo>
                <a:lnTo>
                  <a:pt x="182943" y="110274"/>
                </a:lnTo>
                <a:lnTo>
                  <a:pt x="190957" y="110274"/>
                </a:lnTo>
                <a:lnTo>
                  <a:pt x="194767" y="108762"/>
                </a:lnTo>
                <a:lnTo>
                  <a:pt x="195675" y="107962"/>
                </a:lnTo>
                <a:close/>
              </a:path>
              <a:path w="290829" h="290829">
                <a:moveTo>
                  <a:pt x="203200" y="100647"/>
                </a:moveTo>
                <a:lnTo>
                  <a:pt x="170815" y="100647"/>
                </a:lnTo>
                <a:lnTo>
                  <a:pt x="171513" y="101345"/>
                </a:lnTo>
                <a:lnTo>
                  <a:pt x="173113" y="104165"/>
                </a:lnTo>
                <a:lnTo>
                  <a:pt x="173812" y="104863"/>
                </a:lnTo>
                <a:lnTo>
                  <a:pt x="175018" y="104863"/>
                </a:lnTo>
                <a:lnTo>
                  <a:pt x="175729" y="105460"/>
                </a:lnTo>
                <a:lnTo>
                  <a:pt x="177330" y="107873"/>
                </a:lnTo>
                <a:lnTo>
                  <a:pt x="178041" y="108369"/>
                </a:lnTo>
                <a:lnTo>
                  <a:pt x="179235" y="107962"/>
                </a:lnTo>
                <a:lnTo>
                  <a:pt x="195675" y="107962"/>
                </a:lnTo>
                <a:lnTo>
                  <a:pt x="198170" y="105765"/>
                </a:lnTo>
                <a:lnTo>
                  <a:pt x="198780" y="105765"/>
                </a:lnTo>
                <a:lnTo>
                  <a:pt x="199771" y="104863"/>
                </a:lnTo>
                <a:lnTo>
                  <a:pt x="202590" y="101257"/>
                </a:lnTo>
                <a:lnTo>
                  <a:pt x="203200" y="100647"/>
                </a:lnTo>
                <a:close/>
              </a:path>
              <a:path w="290829" h="290829">
                <a:moveTo>
                  <a:pt x="125691" y="0"/>
                </a:moveTo>
                <a:lnTo>
                  <a:pt x="124294" y="304"/>
                </a:lnTo>
                <a:lnTo>
                  <a:pt x="122301" y="1904"/>
                </a:lnTo>
                <a:lnTo>
                  <a:pt x="121094" y="2412"/>
                </a:lnTo>
                <a:lnTo>
                  <a:pt x="118275" y="2819"/>
                </a:lnTo>
                <a:lnTo>
                  <a:pt x="116979" y="3619"/>
                </a:lnTo>
                <a:lnTo>
                  <a:pt x="114566" y="6426"/>
                </a:lnTo>
                <a:lnTo>
                  <a:pt x="113563" y="7416"/>
                </a:lnTo>
                <a:lnTo>
                  <a:pt x="112776" y="8026"/>
                </a:lnTo>
                <a:lnTo>
                  <a:pt x="111963" y="8623"/>
                </a:lnTo>
                <a:lnTo>
                  <a:pt x="110858" y="9728"/>
                </a:lnTo>
                <a:lnTo>
                  <a:pt x="109461" y="11341"/>
                </a:lnTo>
                <a:lnTo>
                  <a:pt x="107149" y="13944"/>
                </a:lnTo>
                <a:lnTo>
                  <a:pt x="106756" y="14338"/>
                </a:lnTo>
                <a:lnTo>
                  <a:pt x="103746" y="17741"/>
                </a:lnTo>
                <a:lnTo>
                  <a:pt x="102247" y="21564"/>
                </a:lnTo>
                <a:lnTo>
                  <a:pt x="102247" y="25768"/>
                </a:lnTo>
                <a:lnTo>
                  <a:pt x="102044" y="27368"/>
                </a:lnTo>
                <a:lnTo>
                  <a:pt x="102044" y="28371"/>
                </a:lnTo>
                <a:lnTo>
                  <a:pt x="102857" y="30086"/>
                </a:lnTo>
                <a:lnTo>
                  <a:pt x="104051" y="32880"/>
                </a:lnTo>
                <a:lnTo>
                  <a:pt x="104355" y="33693"/>
                </a:lnTo>
                <a:lnTo>
                  <a:pt x="104355" y="34086"/>
                </a:lnTo>
                <a:lnTo>
                  <a:pt x="104851" y="34785"/>
                </a:lnTo>
                <a:lnTo>
                  <a:pt x="107454" y="37896"/>
                </a:lnTo>
                <a:lnTo>
                  <a:pt x="111874" y="42303"/>
                </a:lnTo>
                <a:lnTo>
                  <a:pt x="176219" y="42303"/>
                </a:lnTo>
                <a:lnTo>
                  <a:pt x="138925" y="5016"/>
                </a:lnTo>
                <a:lnTo>
                  <a:pt x="135928" y="1816"/>
                </a:lnTo>
                <a:lnTo>
                  <a:pt x="132118" y="203"/>
                </a:lnTo>
                <a:lnTo>
                  <a:pt x="127508" y="203"/>
                </a:lnTo>
                <a:lnTo>
                  <a:pt x="1256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23">
            <a:extLst>
              <a:ext uri="{FF2B5EF4-FFF2-40B4-BE49-F238E27FC236}">
                <a16:creationId xmlns:a16="http://schemas.microsoft.com/office/drawing/2014/main" id="{3B8CF08B-B648-EB2D-D215-074C316EAE3B}"/>
              </a:ext>
            </a:extLst>
          </p:cNvPr>
          <p:cNvSpPr/>
          <p:nvPr/>
        </p:nvSpPr>
        <p:spPr>
          <a:xfrm>
            <a:off x="5833299" y="1515334"/>
            <a:ext cx="0" cy="4479925"/>
          </a:xfrm>
          <a:custGeom>
            <a:avLst/>
            <a:gdLst/>
            <a:ahLst/>
            <a:cxnLst/>
            <a:rect l="l" t="t" r="r" b="b"/>
            <a:pathLst>
              <a:path h="4479925">
                <a:moveTo>
                  <a:pt x="0" y="0"/>
                </a:moveTo>
                <a:lnTo>
                  <a:pt x="0" y="4479709"/>
                </a:lnTo>
              </a:path>
            </a:pathLst>
          </a:custGeom>
          <a:ln w="13068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24">
            <a:extLst>
              <a:ext uri="{FF2B5EF4-FFF2-40B4-BE49-F238E27FC236}">
                <a16:creationId xmlns:a16="http://schemas.microsoft.com/office/drawing/2014/main" id="{B86AA4A1-351A-B462-EBD6-45B1794A5DBF}"/>
              </a:ext>
            </a:extLst>
          </p:cNvPr>
          <p:cNvSpPr/>
          <p:nvPr/>
        </p:nvSpPr>
        <p:spPr>
          <a:xfrm>
            <a:off x="9005229" y="1515334"/>
            <a:ext cx="0" cy="4479925"/>
          </a:xfrm>
          <a:custGeom>
            <a:avLst/>
            <a:gdLst/>
            <a:ahLst/>
            <a:cxnLst/>
            <a:rect l="l" t="t" r="r" b="b"/>
            <a:pathLst>
              <a:path h="4479925">
                <a:moveTo>
                  <a:pt x="0" y="0"/>
                </a:moveTo>
                <a:lnTo>
                  <a:pt x="0" y="4479709"/>
                </a:lnTo>
              </a:path>
            </a:pathLst>
          </a:custGeom>
          <a:ln w="13068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25">
            <a:extLst>
              <a:ext uri="{FF2B5EF4-FFF2-40B4-BE49-F238E27FC236}">
                <a16:creationId xmlns:a16="http://schemas.microsoft.com/office/drawing/2014/main" id="{76C2324D-4605-93D2-B3BA-20F8F243B0CE}"/>
              </a:ext>
            </a:extLst>
          </p:cNvPr>
          <p:cNvSpPr txBox="1"/>
          <p:nvPr/>
        </p:nvSpPr>
        <p:spPr>
          <a:xfrm>
            <a:off x="2831256" y="5149948"/>
            <a:ext cx="138747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000" b="1" spc="-10" dirty="0">
                <a:latin typeface="Poppins SemiBold"/>
                <a:cs typeface="Poppins SemiBold"/>
              </a:rPr>
              <a:t>Implementation </a:t>
            </a:r>
            <a:r>
              <a:rPr sz="1000" b="1" dirty="0">
                <a:latin typeface="Poppins SemiBold"/>
                <a:cs typeface="Poppins SemiBold"/>
              </a:rPr>
              <a:t>Monthly</a:t>
            </a:r>
            <a:r>
              <a:rPr sz="1000" b="1" spc="-10" dirty="0">
                <a:latin typeface="Poppins SemiBold"/>
                <a:cs typeface="Poppins SemiBold"/>
              </a:rPr>
              <a:t> subscription Commission</a:t>
            </a:r>
            <a:endParaRPr sz="1000">
              <a:latin typeface="Poppins SemiBold"/>
              <a:cs typeface="Poppins SemiBold"/>
            </a:endParaRPr>
          </a:p>
        </p:txBody>
      </p:sp>
      <p:sp>
        <p:nvSpPr>
          <p:cNvPr id="44" name="object 26">
            <a:extLst>
              <a:ext uri="{FF2B5EF4-FFF2-40B4-BE49-F238E27FC236}">
                <a16:creationId xmlns:a16="http://schemas.microsoft.com/office/drawing/2014/main" id="{10E22654-247A-3615-C8E4-7D5A6EECC142}"/>
              </a:ext>
            </a:extLst>
          </p:cNvPr>
          <p:cNvSpPr txBox="1"/>
          <p:nvPr/>
        </p:nvSpPr>
        <p:spPr>
          <a:xfrm>
            <a:off x="4638296" y="5161939"/>
            <a:ext cx="605155" cy="71120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100" spc="-10" dirty="0">
                <a:solidFill>
                  <a:srgbClr val="717D82"/>
                </a:solidFill>
                <a:latin typeface="Poppins"/>
                <a:cs typeface="Poppins"/>
              </a:rPr>
              <a:t>€50,000</a:t>
            </a:r>
            <a:endParaRPr sz="1100">
              <a:latin typeface="Poppins"/>
              <a:cs typeface="Poppins"/>
            </a:endParaRPr>
          </a:p>
          <a:p>
            <a:pPr marL="12700" marR="47625">
              <a:lnSpc>
                <a:spcPct val="136300"/>
              </a:lnSpc>
            </a:pPr>
            <a:r>
              <a:rPr sz="1100" spc="-10" dirty="0">
                <a:solidFill>
                  <a:srgbClr val="717D82"/>
                </a:solidFill>
                <a:latin typeface="Poppins"/>
                <a:cs typeface="Poppins"/>
              </a:rPr>
              <a:t>€15,000 </a:t>
            </a:r>
            <a:r>
              <a:rPr sz="1100" spc="-20" dirty="0">
                <a:solidFill>
                  <a:srgbClr val="717D82"/>
                </a:solidFill>
                <a:latin typeface="Poppins"/>
                <a:cs typeface="Poppins"/>
              </a:rPr>
              <a:t>0.5%</a:t>
            </a:r>
            <a:endParaRPr sz="1100">
              <a:latin typeface="Poppins"/>
              <a:cs typeface="Poppins"/>
            </a:endParaRPr>
          </a:p>
        </p:txBody>
      </p:sp>
      <p:sp>
        <p:nvSpPr>
          <p:cNvPr id="45" name="object 27">
            <a:extLst>
              <a:ext uri="{FF2B5EF4-FFF2-40B4-BE49-F238E27FC236}">
                <a16:creationId xmlns:a16="http://schemas.microsoft.com/office/drawing/2014/main" id="{4F193241-834F-0305-2F15-550C8A82538D}"/>
              </a:ext>
            </a:extLst>
          </p:cNvPr>
          <p:cNvSpPr txBox="1"/>
          <p:nvPr/>
        </p:nvSpPr>
        <p:spPr>
          <a:xfrm>
            <a:off x="2831244" y="1426096"/>
            <a:ext cx="2671445" cy="129095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400" b="1" dirty="0">
                <a:latin typeface="Poppins SemiBold"/>
                <a:cs typeface="Poppins SemiBold"/>
              </a:rPr>
              <a:t>Nui </a:t>
            </a:r>
            <a:r>
              <a:rPr sz="1400" b="1" spc="-10" dirty="0">
                <a:latin typeface="Poppins SemiBold"/>
                <a:cs typeface="Poppins SemiBold"/>
              </a:rPr>
              <a:t>Essential</a:t>
            </a:r>
            <a:endParaRPr sz="1400" dirty="0">
              <a:latin typeface="Poppins SemiBold"/>
              <a:cs typeface="Poppins SemiBold"/>
            </a:endParaRPr>
          </a:p>
          <a:p>
            <a:pPr marL="12700" marR="5080">
              <a:lnSpc>
                <a:spcPts val="1800"/>
              </a:lnSpc>
              <a:spcBef>
                <a:spcPts val="80"/>
              </a:spcBef>
            </a:pPr>
            <a:r>
              <a:rPr sz="1200" dirty="0">
                <a:solidFill>
                  <a:srgbClr val="717D82"/>
                </a:solidFill>
                <a:latin typeface="Poppins"/>
                <a:cs typeface="Poppins"/>
              </a:rPr>
              <a:t>For small to medium businesses </a:t>
            </a:r>
            <a:r>
              <a:rPr sz="1200" spc="-25" dirty="0">
                <a:solidFill>
                  <a:srgbClr val="717D82"/>
                </a:solidFill>
                <a:latin typeface="Poppins"/>
                <a:cs typeface="Poppins"/>
              </a:rPr>
              <a:t>or </a:t>
            </a:r>
            <a:r>
              <a:rPr sz="1200" dirty="0">
                <a:solidFill>
                  <a:srgbClr val="717D82"/>
                </a:solidFill>
                <a:latin typeface="Poppins"/>
                <a:cs typeface="Poppins"/>
              </a:rPr>
              <a:t>larger businesses looking to </a:t>
            </a: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pilot </a:t>
            </a:r>
            <a:r>
              <a:rPr sz="1200" dirty="0">
                <a:solidFill>
                  <a:srgbClr val="717D82"/>
                </a:solidFill>
                <a:latin typeface="Poppins"/>
                <a:cs typeface="Poppins"/>
              </a:rPr>
              <a:t>digital </a:t>
            </a: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trading.</a:t>
            </a:r>
            <a:endParaRPr sz="1200" dirty="0">
              <a:latin typeface="Poppins"/>
              <a:cs typeface="Poppin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1200" b="1" spc="-10" dirty="0">
                <a:latin typeface="Poppins SemiBold"/>
                <a:cs typeface="Poppins SemiBold"/>
              </a:rPr>
              <a:t>Includes</a:t>
            </a:r>
            <a:endParaRPr sz="1200" dirty="0">
              <a:latin typeface="Poppins SemiBold"/>
              <a:cs typeface="Poppins SemiBold"/>
            </a:endParaRPr>
          </a:p>
        </p:txBody>
      </p:sp>
      <p:graphicFrame>
        <p:nvGraphicFramePr>
          <p:cNvPr id="46" name="object 28">
            <a:extLst>
              <a:ext uri="{FF2B5EF4-FFF2-40B4-BE49-F238E27FC236}">
                <a16:creationId xmlns:a16="http://schemas.microsoft.com/office/drawing/2014/main" id="{61C40058-F023-70E2-EDAC-2C0BEBA63143}"/>
              </a:ext>
            </a:extLst>
          </p:cNvPr>
          <p:cNvGraphicFramePr>
            <a:graphicFrameLocks noGrp="1"/>
          </p:cNvGraphicFramePr>
          <p:nvPr/>
        </p:nvGraphicFramePr>
        <p:xfrm>
          <a:off x="6027724" y="5228564"/>
          <a:ext cx="2487294" cy="6508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6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45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000" b="1" spc="-10" dirty="0">
                          <a:latin typeface="Poppins SemiBold"/>
                          <a:cs typeface="Poppins SemiBold"/>
                        </a:rPr>
                        <a:t>Implementation</a:t>
                      </a:r>
                      <a:endParaRPr sz="1000">
                        <a:latin typeface="Poppins SemiBold"/>
                        <a:cs typeface="Poppins SemiBold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100" spc="-10" dirty="0">
                          <a:solidFill>
                            <a:srgbClr val="717D82"/>
                          </a:solidFill>
                          <a:latin typeface="Poppins"/>
                          <a:cs typeface="Poppins"/>
                        </a:rPr>
                        <a:t>€125,000</a:t>
                      </a:r>
                      <a:endParaRPr sz="1100">
                        <a:latin typeface="Poppins"/>
                        <a:cs typeface="Poppins"/>
                      </a:endParaRPr>
                    </a:p>
                  </a:txBody>
                  <a:tcPr marL="0" marR="0" marT="698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b="1" dirty="0">
                          <a:latin typeface="Poppins SemiBold"/>
                          <a:cs typeface="Poppins SemiBold"/>
                        </a:rPr>
                        <a:t>Monthly</a:t>
                      </a:r>
                      <a:r>
                        <a:rPr sz="1000" b="1" spc="-10" dirty="0">
                          <a:latin typeface="Poppins SemiBold"/>
                          <a:cs typeface="Poppins SemiBold"/>
                        </a:rPr>
                        <a:t> subscription</a:t>
                      </a:r>
                      <a:endParaRPr sz="1000">
                        <a:latin typeface="Poppins SemiBold"/>
                        <a:cs typeface="Poppins SemiBold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-10" dirty="0">
                          <a:solidFill>
                            <a:srgbClr val="717D82"/>
                          </a:solidFill>
                          <a:latin typeface="Poppins"/>
                          <a:cs typeface="Poppins"/>
                        </a:rPr>
                        <a:t>€20,000</a:t>
                      </a:r>
                      <a:endParaRPr sz="1100">
                        <a:latin typeface="Poppins"/>
                        <a:cs typeface="Poppins"/>
                      </a:endParaRP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5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b="1" spc="-10" dirty="0">
                          <a:latin typeface="Poppins SemiBold"/>
                          <a:cs typeface="Poppins SemiBold"/>
                        </a:rPr>
                        <a:t>Commission</a:t>
                      </a:r>
                      <a:endParaRPr sz="1000">
                        <a:latin typeface="Poppins SemiBold"/>
                        <a:cs typeface="Poppins SemiBold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-20" dirty="0">
                          <a:solidFill>
                            <a:srgbClr val="717D82"/>
                          </a:solidFill>
                          <a:latin typeface="Poppins"/>
                          <a:cs typeface="Poppins"/>
                        </a:rPr>
                        <a:t>0.25%</a:t>
                      </a:r>
                      <a:endParaRPr sz="1100">
                        <a:latin typeface="Poppins"/>
                        <a:cs typeface="Poppins"/>
                      </a:endParaRP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7" name="object 29">
            <a:extLst>
              <a:ext uri="{FF2B5EF4-FFF2-40B4-BE49-F238E27FC236}">
                <a16:creationId xmlns:a16="http://schemas.microsoft.com/office/drawing/2014/main" id="{263DF5CB-E443-C011-8AF4-8F9AB6D68512}"/>
              </a:ext>
            </a:extLst>
          </p:cNvPr>
          <p:cNvSpPr txBox="1"/>
          <p:nvPr/>
        </p:nvSpPr>
        <p:spPr>
          <a:xfrm>
            <a:off x="9229811" y="5149948"/>
            <a:ext cx="138747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000" b="1" spc="-10" dirty="0">
                <a:latin typeface="Poppins SemiBold"/>
                <a:cs typeface="Poppins SemiBold"/>
              </a:rPr>
              <a:t>Implementation </a:t>
            </a:r>
            <a:r>
              <a:rPr sz="1000" b="1" dirty="0">
                <a:latin typeface="Poppins SemiBold"/>
                <a:cs typeface="Poppins SemiBold"/>
              </a:rPr>
              <a:t>Monthly</a:t>
            </a:r>
            <a:r>
              <a:rPr sz="1000" b="1" spc="-10" dirty="0">
                <a:latin typeface="Poppins SemiBold"/>
                <a:cs typeface="Poppins SemiBold"/>
              </a:rPr>
              <a:t> subscription Commission</a:t>
            </a:r>
            <a:endParaRPr sz="1000">
              <a:latin typeface="Poppins SemiBold"/>
              <a:cs typeface="Poppins SemiBold"/>
            </a:endParaRPr>
          </a:p>
        </p:txBody>
      </p:sp>
      <p:sp>
        <p:nvSpPr>
          <p:cNvPr id="48" name="object 30">
            <a:extLst>
              <a:ext uri="{FF2B5EF4-FFF2-40B4-BE49-F238E27FC236}">
                <a16:creationId xmlns:a16="http://schemas.microsoft.com/office/drawing/2014/main" id="{2456A435-9F2D-1A6B-6DCB-99537B866627}"/>
              </a:ext>
            </a:extLst>
          </p:cNvPr>
          <p:cNvSpPr txBox="1"/>
          <p:nvPr/>
        </p:nvSpPr>
        <p:spPr>
          <a:xfrm>
            <a:off x="11036852" y="5161939"/>
            <a:ext cx="28130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36300"/>
              </a:lnSpc>
              <a:spcBef>
                <a:spcPts val="100"/>
              </a:spcBef>
            </a:pPr>
            <a:r>
              <a:rPr sz="1100" spc="-25" dirty="0">
                <a:solidFill>
                  <a:srgbClr val="717D82"/>
                </a:solidFill>
                <a:latin typeface="Poppins"/>
                <a:cs typeface="Poppins"/>
              </a:rPr>
              <a:t>TBA TBA TBA</a:t>
            </a:r>
            <a:endParaRPr sz="1100">
              <a:latin typeface="Poppins"/>
              <a:cs typeface="Poppins"/>
            </a:endParaRPr>
          </a:p>
        </p:txBody>
      </p:sp>
      <p:sp>
        <p:nvSpPr>
          <p:cNvPr id="49" name="object 31">
            <a:extLst>
              <a:ext uri="{FF2B5EF4-FFF2-40B4-BE49-F238E27FC236}">
                <a16:creationId xmlns:a16="http://schemas.microsoft.com/office/drawing/2014/main" id="{D0CE1B65-07B8-5A9B-365A-DD6D9FA8839E}"/>
              </a:ext>
            </a:extLst>
          </p:cNvPr>
          <p:cNvSpPr txBox="1"/>
          <p:nvPr/>
        </p:nvSpPr>
        <p:spPr>
          <a:xfrm>
            <a:off x="6046768" y="1428656"/>
            <a:ext cx="2790190" cy="73850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400" b="1" dirty="0">
                <a:latin typeface="Poppins SemiBold"/>
                <a:cs typeface="Poppins SemiBold"/>
              </a:rPr>
              <a:t>Nui </a:t>
            </a:r>
            <a:r>
              <a:rPr sz="1400" b="1" spc="-25" dirty="0">
                <a:latin typeface="Poppins SemiBold"/>
                <a:cs typeface="Poppins SemiBold"/>
              </a:rPr>
              <a:t>Pro</a:t>
            </a:r>
            <a:endParaRPr sz="1400">
              <a:latin typeface="Poppins SemiBold"/>
              <a:cs typeface="Poppins SemiBold"/>
            </a:endParaRPr>
          </a:p>
          <a:p>
            <a:pPr marL="12700" marR="5080">
              <a:lnSpc>
                <a:spcPts val="1800"/>
              </a:lnSpc>
              <a:spcBef>
                <a:spcPts val="60"/>
              </a:spcBef>
            </a:pPr>
            <a:r>
              <a:rPr sz="1200" dirty="0">
                <a:solidFill>
                  <a:srgbClr val="717D82"/>
                </a:solidFill>
                <a:latin typeface="Poppins"/>
                <a:cs typeface="Poppins"/>
              </a:rPr>
              <a:t>For</a:t>
            </a: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 </a:t>
            </a:r>
            <a:r>
              <a:rPr sz="1200" dirty="0">
                <a:solidFill>
                  <a:srgbClr val="717D82"/>
                </a:solidFill>
                <a:latin typeface="Poppins"/>
                <a:cs typeface="Poppins"/>
              </a:rPr>
              <a:t>larger businesses with an </a:t>
            </a: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estab- </a:t>
            </a:r>
            <a:r>
              <a:rPr sz="1200" dirty="0">
                <a:solidFill>
                  <a:srgbClr val="717D82"/>
                </a:solidFill>
                <a:latin typeface="Poppins"/>
                <a:cs typeface="Poppins"/>
              </a:rPr>
              <a:t>lished digital trading </a:t>
            </a: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strategy.</a:t>
            </a:r>
            <a:endParaRPr sz="1200">
              <a:latin typeface="Poppins"/>
              <a:cs typeface="Poppins"/>
            </a:endParaRPr>
          </a:p>
        </p:txBody>
      </p:sp>
      <p:sp>
        <p:nvSpPr>
          <p:cNvPr id="50" name="object 32">
            <a:extLst>
              <a:ext uri="{FF2B5EF4-FFF2-40B4-BE49-F238E27FC236}">
                <a16:creationId xmlns:a16="http://schemas.microsoft.com/office/drawing/2014/main" id="{0E63C205-36EA-DF4B-82C4-6318A20B4772}"/>
              </a:ext>
            </a:extLst>
          </p:cNvPr>
          <p:cNvSpPr txBox="1"/>
          <p:nvPr/>
        </p:nvSpPr>
        <p:spPr>
          <a:xfrm>
            <a:off x="6320633" y="3876776"/>
            <a:ext cx="23698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Freight</a:t>
            </a:r>
            <a:endParaRPr sz="1200">
              <a:latin typeface="Poppins"/>
              <a:cs typeface="Poppins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200" dirty="0">
                <a:solidFill>
                  <a:srgbClr val="717D82"/>
                </a:solidFill>
                <a:latin typeface="Poppins"/>
                <a:cs typeface="Poppins"/>
              </a:rPr>
              <a:t>Trade and activity </a:t>
            </a: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dashboards</a:t>
            </a:r>
            <a:endParaRPr sz="1200">
              <a:latin typeface="Poppins"/>
              <a:cs typeface="Poppins"/>
            </a:endParaRPr>
          </a:p>
        </p:txBody>
      </p:sp>
      <p:sp>
        <p:nvSpPr>
          <p:cNvPr id="51" name="object 33">
            <a:extLst>
              <a:ext uri="{FF2B5EF4-FFF2-40B4-BE49-F238E27FC236}">
                <a16:creationId xmlns:a16="http://schemas.microsoft.com/office/drawing/2014/main" id="{6EE84FB4-F1AF-03A6-2F3D-26D264FE448D}"/>
              </a:ext>
            </a:extLst>
          </p:cNvPr>
          <p:cNvSpPr txBox="1"/>
          <p:nvPr/>
        </p:nvSpPr>
        <p:spPr>
          <a:xfrm>
            <a:off x="9229811" y="1428645"/>
            <a:ext cx="2593340" cy="73850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400" b="1" dirty="0">
                <a:latin typeface="Poppins SemiBold"/>
                <a:cs typeface="Poppins SemiBold"/>
              </a:rPr>
              <a:t>Nui </a:t>
            </a:r>
            <a:r>
              <a:rPr sz="1400" b="1" spc="-10" dirty="0">
                <a:latin typeface="Poppins SemiBold"/>
                <a:cs typeface="Poppins SemiBold"/>
              </a:rPr>
              <a:t>Advanced</a:t>
            </a:r>
            <a:endParaRPr sz="1400">
              <a:latin typeface="Poppins SemiBold"/>
              <a:cs typeface="Poppins SemiBold"/>
            </a:endParaRPr>
          </a:p>
          <a:p>
            <a:pPr marL="12700" marR="5080">
              <a:lnSpc>
                <a:spcPts val="1800"/>
              </a:lnSpc>
              <a:spcBef>
                <a:spcPts val="60"/>
              </a:spcBef>
            </a:pPr>
            <a:r>
              <a:rPr sz="1200" dirty="0">
                <a:solidFill>
                  <a:srgbClr val="717D82"/>
                </a:solidFill>
                <a:latin typeface="Poppins"/>
                <a:cs typeface="Poppins"/>
              </a:rPr>
              <a:t>For</a:t>
            </a: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 </a:t>
            </a:r>
            <a:r>
              <a:rPr sz="1200" dirty="0">
                <a:solidFill>
                  <a:srgbClr val="717D82"/>
                </a:solidFill>
                <a:latin typeface="Poppins"/>
                <a:cs typeface="Poppins"/>
              </a:rPr>
              <a:t>businesses with a large </a:t>
            </a: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digital </a:t>
            </a:r>
            <a:r>
              <a:rPr sz="1200" dirty="0">
                <a:solidFill>
                  <a:srgbClr val="717D82"/>
                </a:solidFill>
                <a:latin typeface="Poppins"/>
                <a:cs typeface="Poppins"/>
              </a:rPr>
              <a:t>footprint or bespoke </a:t>
            </a: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needs.</a:t>
            </a:r>
            <a:endParaRPr sz="1200">
              <a:latin typeface="Poppins"/>
              <a:cs typeface="Poppins"/>
            </a:endParaRPr>
          </a:p>
        </p:txBody>
      </p:sp>
      <p:sp>
        <p:nvSpPr>
          <p:cNvPr id="52" name="object 34">
            <a:extLst>
              <a:ext uri="{FF2B5EF4-FFF2-40B4-BE49-F238E27FC236}">
                <a16:creationId xmlns:a16="http://schemas.microsoft.com/office/drawing/2014/main" id="{AD3C4CD1-C614-979C-FC42-C2B8394D3257}"/>
              </a:ext>
            </a:extLst>
          </p:cNvPr>
          <p:cNvSpPr txBox="1"/>
          <p:nvPr/>
        </p:nvSpPr>
        <p:spPr>
          <a:xfrm>
            <a:off x="6046758" y="2508060"/>
            <a:ext cx="683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Poppins SemiBold"/>
                <a:cs typeface="Poppins SemiBold"/>
              </a:rPr>
              <a:t>Includes</a:t>
            </a:r>
            <a:endParaRPr sz="1200">
              <a:latin typeface="Poppins SemiBold"/>
              <a:cs typeface="Poppins SemiBold"/>
            </a:endParaRPr>
          </a:p>
        </p:txBody>
      </p:sp>
      <p:sp>
        <p:nvSpPr>
          <p:cNvPr id="53" name="object 35">
            <a:extLst>
              <a:ext uri="{FF2B5EF4-FFF2-40B4-BE49-F238E27FC236}">
                <a16:creationId xmlns:a16="http://schemas.microsoft.com/office/drawing/2014/main" id="{090B5F1A-D0AE-60CA-0F0D-7D9E724A9066}"/>
              </a:ext>
            </a:extLst>
          </p:cNvPr>
          <p:cNvSpPr txBox="1"/>
          <p:nvPr/>
        </p:nvSpPr>
        <p:spPr>
          <a:xfrm>
            <a:off x="9229811" y="2508060"/>
            <a:ext cx="683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Poppins SemiBold"/>
                <a:cs typeface="Poppins SemiBold"/>
              </a:rPr>
              <a:t>Includes</a:t>
            </a:r>
            <a:endParaRPr sz="1200">
              <a:latin typeface="Poppins SemiBold"/>
              <a:cs typeface="Poppins SemiBold"/>
            </a:endParaRPr>
          </a:p>
        </p:txBody>
      </p:sp>
      <p:pic>
        <p:nvPicPr>
          <p:cNvPr id="55" name="object 37">
            <a:extLst>
              <a:ext uri="{FF2B5EF4-FFF2-40B4-BE49-F238E27FC236}">
                <a16:creationId xmlns:a16="http://schemas.microsoft.com/office/drawing/2014/main" id="{83741EF5-2491-5617-2602-00CA935F7549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59473" y="3912422"/>
            <a:ext cx="190284" cy="144030"/>
          </a:xfrm>
          <a:prstGeom prst="rect">
            <a:avLst/>
          </a:prstGeom>
        </p:spPr>
      </p:pic>
      <p:pic>
        <p:nvPicPr>
          <p:cNvPr id="56" name="object 38">
            <a:extLst>
              <a:ext uri="{FF2B5EF4-FFF2-40B4-BE49-F238E27FC236}">
                <a16:creationId xmlns:a16="http://schemas.microsoft.com/office/drawing/2014/main" id="{4865B76B-203B-5F75-9FEA-FE781355EB5A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059473" y="4224936"/>
            <a:ext cx="190284" cy="144030"/>
          </a:xfrm>
          <a:prstGeom prst="rect">
            <a:avLst/>
          </a:prstGeom>
        </p:spPr>
      </p:pic>
      <p:sp>
        <p:nvSpPr>
          <p:cNvPr id="57" name="object 39">
            <a:extLst>
              <a:ext uri="{FF2B5EF4-FFF2-40B4-BE49-F238E27FC236}">
                <a16:creationId xmlns:a16="http://schemas.microsoft.com/office/drawing/2014/main" id="{DC2CA4A3-1FF3-8F89-16EF-FB3C4386AF93}"/>
              </a:ext>
            </a:extLst>
          </p:cNvPr>
          <p:cNvSpPr txBox="1"/>
          <p:nvPr/>
        </p:nvSpPr>
        <p:spPr>
          <a:xfrm>
            <a:off x="9503618" y="3876718"/>
            <a:ext cx="236982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Freight</a:t>
            </a:r>
            <a:endParaRPr sz="1200">
              <a:latin typeface="Poppins"/>
              <a:cs typeface="Poppins"/>
            </a:endParaRPr>
          </a:p>
          <a:p>
            <a:pPr marL="12700" marR="5080">
              <a:lnSpc>
                <a:spcPct val="166700"/>
              </a:lnSpc>
            </a:pPr>
            <a:r>
              <a:rPr sz="1200" dirty="0">
                <a:solidFill>
                  <a:srgbClr val="717D82"/>
                </a:solidFill>
                <a:latin typeface="Poppins"/>
                <a:cs typeface="Poppins"/>
              </a:rPr>
              <a:t>Trade and activity </a:t>
            </a: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dashboards </a:t>
            </a:r>
            <a:r>
              <a:rPr sz="1200" dirty="0">
                <a:solidFill>
                  <a:srgbClr val="717D82"/>
                </a:solidFill>
                <a:latin typeface="Poppins"/>
                <a:cs typeface="Poppins"/>
              </a:rPr>
              <a:t>Custom </a:t>
            </a: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features</a:t>
            </a:r>
            <a:endParaRPr sz="1200">
              <a:latin typeface="Poppins"/>
              <a:cs typeface="Poppins"/>
            </a:endParaRPr>
          </a:p>
          <a:p>
            <a:pPr marL="53340">
              <a:lnSpc>
                <a:spcPct val="100000"/>
              </a:lnSpc>
              <a:spcBef>
                <a:spcPts val="960"/>
              </a:spcBef>
            </a:pPr>
            <a:r>
              <a:rPr sz="1200" spc="-10" dirty="0">
                <a:solidFill>
                  <a:srgbClr val="717D82"/>
                </a:solidFill>
                <a:latin typeface="Poppins"/>
                <a:cs typeface="Poppins"/>
              </a:rPr>
              <a:t>Integration</a:t>
            </a:r>
            <a:endParaRPr sz="1200">
              <a:latin typeface="Poppins"/>
              <a:cs typeface="Poppins"/>
            </a:endParaRPr>
          </a:p>
        </p:txBody>
      </p:sp>
      <p:pic>
        <p:nvPicPr>
          <p:cNvPr id="58" name="object 40">
            <a:extLst>
              <a:ext uri="{FF2B5EF4-FFF2-40B4-BE49-F238E27FC236}">
                <a16:creationId xmlns:a16="http://schemas.microsoft.com/office/drawing/2014/main" id="{80071C0C-68D4-C058-27DF-8F5AC57EB388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242516" y="3912422"/>
            <a:ext cx="190284" cy="144030"/>
          </a:xfrm>
          <a:prstGeom prst="rect">
            <a:avLst/>
          </a:prstGeom>
        </p:spPr>
      </p:pic>
      <p:pic>
        <p:nvPicPr>
          <p:cNvPr id="59" name="object 41">
            <a:extLst>
              <a:ext uri="{FF2B5EF4-FFF2-40B4-BE49-F238E27FC236}">
                <a16:creationId xmlns:a16="http://schemas.microsoft.com/office/drawing/2014/main" id="{7A9E6662-6A10-7BDA-8482-473B5A526D0A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242516" y="4224936"/>
            <a:ext cx="190284" cy="144030"/>
          </a:xfrm>
          <a:prstGeom prst="rect">
            <a:avLst/>
          </a:prstGeom>
        </p:spPr>
      </p:pic>
      <p:pic>
        <p:nvPicPr>
          <p:cNvPr id="60" name="object 42">
            <a:extLst>
              <a:ext uri="{FF2B5EF4-FFF2-40B4-BE49-F238E27FC236}">
                <a16:creationId xmlns:a16="http://schemas.microsoft.com/office/drawing/2014/main" id="{70AC85DA-A57F-8035-B70D-304C0629626E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242516" y="4503865"/>
            <a:ext cx="190284" cy="144030"/>
          </a:xfrm>
          <a:prstGeom prst="rect">
            <a:avLst/>
          </a:prstGeom>
        </p:spPr>
      </p:pic>
      <p:pic>
        <p:nvPicPr>
          <p:cNvPr id="61" name="object 43">
            <a:extLst>
              <a:ext uri="{FF2B5EF4-FFF2-40B4-BE49-F238E27FC236}">
                <a16:creationId xmlns:a16="http://schemas.microsoft.com/office/drawing/2014/main" id="{F5D18C3A-1213-11E7-0B5B-CDB518305E7A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242516" y="4820242"/>
            <a:ext cx="190284" cy="14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177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96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Poppins</vt:lpstr>
      <vt:lpstr>Poppins SemiBold</vt:lpstr>
      <vt:lpstr>Poppins-Light</vt:lpstr>
      <vt:lpstr>Poppins-SemiBold</vt:lpstr>
      <vt:lpstr>Office Theme</vt:lpstr>
      <vt:lpstr>Nui plans – an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wimme</dc:creator>
  <cp:lastModifiedBy>Wim Mertens</cp:lastModifiedBy>
  <cp:revision>8</cp:revision>
  <dcterms:created xsi:type="dcterms:W3CDTF">2022-03-01T23:57:07Z</dcterms:created>
  <dcterms:modified xsi:type="dcterms:W3CDTF">2022-05-12T22:46:19Z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24.2 (Windows)</vt:lpwstr>
  </property>
</Properties>
</file>