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195300" cy="7569200"/>
  <p:notesSz cx="131953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9"/>
    <p:restoredTop sz="94648"/>
  </p:normalViewPr>
  <p:slideViewPr>
    <p:cSldViewPr>
      <p:cViewPr>
        <p:scale>
          <a:sx n="90" d="100"/>
          <a:sy n="90" d="100"/>
        </p:scale>
        <p:origin x="848" y="4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1817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473950" y="0"/>
            <a:ext cx="571817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B7BA-3DBE-A746-A333-2DD906C3EF49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71975" y="946150"/>
            <a:ext cx="445135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19213" y="3643313"/>
            <a:ext cx="10556875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571817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473950" y="7189788"/>
            <a:ext cx="571817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BAEE5-E2C8-4A48-938E-FEE678B2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BAEE5-E2C8-4A48-938E-FEE678B2C9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6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BAEE5-E2C8-4A48-938E-FEE678B2C9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BAEE5-E2C8-4A48-938E-FEE678B2C9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BAEE5-E2C8-4A48-938E-FEE678B2C9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8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123" y="2346452"/>
            <a:ext cx="11221403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80247" y="4238752"/>
            <a:ext cx="924115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0082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98849" y="1740916"/>
            <a:ext cx="5742718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8060" y="1973334"/>
            <a:ext cx="4104640" cy="89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8B9EA5"/>
                </a:solidFill>
                <a:latin typeface="Poppins-Light"/>
                <a:cs typeface="Poppi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082" y="1740916"/>
            <a:ext cx="1188148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88561" y="7039356"/>
            <a:ext cx="422452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60082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5188" y="7039356"/>
            <a:ext cx="303637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vimeo.com/690494292/02c758344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794294A-A651-48D0-9FFD-3A4A72B0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49"/>
            <a:ext cx="13195299" cy="755450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49361" y="3784600"/>
            <a:ext cx="5548288" cy="11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DAO Acquisition</a:t>
            </a:r>
            <a:endParaRPr lang="en-NZ" sz="2700" dirty="0">
              <a:latin typeface="Poppins-SemiBold"/>
              <a:cs typeface="Poppins-SemiBold"/>
            </a:endParaRPr>
          </a:p>
          <a:p>
            <a:pPr marL="12700">
              <a:lnSpc>
                <a:spcPct val="100000"/>
              </a:lnSpc>
              <a:spcBef>
                <a:spcPts val="3175"/>
              </a:spcBef>
            </a:pPr>
            <a:r>
              <a:rPr lang="en-NZ" dirty="0">
                <a:solidFill>
                  <a:srgbClr val="FFFFFF"/>
                </a:solidFill>
                <a:latin typeface="Poppins"/>
                <a:cs typeface="Poppins"/>
              </a:rPr>
              <a:t>April </a:t>
            </a:r>
            <a:r>
              <a:rPr lang="en-NZ" spc="-20" dirty="0">
                <a:solidFill>
                  <a:srgbClr val="FFFFFF"/>
                </a:solidFill>
                <a:latin typeface="Poppins"/>
                <a:cs typeface="Poppins"/>
              </a:rPr>
              <a:t>2022</a:t>
            </a:r>
            <a:endParaRPr lang="en-NZ" dirty="0">
              <a:latin typeface="Poppins"/>
              <a:cs typeface="Poppin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370E68-B21E-45ED-8C55-7CDFA9773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61" y="2201368"/>
            <a:ext cx="5315218" cy="1088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New products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F9628F44-48B6-7843-942E-2B31A80428E9}"/>
              </a:ext>
            </a:extLst>
          </p:cNvPr>
          <p:cNvSpPr txBox="1"/>
          <p:nvPr/>
        </p:nvSpPr>
        <p:spPr>
          <a:xfrm>
            <a:off x="3135243" y="1564138"/>
            <a:ext cx="7019290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Poppins-SemiBold"/>
                <a:cs typeface="Poppins-SemiBold"/>
              </a:rPr>
              <a:t>Would you be interested in trading organic products on </a:t>
            </a:r>
            <a:r>
              <a:rPr sz="1600" b="1" spc="-20" dirty="0">
                <a:latin typeface="Poppins-SemiBold"/>
                <a:cs typeface="Poppins-SemiBold"/>
              </a:rPr>
              <a:t>DAO?</a:t>
            </a:r>
            <a:endParaRPr sz="1600" dirty="0">
              <a:latin typeface="Poppins-SemiBold"/>
              <a:cs typeface="Poppins-SemiBold"/>
            </a:endParaRPr>
          </a:p>
          <a:p>
            <a:pPr marL="12700" marR="5080">
              <a:lnSpc>
                <a:spcPct val="312500"/>
              </a:lnSpc>
            </a:pPr>
            <a:r>
              <a:rPr sz="1600" b="1" dirty="0">
                <a:latin typeface="Poppins-SemiBold"/>
                <a:cs typeface="Poppins-SemiBold"/>
              </a:rPr>
              <a:t>Would you be interested in trading any other new products on </a:t>
            </a:r>
            <a:r>
              <a:rPr sz="1600" b="1" spc="-20" dirty="0">
                <a:latin typeface="Poppins-SemiBold"/>
                <a:cs typeface="Poppins-SemiBold"/>
              </a:rPr>
              <a:t>DAO? </a:t>
            </a:r>
            <a:r>
              <a:rPr sz="1600" b="1" dirty="0">
                <a:latin typeface="Poppins-SemiBold"/>
                <a:cs typeface="Poppins-SemiBold"/>
              </a:rPr>
              <a:t>What would you like to be enabled on </a:t>
            </a:r>
            <a:r>
              <a:rPr sz="1600" b="1" spc="-20" dirty="0">
                <a:latin typeface="Poppins-SemiBold"/>
                <a:cs typeface="Poppins-SemiBold"/>
              </a:rPr>
              <a:t>DAO?</a:t>
            </a:r>
            <a:endParaRPr sz="1600" dirty="0">
              <a:latin typeface="Poppins-SemiBold"/>
              <a:cs typeface="Poppins-SemiBold"/>
            </a:endParaRPr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915573FE-F894-594A-A23D-8EEBBF4B99E6}"/>
              </a:ext>
            </a:extLst>
          </p:cNvPr>
          <p:cNvGrpSpPr/>
          <p:nvPr/>
        </p:nvGrpSpPr>
        <p:grpSpPr>
          <a:xfrm>
            <a:off x="2860701" y="1671801"/>
            <a:ext cx="63690" cy="1442502"/>
            <a:chOff x="2860701" y="1671801"/>
            <a:chExt cx="63690" cy="1442502"/>
          </a:xfrm>
        </p:grpSpPr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96534E79-0163-CE4A-ACB5-FA850F9D472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0701" y="1671801"/>
              <a:ext cx="63690" cy="63690"/>
            </a:xfrm>
            <a:prstGeom prst="rect">
              <a:avLst/>
            </a:prstGeom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A0196170-E7AC-6C42-924B-836573E9138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0701" y="2311752"/>
              <a:ext cx="63690" cy="63677"/>
            </a:xfrm>
            <a:prstGeom prst="rect">
              <a:avLst/>
            </a:prstGeom>
          </p:spPr>
        </p:pic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C2EC5FE-4FF2-7844-9150-20FAA37A184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0701" y="3050613"/>
              <a:ext cx="63690" cy="63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272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More trade data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AE4E8763-E782-9247-8802-0E879483EDB8}"/>
              </a:ext>
            </a:extLst>
          </p:cNvPr>
          <p:cNvSpPr txBox="1"/>
          <p:nvPr/>
        </p:nvSpPr>
        <p:spPr>
          <a:xfrm>
            <a:off x="2820180" y="1182714"/>
            <a:ext cx="96272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A detailed and flexible view of trade data – available for all DAO </a:t>
            </a:r>
            <a:r>
              <a:rPr lang="en-NZ" sz="1600" b="1" spc="-10" dirty="0">
                <a:latin typeface="Poppins-SemiBold"/>
                <a:cs typeface="Poppins-SemiBold"/>
              </a:rPr>
              <a:t>participants?</a:t>
            </a:r>
            <a:endParaRPr lang="en-NZ" sz="1600" dirty="0">
              <a:latin typeface="Poppins-SemiBold"/>
              <a:cs typeface="Poppins-SemiBold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107DB5C4-078C-EF46-9DDA-139CD84975C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5552" y="1964271"/>
            <a:ext cx="9952185" cy="36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8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Under investigation – what piques your interest?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sp>
        <p:nvSpPr>
          <p:cNvPr id="8" name="object 23">
            <a:extLst>
              <a:ext uri="{FF2B5EF4-FFF2-40B4-BE49-F238E27FC236}">
                <a16:creationId xmlns:a16="http://schemas.microsoft.com/office/drawing/2014/main" id="{02793385-4F21-7745-B332-6399DD786412}"/>
              </a:ext>
            </a:extLst>
          </p:cNvPr>
          <p:cNvSpPr txBox="1"/>
          <p:nvPr/>
        </p:nvSpPr>
        <p:spPr>
          <a:xfrm>
            <a:off x="2860183" y="1193800"/>
            <a:ext cx="8669655" cy="458597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10"/>
              </a:spcBef>
            </a:pPr>
            <a:r>
              <a:rPr sz="1600" b="1" dirty="0">
                <a:latin typeface="Poppins-SemiBold"/>
                <a:cs typeface="Poppins-SemiBold"/>
              </a:rPr>
              <a:t>Sustainability </a:t>
            </a:r>
            <a:r>
              <a:rPr sz="1600" b="1" spc="-10" dirty="0">
                <a:latin typeface="Poppins-SemiBold"/>
                <a:cs typeface="Poppins-SemiBold"/>
              </a:rPr>
              <a:t>initiatives</a:t>
            </a:r>
            <a:endParaRPr sz="1600" dirty="0">
              <a:latin typeface="Poppins-SemiBold"/>
              <a:cs typeface="Poppins-SemiBold"/>
            </a:endParaRPr>
          </a:p>
          <a:p>
            <a:pPr marL="339090" marR="4372610">
              <a:lnSpc>
                <a:spcPts val="3200"/>
              </a:lnSpc>
              <a:spcBef>
                <a:spcPts val="50"/>
              </a:spcBef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Show your certification on the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platform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Carbon neutral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endParaRPr sz="1600" dirty="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Poppins-SemiBold"/>
                <a:cs typeface="Poppins-SemiBold"/>
              </a:rPr>
              <a:t>Would you </a:t>
            </a:r>
            <a:r>
              <a:rPr sz="1600" b="1" spc="-20" dirty="0">
                <a:latin typeface="Poppins-SemiBold"/>
                <a:cs typeface="Poppins-SemiBold"/>
              </a:rPr>
              <a:t>use…</a:t>
            </a:r>
            <a:endParaRPr sz="1600" dirty="0">
              <a:latin typeface="Poppins-SemiBold"/>
              <a:cs typeface="Poppins-SemiBold"/>
            </a:endParaRPr>
          </a:p>
          <a:p>
            <a:pPr marL="339090" marR="5080">
              <a:lnSpc>
                <a:spcPts val="1900"/>
              </a:lnSpc>
              <a:spcBef>
                <a:spcPts val="1270"/>
              </a:spcBef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Close match instead of Auto match – Auto matches are very rare on DAO.</a:t>
            </a:r>
            <a:r>
              <a:rPr sz="1600" spc="4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We’re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imagining a future where instead you get an easy view of order similar to yours, </a:t>
            </a:r>
            <a:r>
              <a:rPr sz="1600" spc="-25" dirty="0">
                <a:solidFill>
                  <a:srgbClr val="666666"/>
                </a:solidFill>
                <a:latin typeface="Poppins"/>
                <a:cs typeface="Poppins"/>
              </a:rPr>
              <a:t>or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‘recommended for 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you’</a:t>
            </a:r>
            <a:endParaRPr sz="1600" dirty="0">
              <a:latin typeface="Poppins"/>
              <a:cs typeface="Poppins"/>
            </a:endParaRPr>
          </a:p>
          <a:p>
            <a:pPr marL="339090" marR="3303904">
              <a:lnSpc>
                <a:spcPts val="3800"/>
              </a:lnSpc>
              <a:spcBef>
                <a:spcPts val="375"/>
              </a:spcBef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Open price offers on DAO for easy price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discovery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Buy now, Pay Later or Credit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Insurance</a:t>
            </a:r>
            <a:endParaRPr sz="1600" dirty="0">
              <a:latin typeface="Poppins"/>
              <a:cs typeface="Poppins"/>
            </a:endParaRPr>
          </a:p>
          <a:p>
            <a:pPr marL="339090">
              <a:lnSpc>
                <a:spcPct val="100000"/>
              </a:lnSpc>
              <a:spcBef>
                <a:spcPts val="1440"/>
              </a:spcBef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Shipment booking, tracking and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documentation</a:t>
            </a:r>
            <a:endParaRPr sz="1600" dirty="0">
              <a:latin typeface="Poppins"/>
              <a:cs typeface="Poppins"/>
            </a:endParaRPr>
          </a:p>
          <a:p>
            <a:pPr marL="339090">
              <a:lnSpc>
                <a:spcPct val="100000"/>
              </a:lnSpc>
              <a:spcBef>
                <a:spcPts val="1880"/>
              </a:spcBef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Index based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endParaRPr sz="1600" dirty="0">
              <a:latin typeface="Poppins"/>
              <a:cs typeface="Poppins"/>
            </a:endParaRPr>
          </a:p>
        </p:txBody>
      </p:sp>
      <p:grpSp>
        <p:nvGrpSpPr>
          <p:cNvPr id="9" name="object 24">
            <a:extLst>
              <a:ext uri="{FF2B5EF4-FFF2-40B4-BE49-F238E27FC236}">
                <a16:creationId xmlns:a16="http://schemas.microsoft.com/office/drawing/2014/main" id="{12279A77-4E15-294D-95B3-51495BFFF976}"/>
              </a:ext>
            </a:extLst>
          </p:cNvPr>
          <p:cNvGrpSpPr/>
          <p:nvPr/>
        </p:nvGrpSpPr>
        <p:grpSpPr>
          <a:xfrm>
            <a:off x="2940050" y="1789430"/>
            <a:ext cx="63690" cy="3829164"/>
            <a:chOff x="2969378" y="1825631"/>
            <a:chExt cx="63690" cy="3829164"/>
          </a:xfrm>
        </p:grpSpPr>
        <p:pic>
          <p:nvPicPr>
            <p:cNvPr id="10" name="object 25">
              <a:extLst>
                <a:ext uri="{FF2B5EF4-FFF2-40B4-BE49-F238E27FC236}">
                  <a16:creationId xmlns:a16="http://schemas.microsoft.com/office/drawing/2014/main" id="{034750A3-30F3-8541-97E7-6CD01CD5814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9378" y="1825631"/>
              <a:ext cx="63690" cy="63703"/>
            </a:xfrm>
            <a:prstGeom prst="rect">
              <a:avLst/>
            </a:prstGeom>
          </p:spPr>
        </p:pic>
        <p:pic>
          <p:nvPicPr>
            <p:cNvPr id="12" name="object 26">
              <a:extLst>
                <a:ext uri="{FF2B5EF4-FFF2-40B4-BE49-F238E27FC236}">
                  <a16:creationId xmlns:a16="http://schemas.microsoft.com/office/drawing/2014/main" id="{1828AB44-F3F5-8B4D-BD0D-3D7DA7E628C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9378" y="2230988"/>
              <a:ext cx="63690" cy="63703"/>
            </a:xfrm>
            <a:prstGeom prst="rect">
              <a:avLst/>
            </a:prstGeom>
          </p:spPr>
        </p:pic>
        <p:pic>
          <p:nvPicPr>
            <p:cNvPr id="13" name="object 27">
              <a:extLst>
                <a:ext uri="{FF2B5EF4-FFF2-40B4-BE49-F238E27FC236}">
                  <a16:creationId xmlns:a16="http://schemas.microsoft.com/office/drawing/2014/main" id="{21CB3D41-CDB6-6143-A25E-43E5FE42DED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9378" y="3180181"/>
              <a:ext cx="63690" cy="63703"/>
            </a:xfrm>
            <a:prstGeom prst="rect">
              <a:avLst/>
            </a:prstGeom>
          </p:spPr>
        </p:pic>
        <p:pic>
          <p:nvPicPr>
            <p:cNvPr id="14" name="object 28">
              <a:extLst>
                <a:ext uri="{FF2B5EF4-FFF2-40B4-BE49-F238E27FC236}">
                  <a16:creationId xmlns:a16="http://schemas.microsoft.com/office/drawing/2014/main" id="{56E301A1-ED9E-D84A-B067-BFC9D41EC6C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9378" y="4129376"/>
              <a:ext cx="63690" cy="63703"/>
            </a:xfrm>
            <a:prstGeom prst="rect">
              <a:avLst/>
            </a:prstGeom>
          </p:spPr>
        </p:pic>
        <p:pic>
          <p:nvPicPr>
            <p:cNvPr id="15" name="object 29">
              <a:extLst>
                <a:ext uri="{FF2B5EF4-FFF2-40B4-BE49-F238E27FC236}">
                  <a16:creationId xmlns:a16="http://schemas.microsoft.com/office/drawing/2014/main" id="{D9DE6AA6-30B4-D041-A943-472E26A4141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9378" y="4624174"/>
              <a:ext cx="63690" cy="63703"/>
            </a:xfrm>
            <a:prstGeom prst="rect">
              <a:avLst/>
            </a:prstGeom>
          </p:spPr>
        </p:pic>
        <p:pic>
          <p:nvPicPr>
            <p:cNvPr id="16" name="object 30">
              <a:extLst>
                <a:ext uri="{FF2B5EF4-FFF2-40B4-BE49-F238E27FC236}">
                  <a16:creationId xmlns:a16="http://schemas.microsoft.com/office/drawing/2014/main" id="{043396DB-5610-974B-98E1-E36269CF3C1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9378" y="5107633"/>
              <a:ext cx="63690" cy="63703"/>
            </a:xfrm>
            <a:prstGeom prst="rect">
              <a:avLst/>
            </a:prstGeom>
          </p:spPr>
        </p:pic>
        <p:pic>
          <p:nvPicPr>
            <p:cNvPr id="17" name="object 31">
              <a:extLst>
                <a:ext uri="{FF2B5EF4-FFF2-40B4-BE49-F238E27FC236}">
                  <a16:creationId xmlns:a16="http://schemas.microsoft.com/office/drawing/2014/main" id="{85CCB619-94DF-4044-81A5-A47880F5B7C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9378" y="5591092"/>
              <a:ext cx="63690" cy="63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19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A sneak peak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807A9710-9D98-B445-B0C8-7A12496AAD66}"/>
              </a:ext>
            </a:extLst>
          </p:cNvPr>
          <p:cNvSpPr txBox="1"/>
          <p:nvPr/>
        </p:nvSpPr>
        <p:spPr>
          <a:xfrm>
            <a:off x="2831256" y="1596976"/>
            <a:ext cx="2616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Poppins-SemiBold"/>
                <a:cs typeface="Poppins-SemiBold"/>
              </a:rPr>
              <a:t>Coming your way in </a:t>
            </a:r>
            <a:r>
              <a:rPr sz="1600" b="1" spc="-10" dirty="0">
                <a:latin typeface="Poppins-SemiBold"/>
                <a:cs typeface="Poppins-SemiBold"/>
              </a:rPr>
              <a:t>April</a:t>
            </a:r>
            <a:endParaRPr sz="1600">
              <a:latin typeface="Poppins-SemiBold"/>
              <a:cs typeface="Poppins-SemiBold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55BB037B-7641-7C42-B2AA-D310CD4E695D}"/>
              </a:ext>
            </a:extLst>
          </p:cNvPr>
          <p:cNvSpPr txBox="1"/>
          <p:nvPr/>
        </p:nvSpPr>
        <p:spPr>
          <a:xfrm>
            <a:off x="8355776" y="1594916"/>
            <a:ext cx="17411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Poppins-SemiBold"/>
                <a:cs typeface="Poppins-SemiBold"/>
              </a:rPr>
              <a:t>And later in </a:t>
            </a:r>
            <a:r>
              <a:rPr sz="1600" b="1" spc="-20" dirty="0">
                <a:latin typeface="Poppins-SemiBold"/>
                <a:cs typeface="Poppins-SemiBold"/>
              </a:rPr>
              <a:t>2022</a:t>
            </a:r>
            <a:endParaRPr sz="1600">
              <a:latin typeface="Poppins-SemiBold"/>
              <a:cs typeface="Poppins-SemiBold"/>
            </a:endParaRPr>
          </a:p>
        </p:txBody>
      </p:sp>
      <p:sp>
        <p:nvSpPr>
          <p:cNvPr id="17" name="object 31">
            <a:extLst>
              <a:ext uri="{FF2B5EF4-FFF2-40B4-BE49-F238E27FC236}">
                <a16:creationId xmlns:a16="http://schemas.microsoft.com/office/drawing/2014/main" id="{A97F16AB-9383-4044-BEED-043703101841}"/>
              </a:ext>
            </a:extLst>
          </p:cNvPr>
          <p:cNvSpPr/>
          <p:nvPr/>
        </p:nvSpPr>
        <p:spPr>
          <a:xfrm>
            <a:off x="6986165" y="1662513"/>
            <a:ext cx="0" cy="3712210"/>
          </a:xfrm>
          <a:custGeom>
            <a:avLst/>
            <a:gdLst/>
            <a:ahLst/>
            <a:cxnLst/>
            <a:rect l="l" t="t" r="r" b="b"/>
            <a:pathLst>
              <a:path h="3712210">
                <a:moveTo>
                  <a:pt x="0" y="0"/>
                </a:moveTo>
                <a:lnTo>
                  <a:pt x="0" y="3712197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3E5682F-4E79-EA4B-AEF6-DAAD48C10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73" y="2336800"/>
            <a:ext cx="2291400" cy="28956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F68513C-BA62-4B44-802C-439B6AE4F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637" y="2012950"/>
            <a:ext cx="3337674" cy="33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0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2D60E37-AE9A-564A-8889-F72B4C080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2717800"/>
            <a:ext cx="2260600" cy="2133600"/>
          </a:xfrm>
          <a:prstGeom prst="rect">
            <a:avLst/>
          </a:prstGeom>
        </p:spPr>
      </p:pic>
      <p:sp>
        <p:nvSpPr>
          <p:cNvPr id="16" name="object 15">
            <a:extLst>
              <a:ext uri="{FF2B5EF4-FFF2-40B4-BE49-F238E27FC236}">
                <a16:creationId xmlns:a16="http://schemas.microsoft.com/office/drawing/2014/main" id="{FE7375F2-63FA-B241-BB05-7C6D400F3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0212" y="5080000"/>
            <a:ext cx="21812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1BA9D6"/>
                </a:solidFill>
                <a:latin typeface="Poppins SemiBold" pitchFamily="2" charset="77"/>
                <a:cs typeface="Poppins SemiBold" pitchFamily="2" charset="77"/>
              </a:rPr>
              <a:t>Thank </a:t>
            </a:r>
            <a:r>
              <a:rPr sz="3000" b="1" spc="-20" dirty="0">
                <a:solidFill>
                  <a:srgbClr val="1BA9D6"/>
                </a:solidFill>
                <a:latin typeface="Poppins SemiBold" pitchFamily="2" charset="77"/>
                <a:cs typeface="Poppins SemiBold" pitchFamily="2" charset="77"/>
              </a:rPr>
              <a:t>you!</a:t>
            </a:r>
            <a:endParaRPr sz="3000" b="1" dirty="0">
              <a:solidFill>
                <a:srgbClr val="1BA9D6"/>
              </a:solidFill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6860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Agenda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4C619601-B4A3-0A47-B96F-673F62AB63C6}"/>
              </a:ext>
            </a:extLst>
          </p:cNvPr>
          <p:cNvSpPr txBox="1"/>
          <p:nvPr/>
        </p:nvSpPr>
        <p:spPr>
          <a:xfrm>
            <a:off x="3206594" y="1535190"/>
            <a:ext cx="5113020" cy="382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Poppins-SemiBold"/>
                <a:cs typeface="Poppins-SemiBold"/>
              </a:rPr>
              <a:t>Introductions</a:t>
            </a:r>
            <a:endParaRPr sz="1600" dirty="0">
              <a:latin typeface="Poppins-SemiBold"/>
              <a:cs typeface="Poppins-SemiBold"/>
            </a:endParaRPr>
          </a:p>
          <a:p>
            <a:pPr marL="12700" marR="2186305">
              <a:lnSpc>
                <a:spcPct val="208300"/>
              </a:lnSpc>
            </a:pPr>
            <a:r>
              <a:rPr sz="1600" b="1" dirty="0">
                <a:latin typeface="Poppins-SemiBold"/>
                <a:cs typeface="Poppins-SemiBold"/>
              </a:rPr>
              <a:t>Why did we purchase </a:t>
            </a:r>
            <a:r>
              <a:rPr sz="1600" b="1" spc="-20" dirty="0">
                <a:latin typeface="Poppins-SemiBold"/>
                <a:cs typeface="Poppins-SemiBold"/>
              </a:rPr>
              <a:t>DAO? </a:t>
            </a:r>
            <a:r>
              <a:rPr sz="1600" b="1" dirty="0">
                <a:latin typeface="Poppins-SemiBold"/>
                <a:cs typeface="Poppins-SemiBold"/>
              </a:rPr>
              <a:t>Overview of 2021/2022 so </a:t>
            </a:r>
            <a:r>
              <a:rPr sz="1600" b="1" spc="-25" dirty="0">
                <a:latin typeface="Poppins-SemiBold"/>
                <a:cs typeface="Poppins-SemiBold"/>
              </a:rPr>
              <a:t>far </a:t>
            </a:r>
            <a:r>
              <a:rPr sz="1600" b="1" dirty="0">
                <a:latin typeface="Poppins-SemiBold"/>
                <a:cs typeface="Poppins-SemiBold"/>
              </a:rPr>
              <a:t>What’s next for </a:t>
            </a:r>
            <a:r>
              <a:rPr sz="1600" b="1" spc="-20" dirty="0">
                <a:latin typeface="Poppins-SemiBold"/>
                <a:cs typeface="Poppins-SemiBold"/>
              </a:rPr>
              <a:t>DAO?</a:t>
            </a:r>
            <a:endParaRPr sz="1600" dirty="0">
              <a:latin typeface="Poppins-SemiBold"/>
              <a:cs typeface="Poppins-Semi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Poppins-SemiBold"/>
              <a:cs typeface="Poppins-SemiBold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Poppins-SemiBold"/>
                <a:cs typeface="Poppins-SemiBold"/>
              </a:rPr>
              <a:t>New initiatives for your </a:t>
            </a:r>
            <a:r>
              <a:rPr sz="1600" b="1" spc="-10" dirty="0">
                <a:latin typeface="Poppins-SemiBold"/>
                <a:cs typeface="Poppins-SemiBold"/>
              </a:rPr>
              <a:t>feedback</a:t>
            </a:r>
            <a:endParaRPr sz="1600" dirty="0">
              <a:latin typeface="Poppins-SemiBold"/>
              <a:cs typeface="Poppins-SemiBold"/>
            </a:endParaRPr>
          </a:p>
          <a:p>
            <a:pPr marL="483234" marR="5080" indent="-635">
              <a:lnSpc>
                <a:spcPct val="104200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Off spec (which products, how should it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work)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Visibility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participants</a:t>
            </a:r>
            <a:endParaRPr sz="1600" dirty="0">
              <a:latin typeface="Poppins"/>
              <a:cs typeface="Poppins"/>
            </a:endParaRPr>
          </a:p>
          <a:p>
            <a:pPr marL="483234" marR="2969260">
              <a:lnSpc>
                <a:spcPct val="104200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New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Products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More trade 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data</a:t>
            </a:r>
            <a:endParaRPr sz="1600" dirty="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Poppins-SemiBold"/>
                <a:cs typeface="Poppins-SemiBold"/>
              </a:rPr>
              <a:t>Any other </a:t>
            </a:r>
            <a:r>
              <a:rPr sz="1600" b="1" spc="-10" dirty="0">
                <a:latin typeface="Poppins-SemiBold"/>
                <a:cs typeface="Poppins-SemiBold"/>
              </a:rPr>
              <a:t>business</a:t>
            </a:r>
            <a:endParaRPr sz="1600" dirty="0">
              <a:latin typeface="Poppins-SemiBold"/>
              <a:cs typeface="Poppins-SemiBold"/>
            </a:endParaRPr>
          </a:p>
        </p:txBody>
      </p:sp>
      <p:grpSp>
        <p:nvGrpSpPr>
          <p:cNvPr id="13" name="object 4">
            <a:extLst>
              <a:ext uri="{FF2B5EF4-FFF2-40B4-BE49-F238E27FC236}">
                <a16:creationId xmlns:a16="http://schemas.microsoft.com/office/drawing/2014/main" id="{EBD6741F-C8F4-6447-A6ED-200BDC06022A}"/>
              </a:ext>
            </a:extLst>
          </p:cNvPr>
          <p:cNvGrpSpPr/>
          <p:nvPr/>
        </p:nvGrpSpPr>
        <p:grpSpPr>
          <a:xfrm>
            <a:off x="2860701" y="1558925"/>
            <a:ext cx="657229" cy="3624380"/>
            <a:chOff x="2860701" y="1614075"/>
            <a:chExt cx="657229" cy="3624380"/>
          </a:xfrm>
        </p:grpSpPr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49D32696-C093-0A4A-A00F-E545E7BA3F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4240" y="3928122"/>
              <a:ext cx="63690" cy="63677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7FA5F551-CC6B-A54C-989C-F03BAAEB0F6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4240" y="4175809"/>
              <a:ext cx="63690" cy="63677"/>
            </a:xfrm>
            <a:prstGeom prst="rect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5F93C75-BCE9-E246-8CF7-AB4963E9241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4240" y="4423483"/>
              <a:ext cx="63690" cy="63690"/>
            </a:xfrm>
            <a:prstGeom prst="rect">
              <a:avLst/>
            </a:prstGeom>
          </p:spPr>
        </p:pic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B1E38B1D-BBB9-AE42-A42F-48265054E6E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4240" y="4671170"/>
              <a:ext cx="63690" cy="63690"/>
            </a:xfrm>
            <a:prstGeom prst="rect">
              <a:avLst/>
            </a:prstGeom>
          </p:spPr>
        </p:pic>
        <p:pic>
          <p:nvPicPr>
            <p:cNvPr id="18" name="object 9">
              <a:extLst>
                <a:ext uri="{FF2B5EF4-FFF2-40B4-BE49-F238E27FC236}">
                  <a16:creationId xmlns:a16="http://schemas.microsoft.com/office/drawing/2014/main" id="{36B3DB65-1E95-E541-9C35-37F590A4AAD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0701" y="1614075"/>
              <a:ext cx="186639" cy="141262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:a16="http://schemas.microsoft.com/office/drawing/2014/main" id="{63A89045-AB45-374B-9B18-CD61E9F4DE2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0701" y="2101504"/>
              <a:ext cx="186639" cy="141262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2C109D41-F038-284F-A2C1-B33BE0C1EAF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0701" y="2593071"/>
              <a:ext cx="186639" cy="141262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FBF30B6C-8244-0C47-B895-AAB6419E319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0701" y="3106017"/>
              <a:ext cx="186639" cy="141262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:a16="http://schemas.microsoft.com/office/drawing/2014/main" id="{803F5A05-9A32-384B-B5A4-99C91AEA531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0701" y="3632129"/>
              <a:ext cx="186639" cy="141262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2F09DC1F-AFD5-7749-91E8-8942455AC3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0701" y="5101655"/>
              <a:ext cx="186639" cy="136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Reasons for purchasing DAO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id="{152DB618-D5A3-D543-BECC-9E3461BFE1D9}"/>
              </a:ext>
            </a:extLst>
          </p:cNvPr>
          <p:cNvSpPr txBox="1"/>
          <p:nvPr/>
        </p:nvSpPr>
        <p:spPr>
          <a:xfrm>
            <a:off x="3245824" y="1535190"/>
            <a:ext cx="5096510" cy="3825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20"/>
              </a:spcBef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6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acquisition</a:t>
            </a:r>
            <a:r>
              <a:rPr sz="16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6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DAO</a:t>
            </a:r>
            <a:r>
              <a:rPr sz="16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6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increase</a:t>
            </a:r>
            <a:r>
              <a:rPr sz="16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trust</a:t>
            </a:r>
            <a:r>
              <a:rPr sz="16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6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6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6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6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sz="16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sz="16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agnostic</a:t>
            </a:r>
            <a:r>
              <a:rPr sz="16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6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does</a:t>
            </a:r>
            <a:r>
              <a:rPr sz="16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Poppins"/>
                <a:cs typeface="Poppins"/>
              </a:rPr>
              <a:t>not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trade on the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endParaRPr sz="1600" dirty="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Poppins"/>
              <a:cs typeface="Poppins"/>
            </a:endParaRPr>
          </a:p>
          <a:p>
            <a:pPr marL="12700" marR="5080" algn="just">
              <a:lnSpc>
                <a:spcPct val="104200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6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gains</a:t>
            </a:r>
            <a:r>
              <a:rPr sz="16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6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clearer</a:t>
            </a:r>
            <a:r>
              <a:rPr sz="16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view</a:t>
            </a:r>
            <a:r>
              <a:rPr sz="16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6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r>
              <a:rPr sz="16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needs</a:t>
            </a:r>
            <a:r>
              <a:rPr sz="16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6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Poppins"/>
                <a:cs typeface="Poppins"/>
              </a:rPr>
              <a:t>we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sz="1600" spc="4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closer</a:t>
            </a:r>
            <a:r>
              <a:rPr sz="1600" spc="4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600" spc="4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end</a:t>
            </a:r>
            <a:r>
              <a:rPr sz="1600" spc="4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users.</a:t>
            </a:r>
            <a:r>
              <a:rPr sz="1600" spc="4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sz="1600" spc="4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allows</a:t>
            </a:r>
            <a:r>
              <a:rPr sz="1600" spc="4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us</a:t>
            </a:r>
            <a:r>
              <a:rPr sz="1600" spc="4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600" spc="4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form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closer relationships with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customers.</a:t>
            </a:r>
            <a:endParaRPr sz="1600" dirty="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Poppins"/>
              <a:cs typeface="Poppins"/>
            </a:endParaRPr>
          </a:p>
          <a:p>
            <a:pPr marL="12700" marR="5080" algn="just">
              <a:lnSpc>
                <a:spcPct val="104200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6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sz="16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now</a:t>
            </a:r>
            <a:r>
              <a:rPr sz="16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offer</a:t>
            </a:r>
            <a:r>
              <a:rPr sz="16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more</a:t>
            </a:r>
            <a:r>
              <a:rPr sz="16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flexibility</a:t>
            </a:r>
            <a:r>
              <a:rPr sz="16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6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both</a:t>
            </a:r>
            <a:r>
              <a:rPr sz="16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buyers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6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sellers.</a:t>
            </a:r>
            <a:r>
              <a:rPr sz="16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6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sz="16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facilitate</a:t>
            </a:r>
            <a:r>
              <a:rPr sz="16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sz="16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6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sellers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moving</a:t>
            </a:r>
            <a:r>
              <a:rPr sz="16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sz="16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DAO</a:t>
            </a:r>
            <a:r>
              <a:rPr sz="16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6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6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single</a:t>
            </a:r>
            <a:r>
              <a:rPr sz="16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sz="16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6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vice-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versa.</a:t>
            </a:r>
            <a:endParaRPr sz="1600" dirty="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Poppins"/>
              <a:cs typeface="Poppins"/>
            </a:endParaRPr>
          </a:p>
          <a:p>
            <a:pPr marL="12700" marR="5715" algn="just">
              <a:lnSpc>
                <a:spcPct val="104200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600" spc="6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sz="1600" spc="65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more</a:t>
            </a:r>
            <a:r>
              <a:rPr sz="1600" spc="65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easily</a:t>
            </a:r>
            <a:r>
              <a:rPr sz="1600" spc="65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merge</a:t>
            </a:r>
            <a:r>
              <a:rPr sz="1600" spc="6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sz="1600" spc="65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development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from other platforms to the DAO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endParaRPr sz="1600" dirty="0">
              <a:latin typeface="Poppins"/>
              <a:cs typeface="Poppins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45B2B12E-A31D-D644-A06F-DD3277A378FC}"/>
              </a:ext>
            </a:extLst>
          </p:cNvPr>
          <p:cNvSpPr txBox="1"/>
          <p:nvPr/>
        </p:nvSpPr>
        <p:spPr>
          <a:xfrm>
            <a:off x="9399593" y="1518443"/>
            <a:ext cx="225869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4267B9"/>
                </a:solidFill>
                <a:latin typeface="Poppins-SemiBold"/>
                <a:cs typeface="Poppins-SemiBold"/>
              </a:rPr>
              <a:t>100% </a:t>
            </a:r>
            <a:r>
              <a:rPr sz="1900" b="1" spc="-10" dirty="0">
                <a:solidFill>
                  <a:srgbClr val="4267B9"/>
                </a:solidFill>
                <a:latin typeface="Poppins-SemiBold"/>
                <a:cs typeface="Poppins-SemiBold"/>
              </a:rPr>
              <a:t>Independent</a:t>
            </a:r>
            <a:endParaRPr sz="1900">
              <a:latin typeface="Poppins-SemiBold"/>
              <a:cs typeface="Poppins-SemiBold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4267B9"/>
                </a:solidFill>
                <a:latin typeface="Poppins-SemiBold"/>
                <a:cs typeface="Poppins-SemiBold"/>
              </a:rPr>
              <a:t>from 1 April </a:t>
            </a:r>
            <a:r>
              <a:rPr sz="1900" b="1" spc="-20" dirty="0">
                <a:solidFill>
                  <a:srgbClr val="4267B9"/>
                </a:solidFill>
                <a:latin typeface="Poppins-SemiBold"/>
                <a:cs typeface="Poppins-SemiBold"/>
              </a:rPr>
              <a:t>2022</a:t>
            </a:r>
            <a:endParaRPr sz="1900">
              <a:latin typeface="Poppins-SemiBold"/>
              <a:cs typeface="Poppins-SemiBold"/>
            </a:endParaRPr>
          </a:p>
        </p:txBody>
      </p:sp>
      <p:grpSp>
        <p:nvGrpSpPr>
          <p:cNvPr id="26" name="object 5">
            <a:extLst>
              <a:ext uri="{FF2B5EF4-FFF2-40B4-BE49-F238E27FC236}">
                <a16:creationId xmlns:a16="http://schemas.microsoft.com/office/drawing/2014/main" id="{FB9AAE11-A9A6-4541-B4E7-CD8674F1131F}"/>
              </a:ext>
            </a:extLst>
          </p:cNvPr>
          <p:cNvGrpSpPr/>
          <p:nvPr/>
        </p:nvGrpSpPr>
        <p:grpSpPr>
          <a:xfrm>
            <a:off x="2831256" y="1588962"/>
            <a:ext cx="187491" cy="3333332"/>
            <a:chOff x="2860701" y="1545687"/>
            <a:chExt cx="187491" cy="3333332"/>
          </a:xfrm>
        </p:grpSpPr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id="{E2B25B14-617B-D148-B2B2-3253FA7A90B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1553" y="1545687"/>
              <a:ext cx="186639" cy="141262"/>
            </a:xfrm>
            <a:prstGeom prst="rect">
              <a:avLst/>
            </a:prstGeom>
          </p:spPr>
        </p:pic>
        <p:pic>
          <p:nvPicPr>
            <p:cNvPr id="28" name="object 7">
              <a:extLst>
                <a:ext uri="{FF2B5EF4-FFF2-40B4-BE49-F238E27FC236}">
                  <a16:creationId xmlns:a16="http://schemas.microsoft.com/office/drawing/2014/main" id="{63F05358-753C-0345-8185-21EBA68B20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0701" y="2521969"/>
              <a:ext cx="186639" cy="141262"/>
            </a:xfrm>
            <a:prstGeom prst="rect">
              <a:avLst/>
            </a:prstGeom>
          </p:spPr>
        </p:pic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8997A1D8-FBD9-FA4F-9E85-90A1015ADE1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0701" y="4737757"/>
              <a:ext cx="186639" cy="141262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A2D9DCF9-716A-8842-8438-5EE2C3504A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0701" y="3498251"/>
              <a:ext cx="186639" cy="141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46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Overview of 2021/2022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24" name="object 3">
            <a:extLst>
              <a:ext uri="{FF2B5EF4-FFF2-40B4-BE49-F238E27FC236}">
                <a16:creationId xmlns:a16="http://schemas.microsoft.com/office/drawing/2014/main" id="{0B613BB5-B2D7-AC43-81B8-30653DE72E1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2239" y="1221104"/>
            <a:ext cx="9773795" cy="51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Recent successes on DAO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sp>
        <p:nvSpPr>
          <p:cNvPr id="30" name="object 3">
            <a:extLst>
              <a:ext uri="{FF2B5EF4-FFF2-40B4-BE49-F238E27FC236}">
                <a16:creationId xmlns:a16="http://schemas.microsoft.com/office/drawing/2014/main" id="{3FFE7AF3-F8EE-4B40-B844-80D8E2D0062A}"/>
              </a:ext>
            </a:extLst>
          </p:cNvPr>
          <p:cNvSpPr txBox="1"/>
          <p:nvPr/>
        </p:nvSpPr>
        <p:spPr>
          <a:xfrm>
            <a:off x="3169202" y="1548548"/>
            <a:ext cx="7372984" cy="183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Poppins-SemiBold"/>
                <a:cs typeface="Poppins-SemiBold"/>
              </a:rPr>
              <a:t>Procurement tenders -</a:t>
            </a:r>
            <a:r>
              <a:rPr sz="1600" b="1" spc="-5" dirty="0">
                <a:latin typeface="Poppins-SemiBold"/>
                <a:cs typeface="Poppins-SemiBold"/>
              </a:rPr>
              <a:t> </a:t>
            </a:r>
            <a:r>
              <a:rPr sz="1400" spc="-10" dirty="0">
                <a:latin typeface="Poppins"/>
                <a:cs typeface="Poppins"/>
                <a:hlinkClick r:id="rId4"/>
              </a:rPr>
              <a:t>https://vimeo.com/690494292/02c758344d</a:t>
            </a:r>
            <a:endParaRPr sz="1400" dirty="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Poppins-SemiBold"/>
                <a:cs typeface="Poppins-SemiBold"/>
              </a:rPr>
              <a:t>New and returning customers since acquisition </a:t>
            </a:r>
            <a:r>
              <a:rPr sz="1600" b="1" spc="-10" dirty="0">
                <a:latin typeface="Poppins-SemiBold"/>
                <a:cs typeface="Poppins-SemiBold"/>
              </a:rPr>
              <a:t>announced</a:t>
            </a:r>
            <a:endParaRPr sz="1600" dirty="0">
              <a:latin typeface="Poppins-SemiBold"/>
              <a:cs typeface="Poppins-Semi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 dirty="0">
              <a:latin typeface="Poppins-SemiBold"/>
              <a:cs typeface="Poppins-SemiBold"/>
            </a:endParaRPr>
          </a:p>
          <a:p>
            <a:pPr marL="12700" marR="5080">
              <a:lnSpc>
                <a:spcPct val="104200"/>
              </a:lnSpc>
              <a:spcBef>
                <a:spcPts val="5"/>
              </a:spcBef>
            </a:pPr>
            <a:r>
              <a:rPr sz="1600" b="1" dirty="0">
                <a:latin typeface="Poppins-SemiBold"/>
                <a:cs typeface="Poppins-SemiBold"/>
              </a:rPr>
              <a:t>Increased volumes in Q1 – reflecting the value of digital trade in </a:t>
            </a:r>
            <a:r>
              <a:rPr sz="1600" b="1" spc="-10" dirty="0">
                <a:latin typeface="Poppins-SemiBold"/>
                <a:cs typeface="Poppins-SemiBold"/>
              </a:rPr>
              <a:t>current </a:t>
            </a:r>
            <a:r>
              <a:rPr sz="1600" b="1" dirty="0">
                <a:latin typeface="Poppins-SemiBold"/>
                <a:cs typeface="Poppins-SemiBold"/>
              </a:rPr>
              <a:t>market </a:t>
            </a:r>
            <a:r>
              <a:rPr sz="1600" b="1" spc="-10" dirty="0">
                <a:latin typeface="Poppins-SemiBold"/>
                <a:cs typeface="Poppins-SemiBold"/>
              </a:rPr>
              <a:t>conditions</a:t>
            </a:r>
            <a:endParaRPr sz="1600" dirty="0">
              <a:latin typeface="Poppins-SemiBold"/>
              <a:cs typeface="Poppins-SemiBold"/>
            </a:endParaRPr>
          </a:p>
        </p:txBody>
      </p:sp>
      <p:grpSp>
        <p:nvGrpSpPr>
          <p:cNvPr id="31" name="object 4">
            <a:extLst>
              <a:ext uri="{FF2B5EF4-FFF2-40B4-BE49-F238E27FC236}">
                <a16:creationId xmlns:a16="http://schemas.microsoft.com/office/drawing/2014/main" id="{7129CB6A-1E0B-4641-A167-BBA85F3A44F9}"/>
              </a:ext>
            </a:extLst>
          </p:cNvPr>
          <p:cNvGrpSpPr/>
          <p:nvPr/>
        </p:nvGrpSpPr>
        <p:grpSpPr>
          <a:xfrm>
            <a:off x="2860701" y="1613583"/>
            <a:ext cx="186639" cy="1446051"/>
            <a:chOff x="2860701" y="1652858"/>
            <a:chExt cx="186639" cy="1446051"/>
          </a:xfrm>
        </p:grpSpPr>
        <p:pic>
          <p:nvPicPr>
            <p:cNvPr id="32" name="object 5">
              <a:extLst>
                <a:ext uri="{FF2B5EF4-FFF2-40B4-BE49-F238E27FC236}">
                  <a16:creationId xmlns:a16="http://schemas.microsoft.com/office/drawing/2014/main" id="{0A2D2FB1-7143-BA4F-A375-8BE4BEB62AC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0701" y="1652858"/>
              <a:ext cx="186639" cy="141262"/>
            </a:xfrm>
            <a:prstGeom prst="rect">
              <a:avLst/>
            </a:prstGeom>
          </p:spPr>
        </p:pic>
        <p:pic>
          <p:nvPicPr>
            <p:cNvPr id="33" name="object 6">
              <a:extLst>
                <a:ext uri="{FF2B5EF4-FFF2-40B4-BE49-F238E27FC236}">
                  <a16:creationId xmlns:a16="http://schemas.microsoft.com/office/drawing/2014/main" id="{C13797B9-85EA-1A45-B2A8-5250D6FC1B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0701" y="2305209"/>
              <a:ext cx="186639" cy="141262"/>
            </a:xfrm>
            <a:prstGeom prst="rect">
              <a:avLst/>
            </a:prstGeom>
          </p:spPr>
        </p:pic>
        <p:pic>
          <p:nvPicPr>
            <p:cNvPr id="34" name="object 7">
              <a:extLst>
                <a:ext uri="{FF2B5EF4-FFF2-40B4-BE49-F238E27FC236}">
                  <a16:creationId xmlns:a16="http://schemas.microsoft.com/office/drawing/2014/main" id="{445DE2D7-924A-0F49-94E5-8E324978262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0701" y="2957647"/>
              <a:ext cx="186639" cy="141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92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What’s next for DAO - simplifying to give you more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id="{A8AC52D3-94C7-0C43-B9C5-99ECF925F5D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60701" y="1244626"/>
            <a:ext cx="7964755" cy="52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3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794294A-A651-48D0-9FFD-3A4A72B0C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128"/>
            <a:ext cx="13195299" cy="7554502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0997B22-F2DF-404F-9B97-8031FCBEB4D5}"/>
              </a:ext>
            </a:extLst>
          </p:cNvPr>
          <p:cNvSpPr txBox="1"/>
          <p:nvPr/>
        </p:nvSpPr>
        <p:spPr>
          <a:xfrm>
            <a:off x="1107692" y="3019444"/>
            <a:ext cx="5728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New initiatives for your </a:t>
            </a:r>
            <a:r>
              <a:rPr sz="2700" b="1" spc="-10" dirty="0">
                <a:solidFill>
                  <a:srgbClr val="1BA9D6"/>
                </a:solidFill>
                <a:latin typeface="Poppins-SemiBold"/>
                <a:cs typeface="Poppins-SemiBold"/>
              </a:rPr>
              <a:t>feedback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58F85ED-00C0-9447-9231-C116974A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753" y="6454640"/>
            <a:ext cx="2133004" cy="4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Out of Spec products on DAO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AE4E8763-E782-9247-8802-0E879483EDB8}"/>
              </a:ext>
            </a:extLst>
          </p:cNvPr>
          <p:cNvSpPr txBox="1"/>
          <p:nvPr/>
        </p:nvSpPr>
        <p:spPr>
          <a:xfrm>
            <a:off x="2820180" y="1182714"/>
            <a:ext cx="9627235" cy="504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>
              <a:lnSpc>
                <a:spcPct val="119700"/>
              </a:lnSpc>
              <a:spcBef>
                <a:spcPts val="100"/>
              </a:spcBef>
            </a:pPr>
            <a:r>
              <a:rPr sz="1600" b="1" dirty="0">
                <a:latin typeface="Poppins-SemiBold"/>
                <a:cs typeface="Poppins-SemiBold"/>
              </a:rPr>
              <a:t>The</a:t>
            </a:r>
            <a:r>
              <a:rPr sz="1600" b="1" spc="3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definition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of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Out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of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Spec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is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broad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–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it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can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include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under-grade,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down-grade,</a:t>
            </a:r>
            <a:r>
              <a:rPr sz="1600" b="1" spc="40" dirty="0">
                <a:latin typeface="Poppins-SemiBold"/>
                <a:cs typeface="Poppins-SemiBold"/>
              </a:rPr>
              <a:t> </a:t>
            </a:r>
            <a:r>
              <a:rPr sz="1600" b="1" dirty="0">
                <a:latin typeface="Poppins-SemiBold"/>
                <a:cs typeface="Poppins-SemiBold"/>
              </a:rPr>
              <a:t>feed-</a:t>
            </a:r>
            <a:r>
              <a:rPr sz="1600" b="1" spc="-10" dirty="0">
                <a:latin typeface="Poppins-SemiBold"/>
                <a:cs typeface="Poppins-SemiBold"/>
              </a:rPr>
              <a:t>grade </a:t>
            </a:r>
            <a:r>
              <a:rPr sz="1600" b="1" dirty="0">
                <a:latin typeface="Poppins-SemiBold"/>
                <a:cs typeface="Poppins-SemiBold"/>
              </a:rPr>
              <a:t>or even just ageing </a:t>
            </a:r>
            <a:r>
              <a:rPr sz="1600" b="1" spc="-10" dirty="0">
                <a:latin typeface="Poppins-SemiBold"/>
                <a:cs typeface="Poppins-SemiBold"/>
              </a:rPr>
              <a:t>products.</a:t>
            </a:r>
            <a:endParaRPr sz="1600" dirty="0">
              <a:latin typeface="Poppins-SemiBold"/>
              <a:cs typeface="Poppins-SemiBold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1600" b="1" spc="-10" dirty="0">
                <a:latin typeface="Poppins-SemiBold"/>
                <a:cs typeface="Poppins-SemiBold"/>
              </a:rPr>
              <a:t>Current</a:t>
            </a:r>
            <a:endParaRPr sz="1600" dirty="0">
              <a:latin typeface="Poppins-SemiBold"/>
              <a:cs typeface="Poppins-SemiBold"/>
            </a:endParaRPr>
          </a:p>
          <a:p>
            <a:pPr marL="483234">
              <a:lnSpc>
                <a:spcPct val="100000"/>
              </a:lnSpc>
              <a:spcBef>
                <a:spcPts val="280"/>
              </a:spcBef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Some feed grade products are offered on 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DAO.</a:t>
            </a:r>
            <a:endParaRPr sz="1600" dirty="0">
              <a:latin typeface="Poppins"/>
              <a:cs typeface="Poppins"/>
            </a:endParaRPr>
          </a:p>
          <a:p>
            <a:pPr marL="483234">
              <a:lnSpc>
                <a:spcPct val="100000"/>
              </a:lnSpc>
              <a:spcBef>
                <a:spcPts val="280"/>
              </a:spcBef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Age logic gives visibility of the age of some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products.</a:t>
            </a:r>
            <a:endParaRPr sz="1600" dirty="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Poppins-SemiBold"/>
                <a:cs typeface="Poppins-SemiBold"/>
              </a:rPr>
              <a:t>What happens on other Nui </a:t>
            </a:r>
            <a:r>
              <a:rPr sz="1600" b="1" spc="-10" dirty="0">
                <a:latin typeface="Poppins-SemiBold"/>
                <a:cs typeface="Poppins-SemiBold"/>
              </a:rPr>
              <a:t>platforms</a:t>
            </a:r>
            <a:endParaRPr sz="1600" dirty="0">
              <a:latin typeface="Poppins-SemiBold"/>
              <a:cs typeface="Poppins-SemiBold"/>
            </a:endParaRPr>
          </a:p>
          <a:p>
            <a:pPr marL="483234" marR="844550">
              <a:lnSpc>
                <a:spcPct val="119700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Similar to DAO feed products – Out of spec reasons defined as part of the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spec.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Regular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weekly sales of mixed load down-grade products using attachments </a:t>
            </a:r>
            <a:r>
              <a:rPr sz="1600" spc="-25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comments to</a:t>
            </a:r>
            <a:r>
              <a:rPr sz="16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express</a:t>
            </a:r>
            <a:r>
              <a:rPr sz="16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details</a:t>
            </a:r>
            <a:r>
              <a:rPr sz="16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6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6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offer.</a:t>
            </a:r>
            <a:endParaRPr sz="1600" dirty="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Poppins-SemiBold"/>
                <a:cs typeface="Poppins-SemiBold"/>
              </a:rPr>
              <a:t>Possibilities for </a:t>
            </a:r>
            <a:r>
              <a:rPr sz="1600" b="1" spc="-25" dirty="0">
                <a:latin typeface="Poppins-SemiBold"/>
                <a:cs typeface="Poppins-SemiBold"/>
              </a:rPr>
              <a:t>DAO</a:t>
            </a:r>
            <a:endParaRPr sz="1600" dirty="0">
              <a:latin typeface="Poppins-SemiBold"/>
              <a:cs typeface="Poppins-SemiBold"/>
            </a:endParaRPr>
          </a:p>
          <a:p>
            <a:pPr marL="483234" marR="1475105" indent="-635">
              <a:lnSpc>
                <a:spcPct val="114599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Off Spec products listed in a separate DAO area – similar to an outlet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store?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Off Spec products listed alongside in-side with the ability to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filter?</a:t>
            </a:r>
            <a:endParaRPr sz="1600" dirty="0">
              <a:latin typeface="Poppins"/>
              <a:cs typeface="Poppins"/>
            </a:endParaRPr>
          </a:p>
          <a:p>
            <a:pPr marL="483234" marR="335915">
              <a:lnSpc>
                <a:spcPct val="114599"/>
              </a:lnSpc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Clearer definition of reasons of off-spec within the order ticket (age, micro, protein </a:t>
            </a:r>
            <a:r>
              <a:rPr sz="1600" spc="-20" dirty="0">
                <a:solidFill>
                  <a:srgbClr val="666666"/>
                </a:solidFill>
                <a:latin typeface="Poppins"/>
                <a:cs typeface="Poppins"/>
              </a:rPr>
              <a:t>etc) </a:t>
            </a: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for more detailed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filtering.</a:t>
            </a:r>
            <a:endParaRPr sz="1600" dirty="0">
              <a:latin typeface="Poppins"/>
              <a:cs typeface="Poppins"/>
            </a:endParaRPr>
          </a:p>
          <a:p>
            <a:pPr marL="483234">
              <a:lnSpc>
                <a:spcPct val="100000"/>
              </a:lnSpc>
              <a:spcBef>
                <a:spcPts val="280"/>
              </a:spcBef>
            </a:pPr>
            <a:r>
              <a:rPr sz="1600" dirty="0">
                <a:solidFill>
                  <a:srgbClr val="666666"/>
                </a:solidFill>
                <a:latin typeface="Poppins"/>
                <a:cs typeface="Poppins"/>
              </a:rPr>
              <a:t>Introduce addition of attachments or photos for one off out of spec </a:t>
            </a:r>
            <a:r>
              <a:rPr sz="1600" spc="-10" dirty="0">
                <a:solidFill>
                  <a:srgbClr val="666666"/>
                </a:solidFill>
                <a:latin typeface="Poppins"/>
                <a:cs typeface="Poppins"/>
              </a:rPr>
              <a:t>loads?</a:t>
            </a:r>
            <a:endParaRPr sz="1600" dirty="0">
              <a:latin typeface="Poppins"/>
              <a:cs typeface="Poppins"/>
            </a:endParaRPr>
          </a:p>
        </p:txBody>
      </p:sp>
      <p:grpSp>
        <p:nvGrpSpPr>
          <p:cNvPr id="12" name="object 7">
            <a:extLst>
              <a:ext uri="{FF2B5EF4-FFF2-40B4-BE49-F238E27FC236}">
                <a16:creationId xmlns:a16="http://schemas.microsoft.com/office/drawing/2014/main" id="{407D1039-A836-C747-AF93-FF7CDDDE5DDD}"/>
              </a:ext>
            </a:extLst>
          </p:cNvPr>
          <p:cNvGrpSpPr/>
          <p:nvPr/>
        </p:nvGrpSpPr>
        <p:grpSpPr>
          <a:xfrm>
            <a:off x="3035537" y="3445542"/>
            <a:ext cx="63690" cy="2536348"/>
            <a:chOff x="3035537" y="3501972"/>
            <a:chExt cx="63690" cy="2536348"/>
          </a:xfrm>
        </p:grpSpPr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078307A1-32FA-5D49-8D95-619D931BFCA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5537" y="3501972"/>
              <a:ext cx="63690" cy="63690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F7E7DF1C-B4C2-9E41-B814-585E87BA2BF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5537" y="3784327"/>
              <a:ext cx="63690" cy="63690"/>
            </a:xfrm>
            <a:prstGeom prst="rect">
              <a:avLst/>
            </a:prstGeom>
          </p:spPr>
        </p:pic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29FB5031-C45A-9345-8A03-B427CA2817B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5537" y="4843971"/>
              <a:ext cx="63690" cy="63690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43BD153C-97CB-B74B-BD6A-A187D371413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5537" y="5144685"/>
              <a:ext cx="63690" cy="63690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A0CD72B5-5C7C-EE4B-AED5-67F2F2642B3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35537" y="5974630"/>
              <a:ext cx="63690" cy="63690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FAB78FE1-D5C4-C443-A72D-851F59FB776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5537" y="5413547"/>
              <a:ext cx="63690" cy="63703"/>
            </a:xfrm>
            <a:prstGeom prst="rect">
              <a:avLst/>
            </a:prstGeom>
          </p:spPr>
        </p:pic>
      </p:grpSp>
      <p:pic>
        <p:nvPicPr>
          <p:cNvPr id="20" name="object 3">
            <a:extLst>
              <a:ext uri="{FF2B5EF4-FFF2-40B4-BE49-F238E27FC236}">
                <a16:creationId xmlns:a16="http://schemas.microsoft.com/office/drawing/2014/main" id="{11BB041E-C213-7A41-83F0-2CE10449A60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35537" y="2373850"/>
            <a:ext cx="63690" cy="63690"/>
          </a:xfrm>
          <a:prstGeom prst="rect">
            <a:avLst/>
          </a:prstGeom>
        </p:spPr>
      </p:pic>
      <p:pic>
        <p:nvPicPr>
          <p:cNvPr id="21" name="object 4">
            <a:extLst>
              <a:ext uri="{FF2B5EF4-FFF2-40B4-BE49-F238E27FC236}">
                <a16:creationId xmlns:a16="http://schemas.microsoft.com/office/drawing/2014/main" id="{1C5057F6-0A6C-3B41-BDD4-D62B39D5365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35537" y="2658066"/>
            <a:ext cx="63690" cy="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7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831256" y="594983"/>
            <a:ext cx="97407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2700" b="1" dirty="0">
                <a:solidFill>
                  <a:srgbClr val="1BA9D6"/>
                </a:solidFill>
                <a:latin typeface="Poppins-SemiBold"/>
                <a:cs typeface="Poppins-SemiBold"/>
              </a:rPr>
              <a:t>Visibility of participants</a:t>
            </a:r>
            <a:endParaRPr sz="2700" dirty="0">
              <a:latin typeface="Poppins-SemiBold"/>
              <a:cs typeface="Poppins-SemiBold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C5B61DB-276C-40EF-A362-E25834BC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183" y="6604000"/>
            <a:ext cx="2201710" cy="489269"/>
          </a:xfrm>
          <a:prstGeom prst="rect">
            <a:avLst/>
          </a:prstGeom>
        </p:spPr>
      </p:pic>
      <p:pic>
        <p:nvPicPr>
          <p:cNvPr id="39" name="Picture 38" descr="A picture containing ray&#10;&#10;Description automatically generated">
            <a:extLst>
              <a:ext uri="{FF2B5EF4-FFF2-40B4-BE49-F238E27FC236}">
                <a16:creationId xmlns:a16="http://schemas.microsoft.com/office/drawing/2014/main" id="{6026122E-C352-45A9-941F-47A2A5DE3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8543" cy="7569200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AE4E8763-E782-9247-8802-0E879483EDB8}"/>
              </a:ext>
            </a:extLst>
          </p:cNvPr>
          <p:cNvSpPr txBox="1"/>
          <p:nvPr/>
        </p:nvSpPr>
        <p:spPr>
          <a:xfrm>
            <a:off x="2820180" y="1182714"/>
            <a:ext cx="9627235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NZ" sz="1600" b="1" dirty="0">
                <a:latin typeface="Poppins-SemiBold"/>
                <a:cs typeface="Poppins-SemiBold"/>
              </a:rPr>
              <a:t>Outside of Europe, participants are seeking more transparent </a:t>
            </a:r>
            <a:r>
              <a:rPr lang="en-NZ" sz="1600" b="1" spc="-10" dirty="0">
                <a:latin typeface="Poppins-SemiBold"/>
                <a:cs typeface="Poppins-SemiBold"/>
              </a:rPr>
              <a:t>trade.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NZ" sz="1600" b="1" spc="-10" dirty="0">
              <a:latin typeface="Poppins-SemiBold"/>
              <a:cs typeface="Poppins-SemiBol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NZ" sz="1600" b="1" spc="-10" dirty="0">
              <a:latin typeface="Poppins-SemiBold"/>
              <a:cs typeface="Poppins-SemiBold"/>
            </a:endParaRPr>
          </a:p>
          <a:p>
            <a:pPr marL="12700">
              <a:spcBef>
                <a:spcPts val="100"/>
              </a:spcBef>
            </a:pPr>
            <a:r>
              <a:rPr lang="en-NZ" sz="1600" b="1" dirty="0">
                <a:solidFill>
                  <a:srgbClr val="4267B9"/>
                </a:solidFill>
                <a:latin typeface="Poppins-SemiBold"/>
                <a:cs typeface="Poppins-SemiBold"/>
              </a:rPr>
              <a:t>What this means for </a:t>
            </a:r>
            <a:r>
              <a:rPr lang="en-NZ" sz="1600" b="1" spc="-10" dirty="0">
                <a:solidFill>
                  <a:srgbClr val="4267B9"/>
                </a:solidFill>
                <a:latin typeface="Poppins-SemiBold"/>
                <a:cs typeface="Poppins-SemiBold"/>
              </a:rPr>
              <a:t>participants:</a:t>
            </a:r>
            <a:endParaRPr lang="en-NZ" sz="1600" dirty="0">
              <a:latin typeface="Poppins-SemiBold"/>
              <a:cs typeface="Poppins-SemiBold"/>
            </a:endParaRPr>
          </a:p>
        </p:txBody>
      </p:sp>
      <p:pic>
        <p:nvPicPr>
          <p:cNvPr id="22" name="object 4">
            <a:extLst>
              <a:ext uri="{FF2B5EF4-FFF2-40B4-BE49-F238E27FC236}">
                <a16:creationId xmlns:a16="http://schemas.microsoft.com/office/drawing/2014/main" id="{EF062BC2-DA93-7444-A129-6871B6D4E86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62423" y="2480170"/>
            <a:ext cx="8839199" cy="21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547</Words>
  <Application>Microsoft Macintosh PowerPoint</Application>
  <PresentationFormat>Custom</PresentationFormat>
  <Paragraphs>70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Poppins</vt:lpstr>
      <vt:lpstr>Poppins SemiBold</vt:lpstr>
      <vt:lpstr>Poppins-Light</vt:lpstr>
      <vt:lpstr>Poppins-SemiBold</vt:lpstr>
      <vt:lpstr>Office Theme</vt:lpstr>
      <vt:lpstr>PowerPoint Presentation</vt:lpstr>
      <vt:lpstr>Agenda</vt:lpstr>
      <vt:lpstr>Reasons for purchasing DAO</vt:lpstr>
      <vt:lpstr>Overview of 2021/2022</vt:lpstr>
      <vt:lpstr>Recent successes on DAO</vt:lpstr>
      <vt:lpstr>What’s next for DAO - simplifying to give you more</vt:lpstr>
      <vt:lpstr>PowerPoint Presentation</vt:lpstr>
      <vt:lpstr>Out of Spec products on DAO</vt:lpstr>
      <vt:lpstr>Visibility of participants</vt:lpstr>
      <vt:lpstr>New products</vt:lpstr>
      <vt:lpstr>More trade data</vt:lpstr>
      <vt:lpstr>Under investigation – what piques your interest?</vt:lpstr>
      <vt:lpstr>A sneak peak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Joanna Castellano</cp:lastModifiedBy>
  <cp:revision>4</cp:revision>
  <dcterms:created xsi:type="dcterms:W3CDTF">2022-03-01T23:57:07Z</dcterms:created>
  <dcterms:modified xsi:type="dcterms:W3CDTF">2022-03-30T01:28:52Z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Illustrator 24.2 (Windows)</vt:lpwstr>
  </property>
</Properties>
</file>