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9" r:id="rId6"/>
    <p:sldId id="264" r:id="rId7"/>
    <p:sldId id="260" r:id="rId8"/>
    <p:sldId id="266" r:id="rId9"/>
    <p:sldId id="265" r:id="rId10"/>
    <p:sldId id="267" r:id="rId11"/>
    <p:sldId id="261" r:id="rId12"/>
    <p:sldId id="262" r:id="rId13"/>
    <p:sldId id="263" r:id="rId14"/>
  </p:sldIdLst>
  <p:sldSz cx="13195300" cy="75692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E1C946-0983-4787-8D00-8D3AE544DB47}" v="23" dt="2022-03-28T02:50:18.36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ac Mellis-Glynn" userId="5c488137-6b80-4052-842a-b73c799749b2" providerId="ADAL" clId="{99E1C946-0983-4787-8D00-8D3AE544DB47}"/>
    <pc:docChg chg="undo custSel modSld">
      <pc:chgData name="Isaac Mellis-Glynn" userId="5c488137-6b80-4052-842a-b73c799749b2" providerId="ADAL" clId="{99E1C946-0983-4787-8D00-8D3AE544DB47}" dt="2022-03-28T02:55:50.891" v="1695" actId="1076"/>
      <pc:docMkLst>
        <pc:docMk/>
      </pc:docMkLst>
      <pc:sldChg chg="addSp delSp modSp mod">
        <pc:chgData name="Isaac Mellis-Glynn" userId="5c488137-6b80-4052-842a-b73c799749b2" providerId="ADAL" clId="{99E1C946-0983-4787-8D00-8D3AE544DB47}" dt="2022-03-28T02:43:43.213" v="1247" actId="1076"/>
        <pc:sldMkLst>
          <pc:docMk/>
          <pc:sldMk cId="0" sldId="257"/>
        </pc:sldMkLst>
        <pc:spChg chg="add del mod">
          <ac:chgData name="Isaac Mellis-Glynn" userId="5c488137-6b80-4052-842a-b73c799749b2" providerId="ADAL" clId="{99E1C946-0983-4787-8D00-8D3AE544DB47}" dt="2022-03-27T20:01:45.595" v="4" actId="478"/>
          <ac:spMkLst>
            <pc:docMk/>
            <pc:sldMk cId="0" sldId="257"/>
            <ac:spMk id="19" creationId="{7622E86D-EE82-4431-B53D-038AE370FEE6}"/>
          </ac:spMkLst>
        </pc:spChg>
        <pc:spChg chg="add mod">
          <ac:chgData name="Isaac Mellis-Glynn" userId="5c488137-6b80-4052-842a-b73c799749b2" providerId="ADAL" clId="{99E1C946-0983-4787-8D00-8D3AE544DB47}" dt="2022-03-28T02:43:43.213" v="1247" actId="1076"/>
          <ac:spMkLst>
            <pc:docMk/>
            <pc:sldMk cId="0" sldId="257"/>
            <ac:spMk id="20" creationId="{99FAEB5D-9914-4609-A6F8-D503C87B068A}"/>
          </ac:spMkLst>
        </pc:spChg>
        <pc:spChg chg="mod">
          <ac:chgData name="Isaac Mellis-Glynn" userId="5c488137-6b80-4052-842a-b73c799749b2" providerId="ADAL" clId="{99E1C946-0983-4787-8D00-8D3AE544DB47}" dt="2022-03-28T02:43:16.730" v="1240" actId="1076"/>
          <ac:spMkLst>
            <pc:docMk/>
            <pc:sldMk cId="0" sldId="257"/>
            <ac:spMk id="133" creationId="{00000000-0000-0000-0000-000000000000}"/>
          </ac:spMkLst>
        </pc:spChg>
      </pc:sldChg>
      <pc:sldChg chg="addSp delSp modSp mod">
        <pc:chgData name="Isaac Mellis-Glynn" userId="5c488137-6b80-4052-842a-b73c799749b2" providerId="ADAL" clId="{99E1C946-0983-4787-8D00-8D3AE544DB47}" dt="2022-03-27T22:05:43.650" v="898" actId="20577"/>
        <pc:sldMkLst>
          <pc:docMk/>
          <pc:sldMk cId="0" sldId="258"/>
        </pc:sldMkLst>
        <pc:spChg chg="add mod">
          <ac:chgData name="Isaac Mellis-Glynn" userId="5c488137-6b80-4052-842a-b73c799749b2" providerId="ADAL" clId="{99E1C946-0983-4787-8D00-8D3AE544DB47}" dt="2022-03-27T21:46:13.932" v="17" actId="1076"/>
          <ac:spMkLst>
            <pc:docMk/>
            <pc:sldMk cId="0" sldId="258"/>
            <ac:spMk id="20" creationId="{5C11E528-39BA-4B3A-9B64-D9FC24B00916}"/>
          </ac:spMkLst>
        </pc:spChg>
        <pc:spChg chg="add mod">
          <ac:chgData name="Isaac Mellis-Glynn" userId="5c488137-6b80-4052-842a-b73c799749b2" providerId="ADAL" clId="{99E1C946-0983-4787-8D00-8D3AE544DB47}" dt="2022-03-27T21:48:48.463" v="204" actId="20577"/>
          <ac:spMkLst>
            <pc:docMk/>
            <pc:sldMk cId="0" sldId="258"/>
            <ac:spMk id="22" creationId="{93593E13-5AF5-498C-8E99-E0B125239FC3}"/>
          </ac:spMkLst>
        </pc:spChg>
        <pc:spChg chg="add mod">
          <ac:chgData name="Isaac Mellis-Glynn" userId="5c488137-6b80-4052-842a-b73c799749b2" providerId="ADAL" clId="{99E1C946-0983-4787-8D00-8D3AE544DB47}" dt="2022-03-27T21:49:14.634" v="272" actId="20577"/>
          <ac:spMkLst>
            <pc:docMk/>
            <pc:sldMk cId="0" sldId="258"/>
            <ac:spMk id="25" creationId="{7CCF5854-E63B-41D5-9ACD-FD9BF9C05B1C}"/>
          </ac:spMkLst>
        </pc:spChg>
        <pc:spChg chg="add del mod">
          <ac:chgData name="Isaac Mellis-Glynn" userId="5c488137-6b80-4052-842a-b73c799749b2" providerId="ADAL" clId="{99E1C946-0983-4787-8D00-8D3AE544DB47}" dt="2022-03-27T21:50:05.325" v="280"/>
          <ac:spMkLst>
            <pc:docMk/>
            <pc:sldMk cId="0" sldId="258"/>
            <ac:spMk id="27" creationId="{93439981-2EE9-4A2F-8D8C-0198EDAA8738}"/>
          </ac:spMkLst>
        </pc:spChg>
        <pc:spChg chg="add del mod">
          <ac:chgData name="Isaac Mellis-Glynn" userId="5c488137-6b80-4052-842a-b73c799749b2" providerId="ADAL" clId="{99E1C946-0983-4787-8D00-8D3AE544DB47}" dt="2022-03-27T21:51:16.433" v="346"/>
          <ac:spMkLst>
            <pc:docMk/>
            <pc:sldMk cId="0" sldId="258"/>
            <ac:spMk id="29" creationId="{7D7E5381-E888-4FC8-825F-4CE094F89A4C}"/>
          </ac:spMkLst>
        </pc:spChg>
        <pc:spChg chg="add mod">
          <ac:chgData name="Isaac Mellis-Glynn" userId="5c488137-6b80-4052-842a-b73c799749b2" providerId="ADAL" clId="{99E1C946-0983-4787-8D00-8D3AE544DB47}" dt="2022-03-27T21:59:32.388" v="687" actId="20577"/>
          <ac:spMkLst>
            <pc:docMk/>
            <pc:sldMk cId="0" sldId="258"/>
            <ac:spMk id="30" creationId="{2CE3F091-DD17-400A-B05B-D0200553A756}"/>
          </ac:spMkLst>
        </pc:spChg>
        <pc:spChg chg="add mod">
          <ac:chgData name="Isaac Mellis-Glynn" userId="5c488137-6b80-4052-842a-b73c799749b2" providerId="ADAL" clId="{99E1C946-0983-4787-8D00-8D3AE544DB47}" dt="2022-03-27T22:02:14.095" v="805" actId="20577"/>
          <ac:spMkLst>
            <pc:docMk/>
            <pc:sldMk cId="0" sldId="258"/>
            <ac:spMk id="31" creationId="{D3AE9991-4898-4F81-8D68-871831BE1B5E}"/>
          </ac:spMkLst>
        </pc:spChg>
        <pc:spChg chg="add mod">
          <ac:chgData name="Isaac Mellis-Glynn" userId="5c488137-6b80-4052-842a-b73c799749b2" providerId="ADAL" clId="{99E1C946-0983-4787-8D00-8D3AE544DB47}" dt="2022-03-27T22:03:17.012" v="810" actId="14100"/>
          <ac:spMkLst>
            <pc:docMk/>
            <pc:sldMk cId="0" sldId="258"/>
            <ac:spMk id="33" creationId="{843B8A2A-E198-43F7-8FC0-E29A12AE390E}"/>
          </ac:spMkLst>
        </pc:spChg>
        <pc:spChg chg="add del mod">
          <ac:chgData name="Isaac Mellis-Glynn" userId="5c488137-6b80-4052-842a-b73c799749b2" providerId="ADAL" clId="{99E1C946-0983-4787-8D00-8D3AE544DB47}" dt="2022-03-27T22:03:26.859" v="812" actId="478"/>
          <ac:spMkLst>
            <pc:docMk/>
            <pc:sldMk cId="0" sldId="258"/>
            <ac:spMk id="34" creationId="{1A46F551-B4B0-48EA-B2E8-B0DB6E157CF5}"/>
          </ac:spMkLst>
        </pc:spChg>
        <pc:spChg chg="add mod">
          <ac:chgData name="Isaac Mellis-Glynn" userId="5c488137-6b80-4052-842a-b73c799749b2" providerId="ADAL" clId="{99E1C946-0983-4787-8D00-8D3AE544DB47}" dt="2022-03-27T22:05:43.650" v="898" actId="20577"/>
          <ac:spMkLst>
            <pc:docMk/>
            <pc:sldMk cId="0" sldId="258"/>
            <ac:spMk id="35" creationId="{A6BBEEEB-7F30-4394-8F12-77F67066037D}"/>
          </ac:spMkLst>
        </pc:spChg>
        <pc:spChg chg="del mod">
          <ac:chgData name="Isaac Mellis-Glynn" userId="5c488137-6b80-4052-842a-b73c799749b2" providerId="ADAL" clId="{99E1C946-0983-4787-8D00-8D3AE544DB47}" dt="2022-03-27T22:02:26.196" v="807" actId="478"/>
          <ac:spMkLst>
            <pc:docMk/>
            <pc:sldMk cId="0" sldId="258"/>
            <ac:spMk id="154" creationId="{00000000-0000-0000-0000-000000000000}"/>
          </ac:spMkLst>
        </pc:spChg>
        <pc:picChg chg="add mod">
          <ac:chgData name="Isaac Mellis-Glynn" userId="5c488137-6b80-4052-842a-b73c799749b2" providerId="ADAL" clId="{99E1C946-0983-4787-8D00-8D3AE544DB47}" dt="2022-03-27T21:46:40.689" v="23" actId="1076"/>
          <ac:picMkLst>
            <pc:docMk/>
            <pc:sldMk cId="0" sldId="258"/>
            <ac:picMk id="23" creationId="{89CE6851-0316-4995-A85B-258D3FFB9A25}"/>
          </ac:picMkLst>
        </pc:picChg>
        <pc:picChg chg="add mod">
          <ac:chgData name="Isaac Mellis-Glynn" userId="5c488137-6b80-4052-842a-b73c799749b2" providerId="ADAL" clId="{99E1C946-0983-4787-8D00-8D3AE544DB47}" dt="2022-03-27T21:48:38.026" v="199" actId="1076"/>
          <ac:picMkLst>
            <pc:docMk/>
            <pc:sldMk cId="0" sldId="258"/>
            <ac:picMk id="26" creationId="{069FD173-946D-49B1-B8AC-4AB323D1734D}"/>
          </ac:picMkLst>
        </pc:picChg>
        <pc:picChg chg="add mod">
          <ac:chgData name="Isaac Mellis-Glynn" userId="5c488137-6b80-4052-842a-b73c799749b2" providerId="ADAL" clId="{99E1C946-0983-4787-8D00-8D3AE544DB47}" dt="2022-03-27T21:50:28.787" v="286" actId="1076"/>
          <ac:picMkLst>
            <pc:docMk/>
            <pc:sldMk cId="0" sldId="258"/>
            <ac:picMk id="28" creationId="{AA25D533-D7A5-4F50-A8DD-8E2B828150D5}"/>
          </ac:picMkLst>
        </pc:picChg>
        <pc:picChg chg="add mod">
          <ac:chgData name="Isaac Mellis-Glynn" userId="5c488137-6b80-4052-842a-b73c799749b2" providerId="ADAL" clId="{99E1C946-0983-4787-8D00-8D3AE544DB47}" dt="2022-03-27T21:59:17.773" v="681" actId="1076"/>
          <ac:picMkLst>
            <pc:docMk/>
            <pc:sldMk cId="0" sldId="258"/>
            <ac:picMk id="32" creationId="{C7AD0B89-1B27-4A3E-A935-006FA5D0E962}"/>
          </ac:picMkLst>
        </pc:picChg>
      </pc:sldChg>
      <pc:sldChg chg="modSp mod">
        <pc:chgData name="Isaac Mellis-Glynn" userId="5c488137-6b80-4052-842a-b73c799749b2" providerId="ADAL" clId="{99E1C946-0983-4787-8D00-8D3AE544DB47}" dt="2022-03-28T02:44:31.865" v="1358" actId="20577"/>
        <pc:sldMkLst>
          <pc:docMk/>
          <pc:sldMk cId="0" sldId="259"/>
        </pc:sldMkLst>
        <pc:graphicFrameChg chg="mod modGraphic">
          <ac:chgData name="Isaac Mellis-Glynn" userId="5c488137-6b80-4052-842a-b73c799749b2" providerId="ADAL" clId="{99E1C946-0983-4787-8D00-8D3AE544DB47}" dt="2022-03-28T02:44:31.865" v="1358" actId="20577"/>
          <ac:graphicFrameMkLst>
            <pc:docMk/>
            <pc:sldMk cId="0" sldId="259"/>
            <ac:graphicFrameMk id="21" creationId="{62350ACA-1D12-4E88-B71D-DEC5C8ACAE92}"/>
          </ac:graphicFrameMkLst>
        </pc:graphicFrameChg>
      </pc:sldChg>
      <pc:sldChg chg="addSp delSp modSp mod">
        <pc:chgData name="Isaac Mellis-Glynn" userId="5c488137-6b80-4052-842a-b73c799749b2" providerId="ADAL" clId="{99E1C946-0983-4787-8D00-8D3AE544DB47}" dt="2022-03-28T02:51:41.121" v="1693" actId="20577"/>
        <pc:sldMkLst>
          <pc:docMk/>
          <pc:sldMk cId="0" sldId="262"/>
        </pc:sldMkLst>
        <pc:spChg chg="add del">
          <ac:chgData name="Isaac Mellis-Glynn" userId="5c488137-6b80-4052-842a-b73c799749b2" providerId="ADAL" clId="{99E1C946-0983-4787-8D00-8D3AE544DB47}" dt="2022-03-28T02:50:18.356" v="1563"/>
          <ac:spMkLst>
            <pc:docMk/>
            <pc:sldMk cId="0" sldId="262"/>
            <ac:spMk id="4" creationId="{7F55F5B8-2132-4688-8E7F-B163B31D6179}"/>
          </ac:spMkLst>
        </pc:spChg>
        <pc:spChg chg="mod">
          <ac:chgData name="Isaac Mellis-Glynn" userId="5c488137-6b80-4052-842a-b73c799749b2" providerId="ADAL" clId="{99E1C946-0983-4787-8D00-8D3AE544DB47}" dt="2022-03-28T02:51:41.121" v="1693" actId="20577"/>
          <ac:spMkLst>
            <pc:docMk/>
            <pc:sldMk cId="0" sldId="262"/>
            <ac:spMk id="224" creationId="{00000000-0000-0000-0000-000000000000}"/>
          </ac:spMkLst>
        </pc:spChg>
        <pc:picChg chg="add mod">
          <ac:chgData name="Isaac Mellis-Glynn" userId="5c488137-6b80-4052-842a-b73c799749b2" providerId="ADAL" clId="{99E1C946-0983-4787-8D00-8D3AE544DB47}" dt="2022-03-28T02:51:37.324" v="1689" actId="1076"/>
          <ac:picMkLst>
            <pc:docMk/>
            <pc:sldMk cId="0" sldId="262"/>
            <ac:picMk id="3" creationId="{4BF6DAD7-7906-4398-8BB8-83E39E3EDC2E}"/>
          </ac:picMkLst>
        </pc:picChg>
        <pc:picChg chg="add mod">
          <ac:chgData name="Isaac Mellis-Glynn" userId="5c488137-6b80-4052-842a-b73c799749b2" providerId="ADAL" clId="{99E1C946-0983-4787-8D00-8D3AE544DB47}" dt="2022-03-28T02:51:38.911" v="1690" actId="1076"/>
          <ac:picMkLst>
            <pc:docMk/>
            <pc:sldMk cId="0" sldId="262"/>
            <ac:picMk id="5" creationId="{2A61419E-7FE6-4A4C-AE93-CE452D061B97}"/>
          </ac:picMkLst>
        </pc:picChg>
      </pc:sldChg>
      <pc:sldChg chg="modSp mod">
        <pc:chgData name="Isaac Mellis-Glynn" userId="5c488137-6b80-4052-842a-b73c799749b2" providerId="ADAL" clId="{99E1C946-0983-4787-8D00-8D3AE544DB47}" dt="2022-03-28T02:36:05.577" v="1231" actId="14100"/>
        <pc:sldMkLst>
          <pc:docMk/>
          <pc:sldMk cId="725520719" sldId="264"/>
        </pc:sldMkLst>
        <pc:graphicFrameChg chg="mod modGraphic">
          <ac:chgData name="Isaac Mellis-Glynn" userId="5c488137-6b80-4052-842a-b73c799749b2" providerId="ADAL" clId="{99E1C946-0983-4787-8D00-8D3AE544DB47}" dt="2022-03-28T02:36:05.577" v="1231" actId="14100"/>
          <ac:graphicFrameMkLst>
            <pc:docMk/>
            <pc:sldMk cId="725520719" sldId="264"/>
            <ac:graphicFrameMk id="2" creationId="{FCC3C244-EA97-4D7F-AC98-F66FE126D029}"/>
          </ac:graphicFrameMkLst>
        </pc:graphicFrameChg>
      </pc:sldChg>
      <pc:sldChg chg="addSp modSp mod">
        <pc:chgData name="Isaac Mellis-Glynn" userId="5c488137-6b80-4052-842a-b73c799749b2" providerId="ADAL" clId="{99E1C946-0983-4787-8D00-8D3AE544DB47}" dt="2022-03-28T02:55:50.891" v="1695" actId="1076"/>
        <pc:sldMkLst>
          <pc:docMk/>
          <pc:sldMk cId="893637481" sldId="265"/>
        </pc:sldMkLst>
        <pc:spChg chg="mod">
          <ac:chgData name="Isaac Mellis-Glynn" userId="5c488137-6b80-4052-842a-b73c799749b2" providerId="ADAL" clId="{99E1C946-0983-4787-8D00-8D3AE544DB47}" dt="2022-03-28T02:55:50.891" v="1695" actId="1076"/>
          <ac:spMkLst>
            <pc:docMk/>
            <pc:sldMk cId="893637481" sldId="265"/>
            <ac:spMk id="3" creationId="{C48CF3FA-EC84-4ECB-94D3-1BB5D98A648C}"/>
          </ac:spMkLst>
        </pc:spChg>
        <pc:spChg chg="add mod">
          <ac:chgData name="Isaac Mellis-Glynn" userId="5c488137-6b80-4052-842a-b73c799749b2" providerId="ADAL" clId="{99E1C946-0983-4787-8D00-8D3AE544DB47}" dt="2022-03-28T02:55:47.895" v="1694" actId="1076"/>
          <ac:spMkLst>
            <pc:docMk/>
            <pc:sldMk cId="893637481" sldId="265"/>
            <ac:spMk id="19" creationId="{4E04EAF4-F32B-4A05-9B8E-25631BCB4519}"/>
          </ac:spMkLst>
        </pc:spChg>
      </pc:sldChg>
      <pc:sldChg chg="modSp mod">
        <pc:chgData name="Isaac Mellis-Glynn" userId="5c488137-6b80-4052-842a-b73c799749b2" providerId="ADAL" clId="{99E1C946-0983-4787-8D00-8D3AE544DB47}" dt="2022-03-28T02:37:06.963" v="1234" actId="12385"/>
        <pc:sldMkLst>
          <pc:docMk/>
          <pc:sldMk cId="78475389" sldId="266"/>
        </pc:sldMkLst>
        <pc:spChg chg="mod">
          <ac:chgData name="Isaac Mellis-Glynn" userId="5c488137-6b80-4052-842a-b73c799749b2" providerId="ADAL" clId="{99E1C946-0983-4787-8D00-8D3AE544DB47}" dt="2022-03-28T02:36:59.053" v="1233" actId="20577"/>
          <ac:spMkLst>
            <pc:docMk/>
            <pc:sldMk cId="78475389" sldId="266"/>
            <ac:spMk id="188" creationId="{00000000-0000-0000-0000-000000000000}"/>
          </ac:spMkLst>
        </pc:spChg>
        <pc:graphicFrameChg chg="modGraphic">
          <ac:chgData name="Isaac Mellis-Glynn" userId="5c488137-6b80-4052-842a-b73c799749b2" providerId="ADAL" clId="{99E1C946-0983-4787-8D00-8D3AE544DB47}" dt="2022-03-28T02:37:06.963" v="1234" actId="12385"/>
          <ac:graphicFrameMkLst>
            <pc:docMk/>
            <pc:sldMk cId="78475389" sldId="266"/>
            <ac:graphicFrameMk id="2" creationId="{FC886CF0-FBC9-4954-BB23-BCC065207163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1325" y="685800"/>
            <a:ext cx="5975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40326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tekst"/>
          <p:cNvSpPr txBox="1">
            <a:spLocks noGrp="1"/>
          </p:cNvSpPr>
          <p:nvPr>
            <p:ph type="title"/>
          </p:nvPr>
        </p:nvSpPr>
        <p:spPr>
          <a:xfrm>
            <a:off x="990122" y="2346451"/>
            <a:ext cx="11221404" cy="158953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Titeltekst</a:t>
            </a:r>
          </a:p>
        </p:txBody>
      </p:sp>
      <p:sp>
        <p:nvSpPr>
          <p:cNvPr id="13" name="Brødtekst, niveau et…"/>
          <p:cNvSpPr txBox="1">
            <a:spLocks noGrp="1"/>
          </p:cNvSpPr>
          <p:nvPr>
            <p:ph type="body" sz="quarter" idx="1"/>
          </p:nvPr>
        </p:nvSpPr>
        <p:spPr>
          <a:xfrm>
            <a:off x="1980246" y="4238752"/>
            <a:ext cx="9241157" cy="18923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4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eltekst"/>
          <p:cNvSpPr txBox="1">
            <a:spLocks noGrp="1"/>
          </p:cNvSpPr>
          <p:nvPr>
            <p:ph type="title"/>
          </p:nvPr>
        </p:nvSpPr>
        <p:spPr>
          <a:xfrm>
            <a:off x="435915" y="434112"/>
            <a:ext cx="12323406" cy="419497"/>
          </a:xfrm>
          <a:prstGeom prst="rect">
            <a:avLst/>
          </a:prstGeom>
        </p:spPr>
        <p:txBody>
          <a:bodyPr>
            <a:normAutofit/>
          </a:bodyPr>
          <a:lstStyle>
            <a:lvl1pPr defTabSz="1345635">
              <a:lnSpc>
                <a:spcPct val="90000"/>
              </a:lnSpc>
              <a:defRPr sz="3000" b="1">
                <a:solidFill>
                  <a:srgbClr val="14567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</a:lstStyle>
          <a:p>
            <a:r>
              <a:t>Titeltekst</a:t>
            </a:r>
          </a:p>
        </p:txBody>
      </p:sp>
      <p:sp>
        <p:nvSpPr>
          <p:cNvPr id="99" name="Brødtekst, niveau et…"/>
          <p:cNvSpPr txBox="1">
            <a:spLocks noGrp="1"/>
          </p:cNvSpPr>
          <p:nvPr>
            <p:ph type="body" sz="quarter" idx="1"/>
          </p:nvPr>
        </p:nvSpPr>
        <p:spPr>
          <a:xfrm>
            <a:off x="435915" y="1098906"/>
            <a:ext cx="12323406" cy="965838"/>
          </a:xfrm>
          <a:prstGeom prst="rect">
            <a:avLst/>
          </a:prstGeom>
        </p:spPr>
        <p:txBody>
          <a:bodyPr>
            <a:normAutofit/>
          </a:bodyPr>
          <a:lstStyle>
            <a:lvl1pPr marL="558800" indent="-406400" defTabSz="1345635">
              <a:buClr>
                <a:srgbClr val="000000"/>
              </a:buClr>
              <a:buSzPts val="1600"/>
              <a:buFont typeface="Arial"/>
              <a:buChar char="•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1016000" indent="-406400" defTabSz="1345635">
              <a:buClr>
                <a:srgbClr val="000000"/>
              </a:buClr>
              <a:buSzPts val="1600"/>
              <a:buFont typeface="Arial"/>
              <a:buChar char="•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473200" indent="-406400" defTabSz="1345635">
              <a:buClr>
                <a:srgbClr val="000000"/>
              </a:buClr>
              <a:buSzPts val="1600"/>
              <a:buFont typeface="Arial"/>
              <a:buChar char="•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930400" indent="-406400" defTabSz="1345635">
              <a:buClr>
                <a:srgbClr val="000000"/>
              </a:buClr>
              <a:buSzPts val="1600"/>
              <a:buFont typeface="Arial"/>
              <a:buChar char="•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387600" indent="-406400" defTabSz="1345635">
              <a:buClr>
                <a:srgbClr val="000000"/>
              </a:buClr>
              <a:buSzPts val="1600"/>
              <a:buFont typeface="Arial"/>
              <a:buChar char="•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00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12797690" y="7160920"/>
            <a:ext cx="127001" cy="127001"/>
          </a:xfrm>
          <a:prstGeom prst="rect">
            <a:avLst/>
          </a:prstGeom>
        </p:spPr>
        <p:txBody>
          <a:bodyPr anchor="ctr"/>
          <a:lstStyle>
            <a:lvl1pPr algn="ctr" defTabSz="1345635">
              <a:defRPr sz="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g object 16" descr="bg object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9" y="3117"/>
            <a:ext cx="13190549" cy="7556529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iteltekst"/>
          <p:cNvSpPr txBox="1">
            <a:spLocks noGrp="1"/>
          </p:cNvSpPr>
          <p:nvPr>
            <p:ph type="title"/>
          </p:nvPr>
        </p:nvSpPr>
        <p:spPr>
          <a:xfrm>
            <a:off x="5668700" y="4467645"/>
            <a:ext cx="1864249" cy="4368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Titeltekst</a:t>
            </a:r>
          </a:p>
        </p:txBody>
      </p:sp>
      <p:sp>
        <p:nvSpPr>
          <p:cNvPr id="23" name="Brødtekst, niveau et…"/>
          <p:cNvSpPr txBox="1">
            <a:spLocks noGrp="1"/>
          </p:cNvSpPr>
          <p:nvPr>
            <p:ph type="body" sz="half" idx="1"/>
          </p:nvPr>
        </p:nvSpPr>
        <p:spPr>
          <a:xfrm>
            <a:off x="779919" y="2114874"/>
            <a:ext cx="11641812" cy="300926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4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tekst"/>
          <p:cNvSpPr txBox="1">
            <a:spLocks noGrp="1"/>
          </p:cNvSpPr>
          <p:nvPr>
            <p:ph type="title"/>
          </p:nvPr>
        </p:nvSpPr>
        <p:spPr>
          <a:xfrm>
            <a:off x="5668700" y="4467645"/>
            <a:ext cx="1864249" cy="4368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Titeltekst</a:t>
            </a:r>
          </a:p>
        </p:txBody>
      </p:sp>
      <p:sp>
        <p:nvSpPr>
          <p:cNvPr id="32" name="Brødtekst, niveau et…"/>
          <p:cNvSpPr txBox="1">
            <a:spLocks noGrp="1"/>
          </p:cNvSpPr>
          <p:nvPr>
            <p:ph type="body" sz="half" idx="1"/>
          </p:nvPr>
        </p:nvSpPr>
        <p:spPr>
          <a:xfrm>
            <a:off x="779919" y="2114874"/>
            <a:ext cx="11641812" cy="300926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3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bg object 16" descr="bg object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9" y="3117"/>
            <a:ext cx="13190549" cy="7556529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bg object 17"/>
          <p:cNvSpPr/>
          <p:nvPr/>
        </p:nvSpPr>
        <p:spPr>
          <a:xfrm>
            <a:off x="-1" y="0"/>
            <a:ext cx="2297584" cy="7560767"/>
          </a:xfrm>
          <a:prstGeom prst="rect">
            <a:avLst/>
          </a:prstGeom>
          <a:solidFill>
            <a:srgbClr val="1F2F4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46" name="bg object 18"/>
          <p:cNvGrpSpPr/>
          <p:nvPr/>
        </p:nvGrpSpPr>
        <p:grpSpPr>
          <a:xfrm>
            <a:off x="690618" y="329244"/>
            <a:ext cx="915739" cy="862331"/>
            <a:chOff x="0" y="0"/>
            <a:chExt cx="915737" cy="862330"/>
          </a:xfrm>
        </p:grpSpPr>
        <p:sp>
          <p:nvSpPr>
            <p:cNvPr id="42" name="Figur"/>
            <p:cNvSpPr/>
            <p:nvPr/>
          </p:nvSpPr>
          <p:spPr>
            <a:xfrm>
              <a:off x="0" y="0"/>
              <a:ext cx="795845" cy="862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15" y="0"/>
                  </a:moveTo>
                  <a:lnTo>
                    <a:pt x="11161" y="95"/>
                  </a:lnTo>
                  <a:lnTo>
                    <a:pt x="9974" y="382"/>
                  </a:lnTo>
                  <a:lnTo>
                    <a:pt x="8873" y="859"/>
                  </a:lnTo>
                  <a:lnTo>
                    <a:pt x="7877" y="1495"/>
                  </a:lnTo>
                  <a:lnTo>
                    <a:pt x="7007" y="2322"/>
                  </a:lnTo>
                  <a:lnTo>
                    <a:pt x="6281" y="3277"/>
                  </a:lnTo>
                  <a:lnTo>
                    <a:pt x="948" y="11802"/>
                  </a:lnTo>
                  <a:lnTo>
                    <a:pt x="420" y="12852"/>
                  </a:lnTo>
                  <a:lnTo>
                    <a:pt x="103" y="13965"/>
                  </a:lnTo>
                  <a:lnTo>
                    <a:pt x="0" y="15047"/>
                  </a:lnTo>
                  <a:lnTo>
                    <a:pt x="0" y="15110"/>
                  </a:lnTo>
                  <a:lnTo>
                    <a:pt x="103" y="16192"/>
                  </a:lnTo>
                  <a:lnTo>
                    <a:pt x="420" y="17274"/>
                  </a:lnTo>
                  <a:lnTo>
                    <a:pt x="948" y="18355"/>
                  </a:lnTo>
                  <a:lnTo>
                    <a:pt x="1665" y="19310"/>
                  </a:lnTo>
                  <a:lnTo>
                    <a:pt x="2533" y="20105"/>
                  </a:lnTo>
                  <a:lnTo>
                    <a:pt x="3530" y="20741"/>
                  </a:lnTo>
                  <a:lnTo>
                    <a:pt x="4635" y="21218"/>
                  </a:lnTo>
                  <a:lnTo>
                    <a:pt x="5827" y="21505"/>
                  </a:lnTo>
                  <a:lnTo>
                    <a:pt x="7083" y="21600"/>
                  </a:lnTo>
                  <a:lnTo>
                    <a:pt x="17748" y="21600"/>
                  </a:lnTo>
                  <a:lnTo>
                    <a:pt x="19004" y="21505"/>
                  </a:lnTo>
                  <a:lnTo>
                    <a:pt x="20196" y="21218"/>
                  </a:lnTo>
                  <a:lnTo>
                    <a:pt x="21301" y="20741"/>
                  </a:lnTo>
                  <a:lnTo>
                    <a:pt x="21600" y="20550"/>
                  </a:lnTo>
                  <a:lnTo>
                    <a:pt x="7083" y="20550"/>
                  </a:lnTo>
                  <a:lnTo>
                    <a:pt x="5824" y="20455"/>
                  </a:lnTo>
                  <a:lnTo>
                    <a:pt x="4646" y="20105"/>
                  </a:lnTo>
                  <a:lnTo>
                    <a:pt x="3579" y="19532"/>
                  </a:lnTo>
                  <a:lnTo>
                    <a:pt x="2656" y="18769"/>
                  </a:lnTo>
                  <a:lnTo>
                    <a:pt x="1906" y="17814"/>
                  </a:lnTo>
                  <a:lnTo>
                    <a:pt x="1384" y="16765"/>
                  </a:lnTo>
                  <a:lnTo>
                    <a:pt x="1123" y="15619"/>
                  </a:lnTo>
                  <a:lnTo>
                    <a:pt x="1123" y="14506"/>
                  </a:lnTo>
                  <a:lnTo>
                    <a:pt x="1384" y="13393"/>
                  </a:lnTo>
                  <a:lnTo>
                    <a:pt x="1906" y="12311"/>
                  </a:lnTo>
                  <a:lnTo>
                    <a:pt x="7239" y="3786"/>
                  </a:lnTo>
                  <a:lnTo>
                    <a:pt x="7988" y="2831"/>
                  </a:lnTo>
                  <a:lnTo>
                    <a:pt x="8912" y="2068"/>
                  </a:lnTo>
                  <a:lnTo>
                    <a:pt x="9978" y="1495"/>
                  </a:lnTo>
                  <a:lnTo>
                    <a:pt x="11156" y="1145"/>
                  </a:lnTo>
                  <a:lnTo>
                    <a:pt x="12415" y="1018"/>
                  </a:lnTo>
                  <a:lnTo>
                    <a:pt x="16222" y="1018"/>
                  </a:lnTo>
                  <a:lnTo>
                    <a:pt x="15972" y="859"/>
                  </a:lnTo>
                  <a:lnTo>
                    <a:pt x="14864" y="382"/>
                  </a:lnTo>
                  <a:lnTo>
                    <a:pt x="13672" y="95"/>
                  </a:lnTo>
                  <a:lnTo>
                    <a:pt x="12415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" name="Figur"/>
            <p:cNvSpPr/>
            <p:nvPr/>
          </p:nvSpPr>
          <p:spPr>
            <a:xfrm>
              <a:off x="457444" y="40640"/>
              <a:ext cx="458294" cy="779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10" y="0"/>
                  </a:moveTo>
                  <a:lnTo>
                    <a:pt x="0" y="0"/>
                  </a:lnTo>
                  <a:lnTo>
                    <a:pt x="2186" y="141"/>
                  </a:lnTo>
                  <a:lnTo>
                    <a:pt x="4233" y="528"/>
                  </a:lnTo>
                  <a:lnTo>
                    <a:pt x="6085" y="1161"/>
                  </a:lnTo>
                  <a:lnTo>
                    <a:pt x="7689" y="2005"/>
                  </a:lnTo>
                  <a:lnTo>
                    <a:pt x="8991" y="3061"/>
                  </a:lnTo>
                  <a:lnTo>
                    <a:pt x="18250" y="12489"/>
                  </a:lnTo>
                  <a:lnTo>
                    <a:pt x="19157" y="13685"/>
                  </a:lnTo>
                  <a:lnTo>
                    <a:pt x="19610" y="14916"/>
                  </a:lnTo>
                  <a:lnTo>
                    <a:pt x="19610" y="16147"/>
                  </a:lnTo>
                  <a:lnTo>
                    <a:pt x="19157" y="17414"/>
                  </a:lnTo>
                  <a:lnTo>
                    <a:pt x="18250" y="18575"/>
                  </a:lnTo>
                  <a:lnTo>
                    <a:pt x="16953" y="19630"/>
                  </a:lnTo>
                  <a:lnTo>
                    <a:pt x="15358" y="20474"/>
                  </a:lnTo>
                  <a:lnTo>
                    <a:pt x="13512" y="21108"/>
                  </a:lnTo>
                  <a:lnTo>
                    <a:pt x="11464" y="21494"/>
                  </a:lnTo>
                  <a:lnTo>
                    <a:pt x="9260" y="21600"/>
                  </a:lnTo>
                  <a:lnTo>
                    <a:pt x="15949" y="21600"/>
                  </a:lnTo>
                  <a:lnTo>
                    <a:pt x="18669" y="20228"/>
                  </a:lnTo>
                  <a:lnTo>
                    <a:pt x="19914" y="19173"/>
                  </a:lnTo>
                  <a:lnTo>
                    <a:pt x="20851" y="17977"/>
                  </a:lnTo>
                  <a:lnTo>
                    <a:pt x="21414" y="16780"/>
                  </a:lnTo>
                  <a:lnTo>
                    <a:pt x="21600" y="15584"/>
                  </a:lnTo>
                  <a:lnTo>
                    <a:pt x="21600" y="15514"/>
                  </a:lnTo>
                  <a:lnTo>
                    <a:pt x="21426" y="14318"/>
                  </a:lnTo>
                  <a:lnTo>
                    <a:pt x="20876" y="13087"/>
                  </a:lnTo>
                  <a:lnTo>
                    <a:pt x="19959" y="11926"/>
                  </a:lnTo>
                  <a:lnTo>
                    <a:pt x="10699" y="2498"/>
                  </a:lnTo>
                  <a:lnTo>
                    <a:pt x="9435" y="1442"/>
                  </a:lnTo>
                  <a:lnTo>
                    <a:pt x="7915" y="528"/>
                  </a:lnTo>
                  <a:lnTo>
                    <a:pt x="6610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4" name="Figur"/>
            <p:cNvSpPr/>
            <p:nvPr/>
          </p:nvSpPr>
          <p:spPr>
            <a:xfrm>
              <a:off x="299126" y="615950"/>
              <a:ext cx="533266" cy="162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04" y="0"/>
                  </a:moveTo>
                  <a:lnTo>
                    <a:pt x="4854" y="3037"/>
                  </a:lnTo>
                  <a:lnTo>
                    <a:pt x="3578" y="5231"/>
                  </a:lnTo>
                  <a:lnTo>
                    <a:pt x="3095" y="6244"/>
                  </a:lnTo>
                  <a:lnTo>
                    <a:pt x="1847" y="9450"/>
                  </a:lnTo>
                  <a:lnTo>
                    <a:pt x="572" y="16706"/>
                  </a:lnTo>
                  <a:lnTo>
                    <a:pt x="0" y="21600"/>
                  </a:lnTo>
                  <a:lnTo>
                    <a:pt x="6142" y="21600"/>
                  </a:lnTo>
                  <a:lnTo>
                    <a:pt x="6756" y="19575"/>
                  </a:lnTo>
                  <a:lnTo>
                    <a:pt x="7345" y="17719"/>
                  </a:lnTo>
                  <a:lnTo>
                    <a:pt x="7854" y="16200"/>
                  </a:lnTo>
                  <a:lnTo>
                    <a:pt x="8229" y="15356"/>
                  </a:lnTo>
                  <a:lnTo>
                    <a:pt x="8383" y="15019"/>
                  </a:lnTo>
                  <a:lnTo>
                    <a:pt x="8615" y="14344"/>
                  </a:lnTo>
                  <a:lnTo>
                    <a:pt x="9059" y="13163"/>
                  </a:lnTo>
                  <a:lnTo>
                    <a:pt x="9706" y="12319"/>
                  </a:lnTo>
                  <a:lnTo>
                    <a:pt x="10744" y="11812"/>
                  </a:lnTo>
                  <a:lnTo>
                    <a:pt x="20291" y="11812"/>
                  </a:lnTo>
                  <a:lnTo>
                    <a:pt x="20503" y="10800"/>
                  </a:lnTo>
                  <a:lnTo>
                    <a:pt x="20707" y="9788"/>
                  </a:lnTo>
                  <a:lnTo>
                    <a:pt x="21178" y="6581"/>
                  </a:lnTo>
                  <a:lnTo>
                    <a:pt x="21494" y="3375"/>
                  </a:lnTo>
                  <a:lnTo>
                    <a:pt x="21600" y="1181"/>
                  </a:lnTo>
                  <a:lnTo>
                    <a:pt x="7152" y="1181"/>
                  </a:lnTo>
                  <a:lnTo>
                    <a:pt x="6765" y="1012"/>
                  </a:lnTo>
                  <a:lnTo>
                    <a:pt x="6415" y="506"/>
                  </a:lnTo>
                  <a:lnTo>
                    <a:pt x="6104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5" name="Figur"/>
            <p:cNvSpPr/>
            <p:nvPr/>
          </p:nvSpPr>
          <p:spPr>
            <a:xfrm>
              <a:off x="82148" y="82550"/>
              <a:ext cx="752030" cy="697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00" y="11921"/>
                  </a:moveTo>
                  <a:lnTo>
                    <a:pt x="7202" y="12118"/>
                  </a:lnTo>
                  <a:lnTo>
                    <a:pt x="7112" y="12354"/>
                  </a:lnTo>
                  <a:lnTo>
                    <a:pt x="7027" y="12590"/>
                  </a:lnTo>
                  <a:lnTo>
                    <a:pt x="6944" y="12826"/>
                  </a:lnTo>
                  <a:lnTo>
                    <a:pt x="6747" y="13377"/>
                  </a:lnTo>
                  <a:lnTo>
                    <a:pt x="6516" y="13967"/>
                  </a:lnTo>
                  <a:lnTo>
                    <a:pt x="6239" y="14479"/>
                  </a:lnTo>
                  <a:lnTo>
                    <a:pt x="5903" y="14951"/>
                  </a:lnTo>
                  <a:lnTo>
                    <a:pt x="5687" y="15187"/>
                  </a:lnTo>
                  <a:lnTo>
                    <a:pt x="5489" y="15423"/>
                  </a:lnTo>
                  <a:lnTo>
                    <a:pt x="5306" y="15580"/>
                  </a:lnTo>
                  <a:lnTo>
                    <a:pt x="5136" y="15738"/>
                  </a:lnTo>
                  <a:lnTo>
                    <a:pt x="5136" y="16603"/>
                  </a:lnTo>
                  <a:lnTo>
                    <a:pt x="4287" y="16603"/>
                  </a:lnTo>
                  <a:lnTo>
                    <a:pt x="4123" y="16839"/>
                  </a:lnTo>
                  <a:lnTo>
                    <a:pt x="3632" y="17469"/>
                  </a:lnTo>
                  <a:lnTo>
                    <a:pt x="2989" y="18020"/>
                  </a:lnTo>
                  <a:lnTo>
                    <a:pt x="1356" y="19082"/>
                  </a:lnTo>
                  <a:lnTo>
                    <a:pt x="1027" y="19357"/>
                  </a:lnTo>
                  <a:lnTo>
                    <a:pt x="1843" y="20302"/>
                  </a:lnTo>
                  <a:lnTo>
                    <a:pt x="2825" y="21010"/>
                  </a:lnTo>
                  <a:lnTo>
                    <a:pt x="3936" y="21443"/>
                  </a:lnTo>
                  <a:lnTo>
                    <a:pt x="5136" y="21600"/>
                  </a:lnTo>
                  <a:lnTo>
                    <a:pt x="5985" y="21600"/>
                  </a:lnTo>
                  <a:lnTo>
                    <a:pt x="6401" y="20380"/>
                  </a:lnTo>
                  <a:lnTo>
                    <a:pt x="6862" y="19397"/>
                  </a:lnTo>
                  <a:lnTo>
                    <a:pt x="7903" y="18059"/>
                  </a:lnTo>
                  <a:lnTo>
                    <a:pt x="8951" y="17351"/>
                  </a:lnTo>
                  <a:lnTo>
                    <a:pt x="9556" y="17036"/>
                  </a:lnTo>
                  <a:lnTo>
                    <a:pt x="9841" y="16839"/>
                  </a:lnTo>
                  <a:lnTo>
                    <a:pt x="10061" y="16682"/>
                  </a:lnTo>
                  <a:lnTo>
                    <a:pt x="7547" y="16682"/>
                  </a:lnTo>
                  <a:lnTo>
                    <a:pt x="7547" y="12905"/>
                  </a:lnTo>
                  <a:lnTo>
                    <a:pt x="7531" y="12590"/>
                  </a:lnTo>
                  <a:lnTo>
                    <a:pt x="7485" y="12315"/>
                  </a:lnTo>
                  <a:lnTo>
                    <a:pt x="7408" y="12079"/>
                  </a:lnTo>
                  <a:lnTo>
                    <a:pt x="7300" y="11921"/>
                  </a:lnTo>
                  <a:close/>
                  <a:moveTo>
                    <a:pt x="13853" y="19554"/>
                  </a:moveTo>
                  <a:lnTo>
                    <a:pt x="12740" y="19830"/>
                  </a:lnTo>
                  <a:lnTo>
                    <a:pt x="12258" y="20262"/>
                  </a:lnTo>
                  <a:lnTo>
                    <a:pt x="12149" y="20302"/>
                  </a:lnTo>
                  <a:lnTo>
                    <a:pt x="11619" y="20774"/>
                  </a:lnTo>
                  <a:lnTo>
                    <a:pt x="11252" y="21167"/>
                  </a:lnTo>
                  <a:lnTo>
                    <a:pt x="10861" y="21561"/>
                  </a:lnTo>
                  <a:lnTo>
                    <a:pt x="16422" y="21561"/>
                  </a:lnTo>
                  <a:lnTo>
                    <a:pt x="17446" y="21482"/>
                  </a:lnTo>
                  <a:lnTo>
                    <a:pt x="18409" y="21167"/>
                  </a:lnTo>
                  <a:lnTo>
                    <a:pt x="19289" y="20656"/>
                  </a:lnTo>
                  <a:lnTo>
                    <a:pt x="20066" y="19948"/>
                  </a:lnTo>
                  <a:lnTo>
                    <a:pt x="18352" y="19948"/>
                  </a:lnTo>
                  <a:lnTo>
                    <a:pt x="17494" y="19908"/>
                  </a:lnTo>
                  <a:lnTo>
                    <a:pt x="14943" y="19633"/>
                  </a:lnTo>
                  <a:lnTo>
                    <a:pt x="13853" y="19554"/>
                  </a:lnTo>
                  <a:close/>
                  <a:moveTo>
                    <a:pt x="19388" y="19908"/>
                  </a:moveTo>
                  <a:lnTo>
                    <a:pt x="19162" y="19908"/>
                  </a:lnTo>
                  <a:lnTo>
                    <a:pt x="18352" y="19948"/>
                  </a:lnTo>
                  <a:lnTo>
                    <a:pt x="19840" y="19948"/>
                  </a:lnTo>
                  <a:lnTo>
                    <a:pt x="19388" y="19908"/>
                  </a:lnTo>
                  <a:close/>
                  <a:moveTo>
                    <a:pt x="20373" y="19633"/>
                  </a:moveTo>
                  <a:lnTo>
                    <a:pt x="19461" y="19633"/>
                  </a:lnTo>
                  <a:lnTo>
                    <a:pt x="19737" y="19672"/>
                  </a:lnTo>
                  <a:lnTo>
                    <a:pt x="20014" y="19672"/>
                  </a:lnTo>
                  <a:lnTo>
                    <a:pt x="20285" y="19751"/>
                  </a:lnTo>
                  <a:lnTo>
                    <a:pt x="20373" y="19633"/>
                  </a:lnTo>
                  <a:close/>
                  <a:moveTo>
                    <a:pt x="20621" y="19279"/>
                  </a:moveTo>
                  <a:lnTo>
                    <a:pt x="13851" y="19279"/>
                  </a:lnTo>
                  <a:lnTo>
                    <a:pt x="14998" y="19357"/>
                  </a:lnTo>
                  <a:lnTo>
                    <a:pt x="16454" y="19554"/>
                  </a:lnTo>
                  <a:lnTo>
                    <a:pt x="17525" y="19633"/>
                  </a:lnTo>
                  <a:lnTo>
                    <a:pt x="18380" y="19672"/>
                  </a:lnTo>
                  <a:lnTo>
                    <a:pt x="19189" y="19672"/>
                  </a:lnTo>
                  <a:lnTo>
                    <a:pt x="19461" y="19633"/>
                  </a:lnTo>
                  <a:lnTo>
                    <a:pt x="20373" y="19633"/>
                  </a:lnTo>
                  <a:lnTo>
                    <a:pt x="20461" y="19515"/>
                  </a:lnTo>
                  <a:lnTo>
                    <a:pt x="20621" y="19279"/>
                  </a:lnTo>
                  <a:close/>
                  <a:moveTo>
                    <a:pt x="13519" y="787"/>
                  </a:moveTo>
                  <a:lnTo>
                    <a:pt x="13245" y="905"/>
                  </a:lnTo>
                  <a:lnTo>
                    <a:pt x="13026" y="984"/>
                  </a:lnTo>
                  <a:lnTo>
                    <a:pt x="12834" y="984"/>
                  </a:lnTo>
                  <a:lnTo>
                    <a:pt x="11644" y="1180"/>
                  </a:lnTo>
                  <a:lnTo>
                    <a:pt x="10732" y="1613"/>
                  </a:lnTo>
                  <a:lnTo>
                    <a:pt x="10076" y="2085"/>
                  </a:lnTo>
                  <a:lnTo>
                    <a:pt x="9656" y="2518"/>
                  </a:lnTo>
                  <a:lnTo>
                    <a:pt x="9574" y="2597"/>
                  </a:lnTo>
                  <a:lnTo>
                    <a:pt x="9464" y="2793"/>
                  </a:lnTo>
                  <a:lnTo>
                    <a:pt x="9300" y="2951"/>
                  </a:lnTo>
                  <a:lnTo>
                    <a:pt x="8799" y="3659"/>
                  </a:lnTo>
                  <a:lnTo>
                    <a:pt x="8187" y="4407"/>
                  </a:lnTo>
                  <a:lnTo>
                    <a:pt x="7509" y="5154"/>
                  </a:lnTo>
                  <a:lnTo>
                    <a:pt x="6243" y="6295"/>
                  </a:lnTo>
                  <a:lnTo>
                    <a:pt x="5766" y="6846"/>
                  </a:lnTo>
                  <a:lnTo>
                    <a:pt x="5351" y="7436"/>
                  </a:lnTo>
                  <a:lnTo>
                    <a:pt x="4972" y="8026"/>
                  </a:lnTo>
                  <a:lnTo>
                    <a:pt x="4828" y="8262"/>
                  </a:lnTo>
                  <a:lnTo>
                    <a:pt x="4681" y="8498"/>
                  </a:lnTo>
                  <a:lnTo>
                    <a:pt x="4529" y="8734"/>
                  </a:lnTo>
                  <a:lnTo>
                    <a:pt x="4369" y="9010"/>
                  </a:lnTo>
                  <a:lnTo>
                    <a:pt x="3994" y="9403"/>
                  </a:lnTo>
                  <a:lnTo>
                    <a:pt x="3441" y="9875"/>
                  </a:lnTo>
                  <a:lnTo>
                    <a:pt x="2771" y="10348"/>
                  </a:lnTo>
                  <a:lnTo>
                    <a:pt x="2041" y="10780"/>
                  </a:lnTo>
                  <a:lnTo>
                    <a:pt x="698" y="13298"/>
                  </a:lnTo>
                  <a:lnTo>
                    <a:pt x="175" y="14675"/>
                  </a:lnTo>
                  <a:lnTo>
                    <a:pt x="0" y="16092"/>
                  </a:lnTo>
                  <a:lnTo>
                    <a:pt x="175" y="17469"/>
                  </a:lnTo>
                  <a:lnTo>
                    <a:pt x="698" y="18846"/>
                  </a:lnTo>
                  <a:lnTo>
                    <a:pt x="753" y="18964"/>
                  </a:lnTo>
                  <a:lnTo>
                    <a:pt x="836" y="19082"/>
                  </a:lnTo>
                  <a:lnTo>
                    <a:pt x="890" y="19200"/>
                  </a:lnTo>
                  <a:lnTo>
                    <a:pt x="1054" y="19043"/>
                  </a:lnTo>
                  <a:lnTo>
                    <a:pt x="1246" y="18885"/>
                  </a:lnTo>
                  <a:lnTo>
                    <a:pt x="2144" y="18334"/>
                  </a:lnTo>
                  <a:lnTo>
                    <a:pt x="2852" y="17862"/>
                  </a:lnTo>
                  <a:lnTo>
                    <a:pt x="3484" y="17311"/>
                  </a:lnTo>
                  <a:lnTo>
                    <a:pt x="3958" y="16721"/>
                  </a:lnTo>
                  <a:lnTo>
                    <a:pt x="4041" y="16603"/>
                  </a:lnTo>
                  <a:lnTo>
                    <a:pt x="3904" y="16603"/>
                  </a:lnTo>
                  <a:lnTo>
                    <a:pt x="3904" y="10702"/>
                  </a:lnTo>
                  <a:lnTo>
                    <a:pt x="6198" y="10702"/>
                  </a:lnTo>
                  <a:lnTo>
                    <a:pt x="6291" y="10662"/>
                  </a:lnTo>
                  <a:lnTo>
                    <a:pt x="6554" y="10584"/>
                  </a:lnTo>
                  <a:lnTo>
                    <a:pt x="6806" y="10544"/>
                  </a:lnTo>
                  <a:lnTo>
                    <a:pt x="8562" y="10544"/>
                  </a:lnTo>
                  <a:lnTo>
                    <a:pt x="8614" y="10505"/>
                  </a:lnTo>
                  <a:lnTo>
                    <a:pt x="9067" y="10072"/>
                  </a:lnTo>
                  <a:lnTo>
                    <a:pt x="9459" y="9639"/>
                  </a:lnTo>
                  <a:lnTo>
                    <a:pt x="9738" y="9207"/>
                  </a:lnTo>
                  <a:lnTo>
                    <a:pt x="10230" y="8498"/>
                  </a:lnTo>
                  <a:lnTo>
                    <a:pt x="11091" y="7593"/>
                  </a:lnTo>
                  <a:lnTo>
                    <a:pt x="12234" y="6689"/>
                  </a:lnTo>
                  <a:lnTo>
                    <a:pt x="13574" y="6098"/>
                  </a:lnTo>
                  <a:lnTo>
                    <a:pt x="15025" y="6020"/>
                  </a:lnTo>
                  <a:lnTo>
                    <a:pt x="16976" y="6020"/>
                  </a:lnTo>
                  <a:lnTo>
                    <a:pt x="15245" y="2754"/>
                  </a:lnTo>
                  <a:lnTo>
                    <a:pt x="14886" y="2164"/>
                  </a:lnTo>
                  <a:lnTo>
                    <a:pt x="14474" y="1652"/>
                  </a:lnTo>
                  <a:lnTo>
                    <a:pt x="14016" y="1180"/>
                  </a:lnTo>
                  <a:lnTo>
                    <a:pt x="13519" y="787"/>
                  </a:lnTo>
                  <a:close/>
                  <a:moveTo>
                    <a:pt x="13683" y="15934"/>
                  </a:moveTo>
                  <a:lnTo>
                    <a:pt x="12642" y="16603"/>
                  </a:lnTo>
                  <a:lnTo>
                    <a:pt x="12364" y="16682"/>
                  </a:lnTo>
                  <a:lnTo>
                    <a:pt x="12101" y="16761"/>
                  </a:lnTo>
                  <a:lnTo>
                    <a:pt x="11849" y="16800"/>
                  </a:lnTo>
                  <a:lnTo>
                    <a:pt x="21549" y="16800"/>
                  </a:lnTo>
                  <a:lnTo>
                    <a:pt x="21572" y="16643"/>
                  </a:lnTo>
                  <a:lnTo>
                    <a:pt x="13902" y="16643"/>
                  </a:lnTo>
                  <a:lnTo>
                    <a:pt x="13683" y="15934"/>
                  </a:lnTo>
                  <a:close/>
                  <a:moveTo>
                    <a:pt x="14971" y="6256"/>
                  </a:moveTo>
                  <a:lnTo>
                    <a:pt x="13589" y="6295"/>
                  </a:lnTo>
                  <a:lnTo>
                    <a:pt x="12299" y="6885"/>
                  </a:lnTo>
                  <a:lnTo>
                    <a:pt x="11194" y="7751"/>
                  </a:lnTo>
                  <a:lnTo>
                    <a:pt x="10364" y="8656"/>
                  </a:lnTo>
                  <a:lnTo>
                    <a:pt x="9608" y="9757"/>
                  </a:lnTo>
                  <a:lnTo>
                    <a:pt x="9208" y="10190"/>
                  </a:lnTo>
                  <a:lnTo>
                    <a:pt x="8751" y="10584"/>
                  </a:lnTo>
                  <a:lnTo>
                    <a:pt x="8286" y="10977"/>
                  </a:lnTo>
                  <a:lnTo>
                    <a:pt x="8369" y="11056"/>
                  </a:lnTo>
                  <a:lnTo>
                    <a:pt x="8396" y="11134"/>
                  </a:lnTo>
                  <a:lnTo>
                    <a:pt x="8576" y="11449"/>
                  </a:lnTo>
                  <a:lnTo>
                    <a:pt x="8704" y="11843"/>
                  </a:lnTo>
                  <a:lnTo>
                    <a:pt x="8781" y="12315"/>
                  </a:lnTo>
                  <a:lnTo>
                    <a:pt x="8807" y="12826"/>
                  </a:lnTo>
                  <a:lnTo>
                    <a:pt x="8807" y="16682"/>
                  </a:lnTo>
                  <a:lnTo>
                    <a:pt x="10061" y="16682"/>
                  </a:lnTo>
                  <a:lnTo>
                    <a:pt x="10116" y="16643"/>
                  </a:lnTo>
                  <a:lnTo>
                    <a:pt x="10396" y="16367"/>
                  </a:lnTo>
                  <a:lnTo>
                    <a:pt x="10144" y="16052"/>
                  </a:lnTo>
                  <a:lnTo>
                    <a:pt x="9964" y="15620"/>
                  </a:lnTo>
                  <a:lnTo>
                    <a:pt x="9857" y="15108"/>
                  </a:lnTo>
                  <a:lnTo>
                    <a:pt x="9821" y="14518"/>
                  </a:lnTo>
                  <a:lnTo>
                    <a:pt x="9821" y="10662"/>
                  </a:lnTo>
                  <a:lnTo>
                    <a:pt x="19455" y="10662"/>
                  </a:lnTo>
                  <a:lnTo>
                    <a:pt x="18951" y="9718"/>
                  </a:lnTo>
                  <a:lnTo>
                    <a:pt x="16121" y="9718"/>
                  </a:lnTo>
                  <a:lnTo>
                    <a:pt x="15930" y="9639"/>
                  </a:lnTo>
                  <a:lnTo>
                    <a:pt x="15656" y="9364"/>
                  </a:lnTo>
                  <a:lnTo>
                    <a:pt x="15573" y="9128"/>
                  </a:lnTo>
                  <a:lnTo>
                    <a:pt x="15573" y="8892"/>
                  </a:lnTo>
                  <a:lnTo>
                    <a:pt x="15601" y="8695"/>
                  </a:lnTo>
                  <a:lnTo>
                    <a:pt x="15656" y="8498"/>
                  </a:lnTo>
                  <a:lnTo>
                    <a:pt x="15930" y="8184"/>
                  </a:lnTo>
                  <a:lnTo>
                    <a:pt x="16094" y="8105"/>
                  </a:lnTo>
                  <a:lnTo>
                    <a:pt x="18091" y="8105"/>
                  </a:lnTo>
                  <a:lnTo>
                    <a:pt x="17190" y="6413"/>
                  </a:lnTo>
                  <a:lnTo>
                    <a:pt x="15916" y="6334"/>
                  </a:lnTo>
                  <a:lnTo>
                    <a:pt x="15379" y="6295"/>
                  </a:lnTo>
                  <a:lnTo>
                    <a:pt x="14971" y="6256"/>
                  </a:lnTo>
                  <a:close/>
                  <a:moveTo>
                    <a:pt x="14982" y="11489"/>
                  </a:moveTo>
                  <a:lnTo>
                    <a:pt x="14751" y="11489"/>
                  </a:lnTo>
                  <a:lnTo>
                    <a:pt x="14751" y="16643"/>
                  </a:lnTo>
                  <a:lnTo>
                    <a:pt x="15710" y="16643"/>
                  </a:lnTo>
                  <a:lnTo>
                    <a:pt x="15710" y="11607"/>
                  </a:lnTo>
                  <a:lnTo>
                    <a:pt x="14982" y="11489"/>
                  </a:lnTo>
                  <a:close/>
                  <a:moveTo>
                    <a:pt x="16943" y="12079"/>
                  </a:moveTo>
                  <a:lnTo>
                    <a:pt x="16943" y="16643"/>
                  </a:lnTo>
                  <a:lnTo>
                    <a:pt x="21572" y="16643"/>
                  </a:lnTo>
                  <a:lnTo>
                    <a:pt x="21589" y="16525"/>
                  </a:lnTo>
                  <a:lnTo>
                    <a:pt x="21600" y="15738"/>
                  </a:lnTo>
                  <a:lnTo>
                    <a:pt x="20891" y="15659"/>
                  </a:lnTo>
                  <a:lnTo>
                    <a:pt x="19354" y="15384"/>
                  </a:lnTo>
                  <a:lnTo>
                    <a:pt x="18343" y="14479"/>
                  </a:lnTo>
                  <a:lnTo>
                    <a:pt x="17416" y="12826"/>
                  </a:lnTo>
                  <a:lnTo>
                    <a:pt x="17222" y="12433"/>
                  </a:lnTo>
                  <a:lnTo>
                    <a:pt x="17135" y="12315"/>
                  </a:lnTo>
                  <a:lnTo>
                    <a:pt x="17080" y="12197"/>
                  </a:lnTo>
                  <a:lnTo>
                    <a:pt x="17025" y="12157"/>
                  </a:lnTo>
                  <a:lnTo>
                    <a:pt x="16943" y="12079"/>
                  </a:lnTo>
                  <a:close/>
                  <a:moveTo>
                    <a:pt x="13491" y="11489"/>
                  </a:moveTo>
                  <a:lnTo>
                    <a:pt x="12424" y="12669"/>
                  </a:lnTo>
                  <a:lnTo>
                    <a:pt x="11978" y="13849"/>
                  </a:lnTo>
                  <a:lnTo>
                    <a:pt x="11786" y="14361"/>
                  </a:lnTo>
                  <a:lnTo>
                    <a:pt x="11564" y="14872"/>
                  </a:lnTo>
                  <a:lnTo>
                    <a:pt x="11300" y="15384"/>
                  </a:lnTo>
                  <a:lnTo>
                    <a:pt x="11437" y="15580"/>
                  </a:lnTo>
                  <a:lnTo>
                    <a:pt x="11629" y="15659"/>
                  </a:lnTo>
                  <a:lnTo>
                    <a:pt x="11902" y="15659"/>
                  </a:lnTo>
                  <a:lnTo>
                    <a:pt x="12263" y="15620"/>
                  </a:lnTo>
                  <a:lnTo>
                    <a:pt x="12646" y="15462"/>
                  </a:lnTo>
                  <a:lnTo>
                    <a:pt x="13054" y="15187"/>
                  </a:lnTo>
                  <a:lnTo>
                    <a:pt x="13491" y="14833"/>
                  </a:lnTo>
                  <a:lnTo>
                    <a:pt x="13491" y="11489"/>
                  </a:lnTo>
                  <a:close/>
                  <a:moveTo>
                    <a:pt x="19455" y="10662"/>
                  </a:moveTo>
                  <a:lnTo>
                    <a:pt x="16943" y="10662"/>
                  </a:lnTo>
                  <a:lnTo>
                    <a:pt x="16943" y="11803"/>
                  </a:lnTo>
                  <a:lnTo>
                    <a:pt x="17107" y="11882"/>
                  </a:lnTo>
                  <a:lnTo>
                    <a:pt x="17299" y="12157"/>
                  </a:lnTo>
                  <a:lnTo>
                    <a:pt x="17481" y="12472"/>
                  </a:lnTo>
                  <a:lnTo>
                    <a:pt x="17580" y="12669"/>
                  </a:lnTo>
                  <a:lnTo>
                    <a:pt x="17683" y="12905"/>
                  </a:lnTo>
                  <a:lnTo>
                    <a:pt x="18041" y="13574"/>
                  </a:lnTo>
                  <a:lnTo>
                    <a:pt x="18900" y="14833"/>
                  </a:lnTo>
                  <a:lnTo>
                    <a:pt x="20224" y="15305"/>
                  </a:lnTo>
                  <a:lnTo>
                    <a:pt x="20845" y="15423"/>
                  </a:lnTo>
                  <a:lnTo>
                    <a:pt x="21518" y="15541"/>
                  </a:lnTo>
                  <a:lnTo>
                    <a:pt x="21431" y="14990"/>
                  </a:lnTo>
                  <a:lnTo>
                    <a:pt x="21292" y="14400"/>
                  </a:lnTo>
                  <a:lnTo>
                    <a:pt x="21102" y="13849"/>
                  </a:lnTo>
                  <a:lnTo>
                    <a:pt x="20860" y="13298"/>
                  </a:lnTo>
                  <a:lnTo>
                    <a:pt x="19455" y="10662"/>
                  </a:lnTo>
                  <a:close/>
                  <a:moveTo>
                    <a:pt x="6889" y="11607"/>
                  </a:moveTo>
                  <a:lnTo>
                    <a:pt x="6725" y="11607"/>
                  </a:lnTo>
                  <a:lnTo>
                    <a:pt x="6365" y="11685"/>
                  </a:lnTo>
                  <a:lnTo>
                    <a:pt x="5982" y="11843"/>
                  </a:lnTo>
                  <a:lnTo>
                    <a:pt x="5573" y="12118"/>
                  </a:lnTo>
                  <a:lnTo>
                    <a:pt x="5136" y="12472"/>
                  </a:lnTo>
                  <a:lnTo>
                    <a:pt x="5136" y="15423"/>
                  </a:lnTo>
                  <a:lnTo>
                    <a:pt x="5265" y="15305"/>
                  </a:lnTo>
                  <a:lnTo>
                    <a:pt x="5407" y="15148"/>
                  </a:lnTo>
                  <a:lnTo>
                    <a:pt x="5564" y="14990"/>
                  </a:lnTo>
                  <a:lnTo>
                    <a:pt x="6328" y="13849"/>
                  </a:lnTo>
                  <a:lnTo>
                    <a:pt x="6851" y="12472"/>
                  </a:lnTo>
                  <a:lnTo>
                    <a:pt x="6944" y="12197"/>
                  </a:lnTo>
                  <a:lnTo>
                    <a:pt x="7037" y="11961"/>
                  </a:lnTo>
                  <a:lnTo>
                    <a:pt x="7136" y="11725"/>
                  </a:lnTo>
                  <a:lnTo>
                    <a:pt x="7027" y="11685"/>
                  </a:lnTo>
                  <a:lnTo>
                    <a:pt x="6889" y="11607"/>
                  </a:lnTo>
                  <a:close/>
                  <a:moveTo>
                    <a:pt x="13464" y="10662"/>
                  </a:moveTo>
                  <a:lnTo>
                    <a:pt x="11053" y="10662"/>
                  </a:lnTo>
                  <a:lnTo>
                    <a:pt x="11053" y="14715"/>
                  </a:lnTo>
                  <a:lnTo>
                    <a:pt x="11081" y="14990"/>
                  </a:lnTo>
                  <a:lnTo>
                    <a:pt x="11163" y="15148"/>
                  </a:lnTo>
                  <a:lnTo>
                    <a:pt x="11395" y="14675"/>
                  </a:lnTo>
                  <a:lnTo>
                    <a:pt x="11598" y="14203"/>
                  </a:lnTo>
                  <a:lnTo>
                    <a:pt x="11776" y="13731"/>
                  </a:lnTo>
                  <a:lnTo>
                    <a:pt x="11930" y="13298"/>
                  </a:lnTo>
                  <a:lnTo>
                    <a:pt x="12212" y="12551"/>
                  </a:lnTo>
                  <a:lnTo>
                    <a:pt x="12522" y="11882"/>
                  </a:lnTo>
                  <a:lnTo>
                    <a:pt x="12920" y="11449"/>
                  </a:lnTo>
                  <a:lnTo>
                    <a:pt x="13464" y="11252"/>
                  </a:lnTo>
                  <a:lnTo>
                    <a:pt x="13464" y="10662"/>
                  </a:lnTo>
                  <a:close/>
                  <a:moveTo>
                    <a:pt x="6198" y="10702"/>
                  </a:moveTo>
                  <a:lnTo>
                    <a:pt x="4753" y="10702"/>
                  </a:lnTo>
                  <a:lnTo>
                    <a:pt x="4972" y="11410"/>
                  </a:lnTo>
                  <a:lnTo>
                    <a:pt x="5208" y="11213"/>
                  </a:lnTo>
                  <a:lnTo>
                    <a:pt x="5462" y="11056"/>
                  </a:lnTo>
                  <a:lnTo>
                    <a:pt x="5731" y="10898"/>
                  </a:lnTo>
                  <a:lnTo>
                    <a:pt x="6198" y="10702"/>
                  </a:lnTo>
                  <a:close/>
                  <a:moveTo>
                    <a:pt x="15683" y="10662"/>
                  </a:moveTo>
                  <a:lnTo>
                    <a:pt x="14724" y="10662"/>
                  </a:lnTo>
                  <a:lnTo>
                    <a:pt x="14724" y="11213"/>
                  </a:lnTo>
                  <a:lnTo>
                    <a:pt x="14970" y="11213"/>
                  </a:lnTo>
                  <a:lnTo>
                    <a:pt x="15683" y="11331"/>
                  </a:lnTo>
                  <a:lnTo>
                    <a:pt x="15683" y="10662"/>
                  </a:lnTo>
                  <a:close/>
                  <a:moveTo>
                    <a:pt x="8562" y="10544"/>
                  </a:moveTo>
                  <a:lnTo>
                    <a:pt x="7383" y="10544"/>
                  </a:lnTo>
                  <a:lnTo>
                    <a:pt x="7674" y="10623"/>
                  </a:lnTo>
                  <a:lnTo>
                    <a:pt x="7928" y="10702"/>
                  </a:lnTo>
                  <a:lnTo>
                    <a:pt x="8150" y="10859"/>
                  </a:lnTo>
                  <a:lnTo>
                    <a:pt x="8562" y="10544"/>
                  </a:lnTo>
                  <a:close/>
                  <a:moveTo>
                    <a:pt x="10807" y="0"/>
                  </a:moveTo>
                  <a:lnTo>
                    <a:pt x="9459" y="197"/>
                  </a:lnTo>
                  <a:lnTo>
                    <a:pt x="8239" y="748"/>
                  </a:lnTo>
                  <a:lnTo>
                    <a:pt x="7193" y="1613"/>
                  </a:lnTo>
                  <a:lnTo>
                    <a:pt x="6369" y="2793"/>
                  </a:lnTo>
                  <a:lnTo>
                    <a:pt x="2287" y="10387"/>
                  </a:lnTo>
                  <a:lnTo>
                    <a:pt x="3455" y="9561"/>
                  </a:lnTo>
                  <a:lnTo>
                    <a:pt x="4392" y="8616"/>
                  </a:lnTo>
                  <a:lnTo>
                    <a:pt x="4691" y="8144"/>
                  </a:lnTo>
                  <a:lnTo>
                    <a:pt x="5230" y="7318"/>
                  </a:lnTo>
                  <a:lnTo>
                    <a:pt x="5657" y="6689"/>
                  </a:lnTo>
                  <a:lnTo>
                    <a:pt x="6145" y="6138"/>
                  </a:lnTo>
                  <a:lnTo>
                    <a:pt x="6725" y="5626"/>
                  </a:lnTo>
                  <a:lnTo>
                    <a:pt x="7410" y="4997"/>
                  </a:lnTo>
                  <a:lnTo>
                    <a:pt x="8078" y="4249"/>
                  </a:lnTo>
                  <a:lnTo>
                    <a:pt x="8678" y="3502"/>
                  </a:lnTo>
                  <a:lnTo>
                    <a:pt x="9163" y="2833"/>
                  </a:lnTo>
                  <a:lnTo>
                    <a:pt x="9300" y="2636"/>
                  </a:lnTo>
                  <a:lnTo>
                    <a:pt x="9437" y="2479"/>
                  </a:lnTo>
                  <a:lnTo>
                    <a:pt x="10656" y="1377"/>
                  </a:lnTo>
                  <a:lnTo>
                    <a:pt x="12861" y="787"/>
                  </a:lnTo>
                  <a:lnTo>
                    <a:pt x="12971" y="787"/>
                  </a:lnTo>
                  <a:lnTo>
                    <a:pt x="13135" y="748"/>
                  </a:lnTo>
                  <a:lnTo>
                    <a:pt x="13272" y="669"/>
                  </a:lnTo>
                  <a:lnTo>
                    <a:pt x="12702" y="393"/>
                  </a:lnTo>
                  <a:lnTo>
                    <a:pt x="12101" y="197"/>
                  </a:lnTo>
                  <a:lnTo>
                    <a:pt x="11469" y="39"/>
                  </a:lnTo>
                  <a:lnTo>
                    <a:pt x="10807" y="0"/>
                  </a:lnTo>
                  <a:close/>
                  <a:moveTo>
                    <a:pt x="18091" y="8105"/>
                  </a:moveTo>
                  <a:lnTo>
                    <a:pt x="16532" y="8105"/>
                  </a:lnTo>
                  <a:lnTo>
                    <a:pt x="16696" y="8184"/>
                  </a:lnTo>
                  <a:lnTo>
                    <a:pt x="16970" y="8498"/>
                  </a:lnTo>
                  <a:lnTo>
                    <a:pt x="17053" y="8695"/>
                  </a:lnTo>
                  <a:lnTo>
                    <a:pt x="17053" y="9128"/>
                  </a:lnTo>
                  <a:lnTo>
                    <a:pt x="16970" y="9325"/>
                  </a:lnTo>
                  <a:lnTo>
                    <a:pt x="16696" y="9679"/>
                  </a:lnTo>
                  <a:lnTo>
                    <a:pt x="16505" y="9718"/>
                  </a:lnTo>
                  <a:lnTo>
                    <a:pt x="18951" y="9718"/>
                  </a:lnTo>
                  <a:lnTo>
                    <a:pt x="18091" y="8105"/>
                  </a:lnTo>
                  <a:close/>
                  <a:moveTo>
                    <a:pt x="16976" y="6020"/>
                  </a:moveTo>
                  <a:lnTo>
                    <a:pt x="15025" y="6020"/>
                  </a:lnTo>
                  <a:lnTo>
                    <a:pt x="15393" y="6098"/>
                  </a:lnTo>
                  <a:lnTo>
                    <a:pt x="15888" y="6138"/>
                  </a:lnTo>
                  <a:lnTo>
                    <a:pt x="17080" y="6216"/>
                  </a:lnTo>
                  <a:lnTo>
                    <a:pt x="16976" y="602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7" name="Titeltekst"/>
          <p:cNvSpPr txBox="1">
            <a:spLocks noGrp="1"/>
          </p:cNvSpPr>
          <p:nvPr>
            <p:ph type="title"/>
          </p:nvPr>
        </p:nvSpPr>
        <p:spPr>
          <a:xfrm>
            <a:off x="5668700" y="4467645"/>
            <a:ext cx="1864249" cy="4368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Titeltekst</a:t>
            </a:r>
          </a:p>
        </p:txBody>
      </p:sp>
      <p:sp>
        <p:nvSpPr>
          <p:cNvPr id="48" name="Brødtekst, niveau et…"/>
          <p:cNvSpPr txBox="1">
            <a:spLocks noGrp="1"/>
          </p:cNvSpPr>
          <p:nvPr>
            <p:ph type="body" sz="half" idx="1"/>
          </p:nvPr>
        </p:nvSpPr>
        <p:spPr>
          <a:xfrm>
            <a:off x="660081" y="1740916"/>
            <a:ext cx="5742720" cy="49956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9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bg object 16" descr="bg object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9" y="3117"/>
            <a:ext cx="13190549" cy="7556529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Titeltekst"/>
          <p:cNvSpPr txBox="1">
            <a:spLocks noGrp="1"/>
          </p:cNvSpPr>
          <p:nvPr>
            <p:ph type="title"/>
          </p:nvPr>
        </p:nvSpPr>
        <p:spPr>
          <a:xfrm>
            <a:off x="5668700" y="4467645"/>
            <a:ext cx="1864249" cy="4368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Titeltekst</a:t>
            </a:r>
          </a:p>
        </p:txBody>
      </p:sp>
      <p:sp>
        <p:nvSpPr>
          <p:cNvPr id="58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6377728" y="6755261"/>
            <a:ext cx="3078905" cy="395172"/>
          </a:xfrm>
          <a:prstGeom prst="rect">
            <a:avLst/>
          </a:prstGeom>
        </p:spPr>
        <p:txBody>
          <a:bodyPr lIns="24741" tIns="24741" rIns="24741" bIns="24741" anchor="ctr"/>
          <a:lstStyle>
            <a:lvl1pPr defTabSz="1345601">
              <a:defRPr sz="600">
                <a:solidFill>
                  <a:srgbClr val="27282D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10;p8" descr="Google Shape;10;p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9" y="3117"/>
            <a:ext cx="13190549" cy="7556529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Titeltekst"/>
          <p:cNvSpPr txBox="1">
            <a:spLocks noGrp="1"/>
          </p:cNvSpPr>
          <p:nvPr>
            <p:ph type="title"/>
          </p:nvPr>
        </p:nvSpPr>
        <p:spPr>
          <a:xfrm>
            <a:off x="5668700" y="4467645"/>
            <a:ext cx="1864249" cy="4368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81" name="Brødtekst, niveau et…"/>
          <p:cNvSpPr txBox="1">
            <a:spLocks noGrp="1"/>
          </p:cNvSpPr>
          <p:nvPr>
            <p:ph type="body" sz="half" idx="1"/>
          </p:nvPr>
        </p:nvSpPr>
        <p:spPr>
          <a:xfrm>
            <a:off x="779919" y="2114874"/>
            <a:ext cx="11641812" cy="3009265"/>
          </a:xfrm>
          <a:prstGeom prst="rect">
            <a:avLst/>
          </a:prstGeom>
        </p:spPr>
        <p:txBody>
          <a:bodyPr>
            <a:normAutofit/>
          </a:bodyPr>
          <a:lstStyle>
            <a:lvl1pPr marL="228600"/>
            <a:lvl2pPr marL="228600"/>
            <a:lvl3pPr marL="228600"/>
            <a:lvl4pPr marL="228600"/>
            <a:lvl5pPr marL="228600"/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82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12734323" y="293986"/>
            <a:ext cx="302768" cy="407517"/>
          </a:xfrm>
          <a:prstGeom prst="rect">
            <a:avLst/>
          </a:prstGeom>
        </p:spPr>
        <p:txBody>
          <a:bodyPr lIns="38658" tIns="38658" rIns="38658" bIns="38658"/>
          <a:lstStyle>
            <a:lvl1pPr algn="ctr" defTabSz="453363">
              <a:defRPr sz="1600">
                <a:solidFill>
                  <a:srgbClr val="2A546D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0" name="Billede" descr="Bille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7" y="6912859"/>
            <a:ext cx="889217" cy="325041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Innovative…"/>
          <p:cNvSpPr txBox="1"/>
          <p:nvPr/>
        </p:nvSpPr>
        <p:spPr>
          <a:xfrm>
            <a:off x="11973813" y="6797526"/>
            <a:ext cx="759053" cy="440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658" tIns="38658" rIns="38658" bIns="38658" anchor="ctr">
            <a:spAutoFit/>
          </a:bodyPr>
          <a:lstStyle/>
          <a:p>
            <a:pPr defTabSz="252306">
              <a:lnSpc>
                <a:spcPct val="60000"/>
              </a:lnSpc>
              <a:defRPr sz="800">
                <a:solidFill>
                  <a:srgbClr val="53585F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pPr>
            <a:r>
              <a:t>Innovative </a:t>
            </a:r>
          </a:p>
          <a:p>
            <a:pPr defTabSz="252306">
              <a:lnSpc>
                <a:spcPct val="60000"/>
              </a:lnSpc>
              <a:defRPr sz="800">
                <a:solidFill>
                  <a:srgbClr val="53585F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pPr>
            <a:r>
              <a:t>e-Marketplace </a:t>
            </a:r>
          </a:p>
          <a:p>
            <a:pPr defTabSz="252306">
              <a:lnSpc>
                <a:spcPct val="60000"/>
              </a:lnSpc>
              <a:defRPr sz="800">
                <a:solidFill>
                  <a:srgbClr val="53585F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pPr>
            <a:r>
              <a:t>Solutions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 object 16" descr="bg object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49" y="3117"/>
            <a:ext cx="13190549" cy="755652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eltekst"/>
          <p:cNvSpPr txBox="1">
            <a:spLocks noGrp="1"/>
          </p:cNvSpPr>
          <p:nvPr>
            <p:ph type="title"/>
          </p:nvPr>
        </p:nvSpPr>
        <p:spPr>
          <a:xfrm>
            <a:off x="659765" y="303118"/>
            <a:ext cx="11875770" cy="1463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Titeltekst</a:t>
            </a:r>
          </a:p>
        </p:txBody>
      </p:sp>
      <p:sp>
        <p:nvSpPr>
          <p:cNvPr id="4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659765" y="1766146"/>
            <a:ext cx="11875770" cy="5803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5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12297141" y="7039356"/>
            <a:ext cx="244427" cy="24164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1AB5E4"/>
          </a:solidFill>
          <a:uFillTx/>
          <a:latin typeface="Museo 500"/>
          <a:ea typeface="Museo 500"/>
          <a:cs typeface="Museo 500"/>
          <a:sym typeface="Museo 500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1AB5E4"/>
          </a:solidFill>
          <a:uFillTx/>
          <a:latin typeface="Museo 500"/>
          <a:ea typeface="Museo 500"/>
          <a:cs typeface="Museo 500"/>
          <a:sym typeface="Museo 500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1AB5E4"/>
          </a:solidFill>
          <a:uFillTx/>
          <a:latin typeface="Museo 500"/>
          <a:ea typeface="Museo 500"/>
          <a:cs typeface="Museo 500"/>
          <a:sym typeface="Museo 500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1AB5E4"/>
          </a:solidFill>
          <a:uFillTx/>
          <a:latin typeface="Museo 500"/>
          <a:ea typeface="Museo 500"/>
          <a:cs typeface="Museo 500"/>
          <a:sym typeface="Museo 500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1AB5E4"/>
          </a:solidFill>
          <a:uFillTx/>
          <a:latin typeface="Museo 500"/>
          <a:ea typeface="Museo 500"/>
          <a:cs typeface="Museo 500"/>
          <a:sym typeface="Museo 500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1AB5E4"/>
          </a:solidFill>
          <a:uFillTx/>
          <a:latin typeface="Museo 500"/>
          <a:ea typeface="Museo 500"/>
          <a:cs typeface="Museo 500"/>
          <a:sym typeface="Museo 500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1AB5E4"/>
          </a:solidFill>
          <a:uFillTx/>
          <a:latin typeface="Museo 500"/>
          <a:ea typeface="Museo 500"/>
          <a:cs typeface="Museo 500"/>
          <a:sym typeface="Museo 500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1AB5E4"/>
          </a:solidFill>
          <a:uFillTx/>
          <a:latin typeface="Museo 500"/>
          <a:ea typeface="Museo 500"/>
          <a:cs typeface="Museo 500"/>
          <a:sym typeface="Museo 500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1AB5E4"/>
          </a:solidFill>
          <a:uFillTx/>
          <a:latin typeface="Museo 500"/>
          <a:ea typeface="Museo 500"/>
          <a:cs typeface="Museo 500"/>
          <a:sym typeface="Museo 500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rgbClr val="000000"/>
          </a:solidFill>
          <a:uFillTx/>
          <a:latin typeface="Catamaran SemiBold"/>
          <a:ea typeface="Catamaran SemiBold"/>
          <a:cs typeface="Catamaran SemiBold"/>
          <a:sym typeface="Catamaran SemiBold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rgbClr val="000000"/>
          </a:solidFill>
          <a:uFillTx/>
          <a:latin typeface="Catamaran SemiBold"/>
          <a:ea typeface="Catamaran SemiBold"/>
          <a:cs typeface="Catamaran SemiBold"/>
          <a:sym typeface="Catamaran SemiBold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rgbClr val="000000"/>
          </a:solidFill>
          <a:uFillTx/>
          <a:latin typeface="Catamaran SemiBold"/>
          <a:ea typeface="Catamaran SemiBold"/>
          <a:cs typeface="Catamaran SemiBold"/>
          <a:sym typeface="Catamaran SemiBold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rgbClr val="000000"/>
          </a:solidFill>
          <a:uFillTx/>
          <a:latin typeface="Catamaran SemiBold"/>
          <a:ea typeface="Catamaran SemiBold"/>
          <a:cs typeface="Catamaran SemiBold"/>
          <a:sym typeface="Catamaran SemiBold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rgbClr val="000000"/>
          </a:solidFill>
          <a:uFillTx/>
          <a:latin typeface="Catamaran SemiBold"/>
          <a:ea typeface="Catamaran SemiBold"/>
          <a:cs typeface="Catamaran SemiBold"/>
          <a:sym typeface="Catamaran SemiBold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rgbClr val="000000"/>
          </a:solidFill>
          <a:uFillTx/>
          <a:latin typeface="Catamaran SemiBold"/>
          <a:ea typeface="Catamaran SemiBold"/>
          <a:cs typeface="Catamaran SemiBold"/>
          <a:sym typeface="Catamaran SemiBold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rgbClr val="000000"/>
          </a:solidFill>
          <a:uFillTx/>
          <a:latin typeface="Catamaran SemiBold"/>
          <a:ea typeface="Catamaran SemiBold"/>
          <a:cs typeface="Catamaran SemiBold"/>
          <a:sym typeface="Catamaran SemiBold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rgbClr val="000000"/>
          </a:solidFill>
          <a:uFillTx/>
          <a:latin typeface="Catamaran SemiBold"/>
          <a:ea typeface="Catamaran SemiBold"/>
          <a:cs typeface="Catamaran SemiBold"/>
          <a:sym typeface="Catamaran SemiBold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rgbClr val="000000"/>
          </a:solidFill>
          <a:uFillTx/>
          <a:latin typeface="Catamaran SemiBold"/>
          <a:ea typeface="Catamaran SemiBold"/>
          <a:cs typeface="Catamaran SemiBold"/>
          <a:sym typeface="Catamaran SemiBold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object 2"/>
          <p:cNvGrpSpPr/>
          <p:nvPr/>
        </p:nvGrpSpPr>
        <p:grpSpPr>
          <a:xfrm>
            <a:off x="5473" y="1675"/>
            <a:ext cx="13196025" cy="7560007"/>
            <a:chOff x="0" y="0"/>
            <a:chExt cx="13196024" cy="7560005"/>
          </a:xfrm>
        </p:grpSpPr>
        <p:pic>
          <p:nvPicPr>
            <p:cNvPr id="109" name="object 3" descr="object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87091" y="6642989"/>
              <a:ext cx="3808934" cy="9170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0" name="object 4" descr="object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74" y="0"/>
              <a:ext cx="13190551" cy="75600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1" name="object 5"/>
            <p:cNvSpPr/>
            <p:nvPr/>
          </p:nvSpPr>
          <p:spPr>
            <a:xfrm>
              <a:off x="0" y="1446"/>
              <a:ext cx="13196023" cy="7557124"/>
            </a:xfrm>
            <a:prstGeom prst="rect">
              <a:avLst/>
            </a:prstGeom>
            <a:solidFill>
              <a:srgbClr val="FFFFFF">
                <a:alpha val="5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13" name="object 6"/>
          <p:cNvSpPr/>
          <p:nvPr/>
        </p:nvSpPr>
        <p:spPr>
          <a:xfrm>
            <a:off x="0" y="0"/>
            <a:ext cx="13201497" cy="7560767"/>
          </a:xfrm>
          <a:prstGeom prst="rect">
            <a:avLst/>
          </a:prstGeom>
          <a:solidFill>
            <a:srgbClr val="1F2F4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4" name="object 7" descr="objec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749" y="0"/>
            <a:ext cx="6600761" cy="75607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object 13" descr="object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7741" y="1388872"/>
            <a:ext cx="2725636" cy="217577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object 15"/>
          <p:cNvSpPr txBox="1">
            <a:spLocks noGrp="1"/>
          </p:cNvSpPr>
          <p:nvPr>
            <p:ph type="title"/>
          </p:nvPr>
        </p:nvSpPr>
        <p:spPr>
          <a:xfrm>
            <a:off x="597283" y="4171547"/>
            <a:ext cx="6600761" cy="43688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indent="12700" algn="ctr">
              <a:spcBef>
                <a:spcPts val="100"/>
              </a:spcBef>
              <a:defRPr spc="-100"/>
            </a:lvl1pPr>
          </a:lstStyle>
          <a:p>
            <a:pPr algn="l"/>
            <a:r>
              <a:rPr dirty="0"/>
              <a:t>DAO Acquisition - N</a:t>
            </a:r>
            <a:r>
              <a:rPr lang="en-NZ" dirty="0"/>
              <a:t>ui</a:t>
            </a:r>
            <a:r>
              <a:rPr dirty="0"/>
              <a:t> Markets</a:t>
            </a:r>
            <a:br>
              <a:rPr lang="en-NZ" dirty="0"/>
            </a:br>
            <a:br>
              <a:rPr lang="en-NZ" dirty="0"/>
            </a:br>
            <a:r>
              <a:rPr lang="en-NZ" sz="2200" dirty="0"/>
              <a:t>April 2022</a:t>
            </a:r>
            <a:endParaRPr sz="2200" dirty="0"/>
          </a:p>
        </p:txBody>
      </p:sp>
      <p:pic>
        <p:nvPicPr>
          <p:cNvPr id="117" name="Billede" descr="Billed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210" y="475159"/>
            <a:ext cx="1718677" cy="16183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object 2"/>
          <p:cNvGrpSpPr/>
          <p:nvPr/>
        </p:nvGrpSpPr>
        <p:grpSpPr>
          <a:xfrm>
            <a:off x="-1" y="0"/>
            <a:ext cx="2297583" cy="7560767"/>
            <a:chOff x="0" y="0"/>
            <a:chExt cx="2297582" cy="7560766"/>
          </a:xfrm>
        </p:grpSpPr>
        <p:sp>
          <p:nvSpPr>
            <p:cNvPr id="174" name="object 3"/>
            <p:cNvSpPr/>
            <p:nvPr/>
          </p:nvSpPr>
          <p:spPr>
            <a:xfrm>
              <a:off x="-1" y="0"/>
              <a:ext cx="2297584" cy="7560767"/>
            </a:xfrm>
            <a:prstGeom prst="rect">
              <a:avLst/>
            </a:prstGeom>
            <a:solidFill>
              <a:srgbClr val="1F2F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75" name="Billede" descr="Billed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9976" y="364480"/>
              <a:ext cx="1417630" cy="13348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6" name="object 5"/>
          <p:cNvGrpSpPr/>
          <p:nvPr/>
        </p:nvGrpSpPr>
        <p:grpSpPr>
          <a:xfrm>
            <a:off x="2860698" y="6886882"/>
            <a:ext cx="443825" cy="417907"/>
            <a:chOff x="0" y="0"/>
            <a:chExt cx="443824" cy="417905"/>
          </a:xfrm>
        </p:grpSpPr>
        <p:pic>
          <p:nvPicPr>
            <p:cNvPr id="177" name="object 6" descr="object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153" y="40089"/>
              <a:ext cx="363525" cy="3377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8" name="object 7" descr="object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153" y="51982"/>
              <a:ext cx="363525" cy="3258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" name="object 8" descr="object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566" y="166671"/>
              <a:ext cx="222071" cy="1365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82" name="object 9"/>
            <p:cNvGrpSpPr/>
            <p:nvPr/>
          </p:nvGrpSpPr>
          <p:grpSpPr>
            <a:xfrm>
              <a:off x="20041" y="20022"/>
              <a:ext cx="403743" cy="377877"/>
              <a:chOff x="0" y="0"/>
              <a:chExt cx="403741" cy="377875"/>
            </a:xfrm>
          </p:grpSpPr>
          <p:sp>
            <p:nvSpPr>
              <p:cNvPr id="180" name="Figur"/>
              <p:cNvSpPr/>
              <p:nvPr/>
            </p:nvSpPr>
            <p:spPr>
              <a:xfrm>
                <a:off x="0" y="0"/>
                <a:ext cx="358135" cy="377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176" y="0"/>
                    </a:moveTo>
                    <a:lnTo>
                      <a:pt x="8958" y="807"/>
                    </a:lnTo>
                    <a:lnTo>
                      <a:pt x="6612" y="3044"/>
                    </a:lnTo>
                    <a:lnTo>
                      <a:pt x="871" y="12467"/>
                    </a:lnTo>
                    <a:lnTo>
                      <a:pt x="0" y="15512"/>
                    </a:lnTo>
                    <a:lnTo>
                      <a:pt x="218" y="17069"/>
                    </a:lnTo>
                    <a:lnTo>
                      <a:pt x="1904" y="19836"/>
                    </a:lnTo>
                    <a:lnTo>
                      <a:pt x="4749" y="21393"/>
                    </a:lnTo>
                    <a:lnTo>
                      <a:pt x="6435" y="21600"/>
                    </a:lnTo>
                    <a:lnTo>
                      <a:pt x="17916" y="21600"/>
                    </a:lnTo>
                    <a:lnTo>
                      <a:pt x="19602" y="21393"/>
                    </a:lnTo>
                    <a:lnTo>
                      <a:pt x="21133" y="20793"/>
                    </a:lnTo>
                    <a:lnTo>
                      <a:pt x="21600" y="20453"/>
                    </a:lnTo>
                    <a:lnTo>
                      <a:pt x="6435" y="20453"/>
                    </a:lnTo>
                    <a:lnTo>
                      <a:pt x="5067" y="20285"/>
                    </a:lnTo>
                    <a:lnTo>
                      <a:pt x="2758" y="19021"/>
                    </a:lnTo>
                    <a:lnTo>
                      <a:pt x="1389" y="16775"/>
                    </a:lnTo>
                    <a:lnTo>
                      <a:pt x="1213" y="15512"/>
                    </a:lnTo>
                    <a:lnTo>
                      <a:pt x="1389" y="14248"/>
                    </a:lnTo>
                    <a:lnTo>
                      <a:pt x="7660" y="3617"/>
                    </a:lnTo>
                    <a:lnTo>
                      <a:pt x="9564" y="1802"/>
                    </a:lnTo>
                    <a:lnTo>
                      <a:pt x="12176" y="1147"/>
                    </a:lnTo>
                    <a:lnTo>
                      <a:pt x="15859" y="1147"/>
                    </a:lnTo>
                    <a:lnTo>
                      <a:pt x="15393" y="807"/>
                    </a:lnTo>
                    <a:lnTo>
                      <a:pt x="13861" y="207"/>
                    </a:lnTo>
                    <a:lnTo>
                      <a:pt x="1217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1" name="Figur"/>
              <p:cNvSpPr/>
              <p:nvPr/>
            </p:nvSpPr>
            <p:spPr>
              <a:xfrm>
                <a:off x="201876" y="20066"/>
                <a:ext cx="201866" cy="337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535" y="0"/>
                    </a:moveTo>
                    <a:lnTo>
                      <a:pt x="0" y="0"/>
                    </a:lnTo>
                    <a:lnTo>
                      <a:pt x="2427" y="188"/>
                    </a:lnTo>
                    <a:lnTo>
                      <a:pt x="4631" y="733"/>
                    </a:lnTo>
                    <a:lnTo>
                      <a:pt x="8009" y="2764"/>
                    </a:lnTo>
                    <a:lnTo>
                      <a:pt x="18195" y="13307"/>
                    </a:lnTo>
                    <a:lnTo>
                      <a:pt x="19448" y="16071"/>
                    </a:lnTo>
                    <a:lnTo>
                      <a:pt x="19135" y="17485"/>
                    </a:lnTo>
                    <a:lnTo>
                      <a:pt x="16708" y="19998"/>
                    </a:lnTo>
                    <a:lnTo>
                      <a:pt x="12611" y="21412"/>
                    </a:lnTo>
                    <a:lnTo>
                      <a:pt x="10184" y="21600"/>
                    </a:lnTo>
                    <a:lnTo>
                      <a:pt x="16720" y="21600"/>
                    </a:lnTo>
                    <a:lnTo>
                      <a:pt x="18223" y="20910"/>
                    </a:lnTo>
                    <a:lnTo>
                      <a:pt x="20055" y="19478"/>
                    </a:lnTo>
                    <a:lnTo>
                      <a:pt x="21214" y="17813"/>
                    </a:lnTo>
                    <a:lnTo>
                      <a:pt x="21600" y="16071"/>
                    </a:lnTo>
                    <a:lnTo>
                      <a:pt x="21214" y="14330"/>
                    </a:lnTo>
                    <a:lnTo>
                      <a:pt x="20055" y="12666"/>
                    </a:lnTo>
                    <a:lnTo>
                      <a:pt x="9870" y="2122"/>
                    </a:lnTo>
                    <a:lnTo>
                      <a:pt x="8038" y="690"/>
                    </a:lnTo>
                    <a:lnTo>
                      <a:pt x="65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85" name="object 10"/>
            <p:cNvGrpSpPr/>
            <p:nvPr/>
          </p:nvGrpSpPr>
          <p:grpSpPr>
            <a:xfrm>
              <a:off x="0" y="0"/>
              <a:ext cx="443825" cy="417906"/>
              <a:chOff x="0" y="0"/>
              <a:chExt cx="443824" cy="417905"/>
            </a:xfrm>
          </p:grpSpPr>
          <p:sp>
            <p:nvSpPr>
              <p:cNvPr id="183" name="Figur"/>
              <p:cNvSpPr/>
              <p:nvPr/>
            </p:nvSpPr>
            <p:spPr>
              <a:xfrm>
                <a:off x="0" y="0"/>
                <a:ext cx="384667" cy="4179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461" y="0"/>
                    </a:moveTo>
                    <a:lnTo>
                      <a:pt x="8903" y="867"/>
                    </a:lnTo>
                    <a:lnTo>
                      <a:pt x="6308" y="3270"/>
                    </a:lnTo>
                    <a:lnTo>
                      <a:pt x="963" y="11791"/>
                    </a:lnTo>
                    <a:lnTo>
                      <a:pt x="0" y="15061"/>
                    </a:lnTo>
                    <a:lnTo>
                      <a:pt x="241" y="16733"/>
                    </a:lnTo>
                    <a:lnTo>
                      <a:pt x="2105" y="19706"/>
                    </a:lnTo>
                    <a:lnTo>
                      <a:pt x="5252" y="21377"/>
                    </a:lnTo>
                    <a:lnTo>
                      <a:pt x="7116" y="21600"/>
                    </a:lnTo>
                    <a:lnTo>
                      <a:pt x="17806" y="21600"/>
                    </a:lnTo>
                    <a:lnTo>
                      <a:pt x="19670" y="21377"/>
                    </a:lnTo>
                    <a:lnTo>
                      <a:pt x="21364" y="20733"/>
                    </a:lnTo>
                    <a:lnTo>
                      <a:pt x="21600" y="20566"/>
                    </a:lnTo>
                    <a:lnTo>
                      <a:pt x="7116" y="20566"/>
                    </a:lnTo>
                    <a:lnTo>
                      <a:pt x="5547" y="20378"/>
                    </a:lnTo>
                    <a:lnTo>
                      <a:pt x="2898" y="18971"/>
                    </a:lnTo>
                    <a:lnTo>
                      <a:pt x="1329" y="16469"/>
                    </a:lnTo>
                    <a:lnTo>
                      <a:pt x="1126" y="15061"/>
                    </a:lnTo>
                    <a:lnTo>
                      <a:pt x="1329" y="13653"/>
                    </a:lnTo>
                    <a:lnTo>
                      <a:pt x="7281" y="3788"/>
                    </a:lnTo>
                    <a:lnTo>
                      <a:pt x="9466" y="1765"/>
                    </a:lnTo>
                    <a:lnTo>
                      <a:pt x="12461" y="1035"/>
                    </a:lnTo>
                    <a:lnTo>
                      <a:pt x="16256" y="1035"/>
                    </a:lnTo>
                    <a:lnTo>
                      <a:pt x="16019" y="867"/>
                    </a:lnTo>
                    <a:lnTo>
                      <a:pt x="14326" y="223"/>
                    </a:lnTo>
                    <a:lnTo>
                      <a:pt x="12461" y="0"/>
                    </a:lnTo>
                    <a:close/>
                  </a:path>
                </a:pathLst>
              </a:custGeom>
              <a:solidFill>
                <a:srgbClr val="E6E0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4" name="Figur"/>
              <p:cNvSpPr/>
              <p:nvPr/>
            </p:nvSpPr>
            <p:spPr>
              <a:xfrm>
                <a:off x="221916" y="20014"/>
                <a:ext cx="221909" cy="3778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578" y="0"/>
                    </a:moveTo>
                    <a:lnTo>
                      <a:pt x="0" y="0"/>
                    </a:lnTo>
                    <a:lnTo>
                      <a:pt x="2721" y="208"/>
                    </a:lnTo>
                    <a:lnTo>
                      <a:pt x="5192" y="807"/>
                    </a:lnTo>
                    <a:lnTo>
                      <a:pt x="8978" y="3045"/>
                    </a:lnTo>
                    <a:lnTo>
                      <a:pt x="18244" y="12468"/>
                    </a:lnTo>
                    <a:lnTo>
                      <a:pt x="19649" y="15512"/>
                    </a:lnTo>
                    <a:lnTo>
                      <a:pt x="19298" y="17069"/>
                    </a:lnTo>
                    <a:lnTo>
                      <a:pt x="16577" y="19836"/>
                    </a:lnTo>
                    <a:lnTo>
                      <a:pt x="11985" y="21393"/>
                    </a:lnTo>
                    <a:lnTo>
                      <a:pt x="9265" y="21600"/>
                    </a:lnTo>
                    <a:lnTo>
                      <a:pt x="15842" y="21600"/>
                    </a:lnTo>
                    <a:lnTo>
                      <a:pt x="17951" y="20648"/>
                    </a:lnTo>
                    <a:lnTo>
                      <a:pt x="19931" y="19128"/>
                    </a:lnTo>
                    <a:lnTo>
                      <a:pt x="21183" y="17361"/>
                    </a:lnTo>
                    <a:lnTo>
                      <a:pt x="21600" y="15512"/>
                    </a:lnTo>
                    <a:lnTo>
                      <a:pt x="21183" y="13663"/>
                    </a:lnTo>
                    <a:lnTo>
                      <a:pt x="19931" y="11896"/>
                    </a:lnTo>
                    <a:lnTo>
                      <a:pt x="10666" y="2472"/>
                    </a:lnTo>
                    <a:lnTo>
                      <a:pt x="8686" y="952"/>
                    </a:lnTo>
                    <a:lnTo>
                      <a:pt x="6578" y="0"/>
                    </a:lnTo>
                    <a:close/>
                  </a:path>
                </a:pathLst>
              </a:custGeom>
              <a:solidFill>
                <a:srgbClr val="E6E0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187" name="object 11" descr="object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0069" y="7135862"/>
            <a:ext cx="852945" cy="68085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object 18"/>
          <p:cNvSpPr/>
          <p:nvPr/>
        </p:nvSpPr>
        <p:spPr>
          <a:xfrm>
            <a:off x="2831256" y="1297068"/>
            <a:ext cx="9580589" cy="1"/>
          </a:xfrm>
          <a:prstGeom prst="line">
            <a:avLst/>
          </a:prstGeom>
          <a:ln w="12700">
            <a:solidFill>
              <a:srgbClr val="CCCCC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0" name="object 17"/>
          <p:cNvSpPr txBox="1">
            <a:spLocks noGrp="1"/>
          </p:cNvSpPr>
          <p:nvPr>
            <p:ph type="title"/>
          </p:nvPr>
        </p:nvSpPr>
        <p:spPr>
          <a:xfrm>
            <a:off x="2831256" y="633083"/>
            <a:ext cx="6095664" cy="382157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2400" spc="-100"/>
            </a:lvl1pPr>
          </a:lstStyle>
          <a:p>
            <a:r>
              <a:rPr lang="en-NZ" dirty="0"/>
              <a:t>More trade data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8CF3FA-EC84-4ECB-94D3-1BB5D98A648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831256" y="1550552"/>
            <a:ext cx="11641812" cy="3009265"/>
          </a:xfrm>
        </p:spPr>
        <p:txBody>
          <a:bodyPr/>
          <a:lstStyle/>
          <a:p>
            <a:r>
              <a:rPr lang="en-NZ" dirty="0"/>
              <a:t>A detailed and flexible view of trade data – available for all DAO participants?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947480-9BE5-40B6-94C7-40E4E546F5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92" y="2368667"/>
            <a:ext cx="9843715" cy="358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8199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object 2"/>
          <p:cNvGrpSpPr/>
          <p:nvPr/>
        </p:nvGrpSpPr>
        <p:grpSpPr>
          <a:xfrm>
            <a:off x="-1" y="0"/>
            <a:ext cx="2297583" cy="7560767"/>
            <a:chOff x="0" y="0"/>
            <a:chExt cx="2297582" cy="7560766"/>
          </a:xfrm>
        </p:grpSpPr>
        <p:sp>
          <p:nvSpPr>
            <p:cNvPr id="192" name="object 3"/>
            <p:cNvSpPr/>
            <p:nvPr/>
          </p:nvSpPr>
          <p:spPr>
            <a:xfrm>
              <a:off x="-1" y="0"/>
              <a:ext cx="2297584" cy="7560767"/>
            </a:xfrm>
            <a:prstGeom prst="rect">
              <a:avLst/>
            </a:prstGeom>
            <a:solidFill>
              <a:srgbClr val="1F2F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93" name="Billede" descr="Billed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9976" y="364480"/>
              <a:ext cx="1417630" cy="13348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4" name="object 5"/>
          <p:cNvGrpSpPr/>
          <p:nvPr/>
        </p:nvGrpSpPr>
        <p:grpSpPr>
          <a:xfrm>
            <a:off x="2860698" y="6886882"/>
            <a:ext cx="443825" cy="417907"/>
            <a:chOff x="0" y="0"/>
            <a:chExt cx="443824" cy="417905"/>
          </a:xfrm>
        </p:grpSpPr>
        <p:pic>
          <p:nvPicPr>
            <p:cNvPr id="195" name="object 6" descr="object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153" y="40089"/>
              <a:ext cx="363525" cy="3377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6" name="object 7" descr="object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153" y="51982"/>
              <a:ext cx="363525" cy="3258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7" name="object 8" descr="object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566" y="166671"/>
              <a:ext cx="222071" cy="1365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00" name="object 9"/>
            <p:cNvGrpSpPr/>
            <p:nvPr/>
          </p:nvGrpSpPr>
          <p:grpSpPr>
            <a:xfrm>
              <a:off x="20041" y="20022"/>
              <a:ext cx="403743" cy="377877"/>
              <a:chOff x="0" y="0"/>
              <a:chExt cx="403741" cy="377875"/>
            </a:xfrm>
          </p:grpSpPr>
          <p:sp>
            <p:nvSpPr>
              <p:cNvPr id="198" name="Figur"/>
              <p:cNvSpPr/>
              <p:nvPr/>
            </p:nvSpPr>
            <p:spPr>
              <a:xfrm>
                <a:off x="0" y="0"/>
                <a:ext cx="358135" cy="377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176" y="0"/>
                    </a:moveTo>
                    <a:lnTo>
                      <a:pt x="8958" y="807"/>
                    </a:lnTo>
                    <a:lnTo>
                      <a:pt x="6612" y="3044"/>
                    </a:lnTo>
                    <a:lnTo>
                      <a:pt x="871" y="12467"/>
                    </a:lnTo>
                    <a:lnTo>
                      <a:pt x="0" y="15512"/>
                    </a:lnTo>
                    <a:lnTo>
                      <a:pt x="218" y="17069"/>
                    </a:lnTo>
                    <a:lnTo>
                      <a:pt x="1904" y="19836"/>
                    </a:lnTo>
                    <a:lnTo>
                      <a:pt x="4749" y="21393"/>
                    </a:lnTo>
                    <a:lnTo>
                      <a:pt x="6435" y="21600"/>
                    </a:lnTo>
                    <a:lnTo>
                      <a:pt x="17916" y="21600"/>
                    </a:lnTo>
                    <a:lnTo>
                      <a:pt x="19602" y="21393"/>
                    </a:lnTo>
                    <a:lnTo>
                      <a:pt x="21133" y="20793"/>
                    </a:lnTo>
                    <a:lnTo>
                      <a:pt x="21600" y="20453"/>
                    </a:lnTo>
                    <a:lnTo>
                      <a:pt x="6435" y="20453"/>
                    </a:lnTo>
                    <a:lnTo>
                      <a:pt x="5067" y="20285"/>
                    </a:lnTo>
                    <a:lnTo>
                      <a:pt x="2758" y="19021"/>
                    </a:lnTo>
                    <a:lnTo>
                      <a:pt x="1389" y="16775"/>
                    </a:lnTo>
                    <a:lnTo>
                      <a:pt x="1213" y="15512"/>
                    </a:lnTo>
                    <a:lnTo>
                      <a:pt x="1389" y="14248"/>
                    </a:lnTo>
                    <a:lnTo>
                      <a:pt x="7660" y="3617"/>
                    </a:lnTo>
                    <a:lnTo>
                      <a:pt x="9564" y="1802"/>
                    </a:lnTo>
                    <a:lnTo>
                      <a:pt x="12176" y="1147"/>
                    </a:lnTo>
                    <a:lnTo>
                      <a:pt x="15859" y="1147"/>
                    </a:lnTo>
                    <a:lnTo>
                      <a:pt x="15393" y="807"/>
                    </a:lnTo>
                    <a:lnTo>
                      <a:pt x="13861" y="207"/>
                    </a:lnTo>
                    <a:lnTo>
                      <a:pt x="1217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99" name="Figur"/>
              <p:cNvSpPr/>
              <p:nvPr/>
            </p:nvSpPr>
            <p:spPr>
              <a:xfrm>
                <a:off x="201876" y="20066"/>
                <a:ext cx="201866" cy="337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535" y="0"/>
                    </a:moveTo>
                    <a:lnTo>
                      <a:pt x="0" y="0"/>
                    </a:lnTo>
                    <a:lnTo>
                      <a:pt x="2427" y="188"/>
                    </a:lnTo>
                    <a:lnTo>
                      <a:pt x="4631" y="733"/>
                    </a:lnTo>
                    <a:lnTo>
                      <a:pt x="8009" y="2764"/>
                    </a:lnTo>
                    <a:lnTo>
                      <a:pt x="18195" y="13307"/>
                    </a:lnTo>
                    <a:lnTo>
                      <a:pt x="19448" y="16071"/>
                    </a:lnTo>
                    <a:lnTo>
                      <a:pt x="19135" y="17485"/>
                    </a:lnTo>
                    <a:lnTo>
                      <a:pt x="16708" y="19998"/>
                    </a:lnTo>
                    <a:lnTo>
                      <a:pt x="12611" y="21412"/>
                    </a:lnTo>
                    <a:lnTo>
                      <a:pt x="10184" y="21600"/>
                    </a:lnTo>
                    <a:lnTo>
                      <a:pt x="16720" y="21600"/>
                    </a:lnTo>
                    <a:lnTo>
                      <a:pt x="18223" y="20910"/>
                    </a:lnTo>
                    <a:lnTo>
                      <a:pt x="20055" y="19478"/>
                    </a:lnTo>
                    <a:lnTo>
                      <a:pt x="21214" y="17813"/>
                    </a:lnTo>
                    <a:lnTo>
                      <a:pt x="21600" y="16071"/>
                    </a:lnTo>
                    <a:lnTo>
                      <a:pt x="21214" y="14330"/>
                    </a:lnTo>
                    <a:lnTo>
                      <a:pt x="20055" y="12666"/>
                    </a:lnTo>
                    <a:lnTo>
                      <a:pt x="9870" y="2122"/>
                    </a:lnTo>
                    <a:lnTo>
                      <a:pt x="8038" y="690"/>
                    </a:lnTo>
                    <a:lnTo>
                      <a:pt x="65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03" name="object 10"/>
            <p:cNvGrpSpPr/>
            <p:nvPr/>
          </p:nvGrpSpPr>
          <p:grpSpPr>
            <a:xfrm>
              <a:off x="0" y="0"/>
              <a:ext cx="443825" cy="417906"/>
              <a:chOff x="0" y="0"/>
              <a:chExt cx="443824" cy="417905"/>
            </a:xfrm>
          </p:grpSpPr>
          <p:sp>
            <p:nvSpPr>
              <p:cNvPr id="201" name="Figur"/>
              <p:cNvSpPr/>
              <p:nvPr/>
            </p:nvSpPr>
            <p:spPr>
              <a:xfrm>
                <a:off x="0" y="0"/>
                <a:ext cx="384667" cy="4179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461" y="0"/>
                    </a:moveTo>
                    <a:lnTo>
                      <a:pt x="8903" y="867"/>
                    </a:lnTo>
                    <a:lnTo>
                      <a:pt x="6308" y="3270"/>
                    </a:lnTo>
                    <a:lnTo>
                      <a:pt x="963" y="11791"/>
                    </a:lnTo>
                    <a:lnTo>
                      <a:pt x="0" y="15061"/>
                    </a:lnTo>
                    <a:lnTo>
                      <a:pt x="241" y="16733"/>
                    </a:lnTo>
                    <a:lnTo>
                      <a:pt x="2105" y="19706"/>
                    </a:lnTo>
                    <a:lnTo>
                      <a:pt x="5252" y="21377"/>
                    </a:lnTo>
                    <a:lnTo>
                      <a:pt x="7116" y="21600"/>
                    </a:lnTo>
                    <a:lnTo>
                      <a:pt x="17806" y="21600"/>
                    </a:lnTo>
                    <a:lnTo>
                      <a:pt x="19670" y="21377"/>
                    </a:lnTo>
                    <a:lnTo>
                      <a:pt x="21364" y="20733"/>
                    </a:lnTo>
                    <a:lnTo>
                      <a:pt x="21600" y="20566"/>
                    </a:lnTo>
                    <a:lnTo>
                      <a:pt x="7116" y="20566"/>
                    </a:lnTo>
                    <a:lnTo>
                      <a:pt x="5547" y="20378"/>
                    </a:lnTo>
                    <a:lnTo>
                      <a:pt x="2898" y="18971"/>
                    </a:lnTo>
                    <a:lnTo>
                      <a:pt x="1329" y="16469"/>
                    </a:lnTo>
                    <a:lnTo>
                      <a:pt x="1126" y="15061"/>
                    </a:lnTo>
                    <a:lnTo>
                      <a:pt x="1329" y="13653"/>
                    </a:lnTo>
                    <a:lnTo>
                      <a:pt x="7281" y="3788"/>
                    </a:lnTo>
                    <a:lnTo>
                      <a:pt x="9466" y="1765"/>
                    </a:lnTo>
                    <a:lnTo>
                      <a:pt x="12461" y="1035"/>
                    </a:lnTo>
                    <a:lnTo>
                      <a:pt x="16256" y="1035"/>
                    </a:lnTo>
                    <a:lnTo>
                      <a:pt x="16019" y="867"/>
                    </a:lnTo>
                    <a:lnTo>
                      <a:pt x="14326" y="223"/>
                    </a:lnTo>
                    <a:lnTo>
                      <a:pt x="12461" y="0"/>
                    </a:lnTo>
                    <a:close/>
                  </a:path>
                </a:pathLst>
              </a:custGeom>
              <a:solidFill>
                <a:srgbClr val="E6E0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02" name="Figur"/>
              <p:cNvSpPr/>
              <p:nvPr/>
            </p:nvSpPr>
            <p:spPr>
              <a:xfrm>
                <a:off x="221916" y="20014"/>
                <a:ext cx="221909" cy="3778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578" y="0"/>
                    </a:moveTo>
                    <a:lnTo>
                      <a:pt x="0" y="0"/>
                    </a:lnTo>
                    <a:lnTo>
                      <a:pt x="2721" y="208"/>
                    </a:lnTo>
                    <a:lnTo>
                      <a:pt x="5192" y="807"/>
                    </a:lnTo>
                    <a:lnTo>
                      <a:pt x="8978" y="3045"/>
                    </a:lnTo>
                    <a:lnTo>
                      <a:pt x="18244" y="12468"/>
                    </a:lnTo>
                    <a:lnTo>
                      <a:pt x="19649" y="15512"/>
                    </a:lnTo>
                    <a:lnTo>
                      <a:pt x="19298" y="17069"/>
                    </a:lnTo>
                    <a:lnTo>
                      <a:pt x="16577" y="19836"/>
                    </a:lnTo>
                    <a:lnTo>
                      <a:pt x="11985" y="21393"/>
                    </a:lnTo>
                    <a:lnTo>
                      <a:pt x="9265" y="21600"/>
                    </a:lnTo>
                    <a:lnTo>
                      <a:pt x="15842" y="21600"/>
                    </a:lnTo>
                    <a:lnTo>
                      <a:pt x="17951" y="20648"/>
                    </a:lnTo>
                    <a:lnTo>
                      <a:pt x="19931" y="19128"/>
                    </a:lnTo>
                    <a:lnTo>
                      <a:pt x="21183" y="17361"/>
                    </a:lnTo>
                    <a:lnTo>
                      <a:pt x="21600" y="15512"/>
                    </a:lnTo>
                    <a:lnTo>
                      <a:pt x="21183" y="13663"/>
                    </a:lnTo>
                    <a:lnTo>
                      <a:pt x="19931" y="11896"/>
                    </a:lnTo>
                    <a:lnTo>
                      <a:pt x="10666" y="2472"/>
                    </a:lnTo>
                    <a:lnTo>
                      <a:pt x="8686" y="952"/>
                    </a:lnTo>
                    <a:lnTo>
                      <a:pt x="6578" y="0"/>
                    </a:lnTo>
                    <a:close/>
                  </a:path>
                </a:pathLst>
              </a:custGeom>
              <a:solidFill>
                <a:srgbClr val="E6E0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205" name="object 11" descr="object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0069" y="7135862"/>
            <a:ext cx="852945" cy="68085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object 18"/>
          <p:cNvSpPr/>
          <p:nvPr/>
        </p:nvSpPr>
        <p:spPr>
          <a:xfrm>
            <a:off x="2860699" y="1796043"/>
            <a:ext cx="9580589" cy="1"/>
          </a:xfrm>
          <a:prstGeom prst="line">
            <a:avLst/>
          </a:prstGeom>
          <a:ln w="12700">
            <a:solidFill>
              <a:srgbClr val="CCCCC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8" name="object 17"/>
          <p:cNvSpPr txBox="1">
            <a:spLocks noGrp="1"/>
          </p:cNvSpPr>
          <p:nvPr>
            <p:ph type="title"/>
          </p:nvPr>
        </p:nvSpPr>
        <p:spPr>
          <a:xfrm>
            <a:off x="2831256" y="633083"/>
            <a:ext cx="6095664" cy="382157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2400" spc="-100"/>
            </a:lvl1pPr>
          </a:lstStyle>
          <a:p>
            <a:r>
              <a:rPr lang="en-NZ" dirty="0"/>
              <a:t>Under investigation – what piques your interest?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1E5EB-5479-43B1-9378-886100E4B6C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860697" y="2114874"/>
            <a:ext cx="9561033" cy="3009265"/>
          </a:xfrm>
        </p:spPr>
        <p:txBody>
          <a:bodyPr>
            <a:normAutofit/>
          </a:bodyPr>
          <a:lstStyle/>
          <a:p>
            <a:r>
              <a:rPr lang="en-NZ" b="1" dirty="0"/>
              <a:t>Sustainability initiatives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Show your certification on the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Carbon neutral trading</a:t>
            </a:r>
          </a:p>
          <a:p>
            <a:endParaRPr lang="en-NZ" dirty="0"/>
          </a:p>
          <a:p>
            <a:r>
              <a:rPr lang="en-NZ" b="1" dirty="0"/>
              <a:t>Would you use…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Close match instead of Auto match – Auto matches are very rare on DAO.  We’re imagining a future where instead you get an easy view of order similar to yours, or ‘recommended for you’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Open price offers on DAO for easy price discovery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Buy now Pay Later or Credit Insurance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Shipment booking, tracking and documentation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Index based trading</a:t>
            </a:r>
          </a:p>
          <a:p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object 2"/>
          <p:cNvGrpSpPr/>
          <p:nvPr/>
        </p:nvGrpSpPr>
        <p:grpSpPr>
          <a:xfrm>
            <a:off x="-1" y="0"/>
            <a:ext cx="2297583" cy="7560767"/>
            <a:chOff x="0" y="0"/>
            <a:chExt cx="2297582" cy="7560766"/>
          </a:xfrm>
        </p:grpSpPr>
        <p:sp>
          <p:nvSpPr>
            <p:cNvPr id="210" name="object 3"/>
            <p:cNvSpPr/>
            <p:nvPr/>
          </p:nvSpPr>
          <p:spPr>
            <a:xfrm>
              <a:off x="-1" y="0"/>
              <a:ext cx="2297584" cy="7560767"/>
            </a:xfrm>
            <a:prstGeom prst="rect">
              <a:avLst/>
            </a:prstGeom>
            <a:solidFill>
              <a:srgbClr val="1F2F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211" name="Billede" descr="Billed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9976" y="364480"/>
              <a:ext cx="1417630" cy="13348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22" name="object 5"/>
          <p:cNvGrpSpPr/>
          <p:nvPr/>
        </p:nvGrpSpPr>
        <p:grpSpPr>
          <a:xfrm>
            <a:off x="2860698" y="6886882"/>
            <a:ext cx="443825" cy="417907"/>
            <a:chOff x="0" y="0"/>
            <a:chExt cx="443824" cy="417905"/>
          </a:xfrm>
        </p:grpSpPr>
        <p:pic>
          <p:nvPicPr>
            <p:cNvPr id="213" name="object 6" descr="object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153" y="40089"/>
              <a:ext cx="363525" cy="3377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4" name="object 7" descr="object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153" y="51982"/>
              <a:ext cx="363525" cy="3258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5" name="object 8" descr="object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566" y="166671"/>
              <a:ext cx="222071" cy="1365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18" name="object 9"/>
            <p:cNvGrpSpPr/>
            <p:nvPr/>
          </p:nvGrpSpPr>
          <p:grpSpPr>
            <a:xfrm>
              <a:off x="20041" y="20022"/>
              <a:ext cx="403743" cy="377877"/>
              <a:chOff x="0" y="0"/>
              <a:chExt cx="403741" cy="377875"/>
            </a:xfrm>
          </p:grpSpPr>
          <p:sp>
            <p:nvSpPr>
              <p:cNvPr id="216" name="Figur"/>
              <p:cNvSpPr/>
              <p:nvPr/>
            </p:nvSpPr>
            <p:spPr>
              <a:xfrm>
                <a:off x="0" y="0"/>
                <a:ext cx="358135" cy="377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176" y="0"/>
                    </a:moveTo>
                    <a:lnTo>
                      <a:pt x="8958" y="807"/>
                    </a:lnTo>
                    <a:lnTo>
                      <a:pt x="6612" y="3044"/>
                    </a:lnTo>
                    <a:lnTo>
                      <a:pt x="871" y="12467"/>
                    </a:lnTo>
                    <a:lnTo>
                      <a:pt x="0" y="15512"/>
                    </a:lnTo>
                    <a:lnTo>
                      <a:pt x="218" y="17069"/>
                    </a:lnTo>
                    <a:lnTo>
                      <a:pt x="1904" y="19836"/>
                    </a:lnTo>
                    <a:lnTo>
                      <a:pt x="4749" y="21393"/>
                    </a:lnTo>
                    <a:lnTo>
                      <a:pt x="6435" y="21600"/>
                    </a:lnTo>
                    <a:lnTo>
                      <a:pt x="17916" y="21600"/>
                    </a:lnTo>
                    <a:lnTo>
                      <a:pt x="19602" y="21393"/>
                    </a:lnTo>
                    <a:lnTo>
                      <a:pt x="21133" y="20793"/>
                    </a:lnTo>
                    <a:lnTo>
                      <a:pt x="21600" y="20453"/>
                    </a:lnTo>
                    <a:lnTo>
                      <a:pt x="6435" y="20453"/>
                    </a:lnTo>
                    <a:lnTo>
                      <a:pt x="5067" y="20285"/>
                    </a:lnTo>
                    <a:lnTo>
                      <a:pt x="2758" y="19021"/>
                    </a:lnTo>
                    <a:lnTo>
                      <a:pt x="1389" y="16775"/>
                    </a:lnTo>
                    <a:lnTo>
                      <a:pt x="1213" y="15512"/>
                    </a:lnTo>
                    <a:lnTo>
                      <a:pt x="1389" y="14248"/>
                    </a:lnTo>
                    <a:lnTo>
                      <a:pt x="7660" y="3617"/>
                    </a:lnTo>
                    <a:lnTo>
                      <a:pt x="9564" y="1802"/>
                    </a:lnTo>
                    <a:lnTo>
                      <a:pt x="12176" y="1147"/>
                    </a:lnTo>
                    <a:lnTo>
                      <a:pt x="15859" y="1147"/>
                    </a:lnTo>
                    <a:lnTo>
                      <a:pt x="15393" y="807"/>
                    </a:lnTo>
                    <a:lnTo>
                      <a:pt x="13861" y="207"/>
                    </a:lnTo>
                    <a:lnTo>
                      <a:pt x="1217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17" name="Figur"/>
              <p:cNvSpPr/>
              <p:nvPr/>
            </p:nvSpPr>
            <p:spPr>
              <a:xfrm>
                <a:off x="201876" y="20066"/>
                <a:ext cx="201866" cy="337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535" y="0"/>
                    </a:moveTo>
                    <a:lnTo>
                      <a:pt x="0" y="0"/>
                    </a:lnTo>
                    <a:lnTo>
                      <a:pt x="2427" y="188"/>
                    </a:lnTo>
                    <a:lnTo>
                      <a:pt x="4631" y="733"/>
                    </a:lnTo>
                    <a:lnTo>
                      <a:pt x="8009" y="2764"/>
                    </a:lnTo>
                    <a:lnTo>
                      <a:pt x="18195" y="13307"/>
                    </a:lnTo>
                    <a:lnTo>
                      <a:pt x="19448" y="16071"/>
                    </a:lnTo>
                    <a:lnTo>
                      <a:pt x="19135" y="17485"/>
                    </a:lnTo>
                    <a:lnTo>
                      <a:pt x="16708" y="19998"/>
                    </a:lnTo>
                    <a:lnTo>
                      <a:pt x="12611" y="21412"/>
                    </a:lnTo>
                    <a:lnTo>
                      <a:pt x="10184" y="21600"/>
                    </a:lnTo>
                    <a:lnTo>
                      <a:pt x="16720" y="21600"/>
                    </a:lnTo>
                    <a:lnTo>
                      <a:pt x="18223" y="20910"/>
                    </a:lnTo>
                    <a:lnTo>
                      <a:pt x="20055" y="19478"/>
                    </a:lnTo>
                    <a:lnTo>
                      <a:pt x="21214" y="17813"/>
                    </a:lnTo>
                    <a:lnTo>
                      <a:pt x="21600" y="16071"/>
                    </a:lnTo>
                    <a:lnTo>
                      <a:pt x="21214" y="14330"/>
                    </a:lnTo>
                    <a:lnTo>
                      <a:pt x="20055" y="12666"/>
                    </a:lnTo>
                    <a:lnTo>
                      <a:pt x="9870" y="2122"/>
                    </a:lnTo>
                    <a:lnTo>
                      <a:pt x="8038" y="690"/>
                    </a:lnTo>
                    <a:lnTo>
                      <a:pt x="65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21" name="object 10"/>
            <p:cNvGrpSpPr/>
            <p:nvPr/>
          </p:nvGrpSpPr>
          <p:grpSpPr>
            <a:xfrm>
              <a:off x="0" y="0"/>
              <a:ext cx="443825" cy="417906"/>
              <a:chOff x="0" y="0"/>
              <a:chExt cx="443824" cy="417905"/>
            </a:xfrm>
          </p:grpSpPr>
          <p:sp>
            <p:nvSpPr>
              <p:cNvPr id="219" name="Figur"/>
              <p:cNvSpPr/>
              <p:nvPr/>
            </p:nvSpPr>
            <p:spPr>
              <a:xfrm>
                <a:off x="0" y="0"/>
                <a:ext cx="384667" cy="4179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461" y="0"/>
                    </a:moveTo>
                    <a:lnTo>
                      <a:pt x="8903" y="867"/>
                    </a:lnTo>
                    <a:lnTo>
                      <a:pt x="6308" y="3270"/>
                    </a:lnTo>
                    <a:lnTo>
                      <a:pt x="963" y="11791"/>
                    </a:lnTo>
                    <a:lnTo>
                      <a:pt x="0" y="15061"/>
                    </a:lnTo>
                    <a:lnTo>
                      <a:pt x="241" y="16733"/>
                    </a:lnTo>
                    <a:lnTo>
                      <a:pt x="2105" y="19706"/>
                    </a:lnTo>
                    <a:lnTo>
                      <a:pt x="5252" y="21377"/>
                    </a:lnTo>
                    <a:lnTo>
                      <a:pt x="7116" y="21600"/>
                    </a:lnTo>
                    <a:lnTo>
                      <a:pt x="17806" y="21600"/>
                    </a:lnTo>
                    <a:lnTo>
                      <a:pt x="19670" y="21377"/>
                    </a:lnTo>
                    <a:lnTo>
                      <a:pt x="21364" y="20733"/>
                    </a:lnTo>
                    <a:lnTo>
                      <a:pt x="21600" y="20566"/>
                    </a:lnTo>
                    <a:lnTo>
                      <a:pt x="7116" y="20566"/>
                    </a:lnTo>
                    <a:lnTo>
                      <a:pt x="5547" y="20378"/>
                    </a:lnTo>
                    <a:lnTo>
                      <a:pt x="2898" y="18971"/>
                    </a:lnTo>
                    <a:lnTo>
                      <a:pt x="1329" y="16469"/>
                    </a:lnTo>
                    <a:lnTo>
                      <a:pt x="1126" y="15061"/>
                    </a:lnTo>
                    <a:lnTo>
                      <a:pt x="1329" y="13653"/>
                    </a:lnTo>
                    <a:lnTo>
                      <a:pt x="7281" y="3788"/>
                    </a:lnTo>
                    <a:lnTo>
                      <a:pt x="9466" y="1765"/>
                    </a:lnTo>
                    <a:lnTo>
                      <a:pt x="12461" y="1035"/>
                    </a:lnTo>
                    <a:lnTo>
                      <a:pt x="16256" y="1035"/>
                    </a:lnTo>
                    <a:lnTo>
                      <a:pt x="16019" y="867"/>
                    </a:lnTo>
                    <a:lnTo>
                      <a:pt x="14326" y="223"/>
                    </a:lnTo>
                    <a:lnTo>
                      <a:pt x="12461" y="0"/>
                    </a:lnTo>
                    <a:close/>
                  </a:path>
                </a:pathLst>
              </a:custGeom>
              <a:solidFill>
                <a:srgbClr val="E6E0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20" name="Figur"/>
              <p:cNvSpPr/>
              <p:nvPr/>
            </p:nvSpPr>
            <p:spPr>
              <a:xfrm>
                <a:off x="221916" y="20014"/>
                <a:ext cx="221909" cy="3778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578" y="0"/>
                    </a:moveTo>
                    <a:lnTo>
                      <a:pt x="0" y="0"/>
                    </a:lnTo>
                    <a:lnTo>
                      <a:pt x="2721" y="208"/>
                    </a:lnTo>
                    <a:lnTo>
                      <a:pt x="5192" y="807"/>
                    </a:lnTo>
                    <a:lnTo>
                      <a:pt x="8978" y="3045"/>
                    </a:lnTo>
                    <a:lnTo>
                      <a:pt x="18244" y="12468"/>
                    </a:lnTo>
                    <a:lnTo>
                      <a:pt x="19649" y="15512"/>
                    </a:lnTo>
                    <a:lnTo>
                      <a:pt x="19298" y="17069"/>
                    </a:lnTo>
                    <a:lnTo>
                      <a:pt x="16577" y="19836"/>
                    </a:lnTo>
                    <a:lnTo>
                      <a:pt x="11985" y="21393"/>
                    </a:lnTo>
                    <a:lnTo>
                      <a:pt x="9265" y="21600"/>
                    </a:lnTo>
                    <a:lnTo>
                      <a:pt x="15842" y="21600"/>
                    </a:lnTo>
                    <a:lnTo>
                      <a:pt x="17951" y="20648"/>
                    </a:lnTo>
                    <a:lnTo>
                      <a:pt x="19931" y="19128"/>
                    </a:lnTo>
                    <a:lnTo>
                      <a:pt x="21183" y="17361"/>
                    </a:lnTo>
                    <a:lnTo>
                      <a:pt x="21600" y="15512"/>
                    </a:lnTo>
                    <a:lnTo>
                      <a:pt x="21183" y="13663"/>
                    </a:lnTo>
                    <a:lnTo>
                      <a:pt x="19931" y="11896"/>
                    </a:lnTo>
                    <a:lnTo>
                      <a:pt x="10666" y="2472"/>
                    </a:lnTo>
                    <a:lnTo>
                      <a:pt x="8686" y="952"/>
                    </a:lnTo>
                    <a:lnTo>
                      <a:pt x="6578" y="0"/>
                    </a:lnTo>
                    <a:close/>
                  </a:path>
                </a:pathLst>
              </a:custGeom>
              <a:solidFill>
                <a:srgbClr val="E6E0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223" name="object 11" descr="object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0069" y="7135862"/>
            <a:ext cx="852945" cy="68085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object 12"/>
          <p:cNvSpPr txBox="1">
            <a:spLocks noGrp="1"/>
          </p:cNvSpPr>
          <p:nvPr>
            <p:ph type="body" idx="1"/>
          </p:nvPr>
        </p:nvSpPr>
        <p:spPr>
          <a:xfrm>
            <a:off x="776744" y="2114874"/>
            <a:ext cx="11974161" cy="4459528"/>
          </a:xfrm>
          <a:prstGeom prst="rect">
            <a:avLst/>
          </a:prstGeom>
        </p:spPr>
        <p:txBody>
          <a:bodyPr/>
          <a:lstStyle/>
          <a:p>
            <a:pPr marR="5080" indent="2069463">
              <a:lnSpc>
                <a:spcPct val="109300"/>
              </a:lnSpc>
              <a:spcBef>
                <a:spcPts val="100"/>
              </a:spcBef>
            </a:pPr>
            <a:r>
              <a:rPr lang="en-NZ" b="1" dirty="0"/>
              <a:t>Coming your way in April</a:t>
            </a:r>
          </a:p>
          <a:p>
            <a:pPr marR="5080" indent="2069463">
              <a:lnSpc>
                <a:spcPct val="109300"/>
              </a:lnSpc>
              <a:spcBef>
                <a:spcPts val="100"/>
              </a:spcBef>
            </a:pPr>
            <a:endParaRPr lang="en-NZ" dirty="0"/>
          </a:p>
          <a:p>
            <a:pPr marR="5080" indent="2069463">
              <a:lnSpc>
                <a:spcPct val="109300"/>
              </a:lnSpc>
              <a:spcBef>
                <a:spcPts val="100"/>
              </a:spcBef>
            </a:pPr>
            <a:endParaRPr lang="en-NZ" dirty="0"/>
          </a:p>
          <a:p>
            <a:pPr marR="5080" indent="2069463">
              <a:lnSpc>
                <a:spcPct val="109300"/>
              </a:lnSpc>
              <a:spcBef>
                <a:spcPts val="100"/>
              </a:spcBef>
            </a:pPr>
            <a:endParaRPr lang="en-NZ" dirty="0"/>
          </a:p>
          <a:p>
            <a:pPr marR="5080" indent="2069463">
              <a:lnSpc>
                <a:spcPct val="109300"/>
              </a:lnSpc>
              <a:spcBef>
                <a:spcPts val="100"/>
              </a:spcBef>
            </a:pPr>
            <a:endParaRPr lang="en-NZ" dirty="0"/>
          </a:p>
          <a:p>
            <a:pPr marR="5080" indent="2069463">
              <a:lnSpc>
                <a:spcPct val="109300"/>
              </a:lnSpc>
              <a:spcBef>
                <a:spcPts val="100"/>
              </a:spcBef>
            </a:pPr>
            <a:endParaRPr lang="en-NZ" dirty="0"/>
          </a:p>
          <a:p>
            <a:pPr marR="5080" indent="2069463">
              <a:lnSpc>
                <a:spcPct val="109300"/>
              </a:lnSpc>
              <a:spcBef>
                <a:spcPts val="100"/>
              </a:spcBef>
            </a:pPr>
            <a:endParaRPr lang="en-NZ" dirty="0"/>
          </a:p>
          <a:p>
            <a:pPr marR="5080" indent="2069463">
              <a:lnSpc>
                <a:spcPct val="109300"/>
              </a:lnSpc>
              <a:spcBef>
                <a:spcPts val="100"/>
              </a:spcBef>
            </a:pPr>
            <a:endParaRPr lang="en-NZ" dirty="0"/>
          </a:p>
          <a:p>
            <a:pPr marR="5080" indent="2069463">
              <a:lnSpc>
                <a:spcPct val="109300"/>
              </a:lnSpc>
              <a:spcBef>
                <a:spcPts val="100"/>
              </a:spcBef>
            </a:pPr>
            <a:endParaRPr lang="en-NZ" dirty="0"/>
          </a:p>
          <a:p>
            <a:pPr marR="5080" indent="2069463">
              <a:lnSpc>
                <a:spcPct val="109300"/>
              </a:lnSpc>
              <a:spcBef>
                <a:spcPts val="100"/>
              </a:spcBef>
            </a:pPr>
            <a:r>
              <a:rPr lang="en-NZ" b="1" dirty="0"/>
              <a:t>                                                                                                               And later in 2022 </a:t>
            </a:r>
            <a:endParaRPr b="1" dirty="0"/>
          </a:p>
        </p:txBody>
      </p:sp>
      <p:sp>
        <p:nvSpPr>
          <p:cNvPr id="225" name="object 18"/>
          <p:cNvSpPr/>
          <p:nvPr/>
        </p:nvSpPr>
        <p:spPr>
          <a:xfrm>
            <a:off x="2860699" y="1796043"/>
            <a:ext cx="9580589" cy="1"/>
          </a:xfrm>
          <a:prstGeom prst="line">
            <a:avLst/>
          </a:prstGeom>
          <a:ln w="12700">
            <a:solidFill>
              <a:srgbClr val="CCCCC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6" name="object 17"/>
          <p:cNvSpPr txBox="1">
            <a:spLocks noGrp="1"/>
          </p:cNvSpPr>
          <p:nvPr>
            <p:ph type="title"/>
          </p:nvPr>
        </p:nvSpPr>
        <p:spPr>
          <a:xfrm>
            <a:off x="2831256" y="633083"/>
            <a:ext cx="6095664" cy="382157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2400" spc="-100"/>
            </a:lvl1pPr>
          </a:lstStyle>
          <a:p>
            <a:r>
              <a:rPr lang="en-NZ" dirty="0"/>
              <a:t>A sneak peek</a:t>
            </a:r>
            <a:endParaRPr dirty="0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BF6DAD7-7906-4398-8BB8-83E39E3EDC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277" y="2349045"/>
            <a:ext cx="1975311" cy="22894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61419E-7FE6-4A4C-AE93-CE452D061B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47388" y="4657480"/>
            <a:ext cx="2493819" cy="251632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indent="29844">
              <a:spcBef>
                <a:spcPts val="100"/>
              </a:spcBef>
            </a:pPr>
            <a:r>
              <a:t>Thank</a:t>
            </a:r>
            <a:r>
              <a:rPr spc="-100"/>
              <a:t> you!</a:t>
            </a:r>
          </a:p>
        </p:txBody>
      </p:sp>
      <p:pic>
        <p:nvPicPr>
          <p:cNvPr id="229" name="object 3" descr="objec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854" y="2345578"/>
            <a:ext cx="1830578" cy="17252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object 2"/>
          <p:cNvGrpSpPr/>
          <p:nvPr/>
        </p:nvGrpSpPr>
        <p:grpSpPr>
          <a:xfrm>
            <a:off x="-1" y="0"/>
            <a:ext cx="2297583" cy="7560767"/>
            <a:chOff x="0" y="0"/>
            <a:chExt cx="2297582" cy="7560766"/>
          </a:xfrm>
        </p:grpSpPr>
        <p:sp>
          <p:nvSpPr>
            <p:cNvPr id="119" name="object 3"/>
            <p:cNvSpPr/>
            <p:nvPr/>
          </p:nvSpPr>
          <p:spPr>
            <a:xfrm>
              <a:off x="-1" y="0"/>
              <a:ext cx="2297584" cy="7560767"/>
            </a:xfrm>
            <a:prstGeom prst="rect">
              <a:avLst/>
            </a:prstGeom>
            <a:solidFill>
              <a:srgbClr val="1F2F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20" name="Billede" descr="Billed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9976" y="364480"/>
              <a:ext cx="1417630" cy="13348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31" name="object 5"/>
          <p:cNvGrpSpPr/>
          <p:nvPr/>
        </p:nvGrpSpPr>
        <p:grpSpPr>
          <a:xfrm>
            <a:off x="2860698" y="6886882"/>
            <a:ext cx="443825" cy="417907"/>
            <a:chOff x="0" y="0"/>
            <a:chExt cx="443824" cy="417905"/>
          </a:xfrm>
        </p:grpSpPr>
        <p:pic>
          <p:nvPicPr>
            <p:cNvPr id="122" name="object 6" descr="object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153" y="40089"/>
              <a:ext cx="363525" cy="3377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3" name="object 7" descr="object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153" y="51982"/>
              <a:ext cx="363525" cy="3258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4" name="object 8" descr="object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566" y="166671"/>
              <a:ext cx="222071" cy="1365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27" name="object 9"/>
            <p:cNvGrpSpPr/>
            <p:nvPr/>
          </p:nvGrpSpPr>
          <p:grpSpPr>
            <a:xfrm>
              <a:off x="20041" y="20022"/>
              <a:ext cx="403743" cy="377877"/>
              <a:chOff x="0" y="0"/>
              <a:chExt cx="403741" cy="377875"/>
            </a:xfrm>
          </p:grpSpPr>
          <p:sp>
            <p:nvSpPr>
              <p:cNvPr id="125" name="Figur"/>
              <p:cNvSpPr/>
              <p:nvPr/>
            </p:nvSpPr>
            <p:spPr>
              <a:xfrm>
                <a:off x="0" y="0"/>
                <a:ext cx="358135" cy="377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176" y="0"/>
                    </a:moveTo>
                    <a:lnTo>
                      <a:pt x="8958" y="807"/>
                    </a:lnTo>
                    <a:lnTo>
                      <a:pt x="6612" y="3044"/>
                    </a:lnTo>
                    <a:lnTo>
                      <a:pt x="871" y="12467"/>
                    </a:lnTo>
                    <a:lnTo>
                      <a:pt x="0" y="15512"/>
                    </a:lnTo>
                    <a:lnTo>
                      <a:pt x="218" y="17069"/>
                    </a:lnTo>
                    <a:lnTo>
                      <a:pt x="1904" y="19836"/>
                    </a:lnTo>
                    <a:lnTo>
                      <a:pt x="4749" y="21393"/>
                    </a:lnTo>
                    <a:lnTo>
                      <a:pt x="6435" y="21600"/>
                    </a:lnTo>
                    <a:lnTo>
                      <a:pt x="17916" y="21600"/>
                    </a:lnTo>
                    <a:lnTo>
                      <a:pt x="19602" y="21393"/>
                    </a:lnTo>
                    <a:lnTo>
                      <a:pt x="21133" y="20793"/>
                    </a:lnTo>
                    <a:lnTo>
                      <a:pt x="21600" y="20453"/>
                    </a:lnTo>
                    <a:lnTo>
                      <a:pt x="6435" y="20453"/>
                    </a:lnTo>
                    <a:lnTo>
                      <a:pt x="5067" y="20285"/>
                    </a:lnTo>
                    <a:lnTo>
                      <a:pt x="2758" y="19021"/>
                    </a:lnTo>
                    <a:lnTo>
                      <a:pt x="1389" y="16775"/>
                    </a:lnTo>
                    <a:lnTo>
                      <a:pt x="1213" y="15512"/>
                    </a:lnTo>
                    <a:lnTo>
                      <a:pt x="1389" y="14248"/>
                    </a:lnTo>
                    <a:lnTo>
                      <a:pt x="7660" y="3617"/>
                    </a:lnTo>
                    <a:lnTo>
                      <a:pt x="9564" y="1802"/>
                    </a:lnTo>
                    <a:lnTo>
                      <a:pt x="12176" y="1147"/>
                    </a:lnTo>
                    <a:lnTo>
                      <a:pt x="15859" y="1147"/>
                    </a:lnTo>
                    <a:lnTo>
                      <a:pt x="15393" y="807"/>
                    </a:lnTo>
                    <a:lnTo>
                      <a:pt x="13861" y="207"/>
                    </a:lnTo>
                    <a:lnTo>
                      <a:pt x="1217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Figur"/>
              <p:cNvSpPr/>
              <p:nvPr/>
            </p:nvSpPr>
            <p:spPr>
              <a:xfrm>
                <a:off x="201876" y="20066"/>
                <a:ext cx="201866" cy="337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535" y="0"/>
                    </a:moveTo>
                    <a:lnTo>
                      <a:pt x="0" y="0"/>
                    </a:lnTo>
                    <a:lnTo>
                      <a:pt x="2427" y="188"/>
                    </a:lnTo>
                    <a:lnTo>
                      <a:pt x="4631" y="733"/>
                    </a:lnTo>
                    <a:lnTo>
                      <a:pt x="8009" y="2764"/>
                    </a:lnTo>
                    <a:lnTo>
                      <a:pt x="18195" y="13307"/>
                    </a:lnTo>
                    <a:lnTo>
                      <a:pt x="19448" y="16071"/>
                    </a:lnTo>
                    <a:lnTo>
                      <a:pt x="19135" y="17485"/>
                    </a:lnTo>
                    <a:lnTo>
                      <a:pt x="16708" y="19998"/>
                    </a:lnTo>
                    <a:lnTo>
                      <a:pt x="12611" y="21412"/>
                    </a:lnTo>
                    <a:lnTo>
                      <a:pt x="10184" y="21600"/>
                    </a:lnTo>
                    <a:lnTo>
                      <a:pt x="16720" y="21600"/>
                    </a:lnTo>
                    <a:lnTo>
                      <a:pt x="18223" y="20910"/>
                    </a:lnTo>
                    <a:lnTo>
                      <a:pt x="20055" y="19478"/>
                    </a:lnTo>
                    <a:lnTo>
                      <a:pt x="21214" y="17813"/>
                    </a:lnTo>
                    <a:lnTo>
                      <a:pt x="21600" y="16071"/>
                    </a:lnTo>
                    <a:lnTo>
                      <a:pt x="21214" y="14330"/>
                    </a:lnTo>
                    <a:lnTo>
                      <a:pt x="20055" y="12666"/>
                    </a:lnTo>
                    <a:lnTo>
                      <a:pt x="9870" y="2122"/>
                    </a:lnTo>
                    <a:lnTo>
                      <a:pt x="8038" y="690"/>
                    </a:lnTo>
                    <a:lnTo>
                      <a:pt x="65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30" name="object 10"/>
            <p:cNvGrpSpPr/>
            <p:nvPr/>
          </p:nvGrpSpPr>
          <p:grpSpPr>
            <a:xfrm>
              <a:off x="0" y="0"/>
              <a:ext cx="443825" cy="417906"/>
              <a:chOff x="0" y="0"/>
              <a:chExt cx="443824" cy="417905"/>
            </a:xfrm>
          </p:grpSpPr>
          <p:sp>
            <p:nvSpPr>
              <p:cNvPr id="128" name="Figur"/>
              <p:cNvSpPr/>
              <p:nvPr/>
            </p:nvSpPr>
            <p:spPr>
              <a:xfrm>
                <a:off x="0" y="0"/>
                <a:ext cx="384667" cy="4179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461" y="0"/>
                    </a:moveTo>
                    <a:lnTo>
                      <a:pt x="8903" y="867"/>
                    </a:lnTo>
                    <a:lnTo>
                      <a:pt x="6308" y="3270"/>
                    </a:lnTo>
                    <a:lnTo>
                      <a:pt x="963" y="11791"/>
                    </a:lnTo>
                    <a:lnTo>
                      <a:pt x="0" y="15061"/>
                    </a:lnTo>
                    <a:lnTo>
                      <a:pt x="241" y="16733"/>
                    </a:lnTo>
                    <a:lnTo>
                      <a:pt x="2105" y="19706"/>
                    </a:lnTo>
                    <a:lnTo>
                      <a:pt x="5252" y="21377"/>
                    </a:lnTo>
                    <a:lnTo>
                      <a:pt x="7116" y="21600"/>
                    </a:lnTo>
                    <a:lnTo>
                      <a:pt x="17806" y="21600"/>
                    </a:lnTo>
                    <a:lnTo>
                      <a:pt x="19670" y="21377"/>
                    </a:lnTo>
                    <a:lnTo>
                      <a:pt x="21364" y="20733"/>
                    </a:lnTo>
                    <a:lnTo>
                      <a:pt x="21600" y="20566"/>
                    </a:lnTo>
                    <a:lnTo>
                      <a:pt x="7116" y="20566"/>
                    </a:lnTo>
                    <a:lnTo>
                      <a:pt x="5547" y="20378"/>
                    </a:lnTo>
                    <a:lnTo>
                      <a:pt x="2898" y="18971"/>
                    </a:lnTo>
                    <a:lnTo>
                      <a:pt x="1329" y="16469"/>
                    </a:lnTo>
                    <a:lnTo>
                      <a:pt x="1126" y="15061"/>
                    </a:lnTo>
                    <a:lnTo>
                      <a:pt x="1329" y="13653"/>
                    </a:lnTo>
                    <a:lnTo>
                      <a:pt x="7281" y="3788"/>
                    </a:lnTo>
                    <a:lnTo>
                      <a:pt x="9466" y="1765"/>
                    </a:lnTo>
                    <a:lnTo>
                      <a:pt x="12461" y="1035"/>
                    </a:lnTo>
                    <a:lnTo>
                      <a:pt x="16256" y="1035"/>
                    </a:lnTo>
                    <a:lnTo>
                      <a:pt x="16019" y="867"/>
                    </a:lnTo>
                    <a:lnTo>
                      <a:pt x="14326" y="223"/>
                    </a:lnTo>
                    <a:lnTo>
                      <a:pt x="12461" y="0"/>
                    </a:lnTo>
                    <a:close/>
                  </a:path>
                </a:pathLst>
              </a:custGeom>
              <a:solidFill>
                <a:srgbClr val="E6E0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9" name="Figur"/>
              <p:cNvSpPr/>
              <p:nvPr/>
            </p:nvSpPr>
            <p:spPr>
              <a:xfrm>
                <a:off x="221916" y="20014"/>
                <a:ext cx="221909" cy="3778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578" y="0"/>
                    </a:moveTo>
                    <a:lnTo>
                      <a:pt x="0" y="0"/>
                    </a:lnTo>
                    <a:lnTo>
                      <a:pt x="2721" y="208"/>
                    </a:lnTo>
                    <a:lnTo>
                      <a:pt x="5192" y="807"/>
                    </a:lnTo>
                    <a:lnTo>
                      <a:pt x="8978" y="3045"/>
                    </a:lnTo>
                    <a:lnTo>
                      <a:pt x="18244" y="12468"/>
                    </a:lnTo>
                    <a:lnTo>
                      <a:pt x="19649" y="15512"/>
                    </a:lnTo>
                    <a:lnTo>
                      <a:pt x="19298" y="17069"/>
                    </a:lnTo>
                    <a:lnTo>
                      <a:pt x="16577" y="19836"/>
                    </a:lnTo>
                    <a:lnTo>
                      <a:pt x="11985" y="21393"/>
                    </a:lnTo>
                    <a:lnTo>
                      <a:pt x="9265" y="21600"/>
                    </a:lnTo>
                    <a:lnTo>
                      <a:pt x="15842" y="21600"/>
                    </a:lnTo>
                    <a:lnTo>
                      <a:pt x="17951" y="20648"/>
                    </a:lnTo>
                    <a:lnTo>
                      <a:pt x="19931" y="19128"/>
                    </a:lnTo>
                    <a:lnTo>
                      <a:pt x="21183" y="17361"/>
                    </a:lnTo>
                    <a:lnTo>
                      <a:pt x="21600" y="15512"/>
                    </a:lnTo>
                    <a:lnTo>
                      <a:pt x="21183" y="13663"/>
                    </a:lnTo>
                    <a:lnTo>
                      <a:pt x="19931" y="11896"/>
                    </a:lnTo>
                    <a:lnTo>
                      <a:pt x="10666" y="2472"/>
                    </a:lnTo>
                    <a:lnTo>
                      <a:pt x="8686" y="952"/>
                    </a:lnTo>
                    <a:lnTo>
                      <a:pt x="6578" y="0"/>
                    </a:lnTo>
                    <a:close/>
                  </a:path>
                </a:pathLst>
              </a:custGeom>
              <a:solidFill>
                <a:srgbClr val="E6E0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132" name="object 11" descr="object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0069" y="7135862"/>
            <a:ext cx="852945" cy="68085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object 12"/>
          <p:cNvSpPr txBox="1">
            <a:spLocks noGrp="1"/>
          </p:cNvSpPr>
          <p:nvPr>
            <p:ph type="body" idx="1"/>
          </p:nvPr>
        </p:nvSpPr>
        <p:spPr>
          <a:xfrm>
            <a:off x="1461634" y="2576847"/>
            <a:ext cx="7034645" cy="4459528"/>
          </a:xfrm>
          <a:prstGeom prst="rect">
            <a:avLst/>
          </a:prstGeom>
        </p:spPr>
        <p:txBody>
          <a:bodyPr/>
          <a:lstStyle/>
          <a:p>
            <a:pPr marR="5029" indent="2048769" defTabSz="905255">
              <a:lnSpc>
                <a:spcPct val="109300"/>
              </a:lnSpc>
              <a:defRPr sz="1584"/>
            </a:pPr>
            <a:r>
              <a:rPr dirty="0"/>
              <a:t>1. Introduction</a:t>
            </a:r>
            <a:r>
              <a:rPr lang="en-NZ" dirty="0"/>
              <a:t>s</a:t>
            </a:r>
            <a:endParaRPr dirty="0"/>
          </a:p>
          <a:p>
            <a:pPr marR="5029" indent="2048769" defTabSz="905255">
              <a:lnSpc>
                <a:spcPct val="109300"/>
              </a:lnSpc>
              <a:defRPr sz="1584"/>
            </a:pPr>
            <a:r>
              <a:rPr dirty="0"/>
              <a:t>2. Why did we purchase DAO?</a:t>
            </a:r>
          </a:p>
          <a:p>
            <a:pPr marR="5029" indent="2048769" defTabSz="905255">
              <a:lnSpc>
                <a:spcPct val="109300"/>
              </a:lnSpc>
              <a:defRPr sz="1584"/>
            </a:pPr>
            <a:r>
              <a:rPr dirty="0"/>
              <a:t>3. Overview of 2021/2022 so far</a:t>
            </a:r>
          </a:p>
          <a:p>
            <a:pPr marR="5029" indent="2048769" defTabSz="905255">
              <a:lnSpc>
                <a:spcPct val="109300"/>
              </a:lnSpc>
              <a:defRPr sz="1584"/>
            </a:pPr>
            <a:r>
              <a:rPr dirty="0"/>
              <a:t>4. </a:t>
            </a:r>
            <a:r>
              <a:rPr lang="en-NZ" dirty="0"/>
              <a:t>Where next for DAO</a:t>
            </a:r>
            <a:endParaRPr dirty="0"/>
          </a:p>
          <a:p>
            <a:pPr marR="5029" indent="2048769" defTabSz="905255">
              <a:lnSpc>
                <a:spcPct val="109300"/>
              </a:lnSpc>
              <a:defRPr sz="1584"/>
            </a:pPr>
            <a:r>
              <a:rPr dirty="0"/>
              <a:t>5. </a:t>
            </a:r>
            <a:r>
              <a:rPr lang="en-NZ" dirty="0"/>
              <a:t>New initiatives for your feedback</a:t>
            </a:r>
            <a:endParaRPr dirty="0"/>
          </a:p>
          <a:p>
            <a:pPr marR="5029" lvl="3" indent="2048769" defTabSz="905255">
              <a:lnSpc>
                <a:spcPct val="109300"/>
              </a:lnSpc>
              <a:defRPr sz="1584"/>
            </a:pPr>
            <a:r>
              <a:rPr lang="en-NZ" dirty="0"/>
              <a:t>	</a:t>
            </a:r>
            <a:r>
              <a:rPr dirty="0"/>
              <a:t>- Off spec (Which products, how should it work)</a:t>
            </a:r>
            <a:endParaRPr lang="en-NZ" dirty="0"/>
          </a:p>
          <a:p>
            <a:pPr marR="5029" lvl="3" indent="2048769" defTabSz="905255">
              <a:lnSpc>
                <a:spcPct val="109300"/>
              </a:lnSpc>
              <a:defRPr sz="1584"/>
            </a:pPr>
            <a:r>
              <a:rPr lang="en-US" dirty="0"/>
              <a:t>	</a:t>
            </a:r>
            <a:r>
              <a:rPr lang="en-NZ" dirty="0"/>
              <a:t>- </a:t>
            </a:r>
            <a:r>
              <a:rPr dirty="0"/>
              <a:t>Visib</a:t>
            </a:r>
            <a:r>
              <a:rPr lang="en-NZ" dirty="0" err="1"/>
              <a:t>ility</a:t>
            </a:r>
            <a:r>
              <a:rPr lang="en-NZ" dirty="0"/>
              <a:t> of participants</a:t>
            </a:r>
            <a:endParaRPr dirty="0"/>
          </a:p>
          <a:p>
            <a:pPr marR="5029" lvl="2" indent="2048769" defTabSz="905255">
              <a:lnSpc>
                <a:spcPct val="109300"/>
              </a:lnSpc>
              <a:defRPr sz="1584"/>
            </a:pPr>
            <a:r>
              <a:rPr lang="en-NZ" dirty="0"/>
              <a:t>	</a:t>
            </a:r>
            <a:r>
              <a:rPr dirty="0"/>
              <a:t>- New products </a:t>
            </a:r>
            <a:endParaRPr lang="en-NZ" dirty="0"/>
          </a:p>
          <a:p>
            <a:pPr marR="5029" lvl="2" indent="2048769" defTabSz="905255">
              <a:lnSpc>
                <a:spcPct val="109300"/>
              </a:lnSpc>
              <a:defRPr sz="1584"/>
            </a:pPr>
            <a:r>
              <a:rPr lang="en-NZ" dirty="0"/>
              <a:t>	</a:t>
            </a:r>
            <a:r>
              <a:rPr dirty="0"/>
              <a:t>- </a:t>
            </a:r>
            <a:r>
              <a:rPr lang="en-NZ" dirty="0"/>
              <a:t>More trade data</a:t>
            </a:r>
            <a:endParaRPr dirty="0"/>
          </a:p>
          <a:p>
            <a:pPr marR="5029" indent="2048769" defTabSz="905255">
              <a:lnSpc>
                <a:spcPct val="109300"/>
              </a:lnSpc>
              <a:defRPr sz="1584"/>
            </a:pPr>
            <a:r>
              <a:rPr dirty="0"/>
              <a:t>6. Any other business</a:t>
            </a:r>
          </a:p>
        </p:txBody>
      </p:sp>
      <p:sp>
        <p:nvSpPr>
          <p:cNvPr id="134" name="object 17"/>
          <p:cNvSpPr txBox="1">
            <a:spLocks noGrp="1"/>
          </p:cNvSpPr>
          <p:nvPr>
            <p:ph type="title"/>
          </p:nvPr>
        </p:nvSpPr>
        <p:spPr>
          <a:xfrm>
            <a:off x="2831256" y="633083"/>
            <a:ext cx="1785194" cy="382157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2400" spc="-100"/>
            </a:lvl1pPr>
          </a:lstStyle>
          <a:p>
            <a:r>
              <a:t>Agenda</a:t>
            </a:r>
          </a:p>
        </p:txBody>
      </p:sp>
      <p:sp>
        <p:nvSpPr>
          <p:cNvPr id="135" name="object 18"/>
          <p:cNvSpPr/>
          <p:nvPr/>
        </p:nvSpPr>
        <p:spPr>
          <a:xfrm>
            <a:off x="2860699" y="1796043"/>
            <a:ext cx="9580589" cy="1"/>
          </a:xfrm>
          <a:prstGeom prst="line">
            <a:avLst/>
          </a:prstGeom>
          <a:ln w="12700">
            <a:solidFill>
              <a:srgbClr val="CCCCC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99FAEB5D-9914-4609-A6F8-D503C87B068A}"/>
              </a:ext>
            </a:extLst>
          </p:cNvPr>
          <p:cNvSpPr/>
          <p:nvPr/>
        </p:nvSpPr>
        <p:spPr>
          <a:xfrm>
            <a:off x="2644220" y="2225323"/>
            <a:ext cx="5990626" cy="3880755"/>
          </a:xfrm>
          <a:custGeom>
            <a:avLst/>
            <a:gdLst/>
            <a:ahLst/>
            <a:cxnLst/>
            <a:rect l="l" t="t" r="r" b="b"/>
            <a:pathLst>
              <a:path w="3888104" h="4880610">
                <a:moveTo>
                  <a:pt x="3717455" y="0"/>
                </a:moveTo>
                <a:lnTo>
                  <a:pt x="170103" y="0"/>
                </a:lnTo>
                <a:lnTo>
                  <a:pt x="124880" y="6075"/>
                </a:lnTo>
                <a:lnTo>
                  <a:pt x="84245" y="23221"/>
                </a:lnTo>
                <a:lnTo>
                  <a:pt x="49818" y="49815"/>
                </a:lnTo>
                <a:lnTo>
                  <a:pt x="23222" y="84237"/>
                </a:lnTo>
                <a:lnTo>
                  <a:pt x="6075" y="124865"/>
                </a:lnTo>
                <a:lnTo>
                  <a:pt x="0" y="170078"/>
                </a:lnTo>
                <a:lnTo>
                  <a:pt x="0" y="4710417"/>
                </a:lnTo>
                <a:lnTo>
                  <a:pt x="6075" y="4755635"/>
                </a:lnTo>
                <a:lnTo>
                  <a:pt x="23222" y="4796266"/>
                </a:lnTo>
                <a:lnTo>
                  <a:pt x="49818" y="4830691"/>
                </a:lnTo>
                <a:lnTo>
                  <a:pt x="84245" y="4857286"/>
                </a:lnTo>
                <a:lnTo>
                  <a:pt x="124880" y="4874432"/>
                </a:lnTo>
                <a:lnTo>
                  <a:pt x="170103" y="4880508"/>
                </a:lnTo>
                <a:lnTo>
                  <a:pt x="3717455" y="4880508"/>
                </a:lnTo>
                <a:lnTo>
                  <a:pt x="3762668" y="4874432"/>
                </a:lnTo>
                <a:lnTo>
                  <a:pt x="3803299" y="4857286"/>
                </a:lnTo>
                <a:lnTo>
                  <a:pt x="3837724" y="4830691"/>
                </a:lnTo>
                <a:lnTo>
                  <a:pt x="3864321" y="4796266"/>
                </a:lnTo>
                <a:lnTo>
                  <a:pt x="3881469" y="4755635"/>
                </a:lnTo>
                <a:lnTo>
                  <a:pt x="3887546" y="4710417"/>
                </a:lnTo>
                <a:lnTo>
                  <a:pt x="3887546" y="170078"/>
                </a:lnTo>
                <a:lnTo>
                  <a:pt x="3881469" y="124865"/>
                </a:lnTo>
                <a:lnTo>
                  <a:pt x="3864321" y="84237"/>
                </a:lnTo>
                <a:lnTo>
                  <a:pt x="3837724" y="49815"/>
                </a:lnTo>
                <a:lnTo>
                  <a:pt x="3803299" y="23221"/>
                </a:lnTo>
                <a:lnTo>
                  <a:pt x="3762668" y="6075"/>
                </a:lnTo>
                <a:lnTo>
                  <a:pt x="3717455" y="0"/>
                </a:lnTo>
                <a:close/>
              </a:path>
            </a:pathLst>
          </a:custGeom>
          <a:solidFill>
            <a:srgbClr val="04B9D5">
              <a:alpha val="17999"/>
            </a:srgbClr>
          </a:solidFill>
        </p:spPr>
        <p:txBody>
          <a:bodyPr wrap="square" lIns="0" tIns="0" rIns="0" bIns="0" rtlCol="0"/>
          <a:lstStyle/>
          <a:p>
            <a:endParaRPr sz="1631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object 2"/>
          <p:cNvGrpSpPr/>
          <p:nvPr/>
        </p:nvGrpSpPr>
        <p:grpSpPr>
          <a:xfrm>
            <a:off x="-1" y="0"/>
            <a:ext cx="2297583" cy="7560767"/>
            <a:chOff x="0" y="0"/>
            <a:chExt cx="2297582" cy="7560766"/>
          </a:xfrm>
        </p:grpSpPr>
        <p:sp>
          <p:nvSpPr>
            <p:cNvPr id="137" name="object 3"/>
            <p:cNvSpPr/>
            <p:nvPr/>
          </p:nvSpPr>
          <p:spPr>
            <a:xfrm>
              <a:off x="-1" y="0"/>
              <a:ext cx="2297584" cy="7560767"/>
            </a:xfrm>
            <a:prstGeom prst="rect">
              <a:avLst/>
            </a:prstGeom>
            <a:solidFill>
              <a:srgbClr val="1F2F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38" name="Billede" descr="Billed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9976" y="364480"/>
              <a:ext cx="1417630" cy="13348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9" name="object 5"/>
          <p:cNvGrpSpPr/>
          <p:nvPr/>
        </p:nvGrpSpPr>
        <p:grpSpPr>
          <a:xfrm>
            <a:off x="2860698" y="6886882"/>
            <a:ext cx="443825" cy="417907"/>
            <a:chOff x="0" y="0"/>
            <a:chExt cx="443824" cy="417905"/>
          </a:xfrm>
        </p:grpSpPr>
        <p:pic>
          <p:nvPicPr>
            <p:cNvPr id="140" name="object 6" descr="object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153" y="40089"/>
              <a:ext cx="363525" cy="3377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1" name="object 7" descr="object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153" y="51982"/>
              <a:ext cx="363525" cy="3258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2" name="object 8" descr="object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566" y="166671"/>
              <a:ext cx="222071" cy="1365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45" name="object 9"/>
            <p:cNvGrpSpPr/>
            <p:nvPr/>
          </p:nvGrpSpPr>
          <p:grpSpPr>
            <a:xfrm>
              <a:off x="20041" y="20022"/>
              <a:ext cx="403743" cy="377877"/>
              <a:chOff x="0" y="0"/>
              <a:chExt cx="403741" cy="377875"/>
            </a:xfrm>
          </p:grpSpPr>
          <p:sp>
            <p:nvSpPr>
              <p:cNvPr id="143" name="Figur"/>
              <p:cNvSpPr/>
              <p:nvPr/>
            </p:nvSpPr>
            <p:spPr>
              <a:xfrm>
                <a:off x="0" y="0"/>
                <a:ext cx="358135" cy="377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176" y="0"/>
                    </a:moveTo>
                    <a:lnTo>
                      <a:pt x="8958" y="807"/>
                    </a:lnTo>
                    <a:lnTo>
                      <a:pt x="6612" y="3044"/>
                    </a:lnTo>
                    <a:lnTo>
                      <a:pt x="871" y="12467"/>
                    </a:lnTo>
                    <a:lnTo>
                      <a:pt x="0" y="15512"/>
                    </a:lnTo>
                    <a:lnTo>
                      <a:pt x="218" y="17069"/>
                    </a:lnTo>
                    <a:lnTo>
                      <a:pt x="1904" y="19836"/>
                    </a:lnTo>
                    <a:lnTo>
                      <a:pt x="4749" y="21393"/>
                    </a:lnTo>
                    <a:lnTo>
                      <a:pt x="6435" y="21600"/>
                    </a:lnTo>
                    <a:lnTo>
                      <a:pt x="17916" y="21600"/>
                    </a:lnTo>
                    <a:lnTo>
                      <a:pt x="19602" y="21393"/>
                    </a:lnTo>
                    <a:lnTo>
                      <a:pt x="21133" y="20793"/>
                    </a:lnTo>
                    <a:lnTo>
                      <a:pt x="21600" y="20453"/>
                    </a:lnTo>
                    <a:lnTo>
                      <a:pt x="6435" y="20453"/>
                    </a:lnTo>
                    <a:lnTo>
                      <a:pt x="5067" y="20285"/>
                    </a:lnTo>
                    <a:lnTo>
                      <a:pt x="2758" y="19021"/>
                    </a:lnTo>
                    <a:lnTo>
                      <a:pt x="1389" y="16775"/>
                    </a:lnTo>
                    <a:lnTo>
                      <a:pt x="1213" y="15512"/>
                    </a:lnTo>
                    <a:lnTo>
                      <a:pt x="1389" y="14248"/>
                    </a:lnTo>
                    <a:lnTo>
                      <a:pt x="7660" y="3617"/>
                    </a:lnTo>
                    <a:lnTo>
                      <a:pt x="9564" y="1802"/>
                    </a:lnTo>
                    <a:lnTo>
                      <a:pt x="12176" y="1147"/>
                    </a:lnTo>
                    <a:lnTo>
                      <a:pt x="15859" y="1147"/>
                    </a:lnTo>
                    <a:lnTo>
                      <a:pt x="15393" y="807"/>
                    </a:lnTo>
                    <a:lnTo>
                      <a:pt x="13861" y="207"/>
                    </a:lnTo>
                    <a:lnTo>
                      <a:pt x="1217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4" name="Figur"/>
              <p:cNvSpPr/>
              <p:nvPr/>
            </p:nvSpPr>
            <p:spPr>
              <a:xfrm>
                <a:off x="201876" y="20066"/>
                <a:ext cx="201866" cy="337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535" y="0"/>
                    </a:moveTo>
                    <a:lnTo>
                      <a:pt x="0" y="0"/>
                    </a:lnTo>
                    <a:lnTo>
                      <a:pt x="2427" y="188"/>
                    </a:lnTo>
                    <a:lnTo>
                      <a:pt x="4631" y="733"/>
                    </a:lnTo>
                    <a:lnTo>
                      <a:pt x="8009" y="2764"/>
                    </a:lnTo>
                    <a:lnTo>
                      <a:pt x="18195" y="13307"/>
                    </a:lnTo>
                    <a:lnTo>
                      <a:pt x="19448" y="16071"/>
                    </a:lnTo>
                    <a:lnTo>
                      <a:pt x="19135" y="17485"/>
                    </a:lnTo>
                    <a:lnTo>
                      <a:pt x="16708" y="19998"/>
                    </a:lnTo>
                    <a:lnTo>
                      <a:pt x="12611" y="21412"/>
                    </a:lnTo>
                    <a:lnTo>
                      <a:pt x="10184" y="21600"/>
                    </a:lnTo>
                    <a:lnTo>
                      <a:pt x="16720" y="21600"/>
                    </a:lnTo>
                    <a:lnTo>
                      <a:pt x="18223" y="20910"/>
                    </a:lnTo>
                    <a:lnTo>
                      <a:pt x="20055" y="19478"/>
                    </a:lnTo>
                    <a:lnTo>
                      <a:pt x="21214" y="17813"/>
                    </a:lnTo>
                    <a:lnTo>
                      <a:pt x="21600" y="16071"/>
                    </a:lnTo>
                    <a:lnTo>
                      <a:pt x="21214" y="14330"/>
                    </a:lnTo>
                    <a:lnTo>
                      <a:pt x="20055" y="12666"/>
                    </a:lnTo>
                    <a:lnTo>
                      <a:pt x="9870" y="2122"/>
                    </a:lnTo>
                    <a:lnTo>
                      <a:pt x="8038" y="690"/>
                    </a:lnTo>
                    <a:lnTo>
                      <a:pt x="65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48" name="object 10"/>
            <p:cNvGrpSpPr/>
            <p:nvPr/>
          </p:nvGrpSpPr>
          <p:grpSpPr>
            <a:xfrm>
              <a:off x="0" y="0"/>
              <a:ext cx="443825" cy="417906"/>
              <a:chOff x="0" y="0"/>
              <a:chExt cx="443824" cy="417905"/>
            </a:xfrm>
          </p:grpSpPr>
          <p:sp>
            <p:nvSpPr>
              <p:cNvPr id="146" name="Figur"/>
              <p:cNvSpPr/>
              <p:nvPr/>
            </p:nvSpPr>
            <p:spPr>
              <a:xfrm>
                <a:off x="0" y="0"/>
                <a:ext cx="384667" cy="4179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461" y="0"/>
                    </a:moveTo>
                    <a:lnTo>
                      <a:pt x="8903" y="867"/>
                    </a:lnTo>
                    <a:lnTo>
                      <a:pt x="6308" y="3270"/>
                    </a:lnTo>
                    <a:lnTo>
                      <a:pt x="963" y="11791"/>
                    </a:lnTo>
                    <a:lnTo>
                      <a:pt x="0" y="15061"/>
                    </a:lnTo>
                    <a:lnTo>
                      <a:pt x="241" y="16733"/>
                    </a:lnTo>
                    <a:lnTo>
                      <a:pt x="2105" y="19706"/>
                    </a:lnTo>
                    <a:lnTo>
                      <a:pt x="5252" y="21377"/>
                    </a:lnTo>
                    <a:lnTo>
                      <a:pt x="7116" y="21600"/>
                    </a:lnTo>
                    <a:lnTo>
                      <a:pt x="17806" y="21600"/>
                    </a:lnTo>
                    <a:lnTo>
                      <a:pt x="19670" y="21377"/>
                    </a:lnTo>
                    <a:lnTo>
                      <a:pt x="21364" y="20733"/>
                    </a:lnTo>
                    <a:lnTo>
                      <a:pt x="21600" y="20566"/>
                    </a:lnTo>
                    <a:lnTo>
                      <a:pt x="7116" y="20566"/>
                    </a:lnTo>
                    <a:lnTo>
                      <a:pt x="5547" y="20378"/>
                    </a:lnTo>
                    <a:lnTo>
                      <a:pt x="2898" y="18971"/>
                    </a:lnTo>
                    <a:lnTo>
                      <a:pt x="1329" y="16469"/>
                    </a:lnTo>
                    <a:lnTo>
                      <a:pt x="1126" y="15061"/>
                    </a:lnTo>
                    <a:lnTo>
                      <a:pt x="1329" y="13653"/>
                    </a:lnTo>
                    <a:lnTo>
                      <a:pt x="7281" y="3788"/>
                    </a:lnTo>
                    <a:lnTo>
                      <a:pt x="9466" y="1765"/>
                    </a:lnTo>
                    <a:lnTo>
                      <a:pt x="12461" y="1035"/>
                    </a:lnTo>
                    <a:lnTo>
                      <a:pt x="16256" y="1035"/>
                    </a:lnTo>
                    <a:lnTo>
                      <a:pt x="16019" y="867"/>
                    </a:lnTo>
                    <a:lnTo>
                      <a:pt x="14326" y="223"/>
                    </a:lnTo>
                    <a:lnTo>
                      <a:pt x="12461" y="0"/>
                    </a:lnTo>
                    <a:close/>
                  </a:path>
                </a:pathLst>
              </a:custGeom>
              <a:solidFill>
                <a:srgbClr val="E6E0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7" name="Figur"/>
              <p:cNvSpPr/>
              <p:nvPr/>
            </p:nvSpPr>
            <p:spPr>
              <a:xfrm>
                <a:off x="221916" y="20014"/>
                <a:ext cx="221909" cy="3778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578" y="0"/>
                    </a:moveTo>
                    <a:lnTo>
                      <a:pt x="0" y="0"/>
                    </a:lnTo>
                    <a:lnTo>
                      <a:pt x="2721" y="208"/>
                    </a:lnTo>
                    <a:lnTo>
                      <a:pt x="5192" y="807"/>
                    </a:lnTo>
                    <a:lnTo>
                      <a:pt x="8978" y="3045"/>
                    </a:lnTo>
                    <a:lnTo>
                      <a:pt x="18244" y="12468"/>
                    </a:lnTo>
                    <a:lnTo>
                      <a:pt x="19649" y="15512"/>
                    </a:lnTo>
                    <a:lnTo>
                      <a:pt x="19298" y="17069"/>
                    </a:lnTo>
                    <a:lnTo>
                      <a:pt x="16577" y="19836"/>
                    </a:lnTo>
                    <a:lnTo>
                      <a:pt x="11985" y="21393"/>
                    </a:lnTo>
                    <a:lnTo>
                      <a:pt x="9265" y="21600"/>
                    </a:lnTo>
                    <a:lnTo>
                      <a:pt x="15842" y="21600"/>
                    </a:lnTo>
                    <a:lnTo>
                      <a:pt x="17951" y="20648"/>
                    </a:lnTo>
                    <a:lnTo>
                      <a:pt x="19931" y="19128"/>
                    </a:lnTo>
                    <a:lnTo>
                      <a:pt x="21183" y="17361"/>
                    </a:lnTo>
                    <a:lnTo>
                      <a:pt x="21600" y="15512"/>
                    </a:lnTo>
                    <a:lnTo>
                      <a:pt x="21183" y="13663"/>
                    </a:lnTo>
                    <a:lnTo>
                      <a:pt x="19931" y="11896"/>
                    </a:lnTo>
                    <a:lnTo>
                      <a:pt x="10666" y="2472"/>
                    </a:lnTo>
                    <a:lnTo>
                      <a:pt x="8686" y="952"/>
                    </a:lnTo>
                    <a:lnTo>
                      <a:pt x="6578" y="0"/>
                    </a:lnTo>
                    <a:close/>
                  </a:path>
                </a:pathLst>
              </a:custGeom>
              <a:solidFill>
                <a:srgbClr val="E6E0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150" name="object 11" descr="object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0069" y="7135862"/>
            <a:ext cx="852945" cy="68085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object 17"/>
          <p:cNvSpPr txBox="1">
            <a:spLocks noGrp="1"/>
          </p:cNvSpPr>
          <p:nvPr>
            <p:ph type="title"/>
          </p:nvPr>
        </p:nvSpPr>
        <p:spPr>
          <a:xfrm>
            <a:off x="2831256" y="633083"/>
            <a:ext cx="6095664" cy="382157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2400" spc="-100"/>
            </a:lvl1pPr>
          </a:lstStyle>
          <a:p>
            <a:r>
              <a:t>Reason for purchasing DAO &amp; Overview</a:t>
            </a:r>
          </a:p>
        </p:txBody>
      </p:sp>
      <p:sp>
        <p:nvSpPr>
          <p:cNvPr id="152" name="object 18"/>
          <p:cNvSpPr/>
          <p:nvPr/>
        </p:nvSpPr>
        <p:spPr>
          <a:xfrm>
            <a:off x="2860699" y="1796043"/>
            <a:ext cx="9580589" cy="1"/>
          </a:xfrm>
          <a:prstGeom prst="line">
            <a:avLst/>
          </a:prstGeom>
          <a:ln w="12700">
            <a:solidFill>
              <a:srgbClr val="CCCCC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3" name="Tekst"/>
          <p:cNvSpPr txBox="1"/>
          <p:nvPr/>
        </p:nvSpPr>
        <p:spPr>
          <a:xfrm>
            <a:off x="6653530" y="3776979"/>
            <a:ext cx="14224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 </a:t>
            </a:r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5C11E528-39BA-4B3A-9B64-D9FC24B00916}"/>
              </a:ext>
            </a:extLst>
          </p:cNvPr>
          <p:cNvSpPr/>
          <p:nvPr/>
        </p:nvSpPr>
        <p:spPr>
          <a:xfrm>
            <a:off x="2666743" y="1974244"/>
            <a:ext cx="6260177" cy="4589422"/>
          </a:xfrm>
          <a:custGeom>
            <a:avLst/>
            <a:gdLst/>
            <a:ahLst/>
            <a:cxnLst/>
            <a:rect l="l" t="t" r="r" b="b"/>
            <a:pathLst>
              <a:path w="3888104" h="4880610">
                <a:moveTo>
                  <a:pt x="3717455" y="0"/>
                </a:moveTo>
                <a:lnTo>
                  <a:pt x="170103" y="0"/>
                </a:lnTo>
                <a:lnTo>
                  <a:pt x="124880" y="6075"/>
                </a:lnTo>
                <a:lnTo>
                  <a:pt x="84245" y="23221"/>
                </a:lnTo>
                <a:lnTo>
                  <a:pt x="49818" y="49815"/>
                </a:lnTo>
                <a:lnTo>
                  <a:pt x="23222" y="84237"/>
                </a:lnTo>
                <a:lnTo>
                  <a:pt x="6075" y="124865"/>
                </a:lnTo>
                <a:lnTo>
                  <a:pt x="0" y="170078"/>
                </a:lnTo>
                <a:lnTo>
                  <a:pt x="0" y="4710417"/>
                </a:lnTo>
                <a:lnTo>
                  <a:pt x="6075" y="4755635"/>
                </a:lnTo>
                <a:lnTo>
                  <a:pt x="23222" y="4796266"/>
                </a:lnTo>
                <a:lnTo>
                  <a:pt x="49818" y="4830691"/>
                </a:lnTo>
                <a:lnTo>
                  <a:pt x="84245" y="4857286"/>
                </a:lnTo>
                <a:lnTo>
                  <a:pt x="124880" y="4874432"/>
                </a:lnTo>
                <a:lnTo>
                  <a:pt x="170103" y="4880508"/>
                </a:lnTo>
                <a:lnTo>
                  <a:pt x="3717455" y="4880508"/>
                </a:lnTo>
                <a:lnTo>
                  <a:pt x="3762668" y="4874432"/>
                </a:lnTo>
                <a:lnTo>
                  <a:pt x="3803299" y="4857286"/>
                </a:lnTo>
                <a:lnTo>
                  <a:pt x="3837724" y="4830691"/>
                </a:lnTo>
                <a:lnTo>
                  <a:pt x="3864321" y="4796266"/>
                </a:lnTo>
                <a:lnTo>
                  <a:pt x="3881469" y="4755635"/>
                </a:lnTo>
                <a:lnTo>
                  <a:pt x="3887546" y="4710417"/>
                </a:lnTo>
                <a:lnTo>
                  <a:pt x="3887546" y="170078"/>
                </a:lnTo>
                <a:lnTo>
                  <a:pt x="3881469" y="124865"/>
                </a:lnTo>
                <a:lnTo>
                  <a:pt x="3864321" y="84237"/>
                </a:lnTo>
                <a:lnTo>
                  <a:pt x="3837724" y="49815"/>
                </a:lnTo>
                <a:lnTo>
                  <a:pt x="3803299" y="23221"/>
                </a:lnTo>
                <a:lnTo>
                  <a:pt x="3762668" y="6075"/>
                </a:lnTo>
                <a:lnTo>
                  <a:pt x="3717455" y="0"/>
                </a:lnTo>
                <a:close/>
              </a:path>
            </a:pathLst>
          </a:custGeom>
          <a:solidFill>
            <a:srgbClr val="04B9D5">
              <a:alpha val="17999"/>
            </a:srgbClr>
          </a:solidFill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593E13-5AF5-498C-8E99-E0B125239FC3}"/>
              </a:ext>
            </a:extLst>
          </p:cNvPr>
          <p:cNvSpPr txBox="1"/>
          <p:nvPr/>
        </p:nvSpPr>
        <p:spPr>
          <a:xfrm>
            <a:off x="3043024" y="2327981"/>
            <a:ext cx="5672127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pc="20" dirty="0">
                <a:solidFill>
                  <a:schemeClr val="bg1">
                    <a:lumMod val="50000"/>
                  </a:schemeClr>
                </a:solidFill>
                <a:latin typeface="Catamaran"/>
                <a:cs typeface="Catamaran"/>
              </a:rPr>
              <a:t>The acquisition of DAO will increase trust in </a:t>
            </a:r>
            <a:r>
              <a:rPr lang="en-US" sz="1800" kern="0" spc="20" dirty="0">
                <a:solidFill>
                  <a:schemeClr val="bg1">
                    <a:lumMod val="50000"/>
                  </a:schemeClr>
                </a:solidFill>
                <a:latin typeface="Catamaran"/>
                <a:cs typeface="Catamaran"/>
              </a:rPr>
              <a:t>the platform as Nui is industry agnostic and does not trade on the platform</a:t>
            </a:r>
            <a:endParaRPr lang="en-NZ" dirty="0"/>
          </a:p>
        </p:txBody>
      </p:sp>
      <p:pic>
        <p:nvPicPr>
          <p:cNvPr id="23" name="object 48">
            <a:extLst>
              <a:ext uri="{FF2B5EF4-FFF2-40B4-BE49-F238E27FC236}">
                <a16:creationId xmlns:a16="http://schemas.microsoft.com/office/drawing/2014/main" id="{89CE6851-0316-4995-A85B-258D3FFB9A25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52740" y="2445961"/>
            <a:ext cx="190284" cy="14403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CCF5854-E63B-41D5-9ACD-FD9BF9C05B1C}"/>
              </a:ext>
            </a:extLst>
          </p:cNvPr>
          <p:cNvSpPr txBox="1"/>
          <p:nvPr/>
        </p:nvSpPr>
        <p:spPr>
          <a:xfrm>
            <a:off x="3043024" y="3387070"/>
            <a:ext cx="5401729" cy="9682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2700" marR="5080" algn="just">
              <a:lnSpc>
                <a:spcPct val="107200"/>
              </a:lnSpc>
              <a:spcBef>
                <a:spcPts val="50"/>
              </a:spcBef>
            </a:pPr>
            <a:r>
              <a:rPr lang="en-US" sz="1800" kern="0" spc="20" dirty="0">
                <a:solidFill>
                  <a:schemeClr val="bg1">
                    <a:lumMod val="50000"/>
                  </a:schemeClr>
                </a:solidFill>
                <a:latin typeface="Catamaran"/>
                <a:cs typeface="Catamaran"/>
              </a:rPr>
              <a:t>Nui gains a clearer view of customer needs as we are closer to end users.</a:t>
            </a:r>
            <a:r>
              <a:rPr lang="en-US" spc="20" dirty="0">
                <a:solidFill>
                  <a:schemeClr val="bg1">
                    <a:lumMod val="50000"/>
                  </a:schemeClr>
                </a:solidFill>
                <a:latin typeface="Catamaran"/>
                <a:cs typeface="Catamaran"/>
              </a:rPr>
              <a:t> This allows us to form closer relationships with customers. </a:t>
            </a:r>
            <a:endParaRPr lang="en-US" sz="1800" kern="0" spc="20" dirty="0">
              <a:solidFill>
                <a:schemeClr val="bg1">
                  <a:lumMod val="50000"/>
                </a:schemeClr>
              </a:solidFill>
              <a:latin typeface="Catamaran"/>
              <a:cs typeface="Catamaran"/>
            </a:endParaRPr>
          </a:p>
        </p:txBody>
      </p:sp>
      <p:pic>
        <p:nvPicPr>
          <p:cNvPr id="26" name="object 48">
            <a:extLst>
              <a:ext uri="{FF2B5EF4-FFF2-40B4-BE49-F238E27FC236}">
                <a16:creationId xmlns:a16="http://schemas.microsoft.com/office/drawing/2014/main" id="{069FD173-946D-49B1-B8AC-4AB323D1734D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62748" y="3519547"/>
            <a:ext cx="190284" cy="144030"/>
          </a:xfrm>
          <a:prstGeom prst="rect">
            <a:avLst/>
          </a:prstGeom>
        </p:spPr>
      </p:pic>
      <p:pic>
        <p:nvPicPr>
          <p:cNvPr id="28" name="object 48">
            <a:extLst>
              <a:ext uri="{FF2B5EF4-FFF2-40B4-BE49-F238E27FC236}">
                <a16:creationId xmlns:a16="http://schemas.microsoft.com/office/drawing/2014/main" id="{AA25D533-D7A5-4F50-A8DD-8E2B828150D5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69524" y="4596535"/>
            <a:ext cx="190284" cy="14403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CE3F091-DD17-400A-B05B-D0200553A756}"/>
              </a:ext>
            </a:extLst>
          </p:cNvPr>
          <p:cNvSpPr txBox="1"/>
          <p:nvPr/>
        </p:nvSpPr>
        <p:spPr>
          <a:xfrm>
            <a:off x="3059808" y="4470038"/>
            <a:ext cx="5401729" cy="9682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2700" marR="5080" algn="just">
              <a:lnSpc>
                <a:spcPct val="107200"/>
              </a:lnSpc>
              <a:spcBef>
                <a:spcPts val="50"/>
              </a:spcBef>
            </a:pPr>
            <a:r>
              <a:rPr lang="en-US" spc="20" dirty="0">
                <a:solidFill>
                  <a:schemeClr val="bg1">
                    <a:lumMod val="50000"/>
                  </a:schemeClr>
                </a:solidFill>
                <a:latin typeface="Catamaran"/>
                <a:cs typeface="Catamaran"/>
              </a:rPr>
              <a:t>Nui can now offer more flexibility to both buyers and sellers. We can facilitate buyers and sellers moving from DAO to a single seller platform and vice-versa. </a:t>
            </a:r>
            <a:endParaRPr lang="en-US" sz="1800" kern="0" spc="20" dirty="0">
              <a:solidFill>
                <a:schemeClr val="bg1">
                  <a:lumMod val="50000"/>
                </a:schemeClr>
              </a:solidFill>
              <a:latin typeface="Catamaran"/>
              <a:cs typeface="Catamaran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3AE9991-4898-4F81-8D68-871831BE1B5E}"/>
              </a:ext>
            </a:extLst>
          </p:cNvPr>
          <p:cNvSpPr txBox="1"/>
          <p:nvPr/>
        </p:nvSpPr>
        <p:spPr>
          <a:xfrm>
            <a:off x="3043023" y="5503356"/>
            <a:ext cx="5401729" cy="6719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2700" marR="5080" algn="just">
              <a:lnSpc>
                <a:spcPct val="107200"/>
              </a:lnSpc>
              <a:spcBef>
                <a:spcPts val="50"/>
              </a:spcBef>
            </a:pPr>
            <a:r>
              <a:rPr lang="en-US" sz="1800" kern="0" spc="20" dirty="0">
                <a:solidFill>
                  <a:schemeClr val="bg1">
                    <a:lumMod val="50000"/>
                  </a:schemeClr>
                </a:solidFill>
                <a:latin typeface="Catamaran"/>
                <a:cs typeface="Catamaran"/>
              </a:rPr>
              <a:t>Nui can more easily merge over development from other platforms to the DAO platform.  </a:t>
            </a:r>
          </a:p>
        </p:txBody>
      </p:sp>
      <p:pic>
        <p:nvPicPr>
          <p:cNvPr id="32" name="object 48">
            <a:extLst>
              <a:ext uri="{FF2B5EF4-FFF2-40B4-BE49-F238E27FC236}">
                <a16:creationId xmlns:a16="http://schemas.microsoft.com/office/drawing/2014/main" id="{C7AD0B89-1B27-4A3E-A935-006FA5D0E962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67062" y="5613194"/>
            <a:ext cx="190284" cy="144030"/>
          </a:xfrm>
          <a:prstGeom prst="rect">
            <a:avLst/>
          </a:prstGeom>
        </p:spPr>
      </p:pic>
      <p:sp>
        <p:nvSpPr>
          <p:cNvPr id="33" name="object 7">
            <a:extLst>
              <a:ext uri="{FF2B5EF4-FFF2-40B4-BE49-F238E27FC236}">
                <a16:creationId xmlns:a16="http://schemas.microsoft.com/office/drawing/2014/main" id="{843B8A2A-E198-43F7-8FC0-E29A12AE390E}"/>
              </a:ext>
            </a:extLst>
          </p:cNvPr>
          <p:cNvSpPr/>
          <p:nvPr/>
        </p:nvSpPr>
        <p:spPr>
          <a:xfrm>
            <a:off x="9801686" y="2327980"/>
            <a:ext cx="2523972" cy="1953067"/>
          </a:xfrm>
          <a:custGeom>
            <a:avLst/>
            <a:gdLst/>
            <a:ahLst/>
            <a:cxnLst/>
            <a:rect l="l" t="t" r="r" b="b"/>
            <a:pathLst>
              <a:path w="1686560" h="836929">
                <a:moveTo>
                  <a:pt x="1622767" y="0"/>
                </a:moveTo>
                <a:lnTo>
                  <a:pt x="63499" y="0"/>
                </a:lnTo>
                <a:lnTo>
                  <a:pt x="38779" y="4990"/>
                </a:lnTo>
                <a:lnTo>
                  <a:pt x="18595" y="18600"/>
                </a:lnTo>
                <a:lnTo>
                  <a:pt x="4989" y="38785"/>
                </a:lnTo>
                <a:lnTo>
                  <a:pt x="0" y="63499"/>
                </a:lnTo>
                <a:lnTo>
                  <a:pt x="0" y="773061"/>
                </a:lnTo>
                <a:lnTo>
                  <a:pt x="4989" y="797781"/>
                </a:lnTo>
                <a:lnTo>
                  <a:pt x="18595" y="817965"/>
                </a:lnTo>
                <a:lnTo>
                  <a:pt x="38779" y="831572"/>
                </a:lnTo>
                <a:lnTo>
                  <a:pt x="63499" y="836561"/>
                </a:lnTo>
                <a:lnTo>
                  <a:pt x="1622767" y="836561"/>
                </a:lnTo>
                <a:lnTo>
                  <a:pt x="1647482" y="831572"/>
                </a:lnTo>
                <a:lnTo>
                  <a:pt x="1667667" y="817965"/>
                </a:lnTo>
                <a:lnTo>
                  <a:pt x="1681276" y="797781"/>
                </a:lnTo>
                <a:lnTo>
                  <a:pt x="1686267" y="773061"/>
                </a:lnTo>
                <a:lnTo>
                  <a:pt x="1686267" y="63499"/>
                </a:lnTo>
                <a:lnTo>
                  <a:pt x="1681276" y="38785"/>
                </a:lnTo>
                <a:lnTo>
                  <a:pt x="1667667" y="18600"/>
                </a:lnTo>
                <a:lnTo>
                  <a:pt x="1647482" y="4990"/>
                </a:lnTo>
                <a:lnTo>
                  <a:pt x="1622767" y="0"/>
                </a:lnTo>
                <a:close/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6BBEEEB-7F30-4394-8F12-77F67066037D}"/>
              </a:ext>
            </a:extLst>
          </p:cNvPr>
          <p:cNvSpPr txBox="1"/>
          <p:nvPr/>
        </p:nvSpPr>
        <p:spPr>
          <a:xfrm>
            <a:off x="9801687" y="2606238"/>
            <a:ext cx="2523972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2400" b="1" spc="20" dirty="0">
                <a:solidFill>
                  <a:schemeClr val="bg1">
                    <a:lumMod val="50000"/>
                  </a:schemeClr>
                </a:solidFill>
                <a:latin typeface="Catamaran"/>
              </a:rPr>
              <a:t>100% independent from 1 April 2022</a:t>
            </a:r>
            <a:endParaRPr lang="en-NZ" sz="2400" b="1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object 2"/>
          <p:cNvGrpSpPr/>
          <p:nvPr/>
        </p:nvGrpSpPr>
        <p:grpSpPr>
          <a:xfrm>
            <a:off x="-1" y="0"/>
            <a:ext cx="2297583" cy="7560767"/>
            <a:chOff x="0" y="0"/>
            <a:chExt cx="2297582" cy="7560766"/>
          </a:xfrm>
        </p:grpSpPr>
        <p:sp>
          <p:nvSpPr>
            <p:cNvPr id="156" name="object 3"/>
            <p:cNvSpPr/>
            <p:nvPr/>
          </p:nvSpPr>
          <p:spPr>
            <a:xfrm>
              <a:off x="-1" y="0"/>
              <a:ext cx="2297584" cy="7560767"/>
            </a:xfrm>
            <a:prstGeom prst="rect">
              <a:avLst/>
            </a:prstGeom>
            <a:solidFill>
              <a:srgbClr val="1F2F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57" name="Billede" descr="Billed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9976" y="364480"/>
              <a:ext cx="1417630" cy="13348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8" name="object 5"/>
          <p:cNvGrpSpPr/>
          <p:nvPr/>
        </p:nvGrpSpPr>
        <p:grpSpPr>
          <a:xfrm>
            <a:off x="2860698" y="6886882"/>
            <a:ext cx="443825" cy="417907"/>
            <a:chOff x="0" y="0"/>
            <a:chExt cx="443824" cy="417905"/>
          </a:xfrm>
        </p:grpSpPr>
        <p:pic>
          <p:nvPicPr>
            <p:cNvPr id="159" name="object 6" descr="object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153" y="40089"/>
              <a:ext cx="363525" cy="3377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0" name="object 7" descr="object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153" y="51982"/>
              <a:ext cx="363525" cy="3258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1" name="object 8" descr="object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566" y="166671"/>
              <a:ext cx="222071" cy="1365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64" name="object 9"/>
            <p:cNvGrpSpPr/>
            <p:nvPr/>
          </p:nvGrpSpPr>
          <p:grpSpPr>
            <a:xfrm>
              <a:off x="20041" y="20022"/>
              <a:ext cx="403743" cy="377877"/>
              <a:chOff x="0" y="0"/>
              <a:chExt cx="403741" cy="377875"/>
            </a:xfrm>
          </p:grpSpPr>
          <p:sp>
            <p:nvSpPr>
              <p:cNvPr id="162" name="Figur"/>
              <p:cNvSpPr/>
              <p:nvPr/>
            </p:nvSpPr>
            <p:spPr>
              <a:xfrm>
                <a:off x="0" y="0"/>
                <a:ext cx="358135" cy="377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176" y="0"/>
                    </a:moveTo>
                    <a:lnTo>
                      <a:pt x="8958" y="807"/>
                    </a:lnTo>
                    <a:lnTo>
                      <a:pt x="6612" y="3044"/>
                    </a:lnTo>
                    <a:lnTo>
                      <a:pt x="871" y="12467"/>
                    </a:lnTo>
                    <a:lnTo>
                      <a:pt x="0" y="15512"/>
                    </a:lnTo>
                    <a:lnTo>
                      <a:pt x="218" y="17069"/>
                    </a:lnTo>
                    <a:lnTo>
                      <a:pt x="1904" y="19836"/>
                    </a:lnTo>
                    <a:lnTo>
                      <a:pt x="4749" y="21393"/>
                    </a:lnTo>
                    <a:lnTo>
                      <a:pt x="6435" y="21600"/>
                    </a:lnTo>
                    <a:lnTo>
                      <a:pt x="17916" y="21600"/>
                    </a:lnTo>
                    <a:lnTo>
                      <a:pt x="19602" y="21393"/>
                    </a:lnTo>
                    <a:lnTo>
                      <a:pt x="21133" y="20793"/>
                    </a:lnTo>
                    <a:lnTo>
                      <a:pt x="21600" y="20453"/>
                    </a:lnTo>
                    <a:lnTo>
                      <a:pt x="6435" y="20453"/>
                    </a:lnTo>
                    <a:lnTo>
                      <a:pt x="5067" y="20285"/>
                    </a:lnTo>
                    <a:lnTo>
                      <a:pt x="2758" y="19021"/>
                    </a:lnTo>
                    <a:lnTo>
                      <a:pt x="1389" y="16775"/>
                    </a:lnTo>
                    <a:lnTo>
                      <a:pt x="1213" y="15512"/>
                    </a:lnTo>
                    <a:lnTo>
                      <a:pt x="1389" y="14248"/>
                    </a:lnTo>
                    <a:lnTo>
                      <a:pt x="7660" y="3617"/>
                    </a:lnTo>
                    <a:lnTo>
                      <a:pt x="9564" y="1802"/>
                    </a:lnTo>
                    <a:lnTo>
                      <a:pt x="12176" y="1147"/>
                    </a:lnTo>
                    <a:lnTo>
                      <a:pt x="15859" y="1147"/>
                    </a:lnTo>
                    <a:lnTo>
                      <a:pt x="15393" y="807"/>
                    </a:lnTo>
                    <a:lnTo>
                      <a:pt x="13861" y="207"/>
                    </a:lnTo>
                    <a:lnTo>
                      <a:pt x="1217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3" name="Figur"/>
              <p:cNvSpPr/>
              <p:nvPr/>
            </p:nvSpPr>
            <p:spPr>
              <a:xfrm>
                <a:off x="201876" y="20066"/>
                <a:ext cx="201866" cy="337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535" y="0"/>
                    </a:moveTo>
                    <a:lnTo>
                      <a:pt x="0" y="0"/>
                    </a:lnTo>
                    <a:lnTo>
                      <a:pt x="2427" y="188"/>
                    </a:lnTo>
                    <a:lnTo>
                      <a:pt x="4631" y="733"/>
                    </a:lnTo>
                    <a:lnTo>
                      <a:pt x="8009" y="2764"/>
                    </a:lnTo>
                    <a:lnTo>
                      <a:pt x="18195" y="13307"/>
                    </a:lnTo>
                    <a:lnTo>
                      <a:pt x="19448" y="16071"/>
                    </a:lnTo>
                    <a:lnTo>
                      <a:pt x="19135" y="17485"/>
                    </a:lnTo>
                    <a:lnTo>
                      <a:pt x="16708" y="19998"/>
                    </a:lnTo>
                    <a:lnTo>
                      <a:pt x="12611" y="21412"/>
                    </a:lnTo>
                    <a:lnTo>
                      <a:pt x="10184" y="21600"/>
                    </a:lnTo>
                    <a:lnTo>
                      <a:pt x="16720" y="21600"/>
                    </a:lnTo>
                    <a:lnTo>
                      <a:pt x="18223" y="20910"/>
                    </a:lnTo>
                    <a:lnTo>
                      <a:pt x="20055" y="19478"/>
                    </a:lnTo>
                    <a:lnTo>
                      <a:pt x="21214" y="17813"/>
                    </a:lnTo>
                    <a:lnTo>
                      <a:pt x="21600" y="16071"/>
                    </a:lnTo>
                    <a:lnTo>
                      <a:pt x="21214" y="14330"/>
                    </a:lnTo>
                    <a:lnTo>
                      <a:pt x="20055" y="12666"/>
                    </a:lnTo>
                    <a:lnTo>
                      <a:pt x="9870" y="2122"/>
                    </a:lnTo>
                    <a:lnTo>
                      <a:pt x="8038" y="690"/>
                    </a:lnTo>
                    <a:lnTo>
                      <a:pt x="65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67" name="object 10"/>
            <p:cNvGrpSpPr/>
            <p:nvPr/>
          </p:nvGrpSpPr>
          <p:grpSpPr>
            <a:xfrm>
              <a:off x="0" y="0"/>
              <a:ext cx="443825" cy="417906"/>
              <a:chOff x="0" y="0"/>
              <a:chExt cx="443824" cy="417905"/>
            </a:xfrm>
          </p:grpSpPr>
          <p:sp>
            <p:nvSpPr>
              <p:cNvPr id="165" name="Figur"/>
              <p:cNvSpPr/>
              <p:nvPr/>
            </p:nvSpPr>
            <p:spPr>
              <a:xfrm>
                <a:off x="0" y="0"/>
                <a:ext cx="384667" cy="4179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461" y="0"/>
                    </a:moveTo>
                    <a:lnTo>
                      <a:pt x="8903" y="867"/>
                    </a:lnTo>
                    <a:lnTo>
                      <a:pt x="6308" y="3270"/>
                    </a:lnTo>
                    <a:lnTo>
                      <a:pt x="963" y="11791"/>
                    </a:lnTo>
                    <a:lnTo>
                      <a:pt x="0" y="15061"/>
                    </a:lnTo>
                    <a:lnTo>
                      <a:pt x="241" y="16733"/>
                    </a:lnTo>
                    <a:lnTo>
                      <a:pt x="2105" y="19706"/>
                    </a:lnTo>
                    <a:lnTo>
                      <a:pt x="5252" y="21377"/>
                    </a:lnTo>
                    <a:lnTo>
                      <a:pt x="7116" y="21600"/>
                    </a:lnTo>
                    <a:lnTo>
                      <a:pt x="17806" y="21600"/>
                    </a:lnTo>
                    <a:lnTo>
                      <a:pt x="19670" y="21377"/>
                    </a:lnTo>
                    <a:lnTo>
                      <a:pt x="21364" y="20733"/>
                    </a:lnTo>
                    <a:lnTo>
                      <a:pt x="21600" y="20566"/>
                    </a:lnTo>
                    <a:lnTo>
                      <a:pt x="7116" y="20566"/>
                    </a:lnTo>
                    <a:lnTo>
                      <a:pt x="5547" y="20378"/>
                    </a:lnTo>
                    <a:lnTo>
                      <a:pt x="2898" y="18971"/>
                    </a:lnTo>
                    <a:lnTo>
                      <a:pt x="1329" y="16469"/>
                    </a:lnTo>
                    <a:lnTo>
                      <a:pt x="1126" y="15061"/>
                    </a:lnTo>
                    <a:lnTo>
                      <a:pt x="1329" y="13653"/>
                    </a:lnTo>
                    <a:lnTo>
                      <a:pt x="7281" y="3788"/>
                    </a:lnTo>
                    <a:lnTo>
                      <a:pt x="9466" y="1765"/>
                    </a:lnTo>
                    <a:lnTo>
                      <a:pt x="12461" y="1035"/>
                    </a:lnTo>
                    <a:lnTo>
                      <a:pt x="16256" y="1035"/>
                    </a:lnTo>
                    <a:lnTo>
                      <a:pt x="16019" y="867"/>
                    </a:lnTo>
                    <a:lnTo>
                      <a:pt x="14326" y="223"/>
                    </a:lnTo>
                    <a:lnTo>
                      <a:pt x="12461" y="0"/>
                    </a:lnTo>
                    <a:close/>
                  </a:path>
                </a:pathLst>
              </a:custGeom>
              <a:solidFill>
                <a:srgbClr val="E6E0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6" name="Figur"/>
              <p:cNvSpPr/>
              <p:nvPr/>
            </p:nvSpPr>
            <p:spPr>
              <a:xfrm>
                <a:off x="221916" y="20014"/>
                <a:ext cx="221909" cy="3778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578" y="0"/>
                    </a:moveTo>
                    <a:lnTo>
                      <a:pt x="0" y="0"/>
                    </a:lnTo>
                    <a:lnTo>
                      <a:pt x="2721" y="208"/>
                    </a:lnTo>
                    <a:lnTo>
                      <a:pt x="5192" y="807"/>
                    </a:lnTo>
                    <a:lnTo>
                      <a:pt x="8978" y="3045"/>
                    </a:lnTo>
                    <a:lnTo>
                      <a:pt x="18244" y="12468"/>
                    </a:lnTo>
                    <a:lnTo>
                      <a:pt x="19649" y="15512"/>
                    </a:lnTo>
                    <a:lnTo>
                      <a:pt x="19298" y="17069"/>
                    </a:lnTo>
                    <a:lnTo>
                      <a:pt x="16577" y="19836"/>
                    </a:lnTo>
                    <a:lnTo>
                      <a:pt x="11985" y="21393"/>
                    </a:lnTo>
                    <a:lnTo>
                      <a:pt x="9265" y="21600"/>
                    </a:lnTo>
                    <a:lnTo>
                      <a:pt x="15842" y="21600"/>
                    </a:lnTo>
                    <a:lnTo>
                      <a:pt x="17951" y="20648"/>
                    </a:lnTo>
                    <a:lnTo>
                      <a:pt x="19931" y="19128"/>
                    </a:lnTo>
                    <a:lnTo>
                      <a:pt x="21183" y="17361"/>
                    </a:lnTo>
                    <a:lnTo>
                      <a:pt x="21600" y="15512"/>
                    </a:lnTo>
                    <a:lnTo>
                      <a:pt x="21183" y="13663"/>
                    </a:lnTo>
                    <a:lnTo>
                      <a:pt x="19931" y="11896"/>
                    </a:lnTo>
                    <a:lnTo>
                      <a:pt x="10666" y="2472"/>
                    </a:lnTo>
                    <a:lnTo>
                      <a:pt x="8686" y="952"/>
                    </a:lnTo>
                    <a:lnTo>
                      <a:pt x="6578" y="0"/>
                    </a:lnTo>
                    <a:close/>
                  </a:path>
                </a:pathLst>
              </a:custGeom>
              <a:solidFill>
                <a:srgbClr val="E6E0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169" name="object 11" descr="object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0069" y="7135862"/>
            <a:ext cx="852945" cy="68085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object 18"/>
          <p:cNvSpPr/>
          <p:nvPr/>
        </p:nvSpPr>
        <p:spPr>
          <a:xfrm>
            <a:off x="2831256" y="1269082"/>
            <a:ext cx="9580589" cy="1"/>
          </a:xfrm>
          <a:prstGeom prst="line">
            <a:avLst/>
          </a:prstGeom>
          <a:ln w="12700">
            <a:solidFill>
              <a:srgbClr val="CCCCC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2" name="object 17"/>
          <p:cNvSpPr txBox="1">
            <a:spLocks noGrp="1"/>
          </p:cNvSpPr>
          <p:nvPr>
            <p:ph type="title"/>
          </p:nvPr>
        </p:nvSpPr>
        <p:spPr>
          <a:xfrm>
            <a:off x="2831256" y="633083"/>
            <a:ext cx="6095664" cy="382157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2400" spc="-100"/>
            </a:lvl1pPr>
          </a:lstStyle>
          <a:p>
            <a:r>
              <a:rPr lang="en-NZ" dirty="0"/>
              <a:t>Overview of 2021 / 2022</a:t>
            </a:r>
            <a:endParaRPr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62350ACA-1D12-4E88-B71D-DEC5C8ACAE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615118"/>
              </p:ext>
            </p:extLst>
          </p:nvPr>
        </p:nvGraphicFramePr>
        <p:xfrm>
          <a:off x="2860698" y="1490875"/>
          <a:ext cx="10003247" cy="521208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3969345">
                  <a:extLst>
                    <a:ext uri="{9D8B030D-6E8A-4147-A177-3AD203B41FA5}">
                      <a16:colId xmlns:a16="http://schemas.microsoft.com/office/drawing/2014/main" val="2286965748"/>
                    </a:ext>
                  </a:extLst>
                </a:gridCol>
                <a:gridCol w="3356895">
                  <a:extLst>
                    <a:ext uri="{9D8B030D-6E8A-4147-A177-3AD203B41FA5}">
                      <a16:colId xmlns:a16="http://schemas.microsoft.com/office/drawing/2014/main" val="1472977402"/>
                    </a:ext>
                  </a:extLst>
                </a:gridCol>
                <a:gridCol w="2677007">
                  <a:extLst>
                    <a:ext uri="{9D8B030D-6E8A-4147-A177-3AD203B41FA5}">
                      <a16:colId xmlns:a16="http://schemas.microsoft.com/office/drawing/2014/main" val="99041898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>
                        <a:latin typeface="Museo 5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2021</a:t>
                      </a:r>
                      <a:endParaRPr lang="en-US" dirty="0">
                        <a:latin typeface="Museo 5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2022 (YTD @ March 28)</a:t>
                      </a:r>
                      <a:endParaRPr lang="en-US" dirty="0">
                        <a:latin typeface="Museo 5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6131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Total Volume of Trade</a:t>
                      </a:r>
                      <a:endParaRPr lang="en-US" dirty="0">
                        <a:latin typeface="Museo 5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latin typeface="Museo 500"/>
                        </a:rPr>
                        <a:t>20,228 Metric Tonnes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latin typeface="Museo 500"/>
                        </a:rPr>
                        <a:t>7,740 Metric Tonnes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7014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Total Number of Trades </a:t>
                      </a:r>
                      <a:endParaRPr lang="en-US" u="none" strike="noStrike" noProof="0">
                        <a:latin typeface="Museo 5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Museo 500"/>
                        </a:rPr>
                        <a:t>332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Museo 500"/>
                        </a:rPr>
                        <a:t>112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06367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dirty="0"/>
                        <a:t>Total Value of Trade </a:t>
                      </a:r>
                      <a:endParaRPr lang="en-US" u="none" strike="noStrike" noProof="0" dirty="0">
                        <a:latin typeface="Museo 5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61.0M EUR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30.2M 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83059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u="none" strike="noStrike" noProof="0" dirty="0"/>
                        <a:t>Number of Active Companies</a:t>
                      </a:r>
                      <a:endParaRPr lang="en-US" u="none" strike="noStrike" noProof="0" dirty="0">
                        <a:latin typeface="Museo 5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Museo 500"/>
                        </a:rPr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Museo 500"/>
                        </a:rPr>
                        <a:t>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0974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Number of Buyers   </a:t>
                      </a:r>
                      <a:endParaRPr lang="en-US" u="none" strike="noStrike" noProof="0" dirty="0">
                        <a:latin typeface="Museo 5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Museo 500"/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Museo 500"/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68192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dirty="0"/>
                        <a:t>Number of Active Users </a:t>
                      </a:r>
                      <a:endParaRPr lang="en-US" dirty="0">
                        <a:latin typeface="Museo 5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latin typeface="Museo 500"/>
                        </a:rPr>
                        <a:t>209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latin typeface="Museo 500"/>
                        </a:rPr>
                        <a:t>183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319214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dirty="0"/>
                        <a:t>Number of Orders placed</a:t>
                      </a:r>
                      <a:endParaRPr lang="en-US" dirty="0">
                        <a:latin typeface="Museo 5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latin typeface="Museo 500"/>
                        </a:rPr>
                        <a:t>2,626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latin typeface="Museo 500"/>
                        </a:rPr>
                        <a:t>594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17383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dirty="0"/>
                        <a:t>Product with highest number of trades</a:t>
                      </a:r>
                      <a:endParaRPr lang="en-US" dirty="0">
                        <a:latin typeface="Museo 5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latin typeface="Museo 500"/>
                        </a:rPr>
                        <a:t>Gouda Cheese 48%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latin typeface="Museo 500"/>
                        </a:rPr>
                        <a:t>Lactic Butter - Fresh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98607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dirty="0"/>
                        <a:t>Product with highest value traded</a:t>
                      </a:r>
                      <a:endParaRPr lang="en-US" dirty="0">
                        <a:latin typeface="Museo 5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0" i="0" u="none" strike="noStrike" noProof="0" dirty="0">
                          <a:latin typeface="+mn-lt"/>
                        </a:rPr>
                        <a:t>Gouda Cheese 48%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0" i="0" u="none" strike="noStrike" noProof="0" dirty="0">
                          <a:latin typeface="+mn-lt"/>
                        </a:rPr>
                        <a:t>Feed – Skimmed Milk Powder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7014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dirty="0"/>
                        <a:t>Total Number of Tenders</a:t>
                      </a:r>
                      <a:endParaRPr lang="en-US" dirty="0">
                        <a:latin typeface="Museo 5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latin typeface="Museo 50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latin typeface="Museo 50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17253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object 2"/>
          <p:cNvGrpSpPr/>
          <p:nvPr/>
        </p:nvGrpSpPr>
        <p:grpSpPr>
          <a:xfrm>
            <a:off x="-1" y="0"/>
            <a:ext cx="2297583" cy="7560767"/>
            <a:chOff x="0" y="0"/>
            <a:chExt cx="2297582" cy="7560766"/>
          </a:xfrm>
        </p:grpSpPr>
        <p:sp>
          <p:nvSpPr>
            <p:cNvPr id="137" name="object 3"/>
            <p:cNvSpPr/>
            <p:nvPr/>
          </p:nvSpPr>
          <p:spPr>
            <a:xfrm>
              <a:off x="-1" y="0"/>
              <a:ext cx="2297584" cy="7560767"/>
            </a:xfrm>
            <a:prstGeom prst="rect">
              <a:avLst/>
            </a:prstGeom>
            <a:solidFill>
              <a:srgbClr val="1F2F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38" name="Billede" descr="Billed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9976" y="364480"/>
              <a:ext cx="1417630" cy="13348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9" name="object 5"/>
          <p:cNvGrpSpPr/>
          <p:nvPr/>
        </p:nvGrpSpPr>
        <p:grpSpPr>
          <a:xfrm>
            <a:off x="2860698" y="6886882"/>
            <a:ext cx="443825" cy="417907"/>
            <a:chOff x="0" y="0"/>
            <a:chExt cx="443824" cy="417905"/>
          </a:xfrm>
        </p:grpSpPr>
        <p:pic>
          <p:nvPicPr>
            <p:cNvPr id="140" name="object 6" descr="object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153" y="40089"/>
              <a:ext cx="363525" cy="3377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1" name="object 7" descr="object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153" y="51982"/>
              <a:ext cx="363525" cy="3258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2" name="object 8" descr="object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566" y="166671"/>
              <a:ext cx="222071" cy="1365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45" name="object 9"/>
            <p:cNvGrpSpPr/>
            <p:nvPr/>
          </p:nvGrpSpPr>
          <p:grpSpPr>
            <a:xfrm>
              <a:off x="20041" y="20022"/>
              <a:ext cx="403743" cy="377877"/>
              <a:chOff x="0" y="0"/>
              <a:chExt cx="403741" cy="377875"/>
            </a:xfrm>
          </p:grpSpPr>
          <p:sp>
            <p:nvSpPr>
              <p:cNvPr id="143" name="Figur"/>
              <p:cNvSpPr/>
              <p:nvPr/>
            </p:nvSpPr>
            <p:spPr>
              <a:xfrm>
                <a:off x="0" y="0"/>
                <a:ext cx="358135" cy="377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176" y="0"/>
                    </a:moveTo>
                    <a:lnTo>
                      <a:pt x="8958" y="807"/>
                    </a:lnTo>
                    <a:lnTo>
                      <a:pt x="6612" y="3044"/>
                    </a:lnTo>
                    <a:lnTo>
                      <a:pt x="871" y="12467"/>
                    </a:lnTo>
                    <a:lnTo>
                      <a:pt x="0" y="15512"/>
                    </a:lnTo>
                    <a:lnTo>
                      <a:pt x="218" y="17069"/>
                    </a:lnTo>
                    <a:lnTo>
                      <a:pt x="1904" y="19836"/>
                    </a:lnTo>
                    <a:lnTo>
                      <a:pt x="4749" y="21393"/>
                    </a:lnTo>
                    <a:lnTo>
                      <a:pt x="6435" y="21600"/>
                    </a:lnTo>
                    <a:lnTo>
                      <a:pt x="17916" y="21600"/>
                    </a:lnTo>
                    <a:lnTo>
                      <a:pt x="19602" y="21393"/>
                    </a:lnTo>
                    <a:lnTo>
                      <a:pt x="21133" y="20793"/>
                    </a:lnTo>
                    <a:lnTo>
                      <a:pt x="21600" y="20453"/>
                    </a:lnTo>
                    <a:lnTo>
                      <a:pt x="6435" y="20453"/>
                    </a:lnTo>
                    <a:lnTo>
                      <a:pt x="5067" y="20285"/>
                    </a:lnTo>
                    <a:lnTo>
                      <a:pt x="2758" y="19021"/>
                    </a:lnTo>
                    <a:lnTo>
                      <a:pt x="1389" y="16775"/>
                    </a:lnTo>
                    <a:lnTo>
                      <a:pt x="1213" y="15512"/>
                    </a:lnTo>
                    <a:lnTo>
                      <a:pt x="1389" y="14248"/>
                    </a:lnTo>
                    <a:lnTo>
                      <a:pt x="7660" y="3617"/>
                    </a:lnTo>
                    <a:lnTo>
                      <a:pt x="9564" y="1802"/>
                    </a:lnTo>
                    <a:lnTo>
                      <a:pt x="12176" y="1147"/>
                    </a:lnTo>
                    <a:lnTo>
                      <a:pt x="15859" y="1147"/>
                    </a:lnTo>
                    <a:lnTo>
                      <a:pt x="15393" y="807"/>
                    </a:lnTo>
                    <a:lnTo>
                      <a:pt x="13861" y="207"/>
                    </a:lnTo>
                    <a:lnTo>
                      <a:pt x="1217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4" name="Figur"/>
              <p:cNvSpPr/>
              <p:nvPr/>
            </p:nvSpPr>
            <p:spPr>
              <a:xfrm>
                <a:off x="201876" y="20066"/>
                <a:ext cx="201866" cy="337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535" y="0"/>
                    </a:moveTo>
                    <a:lnTo>
                      <a:pt x="0" y="0"/>
                    </a:lnTo>
                    <a:lnTo>
                      <a:pt x="2427" y="188"/>
                    </a:lnTo>
                    <a:lnTo>
                      <a:pt x="4631" y="733"/>
                    </a:lnTo>
                    <a:lnTo>
                      <a:pt x="8009" y="2764"/>
                    </a:lnTo>
                    <a:lnTo>
                      <a:pt x="18195" y="13307"/>
                    </a:lnTo>
                    <a:lnTo>
                      <a:pt x="19448" y="16071"/>
                    </a:lnTo>
                    <a:lnTo>
                      <a:pt x="19135" y="17485"/>
                    </a:lnTo>
                    <a:lnTo>
                      <a:pt x="16708" y="19998"/>
                    </a:lnTo>
                    <a:lnTo>
                      <a:pt x="12611" y="21412"/>
                    </a:lnTo>
                    <a:lnTo>
                      <a:pt x="10184" y="21600"/>
                    </a:lnTo>
                    <a:lnTo>
                      <a:pt x="16720" y="21600"/>
                    </a:lnTo>
                    <a:lnTo>
                      <a:pt x="18223" y="20910"/>
                    </a:lnTo>
                    <a:lnTo>
                      <a:pt x="20055" y="19478"/>
                    </a:lnTo>
                    <a:lnTo>
                      <a:pt x="21214" y="17813"/>
                    </a:lnTo>
                    <a:lnTo>
                      <a:pt x="21600" y="16071"/>
                    </a:lnTo>
                    <a:lnTo>
                      <a:pt x="21214" y="14330"/>
                    </a:lnTo>
                    <a:lnTo>
                      <a:pt x="20055" y="12666"/>
                    </a:lnTo>
                    <a:lnTo>
                      <a:pt x="9870" y="2122"/>
                    </a:lnTo>
                    <a:lnTo>
                      <a:pt x="8038" y="690"/>
                    </a:lnTo>
                    <a:lnTo>
                      <a:pt x="65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48" name="object 10"/>
            <p:cNvGrpSpPr/>
            <p:nvPr/>
          </p:nvGrpSpPr>
          <p:grpSpPr>
            <a:xfrm>
              <a:off x="0" y="0"/>
              <a:ext cx="443825" cy="417906"/>
              <a:chOff x="0" y="0"/>
              <a:chExt cx="443824" cy="417905"/>
            </a:xfrm>
          </p:grpSpPr>
          <p:sp>
            <p:nvSpPr>
              <p:cNvPr id="146" name="Figur"/>
              <p:cNvSpPr/>
              <p:nvPr/>
            </p:nvSpPr>
            <p:spPr>
              <a:xfrm>
                <a:off x="0" y="0"/>
                <a:ext cx="384667" cy="4179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461" y="0"/>
                    </a:moveTo>
                    <a:lnTo>
                      <a:pt x="8903" y="867"/>
                    </a:lnTo>
                    <a:lnTo>
                      <a:pt x="6308" y="3270"/>
                    </a:lnTo>
                    <a:lnTo>
                      <a:pt x="963" y="11791"/>
                    </a:lnTo>
                    <a:lnTo>
                      <a:pt x="0" y="15061"/>
                    </a:lnTo>
                    <a:lnTo>
                      <a:pt x="241" y="16733"/>
                    </a:lnTo>
                    <a:lnTo>
                      <a:pt x="2105" y="19706"/>
                    </a:lnTo>
                    <a:lnTo>
                      <a:pt x="5252" y="21377"/>
                    </a:lnTo>
                    <a:lnTo>
                      <a:pt x="7116" y="21600"/>
                    </a:lnTo>
                    <a:lnTo>
                      <a:pt x="17806" y="21600"/>
                    </a:lnTo>
                    <a:lnTo>
                      <a:pt x="19670" y="21377"/>
                    </a:lnTo>
                    <a:lnTo>
                      <a:pt x="21364" y="20733"/>
                    </a:lnTo>
                    <a:lnTo>
                      <a:pt x="21600" y="20566"/>
                    </a:lnTo>
                    <a:lnTo>
                      <a:pt x="7116" y="20566"/>
                    </a:lnTo>
                    <a:lnTo>
                      <a:pt x="5547" y="20378"/>
                    </a:lnTo>
                    <a:lnTo>
                      <a:pt x="2898" y="18971"/>
                    </a:lnTo>
                    <a:lnTo>
                      <a:pt x="1329" y="16469"/>
                    </a:lnTo>
                    <a:lnTo>
                      <a:pt x="1126" y="15061"/>
                    </a:lnTo>
                    <a:lnTo>
                      <a:pt x="1329" y="13653"/>
                    </a:lnTo>
                    <a:lnTo>
                      <a:pt x="7281" y="3788"/>
                    </a:lnTo>
                    <a:lnTo>
                      <a:pt x="9466" y="1765"/>
                    </a:lnTo>
                    <a:lnTo>
                      <a:pt x="12461" y="1035"/>
                    </a:lnTo>
                    <a:lnTo>
                      <a:pt x="16256" y="1035"/>
                    </a:lnTo>
                    <a:lnTo>
                      <a:pt x="16019" y="867"/>
                    </a:lnTo>
                    <a:lnTo>
                      <a:pt x="14326" y="223"/>
                    </a:lnTo>
                    <a:lnTo>
                      <a:pt x="12461" y="0"/>
                    </a:lnTo>
                    <a:close/>
                  </a:path>
                </a:pathLst>
              </a:custGeom>
              <a:solidFill>
                <a:srgbClr val="E6E0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7" name="Figur"/>
              <p:cNvSpPr/>
              <p:nvPr/>
            </p:nvSpPr>
            <p:spPr>
              <a:xfrm>
                <a:off x="221916" y="20014"/>
                <a:ext cx="221909" cy="3778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578" y="0"/>
                    </a:moveTo>
                    <a:lnTo>
                      <a:pt x="0" y="0"/>
                    </a:lnTo>
                    <a:lnTo>
                      <a:pt x="2721" y="208"/>
                    </a:lnTo>
                    <a:lnTo>
                      <a:pt x="5192" y="807"/>
                    </a:lnTo>
                    <a:lnTo>
                      <a:pt x="8978" y="3045"/>
                    </a:lnTo>
                    <a:lnTo>
                      <a:pt x="18244" y="12468"/>
                    </a:lnTo>
                    <a:lnTo>
                      <a:pt x="19649" y="15512"/>
                    </a:lnTo>
                    <a:lnTo>
                      <a:pt x="19298" y="17069"/>
                    </a:lnTo>
                    <a:lnTo>
                      <a:pt x="16577" y="19836"/>
                    </a:lnTo>
                    <a:lnTo>
                      <a:pt x="11985" y="21393"/>
                    </a:lnTo>
                    <a:lnTo>
                      <a:pt x="9265" y="21600"/>
                    </a:lnTo>
                    <a:lnTo>
                      <a:pt x="15842" y="21600"/>
                    </a:lnTo>
                    <a:lnTo>
                      <a:pt x="17951" y="20648"/>
                    </a:lnTo>
                    <a:lnTo>
                      <a:pt x="19931" y="19128"/>
                    </a:lnTo>
                    <a:lnTo>
                      <a:pt x="21183" y="17361"/>
                    </a:lnTo>
                    <a:lnTo>
                      <a:pt x="21600" y="15512"/>
                    </a:lnTo>
                    <a:lnTo>
                      <a:pt x="21183" y="13663"/>
                    </a:lnTo>
                    <a:lnTo>
                      <a:pt x="19931" y="11896"/>
                    </a:lnTo>
                    <a:lnTo>
                      <a:pt x="10666" y="2472"/>
                    </a:lnTo>
                    <a:lnTo>
                      <a:pt x="8686" y="952"/>
                    </a:lnTo>
                    <a:lnTo>
                      <a:pt x="6578" y="0"/>
                    </a:lnTo>
                    <a:close/>
                  </a:path>
                </a:pathLst>
              </a:custGeom>
              <a:solidFill>
                <a:srgbClr val="E6E0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150" name="object 11" descr="object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0069" y="7135862"/>
            <a:ext cx="852945" cy="68085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object 17"/>
          <p:cNvSpPr txBox="1">
            <a:spLocks noGrp="1"/>
          </p:cNvSpPr>
          <p:nvPr>
            <p:ph type="title"/>
          </p:nvPr>
        </p:nvSpPr>
        <p:spPr>
          <a:xfrm>
            <a:off x="2831256" y="633083"/>
            <a:ext cx="6095664" cy="382157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2400" spc="-100"/>
            </a:lvl1pPr>
          </a:lstStyle>
          <a:p>
            <a:r>
              <a:rPr lang="en-NZ" dirty="0"/>
              <a:t>Recent successes on DAO</a:t>
            </a:r>
            <a:endParaRPr dirty="0"/>
          </a:p>
        </p:txBody>
      </p:sp>
      <p:sp>
        <p:nvSpPr>
          <p:cNvPr id="152" name="object 18"/>
          <p:cNvSpPr/>
          <p:nvPr/>
        </p:nvSpPr>
        <p:spPr>
          <a:xfrm>
            <a:off x="2860699" y="1796043"/>
            <a:ext cx="9580589" cy="1"/>
          </a:xfrm>
          <a:prstGeom prst="line">
            <a:avLst/>
          </a:prstGeom>
          <a:ln w="12700">
            <a:solidFill>
              <a:srgbClr val="CCCCC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3" name="Tekst"/>
          <p:cNvSpPr txBox="1"/>
          <p:nvPr/>
        </p:nvSpPr>
        <p:spPr>
          <a:xfrm>
            <a:off x="6653530" y="3776979"/>
            <a:ext cx="14224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 </a:t>
            </a:r>
          </a:p>
        </p:txBody>
      </p:sp>
      <p:sp>
        <p:nvSpPr>
          <p:cNvPr id="154" name="object 12"/>
          <p:cNvSpPr txBox="1">
            <a:spLocks noGrp="1"/>
          </p:cNvSpPr>
          <p:nvPr>
            <p:ph type="body" sz="half" idx="1"/>
          </p:nvPr>
        </p:nvSpPr>
        <p:spPr>
          <a:xfrm>
            <a:off x="905599" y="2101692"/>
            <a:ext cx="11780344" cy="4459528"/>
          </a:xfrm>
          <a:prstGeom prst="rect">
            <a:avLst/>
          </a:prstGeom>
        </p:spPr>
        <p:txBody>
          <a:bodyPr/>
          <a:lstStyle/>
          <a:p>
            <a:pPr marR="5080" indent="2069463">
              <a:lnSpc>
                <a:spcPct val="109300"/>
              </a:lnSpc>
              <a:spcBef>
                <a:spcPts val="100"/>
              </a:spcBef>
            </a:pPr>
            <a:r>
              <a:rPr dirty="0"/>
              <a:t>1. </a:t>
            </a:r>
            <a:r>
              <a:rPr lang="en-NZ" dirty="0"/>
              <a:t>Procurement tenders - https://vimeo.com/690494292/02c758344d</a:t>
            </a:r>
            <a:endParaRPr dirty="0"/>
          </a:p>
          <a:p>
            <a:pPr marR="5080" indent="2069463">
              <a:lnSpc>
                <a:spcPct val="109300"/>
              </a:lnSpc>
              <a:spcBef>
                <a:spcPts val="100"/>
              </a:spcBef>
            </a:pPr>
            <a:endParaRPr dirty="0"/>
          </a:p>
          <a:p>
            <a:pPr marR="5080" indent="2069463">
              <a:lnSpc>
                <a:spcPct val="109300"/>
              </a:lnSpc>
              <a:spcBef>
                <a:spcPts val="100"/>
              </a:spcBef>
            </a:pPr>
            <a:r>
              <a:rPr dirty="0"/>
              <a:t>2. </a:t>
            </a:r>
            <a:r>
              <a:rPr lang="en-NZ" dirty="0"/>
              <a:t>New and returning customers since acquisition announced</a:t>
            </a:r>
          </a:p>
          <a:p>
            <a:pPr marR="5080" indent="2069463">
              <a:lnSpc>
                <a:spcPct val="109300"/>
              </a:lnSpc>
              <a:spcBef>
                <a:spcPts val="100"/>
              </a:spcBef>
            </a:pPr>
            <a:endParaRPr lang="en-NZ" dirty="0"/>
          </a:p>
          <a:p>
            <a:pPr marR="5080" indent="2069463">
              <a:lnSpc>
                <a:spcPct val="109300"/>
              </a:lnSpc>
              <a:spcBef>
                <a:spcPts val="100"/>
              </a:spcBef>
            </a:pPr>
            <a:r>
              <a:rPr lang="en-NZ" dirty="0"/>
              <a:t>3. Increased volumes in Q1 – reflecting the value of digital trade in current market conditions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538557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object 2"/>
          <p:cNvGrpSpPr/>
          <p:nvPr/>
        </p:nvGrpSpPr>
        <p:grpSpPr>
          <a:xfrm>
            <a:off x="-1" y="0"/>
            <a:ext cx="2297583" cy="7560767"/>
            <a:chOff x="0" y="0"/>
            <a:chExt cx="2297582" cy="7560766"/>
          </a:xfrm>
        </p:grpSpPr>
        <p:sp>
          <p:nvSpPr>
            <p:cNvPr id="156" name="object 3"/>
            <p:cNvSpPr/>
            <p:nvPr/>
          </p:nvSpPr>
          <p:spPr>
            <a:xfrm>
              <a:off x="-1" y="0"/>
              <a:ext cx="2297584" cy="7560767"/>
            </a:xfrm>
            <a:prstGeom prst="rect">
              <a:avLst/>
            </a:prstGeom>
            <a:solidFill>
              <a:srgbClr val="1F2F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57" name="Billede" descr="Billed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9976" y="364480"/>
              <a:ext cx="1417630" cy="13348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8" name="object 5"/>
          <p:cNvGrpSpPr/>
          <p:nvPr/>
        </p:nvGrpSpPr>
        <p:grpSpPr>
          <a:xfrm>
            <a:off x="2860698" y="6886882"/>
            <a:ext cx="443825" cy="417907"/>
            <a:chOff x="0" y="0"/>
            <a:chExt cx="443824" cy="417905"/>
          </a:xfrm>
        </p:grpSpPr>
        <p:pic>
          <p:nvPicPr>
            <p:cNvPr id="159" name="object 6" descr="object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153" y="40089"/>
              <a:ext cx="363525" cy="3377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0" name="object 7" descr="object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153" y="51982"/>
              <a:ext cx="363525" cy="3258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1" name="object 8" descr="object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566" y="166671"/>
              <a:ext cx="222071" cy="1365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64" name="object 9"/>
            <p:cNvGrpSpPr/>
            <p:nvPr/>
          </p:nvGrpSpPr>
          <p:grpSpPr>
            <a:xfrm>
              <a:off x="20041" y="20022"/>
              <a:ext cx="403743" cy="377877"/>
              <a:chOff x="0" y="0"/>
              <a:chExt cx="403741" cy="377875"/>
            </a:xfrm>
          </p:grpSpPr>
          <p:sp>
            <p:nvSpPr>
              <p:cNvPr id="162" name="Figur"/>
              <p:cNvSpPr/>
              <p:nvPr/>
            </p:nvSpPr>
            <p:spPr>
              <a:xfrm>
                <a:off x="0" y="0"/>
                <a:ext cx="358135" cy="377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176" y="0"/>
                    </a:moveTo>
                    <a:lnTo>
                      <a:pt x="8958" y="807"/>
                    </a:lnTo>
                    <a:lnTo>
                      <a:pt x="6612" y="3044"/>
                    </a:lnTo>
                    <a:lnTo>
                      <a:pt x="871" y="12467"/>
                    </a:lnTo>
                    <a:lnTo>
                      <a:pt x="0" y="15512"/>
                    </a:lnTo>
                    <a:lnTo>
                      <a:pt x="218" y="17069"/>
                    </a:lnTo>
                    <a:lnTo>
                      <a:pt x="1904" y="19836"/>
                    </a:lnTo>
                    <a:lnTo>
                      <a:pt x="4749" y="21393"/>
                    </a:lnTo>
                    <a:lnTo>
                      <a:pt x="6435" y="21600"/>
                    </a:lnTo>
                    <a:lnTo>
                      <a:pt x="17916" y="21600"/>
                    </a:lnTo>
                    <a:lnTo>
                      <a:pt x="19602" y="21393"/>
                    </a:lnTo>
                    <a:lnTo>
                      <a:pt x="21133" y="20793"/>
                    </a:lnTo>
                    <a:lnTo>
                      <a:pt x="21600" y="20453"/>
                    </a:lnTo>
                    <a:lnTo>
                      <a:pt x="6435" y="20453"/>
                    </a:lnTo>
                    <a:lnTo>
                      <a:pt x="5067" y="20285"/>
                    </a:lnTo>
                    <a:lnTo>
                      <a:pt x="2758" y="19021"/>
                    </a:lnTo>
                    <a:lnTo>
                      <a:pt x="1389" y="16775"/>
                    </a:lnTo>
                    <a:lnTo>
                      <a:pt x="1213" y="15512"/>
                    </a:lnTo>
                    <a:lnTo>
                      <a:pt x="1389" y="14248"/>
                    </a:lnTo>
                    <a:lnTo>
                      <a:pt x="7660" y="3617"/>
                    </a:lnTo>
                    <a:lnTo>
                      <a:pt x="9564" y="1802"/>
                    </a:lnTo>
                    <a:lnTo>
                      <a:pt x="12176" y="1147"/>
                    </a:lnTo>
                    <a:lnTo>
                      <a:pt x="15859" y="1147"/>
                    </a:lnTo>
                    <a:lnTo>
                      <a:pt x="15393" y="807"/>
                    </a:lnTo>
                    <a:lnTo>
                      <a:pt x="13861" y="207"/>
                    </a:lnTo>
                    <a:lnTo>
                      <a:pt x="1217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3" name="Figur"/>
              <p:cNvSpPr/>
              <p:nvPr/>
            </p:nvSpPr>
            <p:spPr>
              <a:xfrm>
                <a:off x="201876" y="20066"/>
                <a:ext cx="201866" cy="337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535" y="0"/>
                    </a:moveTo>
                    <a:lnTo>
                      <a:pt x="0" y="0"/>
                    </a:lnTo>
                    <a:lnTo>
                      <a:pt x="2427" y="188"/>
                    </a:lnTo>
                    <a:lnTo>
                      <a:pt x="4631" y="733"/>
                    </a:lnTo>
                    <a:lnTo>
                      <a:pt x="8009" y="2764"/>
                    </a:lnTo>
                    <a:lnTo>
                      <a:pt x="18195" y="13307"/>
                    </a:lnTo>
                    <a:lnTo>
                      <a:pt x="19448" y="16071"/>
                    </a:lnTo>
                    <a:lnTo>
                      <a:pt x="19135" y="17485"/>
                    </a:lnTo>
                    <a:lnTo>
                      <a:pt x="16708" y="19998"/>
                    </a:lnTo>
                    <a:lnTo>
                      <a:pt x="12611" y="21412"/>
                    </a:lnTo>
                    <a:lnTo>
                      <a:pt x="10184" y="21600"/>
                    </a:lnTo>
                    <a:lnTo>
                      <a:pt x="16720" y="21600"/>
                    </a:lnTo>
                    <a:lnTo>
                      <a:pt x="18223" y="20910"/>
                    </a:lnTo>
                    <a:lnTo>
                      <a:pt x="20055" y="19478"/>
                    </a:lnTo>
                    <a:lnTo>
                      <a:pt x="21214" y="17813"/>
                    </a:lnTo>
                    <a:lnTo>
                      <a:pt x="21600" y="16071"/>
                    </a:lnTo>
                    <a:lnTo>
                      <a:pt x="21214" y="14330"/>
                    </a:lnTo>
                    <a:lnTo>
                      <a:pt x="20055" y="12666"/>
                    </a:lnTo>
                    <a:lnTo>
                      <a:pt x="9870" y="2122"/>
                    </a:lnTo>
                    <a:lnTo>
                      <a:pt x="8038" y="690"/>
                    </a:lnTo>
                    <a:lnTo>
                      <a:pt x="65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67" name="object 10"/>
            <p:cNvGrpSpPr/>
            <p:nvPr/>
          </p:nvGrpSpPr>
          <p:grpSpPr>
            <a:xfrm>
              <a:off x="0" y="0"/>
              <a:ext cx="443825" cy="417906"/>
              <a:chOff x="0" y="0"/>
              <a:chExt cx="443824" cy="417905"/>
            </a:xfrm>
          </p:grpSpPr>
          <p:sp>
            <p:nvSpPr>
              <p:cNvPr id="165" name="Figur"/>
              <p:cNvSpPr/>
              <p:nvPr/>
            </p:nvSpPr>
            <p:spPr>
              <a:xfrm>
                <a:off x="0" y="0"/>
                <a:ext cx="384667" cy="4179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461" y="0"/>
                    </a:moveTo>
                    <a:lnTo>
                      <a:pt x="8903" y="867"/>
                    </a:lnTo>
                    <a:lnTo>
                      <a:pt x="6308" y="3270"/>
                    </a:lnTo>
                    <a:lnTo>
                      <a:pt x="963" y="11791"/>
                    </a:lnTo>
                    <a:lnTo>
                      <a:pt x="0" y="15061"/>
                    </a:lnTo>
                    <a:lnTo>
                      <a:pt x="241" y="16733"/>
                    </a:lnTo>
                    <a:lnTo>
                      <a:pt x="2105" y="19706"/>
                    </a:lnTo>
                    <a:lnTo>
                      <a:pt x="5252" y="21377"/>
                    </a:lnTo>
                    <a:lnTo>
                      <a:pt x="7116" y="21600"/>
                    </a:lnTo>
                    <a:lnTo>
                      <a:pt x="17806" y="21600"/>
                    </a:lnTo>
                    <a:lnTo>
                      <a:pt x="19670" y="21377"/>
                    </a:lnTo>
                    <a:lnTo>
                      <a:pt x="21364" y="20733"/>
                    </a:lnTo>
                    <a:lnTo>
                      <a:pt x="21600" y="20566"/>
                    </a:lnTo>
                    <a:lnTo>
                      <a:pt x="7116" y="20566"/>
                    </a:lnTo>
                    <a:lnTo>
                      <a:pt x="5547" y="20378"/>
                    </a:lnTo>
                    <a:lnTo>
                      <a:pt x="2898" y="18971"/>
                    </a:lnTo>
                    <a:lnTo>
                      <a:pt x="1329" y="16469"/>
                    </a:lnTo>
                    <a:lnTo>
                      <a:pt x="1126" y="15061"/>
                    </a:lnTo>
                    <a:lnTo>
                      <a:pt x="1329" y="13653"/>
                    </a:lnTo>
                    <a:lnTo>
                      <a:pt x="7281" y="3788"/>
                    </a:lnTo>
                    <a:lnTo>
                      <a:pt x="9466" y="1765"/>
                    </a:lnTo>
                    <a:lnTo>
                      <a:pt x="12461" y="1035"/>
                    </a:lnTo>
                    <a:lnTo>
                      <a:pt x="16256" y="1035"/>
                    </a:lnTo>
                    <a:lnTo>
                      <a:pt x="16019" y="867"/>
                    </a:lnTo>
                    <a:lnTo>
                      <a:pt x="14326" y="223"/>
                    </a:lnTo>
                    <a:lnTo>
                      <a:pt x="12461" y="0"/>
                    </a:lnTo>
                    <a:close/>
                  </a:path>
                </a:pathLst>
              </a:custGeom>
              <a:solidFill>
                <a:srgbClr val="E6E0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6" name="Figur"/>
              <p:cNvSpPr/>
              <p:nvPr/>
            </p:nvSpPr>
            <p:spPr>
              <a:xfrm>
                <a:off x="221916" y="20014"/>
                <a:ext cx="221909" cy="3778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578" y="0"/>
                    </a:moveTo>
                    <a:lnTo>
                      <a:pt x="0" y="0"/>
                    </a:lnTo>
                    <a:lnTo>
                      <a:pt x="2721" y="208"/>
                    </a:lnTo>
                    <a:lnTo>
                      <a:pt x="5192" y="807"/>
                    </a:lnTo>
                    <a:lnTo>
                      <a:pt x="8978" y="3045"/>
                    </a:lnTo>
                    <a:lnTo>
                      <a:pt x="18244" y="12468"/>
                    </a:lnTo>
                    <a:lnTo>
                      <a:pt x="19649" y="15512"/>
                    </a:lnTo>
                    <a:lnTo>
                      <a:pt x="19298" y="17069"/>
                    </a:lnTo>
                    <a:lnTo>
                      <a:pt x="16577" y="19836"/>
                    </a:lnTo>
                    <a:lnTo>
                      <a:pt x="11985" y="21393"/>
                    </a:lnTo>
                    <a:lnTo>
                      <a:pt x="9265" y="21600"/>
                    </a:lnTo>
                    <a:lnTo>
                      <a:pt x="15842" y="21600"/>
                    </a:lnTo>
                    <a:lnTo>
                      <a:pt x="17951" y="20648"/>
                    </a:lnTo>
                    <a:lnTo>
                      <a:pt x="19931" y="19128"/>
                    </a:lnTo>
                    <a:lnTo>
                      <a:pt x="21183" y="17361"/>
                    </a:lnTo>
                    <a:lnTo>
                      <a:pt x="21600" y="15512"/>
                    </a:lnTo>
                    <a:lnTo>
                      <a:pt x="21183" y="13663"/>
                    </a:lnTo>
                    <a:lnTo>
                      <a:pt x="19931" y="11896"/>
                    </a:lnTo>
                    <a:lnTo>
                      <a:pt x="10666" y="2472"/>
                    </a:lnTo>
                    <a:lnTo>
                      <a:pt x="8686" y="952"/>
                    </a:lnTo>
                    <a:lnTo>
                      <a:pt x="6578" y="0"/>
                    </a:lnTo>
                    <a:close/>
                  </a:path>
                </a:pathLst>
              </a:custGeom>
              <a:solidFill>
                <a:srgbClr val="E6E0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169" name="object 11" descr="object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0069" y="7135862"/>
            <a:ext cx="852945" cy="68085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object 18"/>
          <p:cNvSpPr/>
          <p:nvPr/>
        </p:nvSpPr>
        <p:spPr>
          <a:xfrm>
            <a:off x="2733949" y="1295969"/>
            <a:ext cx="9580589" cy="1"/>
          </a:xfrm>
          <a:prstGeom prst="line">
            <a:avLst/>
          </a:prstGeom>
          <a:ln w="12700">
            <a:solidFill>
              <a:srgbClr val="CCCCCC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72" name="object 17"/>
          <p:cNvSpPr txBox="1">
            <a:spLocks noGrp="1"/>
          </p:cNvSpPr>
          <p:nvPr>
            <p:ph type="title"/>
          </p:nvPr>
        </p:nvSpPr>
        <p:spPr>
          <a:xfrm>
            <a:off x="2831256" y="633083"/>
            <a:ext cx="6095664" cy="382157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2400" spc="-100"/>
            </a:lvl1pPr>
          </a:lstStyle>
          <a:p>
            <a:r>
              <a:rPr lang="en-NZ" dirty="0"/>
              <a:t>Where next</a:t>
            </a:r>
            <a:r>
              <a:rPr dirty="0"/>
              <a:t> for DAO</a:t>
            </a:r>
            <a:r>
              <a:rPr lang="en-NZ" dirty="0"/>
              <a:t> – simplifying to give you more</a:t>
            </a:r>
            <a:endParaRPr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CC3C244-EA97-4D7F-AC98-F66FE126D0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043076"/>
              </p:ext>
            </p:extLst>
          </p:nvPr>
        </p:nvGraphicFramePr>
        <p:xfrm>
          <a:off x="3719944" y="1360516"/>
          <a:ext cx="8594592" cy="57302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48648">
                  <a:extLst>
                    <a:ext uri="{9D8B030D-6E8A-4147-A177-3AD203B41FA5}">
                      <a16:colId xmlns:a16="http://schemas.microsoft.com/office/drawing/2014/main" val="3601309791"/>
                    </a:ext>
                  </a:extLst>
                </a:gridCol>
                <a:gridCol w="2148648">
                  <a:extLst>
                    <a:ext uri="{9D8B030D-6E8A-4147-A177-3AD203B41FA5}">
                      <a16:colId xmlns:a16="http://schemas.microsoft.com/office/drawing/2014/main" val="3607539166"/>
                    </a:ext>
                  </a:extLst>
                </a:gridCol>
                <a:gridCol w="2148648">
                  <a:extLst>
                    <a:ext uri="{9D8B030D-6E8A-4147-A177-3AD203B41FA5}">
                      <a16:colId xmlns:a16="http://schemas.microsoft.com/office/drawing/2014/main" val="579794166"/>
                    </a:ext>
                  </a:extLst>
                </a:gridCol>
                <a:gridCol w="2148648">
                  <a:extLst>
                    <a:ext uri="{9D8B030D-6E8A-4147-A177-3AD203B41FA5}">
                      <a16:colId xmlns:a16="http://schemas.microsoft.com/office/drawing/2014/main" val="1419766188"/>
                    </a:ext>
                  </a:extLst>
                </a:gridCol>
              </a:tblGrid>
              <a:tr h="363703"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Initially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In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Under investigation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612141"/>
                  </a:ext>
                </a:extLst>
              </a:tr>
              <a:tr h="2182220">
                <a:tc>
                  <a:txBody>
                    <a:bodyPr/>
                    <a:lstStyle/>
                    <a:p>
                      <a:pPr algn="l"/>
                      <a:r>
                        <a:rPr lang="en-NZ" dirty="0"/>
                        <a:t>Support DAO Participants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1400" dirty="0"/>
                        <a:t>Closer conversations as they are now Nui customers</a:t>
                      </a:r>
                    </a:p>
                    <a:p>
                      <a:pPr algn="l"/>
                      <a:endParaRPr lang="en-NZ" sz="1400" dirty="0"/>
                    </a:p>
                    <a:p>
                      <a:pPr algn="l"/>
                      <a:r>
                        <a:rPr lang="en-NZ" sz="1400" dirty="0"/>
                        <a:t>Ease of sharing tips and tricks</a:t>
                      </a:r>
                    </a:p>
                    <a:p>
                      <a:pPr algn="l"/>
                      <a:endParaRPr lang="en-NZ" sz="1400" dirty="0"/>
                    </a:p>
                    <a:p>
                      <a:pPr algn="l"/>
                      <a:r>
                        <a:rPr lang="en-NZ" sz="1400" dirty="0"/>
                        <a:t>Increased presence on LinkedIn (follow Nui markets)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1400" dirty="0"/>
                        <a:t>Re-introduce meet ups</a:t>
                      </a:r>
                    </a:p>
                    <a:p>
                      <a:pPr algn="l"/>
                      <a:endParaRPr lang="en-NZ" sz="1400" dirty="0"/>
                    </a:p>
                    <a:p>
                      <a:pPr algn="l"/>
                      <a:r>
                        <a:rPr lang="en-NZ" sz="1400" dirty="0"/>
                        <a:t>Introduce a Broker role</a:t>
                      </a:r>
                    </a:p>
                    <a:p>
                      <a:pPr algn="l"/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N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378553"/>
                  </a:ext>
                </a:extLst>
              </a:tr>
              <a:tr h="717442">
                <a:tc rowSpan="2">
                  <a:txBody>
                    <a:bodyPr/>
                    <a:lstStyle/>
                    <a:p>
                      <a:pPr algn="l"/>
                      <a:r>
                        <a:rPr lang="en-NZ" dirty="0"/>
                        <a:t>Improved flexibility to trade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1400" dirty="0"/>
                        <a:t>Promote procurement tenders</a:t>
                      </a:r>
                    </a:p>
                    <a:p>
                      <a:pPr algn="l"/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1400" dirty="0"/>
                        <a:t>Improved flexibility with Off-Spec products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NZ" sz="1400" dirty="0"/>
                        <a:t>Index-linked trading</a:t>
                      </a:r>
                    </a:p>
                    <a:p>
                      <a:pPr algn="l"/>
                      <a:endParaRPr lang="en-NZ" sz="1400" dirty="0"/>
                    </a:p>
                    <a:p>
                      <a:pPr algn="l"/>
                      <a:r>
                        <a:rPr lang="en-NZ" sz="1400" dirty="0"/>
                        <a:t>Auto match vs Close match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556897"/>
                  </a:ext>
                </a:extLst>
              </a:tr>
              <a:tr h="508188">
                <a:tc vMerge="1">
                  <a:txBody>
                    <a:bodyPr/>
                    <a:lstStyle/>
                    <a:p>
                      <a:pPr algn="l"/>
                      <a:endParaRPr lang="en-N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dirty="0"/>
                        <a:t>Ongoing product enhancements</a:t>
                      </a:r>
                    </a:p>
                    <a:p>
                      <a:pPr algn="ctr"/>
                      <a:endParaRPr lang="en-NZ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NZ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en-N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316224"/>
                  </a:ext>
                </a:extLst>
              </a:tr>
              <a:tr h="1135950">
                <a:tc>
                  <a:txBody>
                    <a:bodyPr/>
                    <a:lstStyle/>
                    <a:p>
                      <a:pPr algn="l"/>
                      <a:r>
                        <a:rPr lang="en-NZ" dirty="0"/>
                        <a:t>Increased trade 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1400" dirty="0"/>
                        <a:t>Add additional products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1400" dirty="0"/>
                        <a:t>Buy now, pay later or credit insurance</a:t>
                      </a:r>
                    </a:p>
                    <a:p>
                      <a:pPr algn="l"/>
                      <a:endParaRPr lang="en-NZ" sz="1400" dirty="0"/>
                    </a:p>
                    <a:p>
                      <a:pPr algn="l"/>
                      <a:r>
                        <a:rPr lang="en-NZ" sz="1400" dirty="0"/>
                        <a:t>Freight booking/logistics </a:t>
                      </a:r>
                    </a:p>
                    <a:p>
                      <a:pPr algn="l"/>
                      <a:endParaRPr lang="en-N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942741"/>
                  </a:ext>
                </a:extLst>
              </a:tr>
              <a:tr h="717442">
                <a:tc>
                  <a:txBody>
                    <a:bodyPr/>
                    <a:lstStyle/>
                    <a:p>
                      <a:pPr algn="l"/>
                      <a:r>
                        <a:rPr lang="en-NZ" dirty="0"/>
                        <a:t>Support your business initiatives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1400" dirty="0"/>
                        <a:t>Share more trade data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NZ" sz="1400" dirty="0"/>
                        <a:t>Market information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NZ" sz="1400" dirty="0"/>
                        <a:t>Trade insights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1400" dirty="0"/>
                        <a:t>Features to support sustainable trade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807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52071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object 2"/>
          <p:cNvGrpSpPr/>
          <p:nvPr/>
        </p:nvGrpSpPr>
        <p:grpSpPr>
          <a:xfrm>
            <a:off x="-1" y="0"/>
            <a:ext cx="2297583" cy="7560767"/>
            <a:chOff x="0" y="0"/>
            <a:chExt cx="2297582" cy="7560766"/>
          </a:xfrm>
        </p:grpSpPr>
        <p:sp>
          <p:nvSpPr>
            <p:cNvPr id="174" name="object 3"/>
            <p:cNvSpPr/>
            <p:nvPr/>
          </p:nvSpPr>
          <p:spPr>
            <a:xfrm>
              <a:off x="-1" y="0"/>
              <a:ext cx="2297584" cy="7560767"/>
            </a:xfrm>
            <a:prstGeom prst="rect">
              <a:avLst/>
            </a:prstGeom>
            <a:solidFill>
              <a:srgbClr val="1F2F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75" name="Billede" descr="Billed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9976" y="364480"/>
              <a:ext cx="1417630" cy="13348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6" name="object 5"/>
          <p:cNvGrpSpPr/>
          <p:nvPr/>
        </p:nvGrpSpPr>
        <p:grpSpPr>
          <a:xfrm>
            <a:off x="2860698" y="6886882"/>
            <a:ext cx="443825" cy="417907"/>
            <a:chOff x="0" y="0"/>
            <a:chExt cx="443824" cy="417905"/>
          </a:xfrm>
        </p:grpSpPr>
        <p:pic>
          <p:nvPicPr>
            <p:cNvPr id="177" name="object 6" descr="object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153" y="40089"/>
              <a:ext cx="363525" cy="3377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8" name="object 7" descr="object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153" y="51982"/>
              <a:ext cx="363525" cy="3258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" name="object 8" descr="object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566" y="166671"/>
              <a:ext cx="222071" cy="1365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82" name="object 9"/>
            <p:cNvGrpSpPr/>
            <p:nvPr/>
          </p:nvGrpSpPr>
          <p:grpSpPr>
            <a:xfrm>
              <a:off x="20041" y="20022"/>
              <a:ext cx="403743" cy="377877"/>
              <a:chOff x="0" y="0"/>
              <a:chExt cx="403741" cy="377875"/>
            </a:xfrm>
          </p:grpSpPr>
          <p:sp>
            <p:nvSpPr>
              <p:cNvPr id="180" name="Figur"/>
              <p:cNvSpPr/>
              <p:nvPr/>
            </p:nvSpPr>
            <p:spPr>
              <a:xfrm>
                <a:off x="0" y="0"/>
                <a:ext cx="358135" cy="377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176" y="0"/>
                    </a:moveTo>
                    <a:lnTo>
                      <a:pt x="8958" y="807"/>
                    </a:lnTo>
                    <a:lnTo>
                      <a:pt x="6612" y="3044"/>
                    </a:lnTo>
                    <a:lnTo>
                      <a:pt x="871" y="12467"/>
                    </a:lnTo>
                    <a:lnTo>
                      <a:pt x="0" y="15512"/>
                    </a:lnTo>
                    <a:lnTo>
                      <a:pt x="218" y="17069"/>
                    </a:lnTo>
                    <a:lnTo>
                      <a:pt x="1904" y="19836"/>
                    </a:lnTo>
                    <a:lnTo>
                      <a:pt x="4749" y="21393"/>
                    </a:lnTo>
                    <a:lnTo>
                      <a:pt x="6435" y="21600"/>
                    </a:lnTo>
                    <a:lnTo>
                      <a:pt x="17916" y="21600"/>
                    </a:lnTo>
                    <a:lnTo>
                      <a:pt x="19602" y="21393"/>
                    </a:lnTo>
                    <a:lnTo>
                      <a:pt x="21133" y="20793"/>
                    </a:lnTo>
                    <a:lnTo>
                      <a:pt x="21600" y="20453"/>
                    </a:lnTo>
                    <a:lnTo>
                      <a:pt x="6435" y="20453"/>
                    </a:lnTo>
                    <a:lnTo>
                      <a:pt x="5067" y="20285"/>
                    </a:lnTo>
                    <a:lnTo>
                      <a:pt x="2758" y="19021"/>
                    </a:lnTo>
                    <a:lnTo>
                      <a:pt x="1389" y="16775"/>
                    </a:lnTo>
                    <a:lnTo>
                      <a:pt x="1213" y="15512"/>
                    </a:lnTo>
                    <a:lnTo>
                      <a:pt x="1389" y="14248"/>
                    </a:lnTo>
                    <a:lnTo>
                      <a:pt x="7660" y="3617"/>
                    </a:lnTo>
                    <a:lnTo>
                      <a:pt x="9564" y="1802"/>
                    </a:lnTo>
                    <a:lnTo>
                      <a:pt x="12176" y="1147"/>
                    </a:lnTo>
                    <a:lnTo>
                      <a:pt x="15859" y="1147"/>
                    </a:lnTo>
                    <a:lnTo>
                      <a:pt x="15393" y="807"/>
                    </a:lnTo>
                    <a:lnTo>
                      <a:pt x="13861" y="207"/>
                    </a:lnTo>
                    <a:lnTo>
                      <a:pt x="1217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1" name="Figur"/>
              <p:cNvSpPr/>
              <p:nvPr/>
            </p:nvSpPr>
            <p:spPr>
              <a:xfrm>
                <a:off x="201876" y="20066"/>
                <a:ext cx="201866" cy="337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535" y="0"/>
                    </a:moveTo>
                    <a:lnTo>
                      <a:pt x="0" y="0"/>
                    </a:lnTo>
                    <a:lnTo>
                      <a:pt x="2427" y="188"/>
                    </a:lnTo>
                    <a:lnTo>
                      <a:pt x="4631" y="733"/>
                    </a:lnTo>
                    <a:lnTo>
                      <a:pt x="8009" y="2764"/>
                    </a:lnTo>
                    <a:lnTo>
                      <a:pt x="18195" y="13307"/>
                    </a:lnTo>
                    <a:lnTo>
                      <a:pt x="19448" y="16071"/>
                    </a:lnTo>
                    <a:lnTo>
                      <a:pt x="19135" y="17485"/>
                    </a:lnTo>
                    <a:lnTo>
                      <a:pt x="16708" y="19998"/>
                    </a:lnTo>
                    <a:lnTo>
                      <a:pt x="12611" y="21412"/>
                    </a:lnTo>
                    <a:lnTo>
                      <a:pt x="10184" y="21600"/>
                    </a:lnTo>
                    <a:lnTo>
                      <a:pt x="16720" y="21600"/>
                    </a:lnTo>
                    <a:lnTo>
                      <a:pt x="18223" y="20910"/>
                    </a:lnTo>
                    <a:lnTo>
                      <a:pt x="20055" y="19478"/>
                    </a:lnTo>
                    <a:lnTo>
                      <a:pt x="21214" y="17813"/>
                    </a:lnTo>
                    <a:lnTo>
                      <a:pt x="21600" y="16071"/>
                    </a:lnTo>
                    <a:lnTo>
                      <a:pt x="21214" y="14330"/>
                    </a:lnTo>
                    <a:lnTo>
                      <a:pt x="20055" y="12666"/>
                    </a:lnTo>
                    <a:lnTo>
                      <a:pt x="9870" y="2122"/>
                    </a:lnTo>
                    <a:lnTo>
                      <a:pt x="8038" y="690"/>
                    </a:lnTo>
                    <a:lnTo>
                      <a:pt x="65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85" name="object 10"/>
            <p:cNvGrpSpPr/>
            <p:nvPr/>
          </p:nvGrpSpPr>
          <p:grpSpPr>
            <a:xfrm>
              <a:off x="0" y="0"/>
              <a:ext cx="443825" cy="417906"/>
              <a:chOff x="0" y="0"/>
              <a:chExt cx="443824" cy="417905"/>
            </a:xfrm>
          </p:grpSpPr>
          <p:sp>
            <p:nvSpPr>
              <p:cNvPr id="183" name="Figur"/>
              <p:cNvSpPr/>
              <p:nvPr/>
            </p:nvSpPr>
            <p:spPr>
              <a:xfrm>
                <a:off x="0" y="0"/>
                <a:ext cx="384667" cy="4179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461" y="0"/>
                    </a:moveTo>
                    <a:lnTo>
                      <a:pt x="8903" y="867"/>
                    </a:lnTo>
                    <a:lnTo>
                      <a:pt x="6308" y="3270"/>
                    </a:lnTo>
                    <a:lnTo>
                      <a:pt x="963" y="11791"/>
                    </a:lnTo>
                    <a:lnTo>
                      <a:pt x="0" y="15061"/>
                    </a:lnTo>
                    <a:lnTo>
                      <a:pt x="241" y="16733"/>
                    </a:lnTo>
                    <a:lnTo>
                      <a:pt x="2105" y="19706"/>
                    </a:lnTo>
                    <a:lnTo>
                      <a:pt x="5252" y="21377"/>
                    </a:lnTo>
                    <a:lnTo>
                      <a:pt x="7116" y="21600"/>
                    </a:lnTo>
                    <a:lnTo>
                      <a:pt x="17806" y="21600"/>
                    </a:lnTo>
                    <a:lnTo>
                      <a:pt x="19670" y="21377"/>
                    </a:lnTo>
                    <a:lnTo>
                      <a:pt x="21364" y="20733"/>
                    </a:lnTo>
                    <a:lnTo>
                      <a:pt x="21600" y="20566"/>
                    </a:lnTo>
                    <a:lnTo>
                      <a:pt x="7116" y="20566"/>
                    </a:lnTo>
                    <a:lnTo>
                      <a:pt x="5547" y="20378"/>
                    </a:lnTo>
                    <a:lnTo>
                      <a:pt x="2898" y="18971"/>
                    </a:lnTo>
                    <a:lnTo>
                      <a:pt x="1329" y="16469"/>
                    </a:lnTo>
                    <a:lnTo>
                      <a:pt x="1126" y="15061"/>
                    </a:lnTo>
                    <a:lnTo>
                      <a:pt x="1329" y="13653"/>
                    </a:lnTo>
                    <a:lnTo>
                      <a:pt x="7281" y="3788"/>
                    </a:lnTo>
                    <a:lnTo>
                      <a:pt x="9466" y="1765"/>
                    </a:lnTo>
                    <a:lnTo>
                      <a:pt x="12461" y="1035"/>
                    </a:lnTo>
                    <a:lnTo>
                      <a:pt x="16256" y="1035"/>
                    </a:lnTo>
                    <a:lnTo>
                      <a:pt x="16019" y="867"/>
                    </a:lnTo>
                    <a:lnTo>
                      <a:pt x="14326" y="223"/>
                    </a:lnTo>
                    <a:lnTo>
                      <a:pt x="12461" y="0"/>
                    </a:lnTo>
                    <a:close/>
                  </a:path>
                </a:pathLst>
              </a:custGeom>
              <a:solidFill>
                <a:srgbClr val="E6E0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4" name="Figur"/>
              <p:cNvSpPr/>
              <p:nvPr/>
            </p:nvSpPr>
            <p:spPr>
              <a:xfrm>
                <a:off x="221916" y="20014"/>
                <a:ext cx="221909" cy="3778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578" y="0"/>
                    </a:moveTo>
                    <a:lnTo>
                      <a:pt x="0" y="0"/>
                    </a:lnTo>
                    <a:lnTo>
                      <a:pt x="2721" y="208"/>
                    </a:lnTo>
                    <a:lnTo>
                      <a:pt x="5192" y="807"/>
                    </a:lnTo>
                    <a:lnTo>
                      <a:pt x="8978" y="3045"/>
                    </a:lnTo>
                    <a:lnTo>
                      <a:pt x="18244" y="12468"/>
                    </a:lnTo>
                    <a:lnTo>
                      <a:pt x="19649" y="15512"/>
                    </a:lnTo>
                    <a:lnTo>
                      <a:pt x="19298" y="17069"/>
                    </a:lnTo>
                    <a:lnTo>
                      <a:pt x="16577" y="19836"/>
                    </a:lnTo>
                    <a:lnTo>
                      <a:pt x="11985" y="21393"/>
                    </a:lnTo>
                    <a:lnTo>
                      <a:pt x="9265" y="21600"/>
                    </a:lnTo>
                    <a:lnTo>
                      <a:pt x="15842" y="21600"/>
                    </a:lnTo>
                    <a:lnTo>
                      <a:pt x="17951" y="20648"/>
                    </a:lnTo>
                    <a:lnTo>
                      <a:pt x="19931" y="19128"/>
                    </a:lnTo>
                    <a:lnTo>
                      <a:pt x="21183" y="17361"/>
                    </a:lnTo>
                    <a:lnTo>
                      <a:pt x="21600" y="15512"/>
                    </a:lnTo>
                    <a:lnTo>
                      <a:pt x="21183" y="13663"/>
                    </a:lnTo>
                    <a:lnTo>
                      <a:pt x="19931" y="11896"/>
                    </a:lnTo>
                    <a:lnTo>
                      <a:pt x="10666" y="2472"/>
                    </a:lnTo>
                    <a:lnTo>
                      <a:pt x="8686" y="952"/>
                    </a:lnTo>
                    <a:lnTo>
                      <a:pt x="6578" y="0"/>
                    </a:lnTo>
                    <a:close/>
                  </a:path>
                </a:pathLst>
              </a:custGeom>
              <a:solidFill>
                <a:srgbClr val="E6E0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187" name="object 11" descr="object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0069" y="7135862"/>
            <a:ext cx="852945" cy="68085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object 12"/>
          <p:cNvSpPr txBox="1">
            <a:spLocks noGrp="1"/>
          </p:cNvSpPr>
          <p:nvPr>
            <p:ph type="body" idx="1"/>
          </p:nvPr>
        </p:nvSpPr>
        <p:spPr>
          <a:xfrm>
            <a:off x="2663687" y="1590260"/>
            <a:ext cx="10091638" cy="4419887"/>
          </a:xfrm>
          <a:prstGeom prst="rect">
            <a:avLst/>
          </a:prstGeom>
        </p:spPr>
        <p:txBody>
          <a:bodyPr/>
          <a:lstStyle/>
          <a:p>
            <a:pPr marR="5029" defTabSz="905255">
              <a:lnSpc>
                <a:spcPct val="109300"/>
              </a:lnSpc>
              <a:defRPr sz="1584">
                <a:solidFill>
                  <a:schemeClr val="accent2"/>
                </a:solidFill>
              </a:defRPr>
            </a:pPr>
            <a:r>
              <a:rPr lang="en-NZ" dirty="0">
                <a:solidFill>
                  <a:srgbClr val="00B0F0"/>
                </a:solidFill>
              </a:rPr>
              <a:t>The definition of Out of Spec is broad – and can include under-grade, down-grade, feed-grade or even just ageing products</a:t>
            </a:r>
          </a:p>
          <a:p>
            <a:pPr marR="5029" defTabSz="905255">
              <a:lnSpc>
                <a:spcPct val="109300"/>
              </a:lnSpc>
              <a:defRPr sz="1584">
                <a:solidFill>
                  <a:schemeClr val="accent2"/>
                </a:solidFill>
              </a:defRPr>
            </a:pPr>
            <a:endParaRPr lang="en-NZ" dirty="0">
              <a:solidFill>
                <a:srgbClr val="00B0F0"/>
              </a:solidFill>
            </a:endParaRPr>
          </a:p>
          <a:p>
            <a:pPr marR="5029" defTabSz="905255">
              <a:lnSpc>
                <a:spcPct val="109300"/>
              </a:lnSpc>
              <a:defRPr sz="1584">
                <a:solidFill>
                  <a:schemeClr val="accent2"/>
                </a:solidFill>
              </a:defRPr>
            </a:pPr>
            <a:r>
              <a:rPr lang="en-NZ" b="1" dirty="0">
                <a:solidFill>
                  <a:schemeClr val="tx1"/>
                </a:solidFill>
              </a:rPr>
              <a:t>Current </a:t>
            </a:r>
            <a:endParaRPr b="1" dirty="0">
              <a:solidFill>
                <a:schemeClr val="tx1"/>
              </a:solidFill>
            </a:endParaRPr>
          </a:p>
          <a:p>
            <a:pPr marL="285750" marR="5029" indent="-285750" defTabSz="905255">
              <a:lnSpc>
                <a:spcPct val="109300"/>
              </a:lnSpc>
              <a:buFont typeface="Arial" panose="020B0604020202020204" pitchFamily="34" charset="0"/>
              <a:buChar char="•"/>
              <a:defRPr sz="1584"/>
            </a:pPr>
            <a:r>
              <a:rPr lang="en-NZ" dirty="0"/>
              <a:t>Some feed grade products are offered on DAO. </a:t>
            </a:r>
          </a:p>
          <a:p>
            <a:pPr marL="285750" marR="5029" indent="-285750" defTabSz="905255">
              <a:lnSpc>
                <a:spcPct val="109300"/>
              </a:lnSpc>
              <a:buFont typeface="Arial" panose="020B0604020202020204" pitchFamily="34" charset="0"/>
              <a:buChar char="•"/>
              <a:defRPr sz="1584"/>
            </a:pPr>
            <a:r>
              <a:rPr lang="en-NZ" dirty="0"/>
              <a:t>Age logic gives visibility of the age of some products</a:t>
            </a:r>
            <a:endParaRPr dirty="0"/>
          </a:p>
          <a:p>
            <a:pPr marR="5029" defTabSz="905255">
              <a:lnSpc>
                <a:spcPct val="109300"/>
              </a:lnSpc>
              <a:defRPr sz="1584"/>
            </a:pPr>
            <a:endParaRPr dirty="0"/>
          </a:p>
          <a:p>
            <a:pPr marR="5029" defTabSz="905255">
              <a:lnSpc>
                <a:spcPct val="109300"/>
              </a:lnSpc>
              <a:defRPr sz="1584">
                <a:solidFill>
                  <a:schemeClr val="accent2"/>
                </a:solidFill>
              </a:defRPr>
            </a:pPr>
            <a:r>
              <a:rPr lang="en-NZ" b="1" dirty="0">
                <a:solidFill>
                  <a:schemeClr val="tx1"/>
                </a:solidFill>
              </a:rPr>
              <a:t>What happens on other Nui platforms</a:t>
            </a:r>
            <a:endParaRPr b="1" dirty="0">
              <a:solidFill>
                <a:schemeClr val="tx1"/>
              </a:solidFill>
            </a:endParaRPr>
          </a:p>
          <a:p>
            <a:pPr marL="285750" marR="5029" indent="-285750" defTabSz="905255">
              <a:lnSpc>
                <a:spcPct val="109300"/>
              </a:lnSpc>
              <a:buFont typeface="Arial" panose="020B0604020202020204" pitchFamily="34" charset="0"/>
              <a:buChar char="•"/>
              <a:defRPr sz="1584"/>
            </a:pPr>
            <a:r>
              <a:rPr lang="en-US" dirty="0"/>
              <a:t>Similar to DAO Feed products – Out of spec reasons defined as part of the spec</a:t>
            </a:r>
          </a:p>
          <a:p>
            <a:pPr marL="285750" marR="5029" indent="-285750" defTabSz="905255">
              <a:lnSpc>
                <a:spcPct val="109300"/>
              </a:lnSpc>
              <a:buFont typeface="Arial" panose="020B0604020202020204" pitchFamily="34" charset="0"/>
              <a:buChar char="•"/>
              <a:defRPr sz="1584"/>
            </a:pPr>
            <a:r>
              <a:rPr lang="en-US" dirty="0"/>
              <a:t>Regular weekly sales of mixed load down-grade products using attachments and comments to express details of the offer</a:t>
            </a:r>
          </a:p>
          <a:p>
            <a:pPr marR="5029" defTabSz="905255">
              <a:lnSpc>
                <a:spcPct val="109300"/>
              </a:lnSpc>
              <a:defRPr sz="1584"/>
            </a:pPr>
            <a:endParaRPr dirty="0"/>
          </a:p>
          <a:p>
            <a:pPr marR="5029" defTabSz="905255">
              <a:lnSpc>
                <a:spcPct val="109300"/>
              </a:lnSpc>
              <a:defRPr sz="1584"/>
            </a:pPr>
            <a:r>
              <a:rPr lang="en-NZ" b="1" dirty="0"/>
              <a:t>Possibilities for DAO</a:t>
            </a:r>
          </a:p>
          <a:p>
            <a:pPr marR="5029" defTabSz="905255">
              <a:lnSpc>
                <a:spcPct val="109300"/>
              </a:lnSpc>
              <a:defRPr sz="1584"/>
            </a:pPr>
            <a:r>
              <a:rPr lang="en-NZ" dirty="0"/>
              <a:t>- Off Spec products listed in a separate DAO area – similar to an outlet store?</a:t>
            </a:r>
          </a:p>
          <a:p>
            <a:pPr marR="5029" defTabSz="905255">
              <a:lnSpc>
                <a:spcPct val="109300"/>
              </a:lnSpc>
              <a:defRPr sz="1584"/>
            </a:pPr>
            <a:r>
              <a:rPr lang="en-NZ" dirty="0"/>
              <a:t>- Off Spec products listed alongside in-side with the ability to filter?</a:t>
            </a:r>
          </a:p>
          <a:p>
            <a:pPr marR="5029" defTabSz="905255">
              <a:lnSpc>
                <a:spcPct val="109300"/>
              </a:lnSpc>
              <a:defRPr sz="1584"/>
            </a:pPr>
            <a:r>
              <a:rPr lang="en-NZ" dirty="0"/>
              <a:t>- Clearer definition of reasons of off-spec within the order ticket (</a:t>
            </a:r>
            <a:r>
              <a:rPr lang="en-NZ" dirty="0" err="1"/>
              <a:t>eg</a:t>
            </a:r>
            <a:r>
              <a:rPr lang="en-NZ" dirty="0"/>
              <a:t> age, micro, protein etc) for more detailed filtering</a:t>
            </a:r>
          </a:p>
          <a:p>
            <a:pPr marR="5029" defTabSz="905255">
              <a:lnSpc>
                <a:spcPct val="109300"/>
              </a:lnSpc>
              <a:defRPr sz="1584"/>
            </a:pPr>
            <a:r>
              <a:rPr lang="en-NZ" dirty="0"/>
              <a:t>- Introduce addition of attachments or photos for one off out of spec loads?</a:t>
            </a:r>
          </a:p>
          <a:p>
            <a:pPr marR="5029" indent="2048769" defTabSz="905255">
              <a:lnSpc>
                <a:spcPct val="109300"/>
              </a:lnSpc>
              <a:defRPr sz="1584"/>
            </a:pPr>
            <a:endParaRPr lang="en-NZ" dirty="0"/>
          </a:p>
          <a:p>
            <a:pPr marR="5029" indent="2048769" defTabSz="905255">
              <a:lnSpc>
                <a:spcPct val="109300"/>
              </a:lnSpc>
              <a:defRPr sz="1584"/>
            </a:pPr>
            <a:endParaRPr dirty="0"/>
          </a:p>
        </p:txBody>
      </p:sp>
      <p:sp>
        <p:nvSpPr>
          <p:cNvPr id="189" name="object 18"/>
          <p:cNvSpPr/>
          <p:nvPr/>
        </p:nvSpPr>
        <p:spPr>
          <a:xfrm>
            <a:off x="2737560" y="1302914"/>
            <a:ext cx="9580589" cy="1"/>
          </a:xfrm>
          <a:prstGeom prst="line">
            <a:avLst/>
          </a:prstGeom>
          <a:ln w="12700">
            <a:solidFill>
              <a:srgbClr val="CCCCC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0" name="object 17"/>
          <p:cNvSpPr txBox="1">
            <a:spLocks noGrp="1"/>
          </p:cNvSpPr>
          <p:nvPr>
            <p:ph type="title"/>
          </p:nvPr>
        </p:nvSpPr>
        <p:spPr>
          <a:xfrm>
            <a:off x="2831256" y="633083"/>
            <a:ext cx="6095664" cy="382157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2400" spc="-100"/>
            </a:lvl1pPr>
          </a:lstStyle>
          <a:p>
            <a:r>
              <a:rPr lang="en-NZ" dirty="0"/>
              <a:t>Out of Spec products on DAO</a:t>
            </a:r>
            <a:endParaRPr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object 2"/>
          <p:cNvGrpSpPr/>
          <p:nvPr/>
        </p:nvGrpSpPr>
        <p:grpSpPr>
          <a:xfrm>
            <a:off x="-1" y="0"/>
            <a:ext cx="2297583" cy="7560767"/>
            <a:chOff x="0" y="0"/>
            <a:chExt cx="2297582" cy="7560766"/>
          </a:xfrm>
        </p:grpSpPr>
        <p:sp>
          <p:nvSpPr>
            <p:cNvPr id="174" name="object 3"/>
            <p:cNvSpPr/>
            <p:nvPr/>
          </p:nvSpPr>
          <p:spPr>
            <a:xfrm>
              <a:off x="-1" y="0"/>
              <a:ext cx="2297584" cy="7560767"/>
            </a:xfrm>
            <a:prstGeom prst="rect">
              <a:avLst/>
            </a:prstGeom>
            <a:solidFill>
              <a:srgbClr val="1F2F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75" name="Billede" descr="Billed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9976" y="364480"/>
              <a:ext cx="1417630" cy="13348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6" name="object 5"/>
          <p:cNvGrpSpPr/>
          <p:nvPr/>
        </p:nvGrpSpPr>
        <p:grpSpPr>
          <a:xfrm>
            <a:off x="2860698" y="6886882"/>
            <a:ext cx="443825" cy="417907"/>
            <a:chOff x="0" y="0"/>
            <a:chExt cx="443824" cy="417905"/>
          </a:xfrm>
        </p:grpSpPr>
        <p:pic>
          <p:nvPicPr>
            <p:cNvPr id="177" name="object 6" descr="object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153" y="40089"/>
              <a:ext cx="363525" cy="3377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8" name="object 7" descr="object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153" y="51982"/>
              <a:ext cx="363525" cy="3258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" name="object 8" descr="object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566" y="166671"/>
              <a:ext cx="222071" cy="1365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82" name="object 9"/>
            <p:cNvGrpSpPr/>
            <p:nvPr/>
          </p:nvGrpSpPr>
          <p:grpSpPr>
            <a:xfrm>
              <a:off x="20041" y="20022"/>
              <a:ext cx="403743" cy="377877"/>
              <a:chOff x="0" y="0"/>
              <a:chExt cx="403741" cy="377875"/>
            </a:xfrm>
          </p:grpSpPr>
          <p:sp>
            <p:nvSpPr>
              <p:cNvPr id="180" name="Figur"/>
              <p:cNvSpPr/>
              <p:nvPr/>
            </p:nvSpPr>
            <p:spPr>
              <a:xfrm>
                <a:off x="0" y="0"/>
                <a:ext cx="358135" cy="377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176" y="0"/>
                    </a:moveTo>
                    <a:lnTo>
                      <a:pt x="8958" y="807"/>
                    </a:lnTo>
                    <a:lnTo>
                      <a:pt x="6612" y="3044"/>
                    </a:lnTo>
                    <a:lnTo>
                      <a:pt x="871" y="12467"/>
                    </a:lnTo>
                    <a:lnTo>
                      <a:pt x="0" y="15512"/>
                    </a:lnTo>
                    <a:lnTo>
                      <a:pt x="218" y="17069"/>
                    </a:lnTo>
                    <a:lnTo>
                      <a:pt x="1904" y="19836"/>
                    </a:lnTo>
                    <a:lnTo>
                      <a:pt x="4749" y="21393"/>
                    </a:lnTo>
                    <a:lnTo>
                      <a:pt x="6435" y="21600"/>
                    </a:lnTo>
                    <a:lnTo>
                      <a:pt x="17916" y="21600"/>
                    </a:lnTo>
                    <a:lnTo>
                      <a:pt x="19602" y="21393"/>
                    </a:lnTo>
                    <a:lnTo>
                      <a:pt x="21133" y="20793"/>
                    </a:lnTo>
                    <a:lnTo>
                      <a:pt x="21600" y="20453"/>
                    </a:lnTo>
                    <a:lnTo>
                      <a:pt x="6435" y="20453"/>
                    </a:lnTo>
                    <a:lnTo>
                      <a:pt x="5067" y="20285"/>
                    </a:lnTo>
                    <a:lnTo>
                      <a:pt x="2758" y="19021"/>
                    </a:lnTo>
                    <a:lnTo>
                      <a:pt x="1389" y="16775"/>
                    </a:lnTo>
                    <a:lnTo>
                      <a:pt x="1213" y="15512"/>
                    </a:lnTo>
                    <a:lnTo>
                      <a:pt x="1389" y="14248"/>
                    </a:lnTo>
                    <a:lnTo>
                      <a:pt x="7660" y="3617"/>
                    </a:lnTo>
                    <a:lnTo>
                      <a:pt x="9564" y="1802"/>
                    </a:lnTo>
                    <a:lnTo>
                      <a:pt x="12176" y="1147"/>
                    </a:lnTo>
                    <a:lnTo>
                      <a:pt x="15859" y="1147"/>
                    </a:lnTo>
                    <a:lnTo>
                      <a:pt x="15393" y="807"/>
                    </a:lnTo>
                    <a:lnTo>
                      <a:pt x="13861" y="207"/>
                    </a:lnTo>
                    <a:lnTo>
                      <a:pt x="1217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1" name="Figur"/>
              <p:cNvSpPr/>
              <p:nvPr/>
            </p:nvSpPr>
            <p:spPr>
              <a:xfrm>
                <a:off x="201876" y="20066"/>
                <a:ext cx="201866" cy="337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535" y="0"/>
                    </a:moveTo>
                    <a:lnTo>
                      <a:pt x="0" y="0"/>
                    </a:lnTo>
                    <a:lnTo>
                      <a:pt x="2427" y="188"/>
                    </a:lnTo>
                    <a:lnTo>
                      <a:pt x="4631" y="733"/>
                    </a:lnTo>
                    <a:lnTo>
                      <a:pt x="8009" y="2764"/>
                    </a:lnTo>
                    <a:lnTo>
                      <a:pt x="18195" y="13307"/>
                    </a:lnTo>
                    <a:lnTo>
                      <a:pt x="19448" y="16071"/>
                    </a:lnTo>
                    <a:lnTo>
                      <a:pt x="19135" y="17485"/>
                    </a:lnTo>
                    <a:lnTo>
                      <a:pt x="16708" y="19998"/>
                    </a:lnTo>
                    <a:lnTo>
                      <a:pt x="12611" y="21412"/>
                    </a:lnTo>
                    <a:lnTo>
                      <a:pt x="10184" y="21600"/>
                    </a:lnTo>
                    <a:lnTo>
                      <a:pt x="16720" y="21600"/>
                    </a:lnTo>
                    <a:lnTo>
                      <a:pt x="18223" y="20910"/>
                    </a:lnTo>
                    <a:lnTo>
                      <a:pt x="20055" y="19478"/>
                    </a:lnTo>
                    <a:lnTo>
                      <a:pt x="21214" y="17813"/>
                    </a:lnTo>
                    <a:lnTo>
                      <a:pt x="21600" y="16071"/>
                    </a:lnTo>
                    <a:lnTo>
                      <a:pt x="21214" y="14330"/>
                    </a:lnTo>
                    <a:lnTo>
                      <a:pt x="20055" y="12666"/>
                    </a:lnTo>
                    <a:lnTo>
                      <a:pt x="9870" y="2122"/>
                    </a:lnTo>
                    <a:lnTo>
                      <a:pt x="8038" y="690"/>
                    </a:lnTo>
                    <a:lnTo>
                      <a:pt x="65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85" name="object 10"/>
            <p:cNvGrpSpPr/>
            <p:nvPr/>
          </p:nvGrpSpPr>
          <p:grpSpPr>
            <a:xfrm>
              <a:off x="0" y="0"/>
              <a:ext cx="443825" cy="417906"/>
              <a:chOff x="0" y="0"/>
              <a:chExt cx="443824" cy="417905"/>
            </a:xfrm>
          </p:grpSpPr>
          <p:sp>
            <p:nvSpPr>
              <p:cNvPr id="183" name="Figur"/>
              <p:cNvSpPr/>
              <p:nvPr/>
            </p:nvSpPr>
            <p:spPr>
              <a:xfrm>
                <a:off x="0" y="0"/>
                <a:ext cx="384667" cy="4179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461" y="0"/>
                    </a:moveTo>
                    <a:lnTo>
                      <a:pt x="8903" y="867"/>
                    </a:lnTo>
                    <a:lnTo>
                      <a:pt x="6308" y="3270"/>
                    </a:lnTo>
                    <a:lnTo>
                      <a:pt x="963" y="11791"/>
                    </a:lnTo>
                    <a:lnTo>
                      <a:pt x="0" y="15061"/>
                    </a:lnTo>
                    <a:lnTo>
                      <a:pt x="241" y="16733"/>
                    </a:lnTo>
                    <a:lnTo>
                      <a:pt x="2105" y="19706"/>
                    </a:lnTo>
                    <a:lnTo>
                      <a:pt x="5252" y="21377"/>
                    </a:lnTo>
                    <a:lnTo>
                      <a:pt x="7116" y="21600"/>
                    </a:lnTo>
                    <a:lnTo>
                      <a:pt x="17806" y="21600"/>
                    </a:lnTo>
                    <a:lnTo>
                      <a:pt x="19670" y="21377"/>
                    </a:lnTo>
                    <a:lnTo>
                      <a:pt x="21364" y="20733"/>
                    </a:lnTo>
                    <a:lnTo>
                      <a:pt x="21600" y="20566"/>
                    </a:lnTo>
                    <a:lnTo>
                      <a:pt x="7116" y="20566"/>
                    </a:lnTo>
                    <a:lnTo>
                      <a:pt x="5547" y="20378"/>
                    </a:lnTo>
                    <a:lnTo>
                      <a:pt x="2898" y="18971"/>
                    </a:lnTo>
                    <a:lnTo>
                      <a:pt x="1329" y="16469"/>
                    </a:lnTo>
                    <a:lnTo>
                      <a:pt x="1126" y="15061"/>
                    </a:lnTo>
                    <a:lnTo>
                      <a:pt x="1329" y="13653"/>
                    </a:lnTo>
                    <a:lnTo>
                      <a:pt x="7281" y="3788"/>
                    </a:lnTo>
                    <a:lnTo>
                      <a:pt x="9466" y="1765"/>
                    </a:lnTo>
                    <a:lnTo>
                      <a:pt x="12461" y="1035"/>
                    </a:lnTo>
                    <a:lnTo>
                      <a:pt x="16256" y="1035"/>
                    </a:lnTo>
                    <a:lnTo>
                      <a:pt x="16019" y="867"/>
                    </a:lnTo>
                    <a:lnTo>
                      <a:pt x="14326" y="223"/>
                    </a:lnTo>
                    <a:lnTo>
                      <a:pt x="12461" y="0"/>
                    </a:lnTo>
                    <a:close/>
                  </a:path>
                </a:pathLst>
              </a:custGeom>
              <a:solidFill>
                <a:srgbClr val="E6E0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4" name="Figur"/>
              <p:cNvSpPr/>
              <p:nvPr/>
            </p:nvSpPr>
            <p:spPr>
              <a:xfrm>
                <a:off x="221916" y="20014"/>
                <a:ext cx="221909" cy="3778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578" y="0"/>
                    </a:moveTo>
                    <a:lnTo>
                      <a:pt x="0" y="0"/>
                    </a:lnTo>
                    <a:lnTo>
                      <a:pt x="2721" y="208"/>
                    </a:lnTo>
                    <a:lnTo>
                      <a:pt x="5192" y="807"/>
                    </a:lnTo>
                    <a:lnTo>
                      <a:pt x="8978" y="3045"/>
                    </a:lnTo>
                    <a:lnTo>
                      <a:pt x="18244" y="12468"/>
                    </a:lnTo>
                    <a:lnTo>
                      <a:pt x="19649" y="15512"/>
                    </a:lnTo>
                    <a:lnTo>
                      <a:pt x="19298" y="17069"/>
                    </a:lnTo>
                    <a:lnTo>
                      <a:pt x="16577" y="19836"/>
                    </a:lnTo>
                    <a:lnTo>
                      <a:pt x="11985" y="21393"/>
                    </a:lnTo>
                    <a:lnTo>
                      <a:pt x="9265" y="21600"/>
                    </a:lnTo>
                    <a:lnTo>
                      <a:pt x="15842" y="21600"/>
                    </a:lnTo>
                    <a:lnTo>
                      <a:pt x="17951" y="20648"/>
                    </a:lnTo>
                    <a:lnTo>
                      <a:pt x="19931" y="19128"/>
                    </a:lnTo>
                    <a:lnTo>
                      <a:pt x="21183" y="17361"/>
                    </a:lnTo>
                    <a:lnTo>
                      <a:pt x="21600" y="15512"/>
                    </a:lnTo>
                    <a:lnTo>
                      <a:pt x="21183" y="13663"/>
                    </a:lnTo>
                    <a:lnTo>
                      <a:pt x="19931" y="11896"/>
                    </a:lnTo>
                    <a:lnTo>
                      <a:pt x="10666" y="2472"/>
                    </a:lnTo>
                    <a:lnTo>
                      <a:pt x="8686" y="952"/>
                    </a:lnTo>
                    <a:lnTo>
                      <a:pt x="6578" y="0"/>
                    </a:lnTo>
                    <a:close/>
                  </a:path>
                </a:pathLst>
              </a:custGeom>
              <a:solidFill>
                <a:srgbClr val="E6E0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187" name="object 11" descr="object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0069" y="7135862"/>
            <a:ext cx="852945" cy="68085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object 12"/>
          <p:cNvSpPr txBox="1">
            <a:spLocks noGrp="1"/>
          </p:cNvSpPr>
          <p:nvPr>
            <p:ph type="body" idx="1"/>
          </p:nvPr>
        </p:nvSpPr>
        <p:spPr>
          <a:xfrm>
            <a:off x="2663687" y="1590260"/>
            <a:ext cx="10091638" cy="4419887"/>
          </a:xfrm>
          <a:prstGeom prst="rect">
            <a:avLst/>
          </a:prstGeom>
        </p:spPr>
        <p:txBody>
          <a:bodyPr/>
          <a:lstStyle/>
          <a:p>
            <a:pPr marR="5029" defTabSz="905255">
              <a:lnSpc>
                <a:spcPct val="109300"/>
              </a:lnSpc>
              <a:defRPr sz="1584">
                <a:solidFill>
                  <a:schemeClr val="accent2"/>
                </a:solidFill>
              </a:defRPr>
            </a:pPr>
            <a:r>
              <a:rPr lang="en-NZ" dirty="0">
                <a:solidFill>
                  <a:schemeClr val="tx1"/>
                </a:solidFill>
              </a:rPr>
              <a:t>Outside of Europe, participants are seeking more transparent trade</a:t>
            </a:r>
          </a:p>
          <a:p>
            <a:pPr marR="5029" defTabSz="905255">
              <a:lnSpc>
                <a:spcPct val="109300"/>
              </a:lnSpc>
              <a:defRPr sz="1584">
                <a:solidFill>
                  <a:schemeClr val="accent2"/>
                </a:solidFill>
              </a:defRPr>
            </a:pPr>
            <a:endParaRPr lang="en-NZ" dirty="0">
              <a:solidFill>
                <a:srgbClr val="00B0F0"/>
              </a:solidFill>
            </a:endParaRPr>
          </a:p>
          <a:p>
            <a:pPr marR="5029" defTabSz="905255">
              <a:lnSpc>
                <a:spcPct val="109300"/>
              </a:lnSpc>
              <a:defRPr sz="1584">
                <a:solidFill>
                  <a:schemeClr val="accent2"/>
                </a:solidFill>
              </a:defRPr>
            </a:pPr>
            <a:r>
              <a:rPr lang="en-NZ" dirty="0">
                <a:solidFill>
                  <a:srgbClr val="00B0F0"/>
                </a:solidFill>
              </a:rPr>
              <a:t>What this means for participants:</a:t>
            </a:r>
          </a:p>
          <a:p>
            <a:pPr marR="5029" indent="2048769" defTabSz="905255">
              <a:lnSpc>
                <a:spcPct val="109300"/>
              </a:lnSpc>
              <a:defRPr sz="1584"/>
            </a:pPr>
            <a:endParaRPr dirty="0"/>
          </a:p>
        </p:txBody>
      </p:sp>
      <p:sp>
        <p:nvSpPr>
          <p:cNvPr id="189" name="object 18"/>
          <p:cNvSpPr/>
          <p:nvPr/>
        </p:nvSpPr>
        <p:spPr>
          <a:xfrm>
            <a:off x="2737560" y="1302914"/>
            <a:ext cx="9580589" cy="1"/>
          </a:xfrm>
          <a:prstGeom prst="line">
            <a:avLst/>
          </a:prstGeom>
          <a:ln w="12700">
            <a:solidFill>
              <a:srgbClr val="CCCCC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0" name="object 17"/>
          <p:cNvSpPr txBox="1">
            <a:spLocks noGrp="1"/>
          </p:cNvSpPr>
          <p:nvPr>
            <p:ph type="title"/>
          </p:nvPr>
        </p:nvSpPr>
        <p:spPr>
          <a:xfrm>
            <a:off x="2831256" y="633083"/>
            <a:ext cx="6095664" cy="382157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2400" spc="-100"/>
            </a:lvl1pPr>
          </a:lstStyle>
          <a:p>
            <a:r>
              <a:rPr lang="en-NZ" dirty="0"/>
              <a:t>Visibility of participants</a:t>
            </a:r>
            <a:endParaRPr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C886CF0-FBC9-4954-BB23-BCC0652071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922878"/>
              </p:ext>
            </p:extLst>
          </p:nvPr>
        </p:nvGraphicFramePr>
        <p:xfrm>
          <a:off x="2663687" y="2670040"/>
          <a:ext cx="8796868" cy="1991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398434">
                  <a:extLst>
                    <a:ext uri="{9D8B030D-6E8A-4147-A177-3AD203B41FA5}">
                      <a16:colId xmlns:a16="http://schemas.microsoft.com/office/drawing/2014/main" val="2070285039"/>
                    </a:ext>
                  </a:extLst>
                </a:gridCol>
                <a:gridCol w="4398434">
                  <a:extLst>
                    <a:ext uri="{9D8B030D-6E8A-4147-A177-3AD203B41FA5}">
                      <a16:colId xmlns:a16="http://schemas.microsoft.com/office/drawing/2014/main" val="16137733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NZ" dirty="0"/>
                        <a:t>Anonymous (DAO)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dirty="0"/>
                        <a:t>Public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361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NZ" sz="1400" dirty="0"/>
                        <a:t>Counterparty is not known until after trade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1400" dirty="0"/>
                        <a:t>Counterparty is listed when order is placed</a:t>
                      </a:r>
                    </a:p>
                    <a:p>
                      <a:pPr algn="l"/>
                      <a:endParaRPr lang="en-N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991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N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1400" dirty="0"/>
                        <a:t>Participants have the ability to: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NZ" sz="1400" dirty="0"/>
                        <a:t>Counter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NZ" sz="1400" dirty="0"/>
                        <a:t>Place a private order to one of many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863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NZ" sz="1400" dirty="0"/>
                        <a:t>Commercials – Subscription + commission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NZ" sz="1400" dirty="0"/>
                        <a:t>Commercials – generally subscription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945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7538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object 2"/>
          <p:cNvGrpSpPr/>
          <p:nvPr/>
        </p:nvGrpSpPr>
        <p:grpSpPr>
          <a:xfrm>
            <a:off x="-1" y="0"/>
            <a:ext cx="2297583" cy="7560767"/>
            <a:chOff x="0" y="0"/>
            <a:chExt cx="2297582" cy="7560766"/>
          </a:xfrm>
        </p:grpSpPr>
        <p:sp>
          <p:nvSpPr>
            <p:cNvPr id="174" name="object 3"/>
            <p:cNvSpPr/>
            <p:nvPr/>
          </p:nvSpPr>
          <p:spPr>
            <a:xfrm>
              <a:off x="-1" y="0"/>
              <a:ext cx="2297584" cy="7560767"/>
            </a:xfrm>
            <a:prstGeom prst="rect">
              <a:avLst/>
            </a:prstGeom>
            <a:solidFill>
              <a:srgbClr val="1F2F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75" name="Billede" descr="Billed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9976" y="364480"/>
              <a:ext cx="1417630" cy="13348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6" name="object 5"/>
          <p:cNvGrpSpPr/>
          <p:nvPr/>
        </p:nvGrpSpPr>
        <p:grpSpPr>
          <a:xfrm>
            <a:off x="2860698" y="6886882"/>
            <a:ext cx="443825" cy="417907"/>
            <a:chOff x="0" y="0"/>
            <a:chExt cx="443824" cy="417905"/>
          </a:xfrm>
        </p:grpSpPr>
        <p:pic>
          <p:nvPicPr>
            <p:cNvPr id="177" name="object 6" descr="object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153" y="40089"/>
              <a:ext cx="363525" cy="3377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8" name="object 7" descr="object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153" y="51982"/>
              <a:ext cx="363525" cy="3258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" name="object 8" descr="object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566" y="166671"/>
              <a:ext cx="222071" cy="1365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82" name="object 9"/>
            <p:cNvGrpSpPr/>
            <p:nvPr/>
          </p:nvGrpSpPr>
          <p:grpSpPr>
            <a:xfrm>
              <a:off x="20041" y="20022"/>
              <a:ext cx="403743" cy="377877"/>
              <a:chOff x="0" y="0"/>
              <a:chExt cx="403741" cy="377875"/>
            </a:xfrm>
          </p:grpSpPr>
          <p:sp>
            <p:nvSpPr>
              <p:cNvPr id="180" name="Figur"/>
              <p:cNvSpPr/>
              <p:nvPr/>
            </p:nvSpPr>
            <p:spPr>
              <a:xfrm>
                <a:off x="0" y="0"/>
                <a:ext cx="358135" cy="377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176" y="0"/>
                    </a:moveTo>
                    <a:lnTo>
                      <a:pt x="8958" y="807"/>
                    </a:lnTo>
                    <a:lnTo>
                      <a:pt x="6612" y="3044"/>
                    </a:lnTo>
                    <a:lnTo>
                      <a:pt x="871" y="12467"/>
                    </a:lnTo>
                    <a:lnTo>
                      <a:pt x="0" y="15512"/>
                    </a:lnTo>
                    <a:lnTo>
                      <a:pt x="218" y="17069"/>
                    </a:lnTo>
                    <a:lnTo>
                      <a:pt x="1904" y="19836"/>
                    </a:lnTo>
                    <a:lnTo>
                      <a:pt x="4749" y="21393"/>
                    </a:lnTo>
                    <a:lnTo>
                      <a:pt x="6435" y="21600"/>
                    </a:lnTo>
                    <a:lnTo>
                      <a:pt x="17916" y="21600"/>
                    </a:lnTo>
                    <a:lnTo>
                      <a:pt x="19602" y="21393"/>
                    </a:lnTo>
                    <a:lnTo>
                      <a:pt x="21133" y="20793"/>
                    </a:lnTo>
                    <a:lnTo>
                      <a:pt x="21600" y="20453"/>
                    </a:lnTo>
                    <a:lnTo>
                      <a:pt x="6435" y="20453"/>
                    </a:lnTo>
                    <a:lnTo>
                      <a:pt x="5067" y="20285"/>
                    </a:lnTo>
                    <a:lnTo>
                      <a:pt x="2758" y="19021"/>
                    </a:lnTo>
                    <a:lnTo>
                      <a:pt x="1389" y="16775"/>
                    </a:lnTo>
                    <a:lnTo>
                      <a:pt x="1213" y="15512"/>
                    </a:lnTo>
                    <a:lnTo>
                      <a:pt x="1389" y="14248"/>
                    </a:lnTo>
                    <a:lnTo>
                      <a:pt x="7660" y="3617"/>
                    </a:lnTo>
                    <a:lnTo>
                      <a:pt x="9564" y="1802"/>
                    </a:lnTo>
                    <a:lnTo>
                      <a:pt x="12176" y="1147"/>
                    </a:lnTo>
                    <a:lnTo>
                      <a:pt x="15859" y="1147"/>
                    </a:lnTo>
                    <a:lnTo>
                      <a:pt x="15393" y="807"/>
                    </a:lnTo>
                    <a:lnTo>
                      <a:pt x="13861" y="207"/>
                    </a:lnTo>
                    <a:lnTo>
                      <a:pt x="1217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1" name="Figur"/>
              <p:cNvSpPr/>
              <p:nvPr/>
            </p:nvSpPr>
            <p:spPr>
              <a:xfrm>
                <a:off x="201876" y="20066"/>
                <a:ext cx="201866" cy="337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535" y="0"/>
                    </a:moveTo>
                    <a:lnTo>
                      <a:pt x="0" y="0"/>
                    </a:lnTo>
                    <a:lnTo>
                      <a:pt x="2427" y="188"/>
                    </a:lnTo>
                    <a:lnTo>
                      <a:pt x="4631" y="733"/>
                    </a:lnTo>
                    <a:lnTo>
                      <a:pt x="8009" y="2764"/>
                    </a:lnTo>
                    <a:lnTo>
                      <a:pt x="18195" y="13307"/>
                    </a:lnTo>
                    <a:lnTo>
                      <a:pt x="19448" y="16071"/>
                    </a:lnTo>
                    <a:lnTo>
                      <a:pt x="19135" y="17485"/>
                    </a:lnTo>
                    <a:lnTo>
                      <a:pt x="16708" y="19998"/>
                    </a:lnTo>
                    <a:lnTo>
                      <a:pt x="12611" y="21412"/>
                    </a:lnTo>
                    <a:lnTo>
                      <a:pt x="10184" y="21600"/>
                    </a:lnTo>
                    <a:lnTo>
                      <a:pt x="16720" y="21600"/>
                    </a:lnTo>
                    <a:lnTo>
                      <a:pt x="18223" y="20910"/>
                    </a:lnTo>
                    <a:lnTo>
                      <a:pt x="20055" y="19478"/>
                    </a:lnTo>
                    <a:lnTo>
                      <a:pt x="21214" y="17813"/>
                    </a:lnTo>
                    <a:lnTo>
                      <a:pt x="21600" y="16071"/>
                    </a:lnTo>
                    <a:lnTo>
                      <a:pt x="21214" y="14330"/>
                    </a:lnTo>
                    <a:lnTo>
                      <a:pt x="20055" y="12666"/>
                    </a:lnTo>
                    <a:lnTo>
                      <a:pt x="9870" y="2122"/>
                    </a:lnTo>
                    <a:lnTo>
                      <a:pt x="8038" y="690"/>
                    </a:lnTo>
                    <a:lnTo>
                      <a:pt x="65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85" name="object 10"/>
            <p:cNvGrpSpPr/>
            <p:nvPr/>
          </p:nvGrpSpPr>
          <p:grpSpPr>
            <a:xfrm>
              <a:off x="0" y="0"/>
              <a:ext cx="443825" cy="417906"/>
              <a:chOff x="0" y="0"/>
              <a:chExt cx="443824" cy="417905"/>
            </a:xfrm>
          </p:grpSpPr>
          <p:sp>
            <p:nvSpPr>
              <p:cNvPr id="183" name="Figur"/>
              <p:cNvSpPr/>
              <p:nvPr/>
            </p:nvSpPr>
            <p:spPr>
              <a:xfrm>
                <a:off x="0" y="0"/>
                <a:ext cx="384667" cy="4179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461" y="0"/>
                    </a:moveTo>
                    <a:lnTo>
                      <a:pt x="8903" y="867"/>
                    </a:lnTo>
                    <a:lnTo>
                      <a:pt x="6308" y="3270"/>
                    </a:lnTo>
                    <a:lnTo>
                      <a:pt x="963" y="11791"/>
                    </a:lnTo>
                    <a:lnTo>
                      <a:pt x="0" y="15061"/>
                    </a:lnTo>
                    <a:lnTo>
                      <a:pt x="241" y="16733"/>
                    </a:lnTo>
                    <a:lnTo>
                      <a:pt x="2105" y="19706"/>
                    </a:lnTo>
                    <a:lnTo>
                      <a:pt x="5252" y="21377"/>
                    </a:lnTo>
                    <a:lnTo>
                      <a:pt x="7116" y="21600"/>
                    </a:lnTo>
                    <a:lnTo>
                      <a:pt x="17806" y="21600"/>
                    </a:lnTo>
                    <a:lnTo>
                      <a:pt x="19670" y="21377"/>
                    </a:lnTo>
                    <a:lnTo>
                      <a:pt x="21364" y="20733"/>
                    </a:lnTo>
                    <a:lnTo>
                      <a:pt x="21600" y="20566"/>
                    </a:lnTo>
                    <a:lnTo>
                      <a:pt x="7116" y="20566"/>
                    </a:lnTo>
                    <a:lnTo>
                      <a:pt x="5547" y="20378"/>
                    </a:lnTo>
                    <a:lnTo>
                      <a:pt x="2898" y="18971"/>
                    </a:lnTo>
                    <a:lnTo>
                      <a:pt x="1329" y="16469"/>
                    </a:lnTo>
                    <a:lnTo>
                      <a:pt x="1126" y="15061"/>
                    </a:lnTo>
                    <a:lnTo>
                      <a:pt x="1329" y="13653"/>
                    </a:lnTo>
                    <a:lnTo>
                      <a:pt x="7281" y="3788"/>
                    </a:lnTo>
                    <a:lnTo>
                      <a:pt x="9466" y="1765"/>
                    </a:lnTo>
                    <a:lnTo>
                      <a:pt x="12461" y="1035"/>
                    </a:lnTo>
                    <a:lnTo>
                      <a:pt x="16256" y="1035"/>
                    </a:lnTo>
                    <a:lnTo>
                      <a:pt x="16019" y="867"/>
                    </a:lnTo>
                    <a:lnTo>
                      <a:pt x="14326" y="223"/>
                    </a:lnTo>
                    <a:lnTo>
                      <a:pt x="12461" y="0"/>
                    </a:lnTo>
                    <a:close/>
                  </a:path>
                </a:pathLst>
              </a:custGeom>
              <a:solidFill>
                <a:srgbClr val="E6E0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4" name="Figur"/>
              <p:cNvSpPr/>
              <p:nvPr/>
            </p:nvSpPr>
            <p:spPr>
              <a:xfrm>
                <a:off x="221916" y="20014"/>
                <a:ext cx="221909" cy="3778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578" y="0"/>
                    </a:moveTo>
                    <a:lnTo>
                      <a:pt x="0" y="0"/>
                    </a:lnTo>
                    <a:lnTo>
                      <a:pt x="2721" y="208"/>
                    </a:lnTo>
                    <a:lnTo>
                      <a:pt x="5192" y="807"/>
                    </a:lnTo>
                    <a:lnTo>
                      <a:pt x="8978" y="3045"/>
                    </a:lnTo>
                    <a:lnTo>
                      <a:pt x="18244" y="12468"/>
                    </a:lnTo>
                    <a:lnTo>
                      <a:pt x="19649" y="15512"/>
                    </a:lnTo>
                    <a:lnTo>
                      <a:pt x="19298" y="17069"/>
                    </a:lnTo>
                    <a:lnTo>
                      <a:pt x="16577" y="19836"/>
                    </a:lnTo>
                    <a:lnTo>
                      <a:pt x="11985" y="21393"/>
                    </a:lnTo>
                    <a:lnTo>
                      <a:pt x="9265" y="21600"/>
                    </a:lnTo>
                    <a:lnTo>
                      <a:pt x="15842" y="21600"/>
                    </a:lnTo>
                    <a:lnTo>
                      <a:pt x="17951" y="20648"/>
                    </a:lnTo>
                    <a:lnTo>
                      <a:pt x="19931" y="19128"/>
                    </a:lnTo>
                    <a:lnTo>
                      <a:pt x="21183" y="17361"/>
                    </a:lnTo>
                    <a:lnTo>
                      <a:pt x="21600" y="15512"/>
                    </a:lnTo>
                    <a:lnTo>
                      <a:pt x="21183" y="13663"/>
                    </a:lnTo>
                    <a:lnTo>
                      <a:pt x="19931" y="11896"/>
                    </a:lnTo>
                    <a:lnTo>
                      <a:pt x="10666" y="2472"/>
                    </a:lnTo>
                    <a:lnTo>
                      <a:pt x="8686" y="952"/>
                    </a:lnTo>
                    <a:lnTo>
                      <a:pt x="6578" y="0"/>
                    </a:lnTo>
                    <a:close/>
                  </a:path>
                </a:pathLst>
              </a:custGeom>
              <a:solidFill>
                <a:srgbClr val="E6E0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187" name="object 11" descr="object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0069" y="7135862"/>
            <a:ext cx="852945" cy="68085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object 18"/>
          <p:cNvSpPr/>
          <p:nvPr/>
        </p:nvSpPr>
        <p:spPr>
          <a:xfrm>
            <a:off x="2860699" y="1796043"/>
            <a:ext cx="9580589" cy="1"/>
          </a:xfrm>
          <a:prstGeom prst="line">
            <a:avLst/>
          </a:prstGeom>
          <a:ln w="12700">
            <a:solidFill>
              <a:srgbClr val="CCCCC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0" name="object 17"/>
          <p:cNvSpPr txBox="1">
            <a:spLocks noGrp="1"/>
          </p:cNvSpPr>
          <p:nvPr>
            <p:ph type="title"/>
          </p:nvPr>
        </p:nvSpPr>
        <p:spPr>
          <a:xfrm>
            <a:off x="2831256" y="633083"/>
            <a:ext cx="6095664" cy="382157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2400" spc="-100"/>
            </a:lvl1pPr>
          </a:lstStyle>
          <a:p>
            <a:r>
              <a:rPr lang="en-NZ" dirty="0"/>
              <a:t>New Products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8CF3FA-EC84-4ECB-94D3-1BB5D98A648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831256" y="2926396"/>
            <a:ext cx="11641812" cy="300926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Would you be interested in trading organic products on DAO?</a:t>
            </a:r>
          </a:p>
          <a:p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Would you be interested in trading any other new products on DAO? </a:t>
            </a:r>
          </a:p>
          <a:p>
            <a:endParaRPr lang="en-N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/>
              <a:t>What would you like to be enabled to trade on DAO?</a:t>
            </a: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4E04EAF4-F32B-4A05-9B8E-25631BCB4519}"/>
              </a:ext>
            </a:extLst>
          </p:cNvPr>
          <p:cNvSpPr/>
          <p:nvPr/>
        </p:nvSpPr>
        <p:spPr>
          <a:xfrm>
            <a:off x="2561935" y="2676869"/>
            <a:ext cx="7008093" cy="2058592"/>
          </a:xfrm>
          <a:custGeom>
            <a:avLst/>
            <a:gdLst/>
            <a:ahLst/>
            <a:cxnLst/>
            <a:rect l="l" t="t" r="r" b="b"/>
            <a:pathLst>
              <a:path w="3888104" h="4880610">
                <a:moveTo>
                  <a:pt x="3717455" y="0"/>
                </a:moveTo>
                <a:lnTo>
                  <a:pt x="170103" y="0"/>
                </a:lnTo>
                <a:lnTo>
                  <a:pt x="124880" y="6075"/>
                </a:lnTo>
                <a:lnTo>
                  <a:pt x="84245" y="23221"/>
                </a:lnTo>
                <a:lnTo>
                  <a:pt x="49818" y="49815"/>
                </a:lnTo>
                <a:lnTo>
                  <a:pt x="23222" y="84237"/>
                </a:lnTo>
                <a:lnTo>
                  <a:pt x="6075" y="124865"/>
                </a:lnTo>
                <a:lnTo>
                  <a:pt x="0" y="170078"/>
                </a:lnTo>
                <a:lnTo>
                  <a:pt x="0" y="4710417"/>
                </a:lnTo>
                <a:lnTo>
                  <a:pt x="6075" y="4755635"/>
                </a:lnTo>
                <a:lnTo>
                  <a:pt x="23222" y="4796266"/>
                </a:lnTo>
                <a:lnTo>
                  <a:pt x="49818" y="4830691"/>
                </a:lnTo>
                <a:lnTo>
                  <a:pt x="84245" y="4857286"/>
                </a:lnTo>
                <a:lnTo>
                  <a:pt x="124880" y="4874432"/>
                </a:lnTo>
                <a:lnTo>
                  <a:pt x="170103" y="4880508"/>
                </a:lnTo>
                <a:lnTo>
                  <a:pt x="3717455" y="4880508"/>
                </a:lnTo>
                <a:lnTo>
                  <a:pt x="3762668" y="4874432"/>
                </a:lnTo>
                <a:lnTo>
                  <a:pt x="3803299" y="4857286"/>
                </a:lnTo>
                <a:lnTo>
                  <a:pt x="3837724" y="4830691"/>
                </a:lnTo>
                <a:lnTo>
                  <a:pt x="3864321" y="4796266"/>
                </a:lnTo>
                <a:lnTo>
                  <a:pt x="3881469" y="4755635"/>
                </a:lnTo>
                <a:lnTo>
                  <a:pt x="3887546" y="4710417"/>
                </a:lnTo>
                <a:lnTo>
                  <a:pt x="3887546" y="170078"/>
                </a:lnTo>
                <a:lnTo>
                  <a:pt x="3881469" y="124865"/>
                </a:lnTo>
                <a:lnTo>
                  <a:pt x="3864321" y="84237"/>
                </a:lnTo>
                <a:lnTo>
                  <a:pt x="3837724" y="49815"/>
                </a:lnTo>
                <a:lnTo>
                  <a:pt x="3803299" y="23221"/>
                </a:lnTo>
                <a:lnTo>
                  <a:pt x="3762668" y="6075"/>
                </a:lnTo>
                <a:lnTo>
                  <a:pt x="3717455" y="0"/>
                </a:lnTo>
                <a:close/>
              </a:path>
            </a:pathLst>
          </a:custGeom>
          <a:solidFill>
            <a:srgbClr val="04B9D5">
              <a:alpha val="17999"/>
            </a:srgbClr>
          </a:solidFill>
        </p:spPr>
        <p:txBody>
          <a:bodyPr wrap="square" lIns="0" tIns="0" rIns="0" bIns="0" rtlCol="0"/>
          <a:lstStyle/>
          <a:p>
            <a:endParaRPr sz="1631" dirty="0"/>
          </a:p>
        </p:txBody>
      </p:sp>
    </p:spTree>
    <p:extLst>
      <p:ext uri="{BB962C8B-B14F-4D97-AF65-F5344CB8AC3E}">
        <p14:creationId xmlns:p14="http://schemas.microsoft.com/office/powerpoint/2010/main" val="89363748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805</Words>
  <Application>Microsoft Office PowerPoint</Application>
  <PresentationFormat>Custom</PresentationFormat>
  <Paragraphs>149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Catamaran</vt:lpstr>
      <vt:lpstr>Catamaran ExtraBold</vt:lpstr>
      <vt:lpstr>Catamaran SemiBold</vt:lpstr>
      <vt:lpstr>Museo 500</vt:lpstr>
      <vt:lpstr>Quattrocento Sans</vt:lpstr>
      <vt:lpstr>Times Roman</vt:lpstr>
      <vt:lpstr>Office Theme</vt:lpstr>
      <vt:lpstr>DAO Acquisition - Nui Markets  April 2022</vt:lpstr>
      <vt:lpstr>Agenda</vt:lpstr>
      <vt:lpstr>Reason for purchasing DAO &amp; Overview</vt:lpstr>
      <vt:lpstr>Overview of 2021 / 2022</vt:lpstr>
      <vt:lpstr>Recent successes on DAO</vt:lpstr>
      <vt:lpstr>Where next for DAO – simplifying to give you more</vt:lpstr>
      <vt:lpstr>Out of Spec products on DAO</vt:lpstr>
      <vt:lpstr>Visibility of participants</vt:lpstr>
      <vt:lpstr>New Products</vt:lpstr>
      <vt:lpstr>More trade data</vt:lpstr>
      <vt:lpstr>Under investigation – what piques your interest?</vt:lpstr>
      <vt:lpstr>A sneak peek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DAO Acquisition - Nui Markets  April 2022</dc:title>
  <dc:creator>Owen Swinson</dc:creator>
  <cp:lastModifiedBy>Isaac Mellis-Glynn</cp:lastModifiedBy>
  <cp:revision>3</cp:revision>
  <dcterms:modified xsi:type="dcterms:W3CDTF">2022-03-28T02:55:53Z</dcterms:modified>
</cp:coreProperties>
</file>