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3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1"/>
  </p:notesMasterIdLst>
  <p:sldIdLst>
    <p:sldId id="256" r:id="rId3"/>
    <p:sldId id="258" r:id="rId4"/>
    <p:sldId id="268" r:id="rId5"/>
    <p:sldId id="262" r:id="rId6"/>
    <p:sldId id="269" r:id="rId7"/>
    <p:sldId id="260" r:id="rId8"/>
    <p:sldId id="270" r:id="rId9"/>
    <p:sldId id="267" r:id="rId10"/>
  </p:sldIdLst>
  <p:sldSz cx="13195300" cy="7569200"/>
  <p:notesSz cx="131953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en.swinson1@gmail.com" initials="o" lastIdx="7" clrIdx="0">
    <p:extLst>
      <p:ext uri="{19B8F6BF-5375-455C-9EA6-DF929625EA0E}">
        <p15:presenceInfo xmlns:p15="http://schemas.microsoft.com/office/powerpoint/2012/main" userId="e547957e64591c1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/>
    <p:restoredTop sz="94648"/>
  </p:normalViewPr>
  <p:slideViewPr>
    <p:cSldViewPr>
      <p:cViewPr varScale="1">
        <p:scale>
          <a:sx n="80" d="100"/>
          <a:sy n="80" d="100"/>
        </p:scale>
        <p:origin x="93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.swinson1@gmail.com" userId="e547957e64591c1f" providerId="LiveId" clId="{DBBA9AFC-A7DA-40A1-9ED8-C4CCF416F0C6}"/>
    <pc:docChg chg="delSld">
      <pc:chgData name="owen.swinson1@gmail.com" userId="e547957e64591c1f" providerId="LiveId" clId="{DBBA9AFC-A7DA-40A1-9ED8-C4CCF416F0C6}" dt="2022-02-23T00:52:16.332" v="1" actId="47"/>
      <pc:docMkLst>
        <pc:docMk/>
      </pc:docMkLst>
      <pc:sldChg chg="del">
        <pc:chgData name="owen.swinson1@gmail.com" userId="e547957e64591c1f" providerId="LiveId" clId="{DBBA9AFC-A7DA-40A1-9ED8-C4CCF416F0C6}" dt="2022-02-23T00:52:16.332" v="1" actId="47"/>
        <pc:sldMkLst>
          <pc:docMk/>
          <pc:sldMk cId="0" sldId="259"/>
        </pc:sldMkLst>
      </pc:sldChg>
      <pc:sldChg chg="del">
        <pc:chgData name="owen.swinson1@gmail.com" userId="e547957e64591c1f" providerId="LiveId" clId="{DBBA9AFC-A7DA-40A1-9ED8-C4CCF416F0C6}" dt="2022-02-23T00:52:14.805" v="0" actId="47"/>
        <pc:sldMkLst>
          <pc:docMk/>
          <pc:sldMk cId="0" sldId="261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21T13:23:00.301" idx="1">
    <p:pos x="7892" y="2191"/>
    <p:text>this will be a video that starts on the marketplace,  and then goes through placing an offer, and executing a trade</p:text>
    <p:extLst>
      <p:ext uri="{C676402C-5697-4E1C-873F-D02D1690AC5C}">
        <p15:threadingInfo xmlns:p15="http://schemas.microsoft.com/office/powerpoint/2012/main" timeZoneBias="-7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21T13:41:08.847" idx="4">
    <p:pos x="7837" y="1514"/>
    <p:text>Probably want to change the icons on the second and fourth columns</p:text>
    <p:extLst>
      <p:ext uri="{C676402C-5697-4E1C-873F-D02D1690AC5C}">
        <p15:threadingInfo xmlns:p15="http://schemas.microsoft.com/office/powerpoint/2012/main" timeZoneBias="-7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21T15:10:28.705" idx="7">
    <p:pos x="10" y="10"/>
    <p:text>Will add some more following conversation with Jonathan</p:text>
    <p:extLst>
      <p:ext uri="{C676402C-5697-4E1C-873F-D02D1690AC5C}">
        <p15:threadingInfo xmlns:p15="http://schemas.microsoft.com/office/powerpoint/2012/main" timeZoneBias="-7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71817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473950" y="0"/>
            <a:ext cx="571817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34ABA-09D4-4488-8F23-DB545E5CAD49}" type="datetimeFigureOut">
              <a:rPr lang="en-NZ" smtClean="0"/>
              <a:t>23/02/2022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71975" y="946150"/>
            <a:ext cx="4451350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19213" y="3643313"/>
            <a:ext cx="10556875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571817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473950" y="7189788"/>
            <a:ext cx="571817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BA8FB-F53D-4665-A611-F8F1F7BB50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8893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BA8FB-F53D-4665-A611-F8F1F7BB50AF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784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BA8FB-F53D-4665-A611-F8F1F7BB50AF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802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307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Catamaran-SemiBold"/>
                <a:cs typeface="Catamaran-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2298065" cy="7560945"/>
          </a:xfrm>
          <a:custGeom>
            <a:avLst/>
            <a:gdLst/>
            <a:ahLst/>
            <a:cxnLst/>
            <a:rect l="l" t="t" r="r" b="b"/>
            <a:pathLst>
              <a:path w="2298065" h="7560945">
                <a:moveTo>
                  <a:pt x="2297569" y="0"/>
                </a:moveTo>
                <a:lnTo>
                  <a:pt x="0" y="0"/>
                </a:lnTo>
                <a:lnTo>
                  <a:pt x="0" y="7560767"/>
                </a:lnTo>
                <a:lnTo>
                  <a:pt x="2297569" y="7560767"/>
                </a:lnTo>
                <a:lnTo>
                  <a:pt x="2297569" y="0"/>
                </a:lnTo>
                <a:close/>
              </a:path>
            </a:pathLst>
          </a:custGeom>
          <a:solidFill>
            <a:srgbClr val="203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90620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26" y="3810"/>
                </a:lnTo>
                <a:lnTo>
                  <a:pt x="367473" y="15240"/>
                </a:lnTo>
                <a:lnTo>
                  <a:pt x="326901" y="34290"/>
                </a:lnTo>
                <a:lnTo>
                  <a:pt x="290222" y="59690"/>
                </a:lnTo>
                <a:lnTo>
                  <a:pt x="258154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690" y="151130"/>
                </a:lnTo>
                <a:lnTo>
                  <a:pt x="294315" y="113030"/>
                </a:lnTo>
                <a:lnTo>
                  <a:pt x="328347" y="82550"/>
                </a:lnTo>
                <a:lnTo>
                  <a:pt x="367641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3" y="481330"/>
                </a:lnTo>
                <a:lnTo>
                  <a:pt x="326796" y="488950"/>
                </a:lnTo>
                <a:lnTo>
                  <a:pt x="323916" y="496570"/>
                </a:lnTo>
                <a:lnTo>
                  <a:pt x="317046" y="514350"/>
                </a:lnTo>
                <a:lnTo>
                  <a:pt x="309014" y="533400"/>
                </a:lnTo>
                <a:lnTo>
                  <a:pt x="299375" y="549910"/>
                </a:lnTo>
                <a:lnTo>
                  <a:pt x="287683" y="565150"/>
                </a:lnTo>
                <a:lnTo>
                  <a:pt x="280158" y="572770"/>
                </a:lnTo>
                <a:lnTo>
                  <a:pt x="273257" y="580390"/>
                </a:lnTo>
                <a:lnTo>
                  <a:pt x="266893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909" y="621030"/>
                </a:lnTo>
                <a:lnTo>
                  <a:pt x="344909" y="499109"/>
                </a:lnTo>
                <a:lnTo>
                  <a:pt x="344371" y="488950"/>
                </a:lnTo>
                <a:lnTo>
                  <a:pt x="342760" y="480059"/>
                </a:lnTo>
                <a:lnTo>
                  <a:pt x="340076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11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2" y="665480"/>
                </a:lnTo>
                <a:lnTo>
                  <a:pt x="829763" y="641350"/>
                </a:lnTo>
                <a:lnTo>
                  <a:pt x="832187" y="626110"/>
                </a:lnTo>
                <a:lnTo>
                  <a:pt x="486057" y="626110"/>
                </a:lnTo>
                <a:lnTo>
                  <a:pt x="475702" y="624840"/>
                </a:lnTo>
                <a:lnTo>
                  <a:pt x="466148" y="623570"/>
                </a:lnTo>
                <a:lnTo>
                  <a:pt x="457487" y="619760"/>
                </a:lnTo>
                <a:lnTo>
                  <a:pt x="449811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51" y="753110"/>
                </a:lnTo>
                <a:lnTo>
                  <a:pt x="473878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0" y="775970"/>
                </a:lnTo>
                <a:lnTo>
                  <a:pt x="723063" y="765810"/>
                </a:lnTo>
                <a:lnTo>
                  <a:pt x="753706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8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898" y="726440"/>
                </a:lnTo>
                <a:lnTo>
                  <a:pt x="757158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5" y="716280"/>
                </a:lnTo>
                <a:lnTo>
                  <a:pt x="769322" y="717550"/>
                </a:lnTo>
                <a:lnTo>
                  <a:pt x="778948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16" y="713740"/>
                </a:lnTo>
                <a:lnTo>
                  <a:pt x="692302" y="716280"/>
                </a:lnTo>
                <a:lnTo>
                  <a:pt x="722077" y="717550"/>
                </a:lnTo>
                <a:lnTo>
                  <a:pt x="750242" y="717550"/>
                </a:lnTo>
                <a:lnTo>
                  <a:pt x="759695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9" y="349250"/>
                </a:lnTo>
                <a:lnTo>
                  <a:pt x="245119" y="356870"/>
                </a:lnTo>
                <a:lnTo>
                  <a:pt x="239827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29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49" y="618490"/>
                </a:lnTo>
                <a:lnTo>
                  <a:pt x="218049" y="427990"/>
                </a:lnTo>
                <a:lnTo>
                  <a:pt x="297950" y="427990"/>
                </a:lnTo>
                <a:lnTo>
                  <a:pt x="301178" y="426720"/>
                </a:lnTo>
                <a:lnTo>
                  <a:pt x="310330" y="424180"/>
                </a:lnTo>
                <a:lnTo>
                  <a:pt x="319125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2" y="621030"/>
                </a:lnTo>
                <a:lnTo>
                  <a:pt x="503461" y="623570"/>
                </a:lnTo>
                <a:lnTo>
                  <a:pt x="486057" y="626110"/>
                </a:lnTo>
                <a:lnTo>
                  <a:pt x="832187" y="626110"/>
                </a:lnTo>
                <a:lnTo>
                  <a:pt x="833197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58" y="397510"/>
                </a:lnTo>
                <a:lnTo>
                  <a:pt x="402723" y="411480"/>
                </a:lnTo>
                <a:lnTo>
                  <a:pt x="386821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00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67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67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7" y="619760"/>
                </a:lnTo>
                <a:lnTo>
                  <a:pt x="833802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0" y="529590"/>
                </a:lnTo>
                <a:lnTo>
                  <a:pt x="492493" y="546100"/>
                </a:lnTo>
                <a:lnTo>
                  <a:pt x="484744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56" y="485140"/>
                </a:lnTo>
                <a:lnTo>
                  <a:pt x="694227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48" y="576580"/>
                </a:lnTo>
                <a:lnTo>
                  <a:pt x="807888" y="580390"/>
                </a:lnTo>
                <a:lnTo>
                  <a:pt x="831319" y="584200"/>
                </a:lnTo>
                <a:lnTo>
                  <a:pt x="828275" y="566420"/>
                </a:lnTo>
                <a:lnTo>
                  <a:pt x="823447" y="547370"/>
                </a:lnTo>
                <a:lnTo>
                  <a:pt x="816830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96" y="457200"/>
                </a:lnTo>
                <a:lnTo>
                  <a:pt x="303761" y="459740"/>
                </a:lnTo>
                <a:lnTo>
                  <a:pt x="290421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93104" y="546100"/>
                </a:lnTo>
                <a:lnTo>
                  <a:pt x="310393" y="511809"/>
                </a:lnTo>
                <a:lnTo>
                  <a:pt x="323922" y="476250"/>
                </a:lnTo>
                <a:lnTo>
                  <a:pt x="327171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3" y="541020"/>
                </a:lnTo>
                <a:lnTo>
                  <a:pt x="492125" y="525780"/>
                </a:lnTo>
                <a:lnTo>
                  <a:pt x="497500" y="511809"/>
                </a:lnTo>
                <a:lnTo>
                  <a:pt x="507325" y="487680"/>
                </a:lnTo>
                <a:lnTo>
                  <a:pt x="518131" y="466090"/>
                </a:lnTo>
                <a:lnTo>
                  <a:pt x="531975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0" y="427990"/>
                </a:moveTo>
                <a:lnTo>
                  <a:pt x="247614" y="427990"/>
                </a:lnTo>
                <a:lnTo>
                  <a:pt x="255247" y="450850"/>
                </a:lnTo>
                <a:lnTo>
                  <a:pt x="263459" y="444500"/>
                </a:lnTo>
                <a:lnTo>
                  <a:pt x="272298" y="439420"/>
                </a:lnTo>
                <a:lnTo>
                  <a:pt x="281674" y="434340"/>
                </a:lnTo>
                <a:lnTo>
                  <a:pt x="297950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1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195" y="422909"/>
                </a:lnTo>
                <a:lnTo>
                  <a:pt x="349314" y="425450"/>
                </a:lnTo>
                <a:lnTo>
                  <a:pt x="358184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88" y="417830"/>
                </a:lnTo>
                <a:lnTo>
                  <a:pt x="202442" y="391160"/>
                </a:lnTo>
                <a:lnTo>
                  <a:pt x="235058" y="360680"/>
                </a:lnTo>
                <a:lnTo>
                  <a:pt x="245460" y="345440"/>
                </a:lnTo>
                <a:lnTo>
                  <a:pt x="264256" y="318770"/>
                </a:lnTo>
                <a:lnTo>
                  <a:pt x="279099" y="298450"/>
                </a:lnTo>
                <a:lnTo>
                  <a:pt x="296089" y="280670"/>
                </a:lnTo>
                <a:lnTo>
                  <a:pt x="316296" y="264160"/>
                </a:lnTo>
                <a:lnTo>
                  <a:pt x="340152" y="243840"/>
                </a:lnTo>
                <a:lnTo>
                  <a:pt x="363381" y="219710"/>
                </a:lnTo>
                <a:lnTo>
                  <a:pt x="384287" y="195580"/>
                </a:lnTo>
                <a:lnTo>
                  <a:pt x="401170" y="173990"/>
                </a:lnTo>
                <a:lnTo>
                  <a:pt x="405945" y="167640"/>
                </a:lnTo>
                <a:lnTo>
                  <a:pt x="410708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394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Catamaran SemiBold"/>
                <a:cs typeface="Catamaran 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818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2298065" cy="7560945"/>
          </a:xfrm>
          <a:custGeom>
            <a:avLst/>
            <a:gdLst/>
            <a:ahLst/>
            <a:cxnLst/>
            <a:rect l="l" t="t" r="r" b="b"/>
            <a:pathLst>
              <a:path w="2298065" h="7560945">
                <a:moveTo>
                  <a:pt x="2297582" y="0"/>
                </a:moveTo>
                <a:lnTo>
                  <a:pt x="0" y="0"/>
                </a:lnTo>
                <a:lnTo>
                  <a:pt x="0" y="7560767"/>
                </a:lnTo>
                <a:lnTo>
                  <a:pt x="2297582" y="7560767"/>
                </a:lnTo>
                <a:lnTo>
                  <a:pt x="2297582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4749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811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68700" y="4467646"/>
            <a:ext cx="1864248" cy="436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1AB5E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1153" y="1542190"/>
            <a:ext cx="11639342" cy="2634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tamaran-SemiBold"/>
                <a:cs typeface="Catamaran-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68700" y="4467646"/>
            <a:ext cx="1864248" cy="436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9919" y="2114874"/>
            <a:ext cx="11641811" cy="3009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tamaran SemiBold"/>
                <a:cs typeface="Catamaran 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873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comments" Target="../comments/commen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comments" Target="../comments/comment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73" y="1676"/>
            <a:ext cx="13196569" cy="7560309"/>
            <a:chOff x="5473" y="1676"/>
            <a:chExt cx="13196569" cy="756030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92564" y="6644665"/>
              <a:ext cx="3808933" cy="91701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947" y="1676"/>
              <a:ext cx="13190550" cy="756000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473" y="3111"/>
              <a:ext cx="13196569" cy="7557134"/>
            </a:xfrm>
            <a:custGeom>
              <a:avLst/>
              <a:gdLst/>
              <a:ahLst/>
              <a:cxnLst/>
              <a:rect l="l" t="t" r="r" b="b"/>
              <a:pathLst>
                <a:path w="13196569" h="7557134">
                  <a:moveTo>
                    <a:pt x="13196023" y="0"/>
                  </a:moveTo>
                  <a:lnTo>
                    <a:pt x="0" y="0"/>
                  </a:lnTo>
                  <a:lnTo>
                    <a:pt x="0" y="7557122"/>
                  </a:lnTo>
                  <a:lnTo>
                    <a:pt x="13196023" y="7557122"/>
                  </a:lnTo>
                  <a:lnTo>
                    <a:pt x="13196023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0"/>
            <a:ext cx="13201650" cy="7560945"/>
          </a:xfrm>
          <a:custGeom>
            <a:avLst/>
            <a:gdLst/>
            <a:ahLst/>
            <a:cxnLst/>
            <a:rect l="l" t="t" r="r" b="b"/>
            <a:pathLst>
              <a:path w="13201650" h="7560945">
                <a:moveTo>
                  <a:pt x="13201497" y="0"/>
                </a:moveTo>
                <a:lnTo>
                  <a:pt x="0" y="0"/>
                </a:lnTo>
                <a:lnTo>
                  <a:pt x="0" y="7560767"/>
                </a:lnTo>
                <a:lnTo>
                  <a:pt x="13201497" y="7560767"/>
                </a:lnTo>
                <a:lnTo>
                  <a:pt x="13201497" y="0"/>
                </a:lnTo>
                <a:close/>
              </a:path>
            </a:pathLst>
          </a:custGeom>
          <a:solidFill>
            <a:srgbClr val="203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00749" y="0"/>
            <a:ext cx="6600761" cy="7560766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844580" y="593254"/>
            <a:ext cx="1417320" cy="1336040"/>
            <a:chOff x="844580" y="593254"/>
            <a:chExt cx="1417320" cy="133604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2207" y="721346"/>
              <a:ext cx="1161672" cy="107928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72207" y="758405"/>
              <a:ext cx="1161672" cy="104222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908888" y="657211"/>
              <a:ext cx="1288415" cy="1207770"/>
            </a:xfrm>
            <a:custGeom>
              <a:avLst/>
              <a:gdLst/>
              <a:ahLst/>
              <a:cxnLst/>
              <a:rect l="l" t="t" r="r" b="b"/>
              <a:pathLst>
                <a:path w="1288414" h="1207770">
                  <a:moveTo>
                    <a:pt x="538226" y="704126"/>
                  </a:moveTo>
                  <a:lnTo>
                    <a:pt x="532498" y="655980"/>
                  </a:lnTo>
                  <a:lnTo>
                    <a:pt x="515366" y="619302"/>
                  </a:lnTo>
                  <a:lnTo>
                    <a:pt x="465162" y="590308"/>
                  </a:lnTo>
                  <a:lnTo>
                    <a:pt x="441375" y="588365"/>
                  </a:lnTo>
                  <a:lnTo>
                    <a:pt x="427913" y="589140"/>
                  </a:lnTo>
                  <a:lnTo>
                    <a:pt x="384835" y="600621"/>
                  </a:lnTo>
                  <a:lnTo>
                    <a:pt x="342430" y="623824"/>
                  </a:lnTo>
                  <a:lnTo>
                    <a:pt x="329501" y="633691"/>
                  </a:lnTo>
                  <a:lnTo>
                    <a:pt x="317474" y="598170"/>
                  </a:lnTo>
                  <a:lnTo>
                    <a:pt x="272351" y="598170"/>
                  </a:lnTo>
                  <a:lnTo>
                    <a:pt x="272351" y="895210"/>
                  </a:lnTo>
                  <a:lnTo>
                    <a:pt x="339725" y="895210"/>
                  </a:lnTo>
                  <a:lnTo>
                    <a:pt x="339725" y="687578"/>
                  </a:lnTo>
                  <a:lnTo>
                    <a:pt x="363321" y="669645"/>
                  </a:lnTo>
                  <a:lnTo>
                    <a:pt x="385432" y="656818"/>
                  </a:lnTo>
                  <a:lnTo>
                    <a:pt x="406031" y="649122"/>
                  </a:lnTo>
                  <a:lnTo>
                    <a:pt x="425132" y="646544"/>
                  </a:lnTo>
                  <a:lnTo>
                    <a:pt x="444868" y="650417"/>
                  </a:lnTo>
                  <a:lnTo>
                    <a:pt x="458965" y="662025"/>
                  </a:lnTo>
                  <a:lnTo>
                    <a:pt x="467423" y="681355"/>
                  </a:lnTo>
                  <a:lnTo>
                    <a:pt x="470255" y="708406"/>
                  </a:lnTo>
                  <a:lnTo>
                    <a:pt x="470255" y="895210"/>
                  </a:lnTo>
                  <a:lnTo>
                    <a:pt x="538226" y="895210"/>
                  </a:lnTo>
                  <a:lnTo>
                    <a:pt x="538226" y="704126"/>
                  </a:lnTo>
                  <a:close/>
                </a:path>
                <a:path w="1288414" h="1207770">
                  <a:moveTo>
                    <a:pt x="856411" y="598170"/>
                  </a:moveTo>
                  <a:lnTo>
                    <a:pt x="788441" y="598170"/>
                  </a:lnTo>
                  <a:lnTo>
                    <a:pt x="788441" y="805802"/>
                  </a:lnTo>
                  <a:lnTo>
                    <a:pt x="764832" y="823760"/>
                  </a:lnTo>
                  <a:lnTo>
                    <a:pt x="742721" y="836574"/>
                  </a:lnTo>
                  <a:lnTo>
                    <a:pt x="722122" y="844270"/>
                  </a:lnTo>
                  <a:lnTo>
                    <a:pt x="703021" y="846836"/>
                  </a:lnTo>
                  <a:lnTo>
                    <a:pt x="683285" y="842975"/>
                  </a:lnTo>
                  <a:lnTo>
                    <a:pt x="669188" y="831380"/>
                  </a:lnTo>
                  <a:lnTo>
                    <a:pt x="660730" y="812050"/>
                  </a:lnTo>
                  <a:lnTo>
                    <a:pt x="657910" y="784974"/>
                  </a:lnTo>
                  <a:lnTo>
                    <a:pt x="657910" y="598170"/>
                  </a:lnTo>
                  <a:lnTo>
                    <a:pt x="590537" y="598170"/>
                  </a:lnTo>
                  <a:lnTo>
                    <a:pt x="590537" y="789266"/>
                  </a:lnTo>
                  <a:lnTo>
                    <a:pt x="596557" y="839914"/>
                  </a:lnTo>
                  <a:lnTo>
                    <a:pt x="614603" y="876084"/>
                  </a:lnTo>
                  <a:lnTo>
                    <a:pt x="644677" y="897788"/>
                  </a:lnTo>
                  <a:lnTo>
                    <a:pt x="686790" y="905014"/>
                  </a:lnTo>
                  <a:lnTo>
                    <a:pt x="700252" y="904252"/>
                  </a:lnTo>
                  <a:lnTo>
                    <a:pt x="743331" y="892759"/>
                  </a:lnTo>
                  <a:lnTo>
                    <a:pt x="785736" y="869581"/>
                  </a:lnTo>
                  <a:lnTo>
                    <a:pt x="798664" y="859701"/>
                  </a:lnTo>
                  <a:lnTo>
                    <a:pt x="810691" y="895210"/>
                  </a:lnTo>
                  <a:lnTo>
                    <a:pt x="856411" y="895210"/>
                  </a:lnTo>
                  <a:lnTo>
                    <a:pt x="856411" y="598170"/>
                  </a:lnTo>
                  <a:close/>
                </a:path>
                <a:path w="1288414" h="1207770">
                  <a:moveTo>
                    <a:pt x="976579" y="597890"/>
                  </a:moveTo>
                  <a:lnTo>
                    <a:pt x="908608" y="597890"/>
                  </a:lnTo>
                  <a:lnTo>
                    <a:pt x="908608" y="894930"/>
                  </a:lnTo>
                  <a:lnTo>
                    <a:pt x="976579" y="894930"/>
                  </a:lnTo>
                  <a:lnTo>
                    <a:pt x="976579" y="597890"/>
                  </a:lnTo>
                  <a:close/>
                </a:path>
                <a:path w="1288414" h="1207770">
                  <a:moveTo>
                    <a:pt x="982002" y="509092"/>
                  </a:moveTo>
                  <a:lnTo>
                    <a:pt x="964069" y="475399"/>
                  </a:lnTo>
                  <a:lnTo>
                    <a:pt x="941705" y="468668"/>
                  </a:lnTo>
                  <a:lnTo>
                    <a:pt x="933869" y="469417"/>
                  </a:lnTo>
                  <a:lnTo>
                    <a:pt x="903312" y="501116"/>
                  </a:lnTo>
                  <a:lnTo>
                    <a:pt x="902601" y="509092"/>
                  </a:lnTo>
                  <a:lnTo>
                    <a:pt x="903287" y="517347"/>
                  </a:lnTo>
                  <a:lnTo>
                    <a:pt x="933627" y="549389"/>
                  </a:lnTo>
                  <a:lnTo>
                    <a:pt x="941705" y="550125"/>
                  </a:lnTo>
                  <a:lnTo>
                    <a:pt x="949794" y="549389"/>
                  </a:lnTo>
                  <a:lnTo>
                    <a:pt x="979068" y="524941"/>
                  </a:lnTo>
                  <a:lnTo>
                    <a:pt x="982002" y="509092"/>
                  </a:lnTo>
                  <a:close/>
                </a:path>
                <a:path w="1288414" h="1207770">
                  <a:moveTo>
                    <a:pt x="1288288" y="842149"/>
                  </a:moveTo>
                  <a:lnTo>
                    <a:pt x="1280756" y="792441"/>
                  </a:lnTo>
                  <a:lnTo>
                    <a:pt x="1265682" y="743826"/>
                  </a:lnTo>
                  <a:lnTo>
                    <a:pt x="1243088" y="697001"/>
                  </a:lnTo>
                  <a:lnTo>
                    <a:pt x="1224978" y="665645"/>
                  </a:lnTo>
                  <a:lnTo>
                    <a:pt x="1224978" y="867194"/>
                  </a:lnTo>
                  <a:lnTo>
                    <a:pt x="1220812" y="914476"/>
                  </a:lnTo>
                  <a:lnTo>
                    <a:pt x="1208328" y="960818"/>
                  </a:lnTo>
                  <a:lnTo>
                    <a:pt x="1187526" y="1005306"/>
                  </a:lnTo>
                  <a:lnTo>
                    <a:pt x="1159408" y="1045565"/>
                  </a:lnTo>
                  <a:lnTo>
                    <a:pt x="1125499" y="1079563"/>
                  </a:lnTo>
                  <a:lnTo>
                    <a:pt x="1086637" y="1106805"/>
                  </a:lnTo>
                  <a:lnTo>
                    <a:pt x="1043609" y="1126845"/>
                  </a:lnTo>
                  <a:lnTo>
                    <a:pt x="997229" y="1139202"/>
                  </a:lnTo>
                  <a:lnTo>
                    <a:pt x="948309" y="1143431"/>
                  </a:lnTo>
                  <a:lnTo>
                    <a:pt x="339979" y="1143431"/>
                  </a:lnTo>
                  <a:lnTo>
                    <a:pt x="291045" y="1139202"/>
                  </a:lnTo>
                  <a:lnTo>
                    <a:pt x="244678" y="1126845"/>
                  </a:lnTo>
                  <a:lnTo>
                    <a:pt x="201650" y="1106805"/>
                  </a:lnTo>
                  <a:lnTo>
                    <a:pt x="162775" y="1079563"/>
                  </a:lnTo>
                  <a:lnTo>
                    <a:pt x="128879" y="1045565"/>
                  </a:lnTo>
                  <a:lnTo>
                    <a:pt x="100761" y="1005306"/>
                  </a:lnTo>
                  <a:lnTo>
                    <a:pt x="79946" y="960818"/>
                  </a:lnTo>
                  <a:lnTo>
                    <a:pt x="67462" y="914476"/>
                  </a:lnTo>
                  <a:lnTo>
                    <a:pt x="63309" y="867194"/>
                  </a:lnTo>
                  <a:lnTo>
                    <a:pt x="67462" y="819912"/>
                  </a:lnTo>
                  <a:lnTo>
                    <a:pt x="79946" y="773557"/>
                  </a:lnTo>
                  <a:lnTo>
                    <a:pt x="100761" y="729068"/>
                  </a:lnTo>
                  <a:lnTo>
                    <a:pt x="404914" y="202247"/>
                  </a:lnTo>
                  <a:lnTo>
                    <a:pt x="433031" y="161988"/>
                  </a:lnTo>
                  <a:lnTo>
                    <a:pt x="466940" y="128016"/>
                  </a:lnTo>
                  <a:lnTo>
                    <a:pt x="505802" y="100761"/>
                  </a:lnTo>
                  <a:lnTo>
                    <a:pt x="548830" y="80733"/>
                  </a:lnTo>
                  <a:lnTo>
                    <a:pt x="595210" y="68364"/>
                  </a:lnTo>
                  <a:lnTo>
                    <a:pt x="644144" y="64135"/>
                  </a:lnTo>
                  <a:lnTo>
                    <a:pt x="693077" y="68364"/>
                  </a:lnTo>
                  <a:lnTo>
                    <a:pt x="739457" y="80733"/>
                  </a:lnTo>
                  <a:lnTo>
                    <a:pt x="782485" y="100761"/>
                  </a:lnTo>
                  <a:lnTo>
                    <a:pt x="821347" y="128016"/>
                  </a:lnTo>
                  <a:lnTo>
                    <a:pt x="855243" y="162001"/>
                  </a:lnTo>
                  <a:lnTo>
                    <a:pt x="883361" y="202260"/>
                  </a:lnTo>
                  <a:lnTo>
                    <a:pt x="1187526" y="729068"/>
                  </a:lnTo>
                  <a:lnTo>
                    <a:pt x="1208328" y="773557"/>
                  </a:lnTo>
                  <a:lnTo>
                    <a:pt x="1220812" y="819912"/>
                  </a:lnTo>
                  <a:lnTo>
                    <a:pt x="1224978" y="867194"/>
                  </a:lnTo>
                  <a:lnTo>
                    <a:pt x="1224978" y="665645"/>
                  </a:lnTo>
                  <a:lnTo>
                    <a:pt x="938923" y="170180"/>
                  </a:lnTo>
                  <a:lnTo>
                    <a:pt x="909675" y="127203"/>
                  </a:lnTo>
                  <a:lnTo>
                    <a:pt x="875093" y="89839"/>
                  </a:lnTo>
                  <a:lnTo>
                    <a:pt x="842911" y="64135"/>
                  </a:lnTo>
                  <a:lnTo>
                    <a:pt x="835812" y="58458"/>
                  </a:lnTo>
                  <a:lnTo>
                    <a:pt x="792441" y="33426"/>
                  </a:lnTo>
                  <a:lnTo>
                    <a:pt x="745629" y="15100"/>
                  </a:lnTo>
                  <a:lnTo>
                    <a:pt x="695985" y="3835"/>
                  </a:lnTo>
                  <a:lnTo>
                    <a:pt x="644144" y="0"/>
                  </a:lnTo>
                  <a:lnTo>
                    <a:pt x="592302" y="3835"/>
                  </a:lnTo>
                  <a:lnTo>
                    <a:pt x="542658" y="15100"/>
                  </a:lnTo>
                  <a:lnTo>
                    <a:pt x="495833" y="33426"/>
                  </a:lnTo>
                  <a:lnTo>
                    <a:pt x="452475" y="58458"/>
                  </a:lnTo>
                  <a:lnTo>
                    <a:pt x="413194" y="89839"/>
                  </a:lnTo>
                  <a:lnTo>
                    <a:pt x="378612" y="127203"/>
                  </a:lnTo>
                  <a:lnTo>
                    <a:pt x="349377" y="170180"/>
                  </a:lnTo>
                  <a:lnTo>
                    <a:pt x="45212" y="697001"/>
                  </a:lnTo>
                  <a:lnTo>
                    <a:pt x="22606" y="743826"/>
                  </a:lnTo>
                  <a:lnTo>
                    <a:pt x="7531" y="792441"/>
                  </a:lnTo>
                  <a:lnTo>
                    <a:pt x="0" y="842149"/>
                  </a:lnTo>
                  <a:lnTo>
                    <a:pt x="0" y="892225"/>
                  </a:lnTo>
                  <a:lnTo>
                    <a:pt x="7531" y="941946"/>
                  </a:lnTo>
                  <a:lnTo>
                    <a:pt x="22606" y="990574"/>
                  </a:lnTo>
                  <a:lnTo>
                    <a:pt x="45212" y="1037386"/>
                  </a:lnTo>
                  <a:lnTo>
                    <a:pt x="74447" y="1080363"/>
                  </a:lnTo>
                  <a:lnTo>
                    <a:pt x="109029" y="1117727"/>
                  </a:lnTo>
                  <a:lnTo>
                    <a:pt x="148310" y="1149108"/>
                  </a:lnTo>
                  <a:lnTo>
                    <a:pt x="191668" y="1174140"/>
                  </a:lnTo>
                  <a:lnTo>
                    <a:pt x="238493" y="1192466"/>
                  </a:lnTo>
                  <a:lnTo>
                    <a:pt x="288137" y="1203731"/>
                  </a:lnTo>
                  <a:lnTo>
                    <a:pt x="339979" y="1207566"/>
                  </a:lnTo>
                  <a:lnTo>
                    <a:pt x="948309" y="1207566"/>
                  </a:lnTo>
                  <a:lnTo>
                    <a:pt x="1000150" y="1203731"/>
                  </a:lnTo>
                  <a:lnTo>
                    <a:pt x="1049794" y="1192466"/>
                  </a:lnTo>
                  <a:lnTo>
                    <a:pt x="1096606" y="1174140"/>
                  </a:lnTo>
                  <a:lnTo>
                    <a:pt x="1139977" y="1149108"/>
                  </a:lnTo>
                  <a:lnTo>
                    <a:pt x="1147076" y="1143431"/>
                  </a:lnTo>
                  <a:lnTo>
                    <a:pt x="1179258" y="1117727"/>
                  </a:lnTo>
                  <a:lnTo>
                    <a:pt x="1213840" y="1080363"/>
                  </a:lnTo>
                  <a:lnTo>
                    <a:pt x="1243088" y="1037386"/>
                  </a:lnTo>
                  <a:lnTo>
                    <a:pt x="1265682" y="990574"/>
                  </a:lnTo>
                  <a:lnTo>
                    <a:pt x="1280756" y="941946"/>
                  </a:lnTo>
                  <a:lnTo>
                    <a:pt x="1288288" y="892225"/>
                  </a:lnTo>
                  <a:lnTo>
                    <a:pt x="1288288" y="8421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44580" y="593254"/>
              <a:ext cx="1417320" cy="1336040"/>
            </a:xfrm>
            <a:custGeom>
              <a:avLst/>
              <a:gdLst/>
              <a:ahLst/>
              <a:cxnLst/>
              <a:rect l="l" t="t" r="r" b="b"/>
              <a:pathLst>
                <a:path w="1417320" h="1336039">
                  <a:moveTo>
                    <a:pt x="708456" y="0"/>
                  </a:moveTo>
                  <a:lnTo>
                    <a:pt x="660354" y="2765"/>
                  </a:lnTo>
                  <a:lnTo>
                    <a:pt x="613735" y="10927"/>
                  </a:lnTo>
                  <a:lnTo>
                    <a:pt x="568947" y="24282"/>
                  </a:lnTo>
                  <a:lnTo>
                    <a:pt x="526342" y="42629"/>
                  </a:lnTo>
                  <a:lnTo>
                    <a:pt x="486269" y="65765"/>
                  </a:lnTo>
                  <a:lnTo>
                    <a:pt x="449079" y="93488"/>
                  </a:lnTo>
                  <a:lnTo>
                    <a:pt x="415121" y="125597"/>
                  </a:lnTo>
                  <a:lnTo>
                    <a:pt x="384746" y="161887"/>
                  </a:lnTo>
                  <a:lnTo>
                    <a:pt x="358304" y="202158"/>
                  </a:lnTo>
                  <a:lnTo>
                    <a:pt x="54139" y="728980"/>
                  </a:lnTo>
                  <a:lnTo>
                    <a:pt x="32483" y="772016"/>
                  </a:lnTo>
                  <a:lnTo>
                    <a:pt x="16241" y="816468"/>
                  </a:lnTo>
                  <a:lnTo>
                    <a:pt x="5413" y="861932"/>
                  </a:lnTo>
                  <a:lnTo>
                    <a:pt x="0" y="908003"/>
                  </a:lnTo>
                  <a:lnTo>
                    <a:pt x="0" y="954277"/>
                  </a:lnTo>
                  <a:lnTo>
                    <a:pt x="5413" y="1000348"/>
                  </a:lnTo>
                  <a:lnTo>
                    <a:pt x="16241" y="1045814"/>
                  </a:lnTo>
                  <a:lnTo>
                    <a:pt x="32483" y="1090269"/>
                  </a:lnTo>
                  <a:lnTo>
                    <a:pt x="54139" y="1133309"/>
                  </a:lnTo>
                  <a:lnTo>
                    <a:pt x="80581" y="1173580"/>
                  </a:lnTo>
                  <a:lnTo>
                    <a:pt x="110956" y="1209871"/>
                  </a:lnTo>
                  <a:lnTo>
                    <a:pt x="144914" y="1241979"/>
                  </a:lnTo>
                  <a:lnTo>
                    <a:pt x="182104" y="1269702"/>
                  </a:lnTo>
                  <a:lnTo>
                    <a:pt x="222177" y="1292839"/>
                  </a:lnTo>
                  <a:lnTo>
                    <a:pt x="264782" y="1311186"/>
                  </a:lnTo>
                  <a:lnTo>
                    <a:pt x="309570" y="1324541"/>
                  </a:lnTo>
                  <a:lnTo>
                    <a:pt x="356189" y="1332703"/>
                  </a:lnTo>
                  <a:lnTo>
                    <a:pt x="404291" y="1335468"/>
                  </a:lnTo>
                  <a:lnTo>
                    <a:pt x="1012621" y="1335468"/>
                  </a:lnTo>
                  <a:lnTo>
                    <a:pt x="1060719" y="1332703"/>
                  </a:lnTo>
                  <a:lnTo>
                    <a:pt x="1107335" y="1324541"/>
                  </a:lnTo>
                  <a:lnTo>
                    <a:pt x="1152121" y="1311186"/>
                  </a:lnTo>
                  <a:lnTo>
                    <a:pt x="1194725" y="1292839"/>
                  </a:lnTo>
                  <a:lnTo>
                    <a:pt x="1231666" y="1271511"/>
                  </a:lnTo>
                  <a:lnTo>
                    <a:pt x="404291" y="1271511"/>
                  </a:lnTo>
                  <a:lnTo>
                    <a:pt x="352446" y="1267676"/>
                  </a:lnTo>
                  <a:lnTo>
                    <a:pt x="302802" y="1256414"/>
                  </a:lnTo>
                  <a:lnTo>
                    <a:pt x="255985" y="1238085"/>
                  </a:lnTo>
                  <a:lnTo>
                    <a:pt x="212622" y="1213050"/>
                  </a:lnTo>
                  <a:lnTo>
                    <a:pt x="173340" y="1181672"/>
                  </a:lnTo>
                  <a:lnTo>
                    <a:pt x="138765" y="1144312"/>
                  </a:lnTo>
                  <a:lnTo>
                    <a:pt x="109524" y="1101331"/>
                  </a:lnTo>
                  <a:lnTo>
                    <a:pt x="86920" y="1054514"/>
                  </a:lnTo>
                  <a:lnTo>
                    <a:pt x="71851" y="1005888"/>
                  </a:lnTo>
                  <a:lnTo>
                    <a:pt x="64317" y="956176"/>
                  </a:lnTo>
                  <a:lnTo>
                    <a:pt x="64317" y="906103"/>
                  </a:lnTo>
                  <a:lnTo>
                    <a:pt x="71851" y="856394"/>
                  </a:lnTo>
                  <a:lnTo>
                    <a:pt x="86920" y="807770"/>
                  </a:lnTo>
                  <a:lnTo>
                    <a:pt x="109524" y="760958"/>
                  </a:lnTo>
                  <a:lnTo>
                    <a:pt x="413689" y="234137"/>
                  </a:lnTo>
                  <a:lnTo>
                    <a:pt x="442930" y="191155"/>
                  </a:lnTo>
                  <a:lnTo>
                    <a:pt x="477505" y="153793"/>
                  </a:lnTo>
                  <a:lnTo>
                    <a:pt x="516787" y="122412"/>
                  </a:lnTo>
                  <a:lnTo>
                    <a:pt x="560150" y="97375"/>
                  </a:lnTo>
                  <a:lnTo>
                    <a:pt x="606967" y="79044"/>
                  </a:lnTo>
                  <a:lnTo>
                    <a:pt x="656611" y="67779"/>
                  </a:lnTo>
                  <a:lnTo>
                    <a:pt x="708456" y="63944"/>
                  </a:lnTo>
                  <a:lnTo>
                    <a:pt x="927479" y="63944"/>
                  </a:lnTo>
                  <a:lnTo>
                    <a:pt x="890560" y="42629"/>
                  </a:lnTo>
                  <a:lnTo>
                    <a:pt x="847956" y="24282"/>
                  </a:lnTo>
                  <a:lnTo>
                    <a:pt x="803170" y="10927"/>
                  </a:lnTo>
                  <a:lnTo>
                    <a:pt x="756554" y="2765"/>
                  </a:lnTo>
                  <a:lnTo>
                    <a:pt x="708456" y="0"/>
                  </a:lnTo>
                  <a:close/>
                </a:path>
                <a:path w="1417320" h="1336039">
                  <a:moveTo>
                    <a:pt x="927479" y="63944"/>
                  </a:moveTo>
                  <a:lnTo>
                    <a:pt x="708456" y="63944"/>
                  </a:lnTo>
                  <a:lnTo>
                    <a:pt x="760300" y="67779"/>
                  </a:lnTo>
                  <a:lnTo>
                    <a:pt x="809945" y="79044"/>
                  </a:lnTo>
                  <a:lnTo>
                    <a:pt x="856762" y="97375"/>
                  </a:lnTo>
                  <a:lnTo>
                    <a:pt x="900127" y="122412"/>
                  </a:lnTo>
                  <a:lnTo>
                    <a:pt x="939411" y="153793"/>
                  </a:lnTo>
                  <a:lnTo>
                    <a:pt x="973990" y="191155"/>
                  </a:lnTo>
                  <a:lnTo>
                    <a:pt x="1003236" y="234137"/>
                  </a:lnTo>
                  <a:lnTo>
                    <a:pt x="1307388" y="760958"/>
                  </a:lnTo>
                  <a:lnTo>
                    <a:pt x="1329991" y="807770"/>
                  </a:lnTo>
                  <a:lnTo>
                    <a:pt x="1345060" y="856394"/>
                  </a:lnTo>
                  <a:lnTo>
                    <a:pt x="1352595" y="906103"/>
                  </a:lnTo>
                  <a:lnTo>
                    <a:pt x="1352595" y="956176"/>
                  </a:lnTo>
                  <a:lnTo>
                    <a:pt x="1345060" y="1005888"/>
                  </a:lnTo>
                  <a:lnTo>
                    <a:pt x="1329991" y="1054514"/>
                  </a:lnTo>
                  <a:lnTo>
                    <a:pt x="1307388" y="1101331"/>
                  </a:lnTo>
                  <a:lnTo>
                    <a:pt x="1278147" y="1144312"/>
                  </a:lnTo>
                  <a:lnTo>
                    <a:pt x="1243572" y="1181672"/>
                  </a:lnTo>
                  <a:lnTo>
                    <a:pt x="1204289" y="1213050"/>
                  </a:lnTo>
                  <a:lnTo>
                    <a:pt x="1160926" y="1238085"/>
                  </a:lnTo>
                  <a:lnTo>
                    <a:pt x="1114109" y="1256414"/>
                  </a:lnTo>
                  <a:lnTo>
                    <a:pt x="1064465" y="1267676"/>
                  </a:lnTo>
                  <a:lnTo>
                    <a:pt x="1012621" y="1271511"/>
                  </a:lnTo>
                  <a:lnTo>
                    <a:pt x="1231666" y="1271511"/>
                  </a:lnTo>
                  <a:lnTo>
                    <a:pt x="1271990" y="1241979"/>
                  </a:lnTo>
                  <a:lnTo>
                    <a:pt x="1305949" y="1209871"/>
                  </a:lnTo>
                  <a:lnTo>
                    <a:pt x="1336327" y="1173580"/>
                  </a:lnTo>
                  <a:lnTo>
                    <a:pt x="1362773" y="1133309"/>
                  </a:lnTo>
                  <a:lnTo>
                    <a:pt x="1384428" y="1090269"/>
                  </a:lnTo>
                  <a:lnTo>
                    <a:pt x="1400670" y="1045814"/>
                  </a:lnTo>
                  <a:lnTo>
                    <a:pt x="1411498" y="1000348"/>
                  </a:lnTo>
                  <a:lnTo>
                    <a:pt x="1416912" y="954277"/>
                  </a:lnTo>
                  <a:lnTo>
                    <a:pt x="1416912" y="908003"/>
                  </a:lnTo>
                  <a:lnTo>
                    <a:pt x="1411498" y="861932"/>
                  </a:lnTo>
                  <a:lnTo>
                    <a:pt x="1400670" y="816468"/>
                  </a:lnTo>
                  <a:lnTo>
                    <a:pt x="1384428" y="772016"/>
                  </a:lnTo>
                  <a:lnTo>
                    <a:pt x="1362773" y="728980"/>
                  </a:lnTo>
                  <a:lnTo>
                    <a:pt x="1058608" y="202158"/>
                  </a:lnTo>
                  <a:lnTo>
                    <a:pt x="1032162" y="161887"/>
                  </a:lnTo>
                  <a:lnTo>
                    <a:pt x="1001784" y="125597"/>
                  </a:lnTo>
                  <a:lnTo>
                    <a:pt x="967825" y="93488"/>
                  </a:lnTo>
                  <a:lnTo>
                    <a:pt x="930633" y="65765"/>
                  </a:lnTo>
                  <a:lnTo>
                    <a:pt x="927479" y="63944"/>
                  </a:lnTo>
                  <a:close/>
                </a:path>
              </a:pathLst>
            </a:custGeom>
            <a:solidFill>
              <a:srgbClr val="E6E1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07742" y="1388859"/>
            <a:ext cx="2725635" cy="21758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822224" y="3369406"/>
            <a:ext cx="30322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dirty="0">
                <a:solidFill>
                  <a:srgbClr val="FFFFFF"/>
                </a:solidFill>
                <a:latin typeface="Catamaran"/>
                <a:cs typeface="Catamaran"/>
              </a:rPr>
              <a:t>An Open marketplace for the  trade of dairy commodities</a:t>
            </a:r>
            <a:endParaRPr sz="1800" dirty="0">
              <a:latin typeface="Catamaran"/>
              <a:cs typeface="Catamar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2225" y="6621926"/>
            <a:ext cx="1350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tamaran-Light"/>
                <a:cs typeface="Catamaran-Light"/>
              </a:rPr>
              <a:t>February</a:t>
            </a:r>
            <a:r>
              <a:rPr sz="1800" spc="-85" dirty="0">
                <a:solidFill>
                  <a:srgbClr val="FFFFFF"/>
                </a:solidFill>
                <a:latin typeface="Catamaran-Light"/>
                <a:cs typeface="Catamaran-Light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-Light"/>
                <a:cs typeface="Catamaran-Light"/>
              </a:rPr>
              <a:t>2022</a:t>
            </a:r>
            <a:endParaRPr sz="1800">
              <a:latin typeface="Catamaran-Light"/>
              <a:cs typeface="Catamaran-Light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822218" y="2773373"/>
            <a:ext cx="4311159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pc="-175" dirty="0"/>
              <a:t>Nui Markets  – North America</a:t>
            </a:r>
            <a:endParaRPr sz="2000" spc="8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69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69" y="7560767"/>
                  </a:lnTo>
                  <a:lnTo>
                    <a:pt x="2297569" y="0"/>
                  </a:lnTo>
                  <a:close/>
                </a:path>
              </a:pathLst>
            </a:custGeom>
            <a:solidFill>
              <a:srgbClr val="203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0620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26" y="3810"/>
                  </a:lnTo>
                  <a:lnTo>
                    <a:pt x="367473" y="15240"/>
                  </a:lnTo>
                  <a:lnTo>
                    <a:pt x="326901" y="34290"/>
                  </a:lnTo>
                  <a:lnTo>
                    <a:pt x="290222" y="59690"/>
                  </a:lnTo>
                  <a:lnTo>
                    <a:pt x="258154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690" y="151130"/>
                  </a:lnTo>
                  <a:lnTo>
                    <a:pt x="294315" y="113030"/>
                  </a:lnTo>
                  <a:lnTo>
                    <a:pt x="328347" y="82550"/>
                  </a:lnTo>
                  <a:lnTo>
                    <a:pt x="367641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3" y="481330"/>
                  </a:lnTo>
                  <a:lnTo>
                    <a:pt x="326796" y="488950"/>
                  </a:lnTo>
                  <a:lnTo>
                    <a:pt x="323916" y="496570"/>
                  </a:lnTo>
                  <a:lnTo>
                    <a:pt x="317046" y="514350"/>
                  </a:lnTo>
                  <a:lnTo>
                    <a:pt x="309014" y="533400"/>
                  </a:lnTo>
                  <a:lnTo>
                    <a:pt x="299375" y="549910"/>
                  </a:lnTo>
                  <a:lnTo>
                    <a:pt x="287683" y="565150"/>
                  </a:lnTo>
                  <a:lnTo>
                    <a:pt x="280158" y="572770"/>
                  </a:lnTo>
                  <a:lnTo>
                    <a:pt x="273257" y="580390"/>
                  </a:lnTo>
                  <a:lnTo>
                    <a:pt x="266893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909" y="621030"/>
                  </a:lnTo>
                  <a:lnTo>
                    <a:pt x="344909" y="499109"/>
                  </a:lnTo>
                  <a:lnTo>
                    <a:pt x="344371" y="488950"/>
                  </a:lnTo>
                  <a:lnTo>
                    <a:pt x="342760" y="480059"/>
                  </a:lnTo>
                  <a:lnTo>
                    <a:pt x="340076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11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2" y="665480"/>
                  </a:lnTo>
                  <a:lnTo>
                    <a:pt x="829763" y="641350"/>
                  </a:lnTo>
                  <a:lnTo>
                    <a:pt x="832187" y="626110"/>
                  </a:lnTo>
                  <a:lnTo>
                    <a:pt x="486057" y="626110"/>
                  </a:lnTo>
                  <a:lnTo>
                    <a:pt x="475702" y="624840"/>
                  </a:lnTo>
                  <a:lnTo>
                    <a:pt x="466148" y="623570"/>
                  </a:lnTo>
                  <a:lnTo>
                    <a:pt x="457487" y="619760"/>
                  </a:lnTo>
                  <a:lnTo>
                    <a:pt x="449811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51" y="753110"/>
                  </a:lnTo>
                  <a:lnTo>
                    <a:pt x="473878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0" y="775970"/>
                  </a:lnTo>
                  <a:lnTo>
                    <a:pt x="723063" y="765810"/>
                  </a:lnTo>
                  <a:lnTo>
                    <a:pt x="753706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8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898" y="726440"/>
                  </a:lnTo>
                  <a:lnTo>
                    <a:pt x="757158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5" y="716280"/>
                  </a:lnTo>
                  <a:lnTo>
                    <a:pt x="769322" y="717550"/>
                  </a:lnTo>
                  <a:lnTo>
                    <a:pt x="778948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16" y="713740"/>
                  </a:lnTo>
                  <a:lnTo>
                    <a:pt x="692302" y="716280"/>
                  </a:lnTo>
                  <a:lnTo>
                    <a:pt x="722077" y="717550"/>
                  </a:lnTo>
                  <a:lnTo>
                    <a:pt x="750242" y="717550"/>
                  </a:lnTo>
                  <a:lnTo>
                    <a:pt x="759695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9" y="349250"/>
                  </a:lnTo>
                  <a:lnTo>
                    <a:pt x="245119" y="356870"/>
                  </a:lnTo>
                  <a:lnTo>
                    <a:pt x="239827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29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49" y="618490"/>
                  </a:lnTo>
                  <a:lnTo>
                    <a:pt x="218049" y="427990"/>
                  </a:lnTo>
                  <a:lnTo>
                    <a:pt x="297950" y="427990"/>
                  </a:lnTo>
                  <a:lnTo>
                    <a:pt x="301178" y="426720"/>
                  </a:lnTo>
                  <a:lnTo>
                    <a:pt x="310330" y="424180"/>
                  </a:lnTo>
                  <a:lnTo>
                    <a:pt x="319125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2" y="621030"/>
                  </a:lnTo>
                  <a:lnTo>
                    <a:pt x="503461" y="623570"/>
                  </a:lnTo>
                  <a:lnTo>
                    <a:pt x="486057" y="626110"/>
                  </a:lnTo>
                  <a:lnTo>
                    <a:pt x="832187" y="626110"/>
                  </a:lnTo>
                  <a:lnTo>
                    <a:pt x="833197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58" y="397510"/>
                  </a:lnTo>
                  <a:lnTo>
                    <a:pt x="402723" y="411480"/>
                  </a:lnTo>
                  <a:lnTo>
                    <a:pt x="386821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00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67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67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7" y="619760"/>
                  </a:lnTo>
                  <a:lnTo>
                    <a:pt x="833802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0" y="529590"/>
                  </a:lnTo>
                  <a:lnTo>
                    <a:pt x="492493" y="546100"/>
                  </a:lnTo>
                  <a:lnTo>
                    <a:pt x="484744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56" y="485140"/>
                  </a:lnTo>
                  <a:lnTo>
                    <a:pt x="694227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48" y="576580"/>
                  </a:lnTo>
                  <a:lnTo>
                    <a:pt x="807888" y="580390"/>
                  </a:lnTo>
                  <a:lnTo>
                    <a:pt x="831319" y="584200"/>
                  </a:lnTo>
                  <a:lnTo>
                    <a:pt x="828275" y="566420"/>
                  </a:lnTo>
                  <a:lnTo>
                    <a:pt x="823447" y="547370"/>
                  </a:lnTo>
                  <a:lnTo>
                    <a:pt x="816830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96" y="457200"/>
                  </a:lnTo>
                  <a:lnTo>
                    <a:pt x="303761" y="459740"/>
                  </a:lnTo>
                  <a:lnTo>
                    <a:pt x="290421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93104" y="546100"/>
                  </a:lnTo>
                  <a:lnTo>
                    <a:pt x="310393" y="511809"/>
                  </a:lnTo>
                  <a:lnTo>
                    <a:pt x="323922" y="476250"/>
                  </a:lnTo>
                  <a:lnTo>
                    <a:pt x="327171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3" y="541020"/>
                  </a:lnTo>
                  <a:lnTo>
                    <a:pt x="492125" y="525780"/>
                  </a:lnTo>
                  <a:lnTo>
                    <a:pt x="497500" y="511809"/>
                  </a:lnTo>
                  <a:lnTo>
                    <a:pt x="507325" y="487680"/>
                  </a:lnTo>
                  <a:lnTo>
                    <a:pt x="518131" y="466090"/>
                  </a:lnTo>
                  <a:lnTo>
                    <a:pt x="531975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0" y="427990"/>
                  </a:moveTo>
                  <a:lnTo>
                    <a:pt x="247614" y="427990"/>
                  </a:lnTo>
                  <a:lnTo>
                    <a:pt x="255247" y="450850"/>
                  </a:lnTo>
                  <a:lnTo>
                    <a:pt x="263459" y="444500"/>
                  </a:lnTo>
                  <a:lnTo>
                    <a:pt x="272298" y="439420"/>
                  </a:lnTo>
                  <a:lnTo>
                    <a:pt x="281674" y="434340"/>
                  </a:lnTo>
                  <a:lnTo>
                    <a:pt x="297950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1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195" y="422909"/>
                  </a:lnTo>
                  <a:lnTo>
                    <a:pt x="349314" y="425450"/>
                  </a:lnTo>
                  <a:lnTo>
                    <a:pt x="358184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88" y="417830"/>
                  </a:lnTo>
                  <a:lnTo>
                    <a:pt x="202442" y="391160"/>
                  </a:lnTo>
                  <a:lnTo>
                    <a:pt x="235058" y="360680"/>
                  </a:lnTo>
                  <a:lnTo>
                    <a:pt x="245460" y="345440"/>
                  </a:lnTo>
                  <a:lnTo>
                    <a:pt x="264256" y="318770"/>
                  </a:lnTo>
                  <a:lnTo>
                    <a:pt x="279099" y="298450"/>
                  </a:lnTo>
                  <a:lnTo>
                    <a:pt x="296089" y="280670"/>
                  </a:lnTo>
                  <a:lnTo>
                    <a:pt x="316296" y="264160"/>
                  </a:lnTo>
                  <a:lnTo>
                    <a:pt x="340152" y="243840"/>
                  </a:lnTo>
                  <a:lnTo>
                    <a:pt x="363381" y="219710"/>
                  </a:lnTo>
                  <a:lnTo>
                    <a:pt x="384287" y="195580"/>
                  </a:lnTo>
                  <a:lnTo>
                    <a:pt x="401170" y="173990"/>
                  </a:lnTo>
                  <a:lnTo>
                    <a:pt x="405945" y="167640"/>
                  </a:lnTo>
                  <a:lnTo>
                    <a:pt x="410708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48004" y="599397"/>
            <a:ext cx="778824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Museo"/>
                <a:cs typeface="Museo"/>
              </a:rPr>
              <a:t>What</a:t>
            </a:r>
            <a:r>
              <a:rPr sz="2400" spc="-25" dirty="0">
                <a:latin typeface="Museo"/>
                <a:cs typeface="Museo"/>
              </a:rPr>
              <a:t> </a:t>
            </a:r>
            <a:r>
              <a:rPr sz="2400" dirty="0">
                <a:latin typeface="Museo"/>
                <a:cs typeface="Museo"/>
              </a:rPr>
              <a:t>is</a:t>
            </a:r>
            <a:r>
              <a:rPr sz="2400" spc="-20" dirty="0">
                <a:latin typeface="Museo"/>
                <a:cs typeface="Museo"/>
              </a:rPr>
              <a:t> </a:t>
            </a:r>
            <a:r>
              <a:rPr lang="en-NZ" sz="2400" spc="-20" dirty="0">
                <a:latin typeface="Museo"/>
                <a:cs typeface="Museo"/>
              </a:rPr>
              <a:t>Nui Markets – North America?</a:t>
            </a:r>
            <a:endParaRPr sz="2400" i="1" dirty="0">
              <a:latin typeface="Museo"/>
              <a:cs typeface="Muse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96689" y="1763939"/>
            <a:ext cx="5103495" cy="4001861"/>
          </a:xfrm>
          <a:custGeom>
            <a:avLst/>
            <a:gdLst/>
            <a:ahLst/>
            <a:cxnLst/>
            <a:rect l="l" t="t" r="r" b="b"/>
            <a:pathLst>
              <a:path w="5103495" h="4819650">
                <a:moveTo>
                  <a:pt x="4965750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4682032"/>
                </a:lnTo>
                <a:lnTo>
                  <a:pt x="6999" y="4725425"/>
                </a:lnTo>
                <a:lnTo>
                  <a:pt x="26489" y="4763111"/>
                </a:lnTo>
                <a:lnTo>
                  <a:pt x="56208" y="4792830"/>
                </a:lnTo>
                <a:lnTo>
                  <a:pt x="93894" y="4812320"/>
                </a:lnTo>
                <a:lnTo>
                  <a:pt x="137287" y="4819319"/>
                </a:lnTo>
                <a:lnTo>
                  <a:pt x="4965750" y="4819319"/>
                </a:lnTo>
                <a:lnTo>
                  <a:pt x="5009143" y="4812320"/>
                </a:lnTo>
                <a:lnTo>
                  <a:pt x="5046829" y="4792830"/>
                </a:lnTo>
                <a:lnTo>
                  <a:pt x="5076548" y="4763111"/>
                </a:lnTo>
                <a:lnTo>
                  <a:pt x="5096038" y="4725425"/>
                </a:lnTo>
                <a:lnTo>
                  <a:pt x="5103037" y="4682032"/>
                </a:lnTo>
                <a:lnTo>
                  <a:pt x="5103037" y="137274"/>
                </a:lnTo>
                <a:lnTo>
                  <a:pt x="5096038" y="93883"/>
                </a:lnTo>
                <a:lnTo>
                  <a:pt x="5076548" y="56199"/>
                </a:lnTo>
                <a:lnTo>
                  <a:pt x="5046829" y="26484"/>
                </a:lnTo>
                <a:lnTo>
                  <a:pt x="5009143" y="6997"/>
                </a:lnTo>
                <a:lnTo>
                  <a:pt x="4965750" y="0"/>
                </a:lnTo>
                <a:close/>
              </a:path>
            </a:pathLst>
          </a:custGeom>
          <a:solidFill>
            <a:srgbClr val="04BAD6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40720" y="1899945"/>
            <a:ext cx="4567555" cy="27648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1800" b="1" spc="20" dirty="0">
                <a:latin typeface="Catamaran-SemiBold"/>
                <a:cs typeface="Catamaran-SemiBold"/>
              </a:rPr>
              <a:t>An open marketplace for dairy commodity trading, initially </a:t>
            </a:r>
            <a:r>
              <a:rPr lang="en-NZ" b="1" spc="20" dirty="0">
                <a:latin typeface="Catamaran-SemiBold"/>
                <a:cs typeface="Catamaran-SemiBold"/>
              </a:rPr>
              <a:t>within North America</a:t>
            </a:r>
            <a:endParaRPr sz="1800" dirty="0">
              <a:latin typeface="Catamaran-SemiBold"/>
              <a:cs typeface="Catamaran-SemiBold"/>
            </a:endParaRPr>
          </a:p>
          <a:p>
            <a:pPr marL="320675" marR="5080">
              <a:lnSpc>
                <a:spcPts val="1600"/>
              </a:lnSpc>
              <a:spcBef>
                <a:spcPts val="1465"/>
              </a:spcBef>
            </a:pPr>
            <a:r>
              <a:rPr lang="en-NZ" sz="1400" spc="25" dirty="0">
                <a:solidFill>
                  <a:srgbClr val="666666"/>
                </a:solidFill>
                <a:latin typeface="Catamaran"/>
                <a:cs typeface="Catamaran"/>
              </a:rPr>
              <a:t>Brings together a collection of trading partners, all of whom can buy or sell to pre-approved participants</a:t>
            </a:r>
            <a:endParaRPr sz="1400" dirty="0">
              <a:latin typeface="Catamaran"/>
              <a:cs typeface="Catamaran"/>
            </a:endParaRPr>
          </a:p>
          <a:p>
            <a:pPr marL="320675" marR="57150">
              <a:lnSpc>
                <a:spcPts val="1600"/>
              </a:lnSpc>
              <a:spcBef>
                <a:spcPts val="2000"/>
              </a:spcBef>
            </a:pPr>
            <a:r>
              <a:rPr lang="en-NZ" sz="1400" spc="15" dirty="0">
                <a:solidFill>
                  <a:srgbClr val="666666"/>
                </a:solidFill>
                <a:latin typeface="Catamaran"/>
                <a:cs typeface="Catamaran"/>
              </a:rPr>
              <a:t>Offers a standardised product set and rules of trade</a:t>
            </a:r>
            <a:endParaRPr sz="1400" dirty="0">
              <a:latin typeface="Catamaran"/>
              <a:cs typeface="Catamaran"/>
            </a:endParaRPr>
          </a:p>
          <a:p>
            <a:pPr marL="320675">
              <a:lnSpc>
                <a:spcPct val="100000"/>
              </a:lnSpc>
              <a:spcBef>
                <a:spcPts val="1880"/>
              </a:spcBef>
            </a:pPr>
            <a:r>
              <a:rPr lang="en-NZ" sz="1400" spc="10" dirty="0">
                <a:solidFill>
                  <a:srgbClr val="666666"/>
                </a:solidFill>
                <a:latin typeface="Catamaran"/>
                <a:cs typeface="Catamaran"/>
              </a:rPr>
              <a:t>Gives participants the opportunity to efficiency source or sell dairy products, anywhere, anytime.</a:t>
            </a:r>
          </a:p>
          <a:p>
            <a:pPr marL="320675">
              <a:lnSpc>
                <a:spcPct val="100000"/>
              </a:lnSpc>
              <a:spcBef>
                <a:spcPts val="1880"/>
              </a:spcBef>
            </a:pPr>
            <a:r>
              <a:rPr lang="en-NZ" sz="1400" spc="10" dirty="0">
                <a:solidFill>
                  <a:srgbClr val="666666"/>
                </a:solidFill>
                <a:latin typeface="Catamaran"/>
                <a:cs typeface="Catamaran"/>
              </a:rPr>
              <a:t>Launching in the US in April 2022</a:t>
            </a:r>
            <a:endParaRPr sz="1400" dirty="0">
              <a:latin typeface="Catamaran"/>
              <a:cs typeface="Catamar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006995" y="2717799"/>
            <a:ext cx="192279" cy="1277471"/>
            <a:chOff x="3049965" y="2410537"/>
            <a:chExt cx="195637" cy="1249632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9965" y="2410537"/>
              <a:ext cx="190296" cy="14403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55306" y="3035353"/>
              <a:ext cx="190296" cy="14403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49965" y="3516139"/>
              <a:ext cx="190296" cy="144030"/>
            </a:xfrm>
            <a:prstGeom prst="rect">
              <a:avLst/>
            </a:prstGeom>
          </p:spPr>
        </p:pic>
      </p:grpSp>
      <p:sp>
        <p:nvSpPr>
          <p:cNvPr id="15" name="object 15"/>
          <p:cNvSpPr/>
          <p:nvPr/>
        </p:nvSpPr>
        <p:spPr>
          <a:xfrm>
            <a:off x="2860702" y="1364739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68840" y="3478666"/>
            <a:ext cx="4259542" cy="3439580"/>
          </a:xfrm>
          <a:prstGeom prst="rect">
            <a:avLst/>
          </a:prstGeom>
        </p:spPr>
      </p:pic>
      <p:pic>
        <p:nvPicPr>
          <p:cNvPr id="17" name="object 14">
            <a:extLst>
              <a:ext uri="{FF2B5EF4-FFF2-40B4-BE49-F238E27FC236}">
                <a16:creationId xmlns:a16="http://schemas.microsoft.com/office/drawing/2014/main" id="{7928C028-4C18-4AE6-83AA-73CDC7275430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0720" y="4485439"/>
            <a:ext cx="187030" cy="1472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3946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7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90518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7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16000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37099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35" y="0"/>
                </a:moveTo>
                <a:lnTo>
                  <a:pt x="137286" y="0"/>
                </a:lnTo>
                <a:lnTo>
                  <a:pt x="93889" y="6997"/>
                </a:lnTo>
                <a:lnTo>
                  <a:pt x="56202" y="26484"/>
                </a:lnTo>
                <a:lnTo>
                  <a:pt x="26485" y="56199"/>
                </a:lnTo>
                <a:lnTo>
                  <a:pt x="6998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8" y="3260594"/>
                </a:lnTo>
                <a:lnTo>
                  <a:pt x="26485" y="3298280"/>
                </a:lnTo>
                <a:lnTo>
                  <a:pt x="56202" y="3327999"/>
                </a:lnTo>
                <a:lnTo>
                  <a:pt x="93889" y="3347489"/>
                </a:lnTo>
                <a:lnTo>
                  <a:pt x="137286" y="3354489"/>
                </a:lnTo>
                <a:lnTo>
                  <a:pt x="2115235" y="3354489"/>
                </a:lnTo>
                <a:lnTo>
                  <a:pt x="2158633" y="3347489"/>
                </a:lnTo>
                <a:lnTo>
                  <a:pt x="2196320" y="3327999"/>
                </a:lnTo>
                <a:lnTo>
                  <a:pt x="2226037" y="3298280"/>
                </a:lnTo>
                <a:lnTo>
                  <a:pt x="2245524" y="3260594"/>
                </a:lnTo>
                <a:lnTo>
                  <a:pt x="2252522" y="3217202"/>
                </a:lnTo>
                <a:lnTo>
                  <a:pt x="2252522" y="137274"/>
                </a:lnTo>
                <a:lnTo>
                  <a:pt x="2245524" y="93883"/>
                </a:lnTo>
                <a:lnTo>
                  <a:pt x="2226037" y="56199"/>
                </a:lnTo>
                <a:lnTo>
                  <a:pt x="2196320" y="26484"/>
                </a:lnTo>
                <a:lnTo>
                  <a:pt x="2158633" y="6997"/>
                </a:lnTo>
                <a:lnTo>
                  <a:pt x="2115235" y="0"/>
                </a:lnTo>
                <a:close/>
              </a:path>
            </a:pathLst>
          </a:custGeom>
          <a:solidFill>
            <a:srgbClr val="04B9D5">
              <a:alpha val="23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188756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6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6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31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82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82" y="7560767"/>
                  </a:lnTo>
                  <a:lnTo>
                    <a:pt x="2297582" y="0"/>
                  </a:lnTo>
                  <a:close/>
                </a:path>
              </a:pathLst>
            </a:custGeom>
            <a:solidFill>
              <a:srgbClr val="1F2F42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690619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30" y="3810"/>
                  </a:lnTo>
                  <a:lnTo>
                    <a:pt x="367479" y="15240"/>
                  </a:lnTo>
                  <a:lnTo>
                    <a:pt x="326905" y="34290"/>
                  </a:lnTo>
                  <a:lnTo>
                    <a:pt x="290225" y="59690"/>
                  </a:lnTo>
                  <a:lnTo>
                    <a:pt x="258155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703" y="151130"/>
                  </a:lnTo>
                  <a:lnTo>
                    <a:pt x="294322" y="113030"/>
                  </a:lnTo>
                  <a:lnTo>
                    <a:pt x="328350" y="82550"/>
                  </a:lnTo>
                  <a:lnTo>
                    <a:pt x="367642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4" y="481330"/>
                  </a:lnTo>
                  <a:lnTo>
                    <a:pt x="326801" y="488950"/>
                  </a:lnTo>
                  <a:lnTo>
                    <a:pt x="323929" y="496570"/>
                  </a:lnTo>
                  <a:lnTo>
                    <a:pt x="317053" y="514350"/>
                  </a:lnTo>
                  <a:lnTo>
                    <a:pt x="309021" y="533400"/>
                  </a:lnTo>
                  <a:lnTo>
                    <a:pt x="299381" y="549910"/>
                  </a:lnTo>
                  <a:lnTo>
                    <a:pt x="287683" y="565150"/>
                  </a:lnTo>
                  <a:lnTo>
                    <a:pt x="280152" y="572770"/>
                  </a:lnTo>
                  <a:lnTo>
                    <a:pt x="273253" y="580390"/>
                  </a:lnTo>
                  <a:lnTo>
                    <a:pt x="266891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896" y="621030"/>
                  </a:lnTo>
                  <a:lnTo>
                    <a:pt x="344896" y="499109"/>
                  </a:lnTo>
                  <a:lnTo>
                    <a:pt x="344361" y="488950"/>
                  </a:lnTo>
                  <a:lnTo>
                    <a:pt x="342753" y="480059"/>
                  </a:lnTo>
                  <a:lnTo>
                    <a:pt x="340074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24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7" y="665480"/>
                  </a:lnTo>
                  <a:lnTo>
                    <a:pt x="829768" y="641350"/>
                  </a:lnTo>
                  <a:lnTo>
                    <a:pt x="832392" y="624840"/>
                  </a:lnTo>
                  <a:lnTo>
                    <a:pt x="475704" y="624840"/>
                  </a:lnTo>
                  <a:lnTo>
                    <a:pt x="466154" y="623570"/>
                  </a:lnTo>
                  <a:lnTo>
                    <a:pt x="457498" y="619760"/>
                  </a:lnTo>
                  <a:lnTo>
                    <a:pt x="449824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60" y="753110"/>
                  </a:lnTo>
                  <a:lnTo>
                    <a:pt x="473886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5" y="775970"/>
                  </a:lnTo>
                  <a:lnTo>
                    <a:pt x="723067" y="765810"/>
                  </a:lnTo>
                  <a:lnTo>
                    <a:pt x="753707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9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903" y="726440"/>
                  </a:lnTo>
                  <a:lnTo>
                    <a:pt x="757159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0" y="716280"/>
                  </a:lnTo>
                  <a:lnTo>
                    <a:pt x="769318" y="717550"/>
                  </a:lnTo>
                  <a:lnTo>
                    <a:pt x="778946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21" y="713740"/>
                  </a:lnTo>
                  <a:lnTo>
                    <a:pt x="692307" y="716280"/>
                  </a:lnTo>
                  <a:lnTo>
                    <a:pt x="722079" y="717550"/>
                  </a:lnTo>
                  <a:lnTo>
                    <a:pt x="750242" y="717550"/>
                  </a:lnTo>
                  <a:lnTo>
                    <a:pt x="759690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4" y="349250"/>
                  </a:lnTo>
                  <a:lnTo>
                    <a:pt x="245114" y="356870"/>
                  </a:lnTo>
                  <a:lnTo>
                    <a:pt x="239826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42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62" y="618490"/>
                  </a:lnTo>
                  <a:lnTo>
                    <a:pt x="218062" y="427990"/>
                  </a:lnTo>
                  <a:lnTo>
                    <a:pt x="297952" y="427990"/>
                  </a:lnTo>
                  <a:lnTo>
                    <a:pt x="301182" y="426720"/>
                  </a:lnTo>
                  <a:lnTo>
                    <a:pt x="310330" y="424180"/>
                  </a:lnTo>
                  <a:lnTo>
                    <a:pt x="319121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4" y="621030"/>
                  </a:lnTo>
                  <a:lnTo>
                    <a:pt x="503465" y="623570"/>
                  </a:lnTo>
                  <a:lnTo>
                    <a:pt x="494674" y="624840"/>
                  </a:lnTo>
                  <a:lnTo>
                    <a:pt x="832392" y="624840"/>
                  </a:lnTo>
                  <a:lnTo>
                    <a:pt x="833199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60" y="397510"/>
                  </a:lnTo>
                  <a:lnTo>
                    <a:pt x="402727" y="411480"/>
                  </a:lnTo>
                  <a:lnTo>
                    <a:pt x="386826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12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73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73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9" y="619760"/>
                  </a:lnTo>
                  <a:lnTo>
                    <a:pt x="833804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5" y="529590"/>
                  </a:lnTo>
                  <a:lnTo>
                    <a:pt x="492497" y="546100"/>
                  </a:lnTo>
                  <a:lnTo>
                    <a:pt x="484746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60" y="485140"/>
                  </a:lnTo>
                  <a:lnTo>
                    <a:pt x="694232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53" y="576580"/>
                  </a:lnTo>
                  <a:lnTo>
                    <a:pt x="807893" y="580390"/>
                  </a:lnTo>
                  <a:lnTo>
                    <a:pt x="831319" y="584200"/>
                  </a:lnTo>
                  <a:lnTo>
                    <a:pt x="828281" y="566420"/>
                  </a:lnTo>
                  <a:lnTo>
                    <a:pt x="823451" y="547370"/>
                  </a:lnTo>
                  <a:lnTo>
                    <a:pt x="816832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83" y="457200"/>
                  </a:lnTo>
                  <a:lnTo>
                    <a:pt x="303755" y="459740"/>
                  </a:lnTo>
                  <a:lnTo>
                    <a:pt x="290420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65462" y="576580"/>
                  </a:lnTo>
                  <a:lnTo>
                    <a:pt x="270393" y="571500"/>
                  </a:lnTo>
                  <a:lnTo>
                    <a:pt x="275861" y="566420"/>
                  </a:lnTo>
                  <a:lnTo>
                    <a:pt x="302464" y="529590"/>
                  </a:lnTo>
                  <a:lnTo>
                    <a:pt x="320672" y="485140"/>
                  </a:lnTo>
                  <a:lnTo>
                    <a:pt x="323918" y="476250"/>
                  </a:lnTo>
                  <a:lnTo>
                    <a:pt x="327166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4" y="541020"/>
                  </a:lnTo>
                  <a:lnTo>
                    <a:pt x="492130" y="525780"/>
                  </a:lnTo>
                  <a:lnTo>
                    <a:pt x="497512" y="511809"/>
                  </a:lnTo>
                  <a:lnTo>
                    <a:pt x="507330" y="487680"/>
                  </a:lnTo>
                  <a:lnTo>
                    <a:pt x="518132" y="466090"/>
                  </a:lnTo>
                  <a:lnTo>
                    <a:pt x="531976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2" y="427990"/>
                  </a:moveTo>
                  <a:lnTo>
                    <a:pt x="247627" y="427990"/>
                  </a:lnTo>
                  <a:lnTo>
                    <a:pt x="255247" y="450850"/>
                  </a:lnTo>
                  <a:lnTo>
                    <a:pt x="263464" y="444500"/>
                  </a:lnTo>
                  <a:lnTo>
                    <a:pt x="272303" y="439420"/>
                  </a:lnTo>
                  <a:lnTo>
                    <a:pt x="281675" y="434340"/>
                  </a:lnTo>
                  <a:lnTo>
                    <a:pt x="297952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6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200" y="422909"/>
                  </a:lnTo>
                  <a:lnTo>
                    <a:pt x="349319" y="425450"/>
                  </a:lnTo>
                  <a:lnTo>
                    <a:pt x="358185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75" y="417830"/>
                  </a:lnTo>
                  <a:lnTo>
                    <a:pt x="202436" y="391160"/>
                  </a:lnTo>
                  <a:lnTo>
                    <a:pt x="235063" y="360680"/>
                  </a:lnTo>
                  <a:lnTo>
                    <a:pt x="245462" y="345440"/>
                  </a:lnTo>
                  <a:lnTo>
                    <a:pt x="264254" y="318770"/>
                  </a:lnTo>
                  <a:lnTo>
                    <a:pt x="279093" y="298450"/>
                  </a:lnTo>
                  <a:lnTo>
                    <a:pt x="296078" y="280670"/>
                  </a:lnTo>
                  <a:lnTo>
                    <a:pt x="316283" y="264160"/>
                  </a:lnTo>
                  <a:lnTo>
                    <a:pt x="340148" y="243840"/>
                  </a:lnTo>
                  <a:lnTo>
                    <a:pt x="363386" y="219710"/>
                  </a:lnTo>
                  <a:lnTo>
                    <a:pt x="384297" y="195580"/>
                  </a:lnTo>
                  <a:lnTo>
                    <a:pt x="401183" y="173990"/>
                  </a:lnTo>
                  <a:lnTo>
                    <a:pt x="405945" y="167640"/>
                  </a:lnTo>
                  <a:lnTo>
                    <a:pt x="410721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3083154" y="4422767"/>
            <a:ext cx="154495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Secure,</a:t>
            </a:r>
            <a:r>
              <a:rPr kumimoji="0" sz="1400" b="0" i="0" u="none" strike="noStrike" kern="1200" cap="none" spc="-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cloud-based </a:t>
            </a:r>
            <a:r>
              <a:rPr kumimoji="0" sz="1400" b="0" i="0" u="none" strike="noStrike" kern="1200" cap="none" spc="-31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infrastructure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36688" y="4315605"/>
            <a:ext cx="1938884" cy="11551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spc="25" dirty="0">
                <a:solidFill>
                  <a:srgbClr val="666667"/>
                </a:solidFill>
                <a:latin typeface="Catamaran"/>
                <a:cs typeface="Catamaran"/>
              </a:rPr>
              <a:t>Proven technology – our platforms are in regular use by 400+ companies in more than fifty countries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10942" y="4409965"/>
            <a:ext cx="171831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Accessible</a:t>
            </a:r>
            <a:r>
              <a:rPr kumimoji="0" sz="1400" b="0" i="0" u="none" strike="noStrike" kern="1200" cap="none" spc="-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via</a:t>
            </a:r>
            <a:r>
              <a:rPr kumimoji="0" sz="1400" b="0" i="0" u="none" strike="noStrike" kern="1200" cap="none" spc="-2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desktop </a:t>
            </a:r>
            <a:r>
              <a:rPr kumimoji="0" sz="1400" b="0" i="0" u="none" strike="noStrike" kern="1200" cap="none" spc="-3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or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mobile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 </a:t>
            </a:r>
            <a:r>
              <a:rPr kumimoji="0" sz="1400" b="0" i="0" u="none" strike="noStrike" kern="1200" cap="none" spc="20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app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400093" y="4284798"/>
            <a:ext cx="1816100" cy="9246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Training  and 24/7 technical support  is available for all participants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577470" y="2715866"/>
            <a:ext cx="785495" cy="785495"/>
            <a:chOff x="3577470" y="2715866"/>
            <a:chExt cx="785495" cy="785495"/>
          </a:xfrm>
        </p:grpSpPr>
        <p:sp>
          <p:nvSpPr>
            <p:cNvPr id="21" name="object 21"/>
            <p:cNvSpPr/>
            <p:nvPr/>
          </p:nvSpPr>
          <p:spPr>
            <a:xfrm>
              <a:off x="3577470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47" y="0"/>
                  </a:moveTo>
                  <a:lnTo>
                    <a:pt x="343483" y="3059"/>
                  </a:lnTo>
                  <a:lnTo>
                    <a:pt x="296044" y="11994"/>
                  </a:lnTo>
                  <a:lnTo>
                    <a:pt x="250799" y="26435"/>
                  </a:lnTo>
                  <a:lnTo>
                    <a:pt x="208117" y="46014"/>
                  </a:lnTo>
                  <a:lnTo>
                    <a:pt x="168364" y="70364"/>
                  </a:lnTo>
                  <a:lnTo>
                    <a:pt x="131910" y="99116"/>
                  </a:lnTo>
                  <a:lnTo>
                    <a:pt x="99122" y="131903"/>
                  </a:lnTo>
                  <a:lnTo>
                    <a:pt x="70368" y="168356"/>
                  </a:lnTo>
                  <a:lnTo>
                    <a:pt x="46017" y="208107"/>
                  </a:lnTo>
                  <a:lnTo>
                    <a:pt x="26437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7" y="534680"/>
                  </a:lnTo>
                  <a:lnTo>
                    <a:pt x="46017" y="577362"/>
                  </a:lnTo>
                  <a:lnTo>
                    <a:pt x="70368" y="617113"/>
                  </a:lnTo>
                  <a:lnTo>
                    <a:pt x="99122" y="653566"/>
                  </a:lnTo>
                  <a:lnTo>
                    <a:pt x="131910" y="686352"/>
                  </a:lnTo>
                  <a:lnTo>
                    <a:pt x="168364" y="715105"/>
                  </a:lnTo>
                  <a:lnTo>
                    <a:pt x="208117" y="739454"/>
                  </a:lnTo>
                  <a:lnTo>
                    <a:pt x="250799" y="759034"/>
                  </a:lnTo>
                  <a:lnTo>
                    <a:pt x="296044" y="773475"/>
                  </a:lnTo>
                  <a:lnTo>
                    <a:pt x="343483" y="782409"/>
                  </a:lnTo>
                  <a:lnTo>
                    <a:pt x="392747" y="785469"/>
                  </a:lnTo>
                  <a:lnTo>
                    <a:pt x="442011" y="782409"/>
                  </a:lnTo>
                  <a:lnTo>
                    <a:pt x="489449" y="773475"/>
                  </a:lnTo>
                  <a:lnTo>
                    <a:pt x="534693" y="759034"/>
                  </a:lnTo>
                  <a:lnTo>
                    <a:pt x="577374" y="739454"/>
                  </a:lnTo>
                  <a:lnTo>
                    <a:pt x="617126" y="715105"/>
                  </a:lnTo>
                  <a:lnTo>
                    <a:pt x="653579" y="686352"/>
                  </a:lnTo>
                  <a:lnTo>
                    <a:pt x="686365" y="653566"/>
                  </a:lnTo>
                  <a:lnTo>
                    <a:pt x="715117" y="617113"/>
                  </a:lnTo>
                  <a:lnTo>
                    <a:pt x="739467" y="577362"/>
                  </a:lnTo>
                  <a:lnTo>
                    <a:pt x="759047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7" y="250788"/>
                  </a:lnTo>
                  <a:lnTo>
                    <a:pt x="739467" y="208107"/>
                  </a:lnTo>
                  <a:lnTo>
                    <a:pt x="715117" y="168356"/>
                  </a:lnTo>
                  <a:lnTo>
                    <a:pt x="686365" y="131903"/>
                  </a:lnTo>
                  <a:lnTo>
                    <a:pt x="653579" y="99116"/>
                  </a:lnTo>
                  <a:lnTo>
                    <a:pt x="617126" y="70364"/>
                  </a:lnTo>
                  <a:lnTo>
                    <a:pt x="577374" y="46014"/>
                  </a:lnTo>
                  <a:lnTo>
                    <a:pt x="534693" y="26435"/>
                  </a:lnTo>
                  <a:lnTo>
                    <a:pt x="489449" y="11994"/>
                  </a:lnTo>
                  <a:lnTo>
                    <a:pt x="442011" y="3059"/>
                  </a:lnTo>
                  <a:lnTo>
                    <a:pt x="392747" y="0"/>
                  </a:lnTo>
                  <a:close/>
                </a:path>
              </a:pathLst>
            </a:custGeom>
            <a:solidFill>
              <a:srgbClr val="15566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3785023" y="2958753"/>
              <a:ext cx="370840" cy="272415"/>
            </a:xfrm>
            <a:custGeom>
              <a:avLst/>
              <a:gdLst/>
              <a:ahLst/>
              <a:cxnLst/>
              <a:rect l="l" t="t" r="r" b="b"/>
              <a:pathLst>
                <a:path w="370839" h="272414">
                  <a:moveTo>
                    <a:pt x="148361" y="0"/>
                  </a:moveTo>
                  <a:lnTo>
                    <a:pt x="110493" y="7259"/>
                  </a:lnTo>
                  <a:lnTo>
                    <a:pt x="78511" y="29044"/>
                  </a:lnTo>
                  <a:lnTo>
                    <a:pt x="56719" y="61031"/>
                  </a:lnTo>
                  <a:lnTo>
                    <a:pt x="49453" y="98894"/>
                  </a:lnTo>
                  <a:lnTo>
                    <a:pt x="49796" y="107200"/>
                  </a:lnTo>
                  <a:lnTo>
                    <a:pt x="39255" y="113060"/>
                  </a:lnTo>
                  <a:lnTo>
                    <a:pt x="7790" y="149498"/>
                  </a:lnTo>
                  <a:lnTo>
                    <a:pt x="0" y="185356"/>
                  </a:lnTo>
                  <a:lnTo>
                    <a:pt x="1449" y="202670"/>
                  </a:lnTo>
                  <a:lnTo>
                    <a:pt x="25247" y="246557"/>
                  </a:lnTo>
                  <a:lnTo>
                    <a:pt x="69276" y="270228"/>
                  </a:lnTo>
                  <a:lnTo>
                    <a:pt x="86461" y="271805"/>
                  </a:lnTo>
                  <a:lnTo>
                    <a:pt x="296367" y="271805"/>
                  </a:lnTo>
                  <a:lnTo>
                    <a:pt x="337609" y="259423"/>
                  </a:lnTo>
                  <a:lnTo>
                    <a:pt x="365013" y="226247"/>
                  </a:lnTo>
                  <a:lnTo>
                    <a:pt x="370370" y="197802"/>
                  </a:lnTo>
                  <a:lnTo>
                    <a:pt x="369510" y="185053"/>
                  </a:lnTo>
                  <a:lnTo>
                    <a:pt x="345802" y="142328"/>
                  </a:lnTo>
                  <a:lnTo>
                    <a:pt x="313309" y="125526"/>
                  </a:lnTo>
                  <a:lnTo>
                    <a:pt x="316792" y="119326"/>
                  </a:lnTo>
                  <a:lnTo>
                    <a:pt x="319281" y="112820"/>
                  </a:lnTo>
                  <a:lnTo>
                    <a:pt x="320774" y="106010"/>
                  </a:lnTo>
                  <a:lnTo>
                    <a:pt x="321271" y="98894"/>
                  </a:lnTo>
                  <a:lnTo>
                    <a:pt x="320362" y="89067"/>
                  </a:lnTo>
                  <a:lnTo>
                    <a:pt x="290752" y="53082"/>
                  </a:lnTo>
                  <a:lnTo>
                    <a:pt x="271818" y="49453"/>
                  </a:lnTo>
                  <a:lnTo>
                    <a:pt x="262807" y="50209"/>
                  </a:lnTo>
                  <a:lnTo>
                    <a:pt x="254444" y="52476"/>
                  </a:lnTo>
                  <a:lnTo>
                    <a:pt x="246729" y="56258"/>
                  </a:lnTo>
                  <a:lnTo>
                    <a:pt x="239661" y="61556"/>
                  </a:lnTo>
                  <a:lnTo>
                    <a:pt x="232977" y="48390"/>
                  </a:lnTo>
                  <a:lnTo>
                    <a:pt x="203339" y="16941"/>
                  </a:lnTo>
                  <a:lnTo>
                    <a:pt x="163207" y="1059"/>
                  </a:lnTo>
                  <a:lnTo>
                    <a:pt x="1483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26071" y="2715866"/>
            <a:ext cx="785495" cy="785495"/>
            <a:chOff x="6026071" y="2715866"/>
            <a:chExt cx="785495" cy="785495"/>
          </a:xfrm>
        </p:grpSpPr>
        <p:sp>
          <p:nvSpPr>
            <p:cNvPr id="24" name="object 24"/>
            <p:cNvSpPr/>
            <p:nvPr/>
          </p:nvSpPr>
          <p:spPr>
            <a:xfrm>
              <a:off x="6026071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47" y="0"/>
                  </a:moveTo>
                  <a:lnTo>
                    <a:pt x="343483" y="3059"/>
                  </a:lnTo>
                  <a:lnTo>
                    <a:pt x="296044" y="11994"/>
                  </a:lnTo>
                  <a:lnTo>
                    <a:pt x="250799" y="26435"/>
                  </a:lnTo>
                  <a:lnTo>
                    <a:pt x="208117" y="46014"/>
                  </a:lnTo>
                  <a:lnTo>
                    <a:pt x="168364" y="70364"/>
                  </a:lnTo>
                  <a:lnTo>
                    <a:pt x="131910" y="99116"/>
                  </a:lnTo>
                  <a:lnTo>
                    <a:pt x="99122" y="131903"/>
                  </a:lnTo>
                  <a:lnTo>
                    <a:pt x="70368" y="168356"/>
                  </a:lnTo>
                  <a:lnTo>
                    <a:pt x="46017" y="208107"/>
                  </a:lnTo>
                  <a:lnTo>
                    <a:pt x="26437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7" y="534680"/>
                  </a:lnTo>
                  <a:lnTo>
                    <a:pt x="46017" y="577362"/>
                  </a:lnTo>
                  <a:lnTo>
                    <a:pt x="70368" y="617113"/>
                  </a:lnTo>
                  <a:lnTo>
                    <a:pt x="99122" y="653566"/>
                  </a:lnTo>
                  <a:lnTo>
                    <a:pt x="131910" y="686352"/>
                  </a:lnTo>
                  <a:lnTo>
                    <a:pt x="168364" y="715105"/>
                  </a:lnTo>
                  <a:lnTo>
                    <a:pt x="208117" y="739454"/>
                  </a:lnTo>
                  <a:lnTo>
                    <a:pt x="250799" y="759034"/>
                  </a:lnTo>
                  <a:lnTo>
                    <a:pt x="296044" y="773475"/>
                  </a:lnTo>
                  <a:lnTo>
                    <a:pt x="343483" y="782409"/>
                  </a:lnTo>
                  <a:lnTo>
                    <a:pt x="392747" y="785469"/>
                  </a:lnTo>
                  <a:lnTo>
                    <a:pt x="442011" y="782409"/>
                  </a:lnTo>
                  <a:lnTo>
                    <a:pt x="489449" y="773475"/>
                  </a:lnTo>
                  <a:lnTo>
                    <a:pt x="534693" y="759034"/>
                  </a:lnTo>
                  <a:lnTo>
                    <a:pt x="577374" y="739454"/>
                  </a:lnTo>
                  <a:lnTo>
                    <a:pt x="617126" y="715105"/>
                  </a:lnTo>
                  <a:lnTo>
                    <a:pt x="653579" y="686352"/>
                  </a:lnTo>
                  <a:lnTo>
                    <a:pt x="686365" y="653566"/>
                  </a:lnTo>
                  <a:lnTo>
                    <a:pt x="715117" y="617113"/>
                  </a:lnTo>
                  <a:lnTo>
                    <a:pt x="739467" y="577362"/>
                  </a:lnTo>
                  <a:lnTo>
                    <a:pt x="759047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7" y="250788"/>
                  </a:lnTo>
                  <a:lnTo>
                    <a:pt x="739467" y="208107"/>
                  </a:lnTo>
                  <a:lnTo>
                    <a:pt x="715117" y="168356"/>
                  </a:lnTo>
                  <a:lnTo>
                    <a:pt x="686365" y="131903"/>
                  </a:lnTo>
                  <a:lnTo>
                    <a:pt x="653579" y="99116"/>
                  </a:lnTo>
                  <a:lnTo>
                    <a:pt x="617126" y="70364"/>
                  </a:lnTo>
                  <a:lnTo>
                    <a:pt x="577374" y="46014"/>
                  </a:lnTo>
                  <a:lnTo>
                    <a:pt x="534693" y="26435"/>
                  </a:lnTo>
                  <a:lnTo>
                    <a:pt x="489449" y="11994"/>
                  </a:lnTo>
                  <a:lnTo>
                    <a:pt x="442011" y="3059"/>
                  </a:lnTo>
                  <a:lnTo>
                    <a:pt x="392747" y="0"/>
                  </a:lnTo>
                  <a:close/>
                </a:path>
              </a:pathLst>
            </a:custGeom>
            <a:solidFill>
              <a:srgbClr val="2189B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6229600" y="2919846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60">
                  <a:moveTo>
                    <a:pt x="0" y="239306"/>
                  </a:moveTo>
                  <a:lnTo>
                    <a:pt x="5651" y="282727"/>
                  </a:lnTo>
                  <a:lnTo>
                    <a:pt x="22936" y="318719"/>
                  </a:lnTo>
                  <a:lnTo>
                    <a:pt x="52946" y="343789"/>
                  </a:lnTo>
                  <a:lnTo>
                    <a:pt x="95656" y="352958"/>
                  </a:lnTo>
                  <a:lnTo>
                    <a:pt x="115968" y="351303"/>
                  </a:lnTo>
                  <a:lnTo>
                    <a:pt x="164477" y="326491"/>
                  </a:lnTo>
                  <a:lnTo>
                    <a:pt x="188566" y="278242"/>
                  </a:lnTo>
                  <a:lnTo>
                    <a:pt x="189491" y="264363"/>
                  </a:lnTo>
                  <a:lnTo>
                    <a:pt x="38582" y="264363"/>
                  </a:lnTo>
                  <a:lnTo>
                    <a:pt x="35534" y="263309"/>
                  </a:lnTo>
                  <a:lnTo>
                    <a:pt x="28003" y="259067"/>
                  </a:lnTo>
                  <a:lnTo>
                    <a:pt x="24231" y="256717"/>
                  </a:lnTo>
                  <a:lnTo>
                    <a:pt x="16713" y="251548"/>
                  </a:lnTo>
                  <a:lnTo>
                    <a:pt x="12598" y="248602"/>
                  </a:lnTo>
                  <a:lnTo>
                    <a:pt x="0" y="239306"/>
                  </a:lnTo>
                  <a:close/>
                </a:path>
                <a:path w="353059" h="353060">
                  <a:moveTo>
                    <a:pt x="139064" y="203657"/>
                  </a:moveTo>
                  <a:lnTo>
                    <a:pt x="100825" y="208127"/>
                  </a:lnTo>
                  <a:lnTo>
                    <a:pt x="67411" y="228955"/>
                  </a:lnTo>
                  <a:lnTo>
                    <a:pt x="51879" y="257314"/>
                  </a:lnTo>
                  <a:lnTo>
                    <a:pt x="49999" y="262013"/>
                  </a:lnTo>
                  <a:lnTo>
                    <a:pt x="46354" y="264363"/>
                  </a:lnTo>
                  <a:lnTo>
                    <a:pt x="189491" y="264363"/>
                  </a:lnTo>
                  <a:lnTo>
                    <a:pt x="189843" y="259067"/>
                  </a:lnTo>
                  <a:lnTo>
                    <a:pt x="189848" y="256717"/>
                  </a:lnTo>
                  <a:lnTo>
                    <a:pt x="189534" y="244246"/>
                  </a:lnTo>
                  <a:lnTo>
                    <a:pt x="181465" y="241864"/>
                  </a:lnTo>
                  <a:lnTo>
                    <a:pt x="173832" y="238602"/>
                  </a:lnTo>
                  <a:lnTo>
                    <a:pt x="143280" y="210826"/>
                  </a:lnTo>
                  <a:lnTo>
                    <a:pt x="139064" y="203657"/>
                  </a:lnTo>
                  <a:close/>
                </a:path>
                <a:path w="353059" h="353060">
                  <a:moveTo>
                    <a:pt x="318007" y="0"/>
                  </a:moveTo>
                  <a:lnTo>
                    <a:pt x="166941" y="124599"/>
                  </a:lnTo>
                  <a:lnTo>
                    <a:pt x="148589" y="166243"/>
                  </a:lnTo>
                  <a:lnTo>
                    <a:pt x="149850" y="178356"/>
                  </a:lnTo>
                  <a:lnTo>
                    <a:pt x="175883" y="217691"/>
                  </a:lnTo>
                  <a:lnTo>
                    <a:pt x="209308" y="228015"/>
                  </a:lnTo>
                  <a:lnTo>
                    <a:pt x="220843" y="226889"/>
                  </a:lnTo>
                  <a:lnTo>
                    <a:pt x="267675" y="191612"/>
                  </a:lnTo>
                  <a:lnTo>
                    <a:pt x="313553" y="117493"/>
                  </a:lnTo>
                  <a:lnTo>
                    <a:pt x="343776" y="61772"/>
                  </a:lnTo>
                  <a:lnTo>
                    <a:pt x="352844" y="22948"/>
                  </a:lnTo>
                  <a:lnTo>
                    <a:pt x="349427" y="15290"/>
                  </a:lnTo>
                  <a:lnTo>
                    <a:pt x="3180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8471355" y="2715866"/>
            <a:ext cx="785495" cy="785495"/>
            <a:chOff x="8471355" y="2715866"/>
            <a:chExt cx="785495" cy="785495"/>
          </a:xfrm>
        </p:grpSpPr>
        <p:sp>
          <p:nvSpPr>
            <p:cNvPr id="27" name="object 27"/>
            <p:cNvSpPr/>
            <p:nvPr/>
          </p:nvSpPr>
          <p:spPr>
            <a:xfrm>
              <a:off x="8471355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34" y="0"/>
                  </a:moveTo>
                  <a:lnTo>
                    <a:pt x="343473" y="3059"/>
                  </a:lnTo>
                  <a:lnTo>
                    <a:pt x="296036" y="11994"/>
                  </a:lnTo>
                  <a:lnTo>
                    <a:pt x="250794" y="26435"/>
                  </a:lnTo>
                  <a:lnTo>
                    <a:pt x="208112" y="46014"/>
                  </a:lnTo>
                  <a:lnTo>
                    <a:pt x="168361" y="70364"/>
                  </a:lnTo>
                  <a:lnTo>
                    <a:pt x="131908" y="99116"/>
                  </a:lnTo>
                  <a:lnTo>
                    <a:pt x="99121" y="131903"/>
                  </a:lnTo>
                  <a:lnTo>
                    <a:pt x="70367" y="168356"/>
                  </a:lnTo>
                  <a:lnTo>
                    <a:pt x="46017" y="208107"/>
                  </a:lnTo>
                  <a:lnTo>
                    <a:pt x="26436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6" y="534680"/>
                  </a:lnTo>
                  <a:lnTo>
                    <a:pt x="46017" y="577362"/>
                  </a:lnTo>
                  <a:lnTo>
                    <a:pt x="70367" y="617113"/>
                  </a:lnTo>
                  <a:lnTo>
                    <a:pt x="99121" y="653566"/>
                  </a:lnTo>
                  <a:lnTo>
                    <a:pt x="131908" y="686352"/>
                  </a:lnTo>
                  <a:lnTo>
                    <a:pt x="168361" y="715105"/>
                  </a:lnTo>
                  <a:lnTo>
                    <a:pt x="208112" y="739454"/>
                  </a:lnTo>
                  <a:lnTo>
                    <a:pt x="250794" y="759034"/>
                  </a:lnTo>
                  <a:lnTo>
                    <a:pt x="296036" y="773475"/>
                  </a:lnTo>
                  <a:lnTo>
                    <a:pt x="343473" y="782409"/>
                  </a:lnTo>
                  <a:lnTo>
                    <a:pt x="392734" y="785469"/>
                  </a:lnTo>
                  <a:lnTo>
                    <a:pt x="441999" y="782409"/>
                  </a:lnTo>
                  <a:lnTo>
                    <a:pt x="489437" y="773475"/>
                  </a:lnTo>
                  <a:lnTo>
                    <a:pt x="534682" y="759034"/>
                  </a:lnTo>
                  <a:lnTo>
                    <a:pt x="577365" y="739454"/>
                  </a:lnTo>
                  <a:lnTo>
                    <a:pt x="617117" y="715105"/>
                  </a:lnTo>
                  <a:lnTo>
                    <a:pt x="653571" y="686352"/>
                  </a:lnTo>
                  <a:lnTo>
                    <a:pt x="686360" y="653566"/>
                  </a:lnTo>
                  <a:lnTo>
                    <a:pt x="715113" y="617113"/>
                  </a:lnTo>
                  <a:lnTo>
                    <a:pt x="739464" y="577362"/>
                  </a:lnTo>
                  <a:lnTo>
                    <a:pt x="759045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5" y="250788"/>
                  </a:lnTo>
                  <a:lnTo>
                    <a:pt x="739464" y="208107"/>
                  </a:lnTo>
                  <a:lnTo>
                    <a:pt x="715113" y="168356"/>
                  </a:lnTo>
                  <a:lnTo>
                    <a:pt x="686360" y="131903"/>
                  </a:lnTo>
                  <a:lnTo>
                    <a:pt x="653571" y="99116"/>
                  </a:lnTo>
                  <a:lnTo>
                    <a:pt x="617117" y="70364"/>
                  </a:lnTo>
                  <a:lnTo>
                    <a:pt x="577365" y="46014"/>
                  </a:lnTo>
                  <a:lnTo>
                    <a:pt x="534682" y="26435"/>
                  </a:lnTo>
                  <a:lnTo>
                    <a:pt x="489437" y="11994"/>
                  </a:lnTo>
                  <a:lnTo>
                    <a:pt x="441999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3B899E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8659504" y="2965925"/>
              <a:ext cx="380365" cy="330200"/>
            </a:xfrm>
            <a:custGeom>
              <a:avLst/>
              <a:gdLst/>
              <a:ahLst/>
              <a:cxnLst/>
              <a:rect l="l" t="t" r="r" b="b"/>
              <a:pathLst>
                <a:path w="380365" h="330200">
                  <a:moveTo>
                    <a:pt x="357479" y="0"/>
                  </a:moveTo>
                  <a:lnTo>
                    <a:pt x="23063" y="0"/>
                  </a:lnTo>
                  <a:lnTo>
                    <a:pt x="15608" y="3086"/>
                  </a:lnTo>
                  <a:lnTo>
                    <a:pt x="3314" y="15379"/>
                  </a:lnTo>
                  <a:lnTo>
                    <a:pt x="228" y="22834"/>
                  </a:lnTo>
                  <a:lnTo>
                    <a:pt x="228" y="247002"/>
                  </a:lnTo>
                  <a:lnTo>
                    <a:pt x="0" y="255523"/>
                  </a:lnTo>
                  <a:lnTo>
                    <a:pt x="3073" y="262978"/>
                  </a:lnTo>
                  <a:lnTo>
                    <a:pt x="15849" y="275755"/>
                  </a:lnTo>
                  <a:lnTo>
                    <a:pt x="23304" y="278942"/>
                  </a:lnTo>
                  <a:lnTo>
                    <a:pt x="139712" y="278942"/>
                  </a:lnTo>
                  <a:lnTo>
                    <a:pt x="139712" y="283908"/>
                  </a:lnTo>
                  <a:lnTo>
                    <a:pt x="138645" y="289001"/>
                  </a:lnTo>
                  <a:lnTo>
                    <a:pt x="134378" y="299415"/>
                  </a:lnTo>
                  <a:lnTo>
                    <a:pt x="132257" y="304025"/>
                  </a:lnTo>
                  <a:lnTo>
                    <a:pt x="127990" y="312064"/>
                  </a:lnTo>
                  <a:lnTo>
                    <a:pt x="126936" y="315023"/>
                  </a:lnTo>
                  <a:lnTo>
                    <a:pt x="127177" y="320230"/>
                  </a:lnTo>
                  <a:lnTo>
                    <a:pt x="128473" y="323189"/>
                  </a:lnTo>
                  <a:lnTo>
                    <a:pt x="133197" y="328396"/>
                  </a:lnTo>
                  <a:lnTo>
                    <a:pt x="136169" y="329691"/>
                  </a:lnTo>
                  <a:lnTo>
                    <a:pt x="244754" y="329691"/>
                  </a:lnTo>
                  <a:lnTo>
                    <a:pt x="247713" y="328396"/>
                  </a:lnTo>
                  <a:lnTo>
                    <a:pt x="252450" y="323189"/>
                  </a:lnTo>
                  <a:lnTo>
                    <a:pt x="253631" y="320230"/>
                  </a:lnTo>
                  <a:lnTo>
                    <a:pt x="253631" y="316915"/>
                  </a:lnTo>
                  <a:lnTo>
                    <a:pt x="253390" y="315264"/>
                  </a:lnTo>
                  <a:lnTo>
                    <a:pt x="252323" y="312420"/>
                  </a:lnTo>
                  <a:lnTo>
                    <a:pt x="248539" y="304380"/>
                  </a:lnTo>
                  <a:lnTo>
                    <a:pt x="244398" y="294208"/>
                  </a:lnTo>
                  <a:lnTo>
                    <a:pt x="242265" y="288759"/>
                  </a:lnTo>
                  <a:lnTo>
                    <a:pt x="241198" y="283679"/>
                  </a:lnTo>
                  <a:lnTo>
                    <a:pt x="241198" y="278942"/>
                  </a:lnTo>
                  <a:lnTo>
                    <a:pt x="325297" y="278942"/>
                  </a:lnTo>
                  <a:lnTo>
                    <a:pt x="325297" y="202653"/>
                  </a:lnTo>
                  <a:lnTo>
                    <a:pt x="30391" y="202653"/>
                  </a:lnTo>
                  <a:lnTo>
                    <a:pt x="28981" y="202056"/>
                  </a:lnTo>
                  <a:lnTo>
                    <a:pt x="26136" y="199694"/>
                  </a:lnTo>
                  <a:lnTo>
                    <a:pt x="25438" y="198272"/>
                  </a:lnTo>
                  <a:lnTo>
                    <a:pt x="25438" y="31584"/>
                  </a:lnTo>
                  <a:lnTo>
                    <a:pt x="25666" y="30162"/>
                  </a:lnTo>
                  <a:lnTo>
                    <a:pt x="26377" y="28752"/>
                  </a:lnTo>
                  <a:lnTo>
                    <a:pt x="28752" y="25920"/>
                  </a:lnTo>
                  <a:lnTo>
                    <a:pt x="30162" y="25196"/>
                  </a:lnTo>
                  <a:lnTo>
                    <a:pt x="348742" y="25196"/>
                  </a:lnTo>
                  <a:lnTo>
                    <a:pt x="350621" y="25438"/>
                  </a:lnTo>
                  <a:lnTo>
                    <a:pt x="352158" y="26149"/>
                  </a:lnTo>
                  <a:lnTo>
                    <a:pt x="354533" y="28511"/>
                  </a:lnTo>
                  <a:lnTo>
                    <a:pt x="355130" y="29933"/>
                  </a:lnTo>
                  <a:lnTo>
                    <a:pt x="355130" y="148399"/>
                  </a:lnTo>
                  <a:lnTo>
                    <a:pt x="380314" y="148399"/>
                  </a:lnTo>
                  <a:lnTo>
                    <a:pt x="380314" y="22834"/>
                  </a:lnTo>
                  <a:lnTo>
                    <a:pt x="377240" y="15379"/>
                  </a:lnTo>
                  <a:lnTo>
                    <a:pt x="364934" y="3086"/>
                  </a:lnTo>
                  <a:lnTo>
                    <a:pt x="3574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997773" y="3126869"/>
              <a:ext cx="109131" cy="181635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10927303" y="2715866"/>
            <a:ext cx="785495" cy="785495"/>
            <a:chOff x="10927303" y="2715866"/>
            <a:chExt cx="785495" cy="785495"/>
          </a:xfrm>
        </p:grpSpPr>
        <p:sp>
          <p:nvSpPr>
            <p:cNvPr id="31" name="object 31"/>
            <p:cNvSpPr/>
            <p:nvPr/>
          </p:nvSpPr>
          <p:spPr>
            <a:xfrm>
              <a:off x="10927303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34" y="0"/>
                  </a:moveTo>
                  <a:lnTo>
                    <a:pt x="343470" y="3059"/>
                  </a:lnTo>
                  <a:lnTo>
                    <a:pt x="296032" y="11994"/>
                  </a:lnTo>
                  <a:lnTo>
                    <a:pt x="250788" y="26435"/>
                  </a:lnTo>
                  <a:lnTo>
                    <a:pt x="208107" y="46014"/>
                  </a:lnTo>
                  <a:lnTo>
                    <a:pt x="168356" y="70364"/>
                  </a:lnTo>
                  <a:lnTo>
                    <a:pt x="131903" y="99116"/>
                  </a:lnTo>
                  <a:lnTo>
                    <a:pt x="99116" y="131903"/>
                  </a:lnTo>
                  <a:lnTo>
                    <a:pt x="70364" y="168356"/>
                  </a:lnTo>
                  <a:lnTo>
                    <a:pt x="46014" y="208107"/>
                  </a:lnTo>
                  <a:lnTo>
                    <a:pt x="26435" y="250788"/>
                  </a:lnTo>
                  <a:lnTo>
                    <a:pt x="11994" y="296032"/>
                  </a:lnTo>
                  <a:lnTo>
                    <a:pt x="3059" y="343470"/>
                  </a:lnTo>
                  <a:lnTo>
                    <a:pt x="0" y="392734"/>
                  </a:lnTo>
                  <a:lnTo>
                    <a:pt x="3059" y="441998"/>
                  </a:lnTo>
                  <a:lnTo>
                    <a:pt x="11994" y="489436"/>
                  </a:lnTo>
                  <a:lnTo>
                    <a:pt x="26435" y="534680"/>
                  </a:lnTo>
                  <a:lnTo>
                    <a:pt x="46014" y="577362"/>
                  </a:lnTo>
                  <a:lnTo>
                    <a:pt x="70364" y="617113"/>
                  </a:lnTo>
                  <a:lnTo>
                    <a:pt x="99116" y="653566"/>
                  </a:lnTo>
                  <a:lnTo>
                    <a:pt x="131903" y="686352"/>
                  </a:lnTo>
                  <a:lnTo>
                    <a:pt x="168356" y="715105"/>
                  </a:lnTo>
                  <a:lnTo>
                    <a:pt x="208107" y="739454"/>
                  </a:lnTo>
                  <a:lnTo>
                    <a:pt x="250788" y="759034"/>
                  </a:lnTo>
                  <a:lnTo>
                    <a:pt x="296032" y="773475"/>
                  </a:lnTo>
                  <a:lnTo>
                    <a:pt x="343470" y="782409"/>
                  </a:lnTo>
                  <a:lnTo>
                    <a:pt x="392734" y="785469"/>
                  </a:lnTo>
                  <a:lnTo>
                    <a:pt x="441998" y="782409"/>
                  </a:lnTo>
                  <a:lnTo>
                    <a:pt x="489436" y="773475"/>
                  </a:lnTo>
                  <a:lnTo>
                    <a:pt x="534680" y="759034"/>
                  </a:lnTo>
                  <a:lnTo>
                    <a:pt x="577362" y="739454"/>
                  </a:lnTo>
                  <a:lnTo>
                    <a:pt x="617113" y="715105"/>
                  </a:lnTo>
                  <a:lnTo>
                    <a:pt x="653566" y="686352"/>
                  </a:lnTo>
                  <a:lnTo>
                    <a:pt x="686352" y="653566"/>
                  </a:lnTo>
                  <a:lnTo>
                    <a:pt x="715105" y="617113"/>
                  </a:lnTo>
                  <a:lnTo>
                    <a:pt x="739454" y="577362"/>
                  </a:lnTo>
                  <a:lnTo>
                    <a:pt x="759034" y="534680"/>
                  </a:lnTo>
                  <a:lnTo>
                    <a:pt x="773475" y="489436"/>
                  </a:lnTo>
                  <a:lnTo>
                    <a:pt x="782409" y="441998"/>
                  </a:lnTo>
                  <a:lnTo>
                    <a:pt x="785469" y="392734"/>
                  </a:lnTo>
                  <a:lnTo>
                    <a:pt x="782409" y="343470"/>
                  </a:lnTo>
                  <a:lnTo>
                    <a:pt x="773475" y="296032"/>
                  </a:lnTo>
                  <a:lnTo>
                    <a:pt x="759034" y="250788"/>
                  </a:lnTo>
                  <a:lnTo>
                    <a:pt x="739454" y="208107"/>
                  </a:lnTo>
                  <a:lnTo>
                    <a:pt x="715105" y="168356"/>
                  </a:lnTo>
                  <a:lnTo>
                    <a:pt x="686352" y="131903"/>
                  </a:lnTo>
                  <a:lnTo>
                    <a:pt x="653566" y="99116"/>
                  </a:lnTo>
                  <a:lnTo>
                    <a:pt x="617113" y="70364"/>
                  </a:lnTo>
                  <a:lnTo>
                    <a:pt x="577362" y="46014"/>
                  </a:lnTo>
                  <a:lnTo>
                    <a:pt x="534680" y="26435"/>
                  </a:lnTo>
                  <a:lnTo>
                    <a:pt x="489436" y="11994"/>
                  </a:lnTo>
                  <a:lnTo>
                    <a:pt x="441998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82C2D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11042078" y="2984635"/>
              <a:ext cx="266065" cy="248285"/>
            </a:xfrm>
            <a:custGeom>
              <a:avLst/>
              <a:gdLst/>
              <a:ahLst/>
              <a:cxnLst/>
              <a:rect l="l" t="t" r="r" b="b"/>
              <a:pathLst>
                <a:path w="266065" h="248285">
                  <a:moveTo>
                    <a:pt x="258775" y="221411"/>
                  </a:moveTo>
                  <a:lnTo>
                    <a:pt x="9677" y="221411"/>
                  </a:lnTo>
                  <a:lnTo>
                    <a:pt x="6870" y="221576"/>
                  </a:lnTo>
                  <a:lnTo>
                    <a:pt x="4546" y="222478"/>
                  </a:lnTo>
                  <a:lnTo>
                    <a:pt x="914" y="225793"/>
                  </a:lnTo>
                  <a:lnTo>
                    <a:pt x="0" y="227863"/>
                  </a:lnTo>
                  <a:lnTo>
                    <a:pt x="0" y="247942"/>
                  </a:lnTo>
                  <a:lnTo>
                    <a:pt x="265557" y="247942"/>
                  </a:lnTo>
                  <a:lnTo>
                    <a:pt x="265484" y="227863"/>
                  </a:lnTo>
                  <a:lnTo>
                    <a:pt x="264642" y="225958"/>
                  </a:lnTo>
                  <a:lnTo>
                    <a:pt x="261010" y="222326"/>
                  </a:lnTo>
                  <a:lnTo>
                    <a:pt x="258775" y="221411"/>
                  </a:lnTo>
                  <a:close/>
                </a:path>
                <a:path w="266065" h="248285">
                  <a:moveTo>
                    <a:pt x="24803" y="194716"/>
                  </a:moveTo>
                  <a:lnTo>
                    <a:pt x="22567" y="195541"/>
                  </a:lnTo>
                  <a:lnTo>
                    <a:pt x="18605" y="199186"/>
                  </a:lnTo>
                  <a:lnTo>
                    <a:pt x="17694" y="201079"/>
                  </a:lnTo>
                  <a:lnTo>
                    <a:pt x="17614" y="212483"/>
                  </a:lnTo>
                  <a:lnTo>
                    <a:pt x="247942" y="212483"/>
                  </a:lnTo>
                  <a:lnTo>
                    <a:pt x="247942" y="203555"/>
                  </a:lnTo>
                  <a:lnTo>
                    <a:pt x="248119" y="201079"/>
                  </a:lnTo>
                  <a:lnTo>
                    <a:pt x="247205" y="199009"/>
                  </a:lnTo>
                  <a:lnTo>
                    <a:pt x="243230" y="195707"/>
                  </a:lnTo>
                  <a:lnTo>
                    <a:pt x="241020" y="194881"/>
                  </a:lnTo>
                  <a:lnTo>
                    <a:pt x="27279" y="194881"/>
                  </a:lnTo>
                  <a:lnTo>
                    <a:pt x="24803" y="194716"/>
                  </a:lnTo>
                  <a:close/>
                </a:path>
                <a:path w="266065" h="248285">
                  <a:moveTo>
                    <a:pt x="70916" y="88519"/>
                  </a:moveTo>
                  <a:lnTo>
                    <a:pt x="35458" y="88519"/>
                  </a:lnTo>
                  <a:lnTo>
                    <a:pt x="35458" y="194881"/>
                  </a:lnTo>
                  <a:lnTo>
                    <a:pt x="70916" y="194881"/>
                  </a:lnTo>
                  <a:lnTo>
                    <a:pt x="70916" y="88519"/>
                  </a:lnTo>
                  <a:close/>
                </a:path>
                <a:path w="266065" h="248285">
                  <a:moveTo>
                    <a:pt x="123977" y="88519"/>
                  </a:moveTo>
                  <a:lnTo>
                    <a:pt x="88531" y="88519"/>
                  </a:lnTo>
                  <a:lnTo>
                    <a:pt x="88531" y="194881"/>
                  </a:lnTo>
                  <a:lnTo>
                    <a:pt x="123977" y="194881"/>
                  </a:lnTo>
                  <a:lnTo>
                    <a:pt x="123977" y="88519"/>
                  </a:lnTo>
                  <a:close/>
                </a:path>
                <a:path w="266065" h="248285">
                  <a:moveTo>
                    <a:pt x="177038" y="88519"/>
                  </a:moveTo>
                  <a:lnTo>
                    <a:pt x="141579" y="88519"/>
                  </a:lnTo>
                  <a:lnTo>
                    <a:pt x="141579" y="194881"/>
                  </a:lnTo>
                  <a:lnTo>
                    <a:pt x="177038" y="194881"/>
                  </a:lnTo>
                  <a:lnTo>
                    <a:pt x="177038" y="88519"/>
                  </a:lnTo>
                  <a:close/>
                </a:path>
                <a:path w="266065" h="248285">
                  <a:moveTo>
                    <a:pt x="230352" y="88519"/>
                  </a:moveTo>
                  <a:lnTo>
                    <a:pt x="194894" y="88519"/>
                  </a:lnTo>
                  <a:lnTo>
                    <a:pt x="194894" y="194881"/>
                  </a:lnTo>
                  <a:lnTo>
                    <a:pt x="230352" y="194881"/>
                  </a:lnTo>
                  <a:lnTo>
                    <a:pt x="230352" y="88519"/>
                  </a:lnTo>
                  <a:close/>
                </a:path>
                <a:path w="266065" h="248285">
                  <a:moveTo>
                    <a:pt x="247942" y="70904"/>
                  </a:moveTo>
                  <a:lnTo>
                    <a:pt x="17614" y="70904"/>
                  </a:lnTo>
                  <a:lnTo>
                    <a:pt x="17767" y="73393"/>
                  </a:lnTo>
                  <a:lnTo>
                    <a:pt x="18770" y="75450"/>
                  </a:lnTo>
                  <a:lnTo>
                    <a:pt x="22402" y="78765"/>
                  </a:lnTo>
                  <a:lnTo>
                    <a:pt x="24625" y="79590"/>
                  </a:lnTo>
                  <a:lnTo>
                    <a:pt x="238531" y="79590"/>
                  </a:lnTo>
                  <a:lnTo>
                    <a:pt x="241173" y="79756"/>
                  </a:lnTo>
                  <a:lnTo>
                    <a:pt x="243408" y="78930"/>
                  </a:lnTo>
                  <a:lnTo>
                    <a:pt x="247040" y="75285"/>
                  </a:lnTo>
                  <a:lnTo>
                    <a:pt x="247869" y="73393"/>
                  </a:lnTo>
                  <a:lnTo>
                    <a:pt x="247942" y="70904"/>
                  </a:lnTo>
                  <a:close/>
                </a:path>
                <a:path w="266065" h="248285">
                  <a:moveTo>
                    <a:pt x="132905" y="0"/>
                  </a:moveTo>
                  <a:lnTo>
                    <a:pt x="0" y="53060"/>
                  </a:lnTo>
                  <a:lnTo>
                    <a:pt x="0" y="70904"/>
                  </a:lnTo>
                  <a:lnTo>
                    <a:pt x="265557" y="70904"/>
                  </a:lnTo>
                  <a:lnTo>
                    <a:pt x="265557" y="53060"/>
                  </a:lnTo>
                  <a:lnTo>
                    <a:pt x="1329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343869" y="2979629"/>
              <a:ext cx="239509" cy="239687"/>
            </a:xfrm>
            <a:prstGeom prst="rect">
              <a:avLst/>
            </a:prstGeom>
          </p:spPr>
        </p:pic>
      </p:grp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582824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2400" b="0" dirty="0">
                <a:latin typeface="Museo 500"/>
                <a:cs typeface="Museo 500"/>
              </a:rPr>
              <a:t>Consistent across all Nui plans</a:t>
            </a:r>
            <a:endParaRPr sz="2400" dirty="0">
              <a:latin typeface="Museo 500"/>
              <a:cs typeface="Museo 50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60700" y="1997594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31256" y="1191139"/>
            <a:ext cx="8603615" cy="5670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ts val="2100"/>
              </a:lnSpc>
              <a:spcBef>
                <a:spcPts val="21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Nui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offers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multiple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plans,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to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best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suit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your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specific</a:t>
            </a:r>
            <a:r>
              <a:rPr kumimoji="0" sz="1800" b="1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needs. </a:t>
            </a:r>
            <a:r>
              <a:rPr kumimoji="0" sz="1800" b="1" i="0" u="none" strike="noStrike" kern="1200" cap="none" spc="-3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Regardless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of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which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plan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you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choose,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all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plans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offer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the</a:t>
            </a:r>
            <a:r>
              <a:rPr kumimoji="0" sz="18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following</a:t>
            </a:r>
            <a:r>
              <a:rPr kumimoji="0" sz="18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 </a:t>
            </a:r>
            <a:r>
              <a:rPr kumimoji="0" sz="1800" b="1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essentials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69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69" y="7560767"/>
                  </a:lnTo>
                  <a:lnTo>
                    <a:pt x="2297569" y="0"/>
                  </a:lnTo>
                  <a:close/>
                </a:path>
              </a:pathLst>
            </a:custGeom>
            <a:solidFill>
              <a:srgbClr val="203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0620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26" y="3810"/>
                  </a:lnTo>
                  <a:lnTo>
                    <a:pt x="367473" y="15240"/>
                  </a:lnTo>
                  <a:lnTo>
                    <a:pt x="326901" y="34290"/>
                  </a:lnTo>
                  <a:lnTo>
                    <a:pt x="290222" y="59690"/>
                  </a:lnTo>
                  <a:lnTo>
                    <a:pt x="258154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690" y="151130"/>
                  </a:lnTo>
                  <a:lnTo>
                    <a:pt x="294315" y="113030"/>
                  </a:lnTo>
                  <a:lnTo>
                    <a:pt x="328347" y="82550"/>
                  </a:lnTo>
                  <a:lnTo>
                    <a:pt x="367641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3" y="481330"/>
                  </a:lnTo>
                  <a:lnTo>
                    <a:pt x="326796" y="488950"/>
                  </a:lnTo>
                  <a:lnTo>
                    <a:pt x="323916" y="496570"/>
                  </a:lnTo>
                  <a:lnTo>
                    <a:pt x="317046" y="514350"/>
                  </a:lnTo>
                  <a:lnTo>
                    <a:pt x="309014" y="533400"/>
                  </a:lnTo>
                  <a:lnTo>
                    <a:pt x="299375" y="549910"/>
                  </a:lnTo>
                  <a:lnTo>
                    <a:pt x="287683" y="565150"/>
                  </a:lnTo>
                  <a:lnTo>
                    <a:pt x="280158" y="572770"/>
                  </a:lnTo>
                  <a:lnTo>
                    <a:pt x="273257" y="580390"/>
                  </a:lnTo>
                  <a:lnTo>
                    <a:pt x="266893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909" y="621030"/>
                  </a:lnTo>
                  <a:lnTo>
                    <a:pt x="344909" y="499109"/>
                  </a:lnTo>
                  <a:lnTo>
                    <a:pt x="344371" y="488950"/>
                  </a:lnTo>
                  <a:lnTo>
                    <a:pt x="342760" y="480059"/>
                  </a:lnTo>
                  <a:lnTo>
                    <a:pt x="340076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11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2" y="665480"/>
                  </a:lnTo>
                  <a:lnTo>
                    <a:pt x="829763" y="641350"/>
                  </a:lnTo>
                  <a:lnTo>
                    <a:pt x="832187" y="626110"/>
                  </a:lnTo>
                  <a:lnTo>
                    <a:pt x="486057" y="626110"/>
                  </a:lnTo>
                  <a:lnTo>
                    <a:pt x="475702" y="624840"/>
                  </a:lnTo>
                  <a:lnTo>
                    <a:pt x="466148" y="623570"/>
                  </a:lnTo>
                  <a:lnTo>
                    <a:pt x="457487" y="619760"/>
                  </a:lnTo>
                  <a:lnTo>
                    <a:pt x="449811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51" y="753110"/>
                  </a:lnTo>
                  <a:lnTo>
                    <a:pt x="473878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0" y="775970"/>
                  </a:lnTo>
                  <a:lnTo>
                    <a:pt x="723063" y="765810"/>
                  </a:lnTo>
                  <a:lnTo>
                    <a:pt x="753706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8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898" y="726440"/>
                  </a:lnTo>
                  <a:lnTo>
                    <a:pt x="757158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5" y="716280"/>
                  </a:lnTo>
                  <a:lnTo>
                    <a:pt x="769322" y="717550"/>
                  </a:lnTo>
                  <a:lnTo>
                    <a:pt x="778948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16" y="713740"/>
                  </a:lnTo>
                  <a:lnTo>
                    <a:pt x="692302" y="716280"/>
                  </a:lnTo>
                  <a:lnTo>
                    <a:pt x="722077" y="717550"/>
                  </a:lnTo>
                  <a:lnTo>
                    <a:pt x="750242" y="717550"/>
                  </a:lnTo>
                  <a:lnTo>
                    <a:pt x="759695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9" y="349250"/>
                  </a:lnTo>
                  <a:lnTo>
                    <a:pt x="245119" y="356870"/>
                  </a:lnTo>
                  <a:lnTo>
                    <a:pt x="239827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29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49" y="618490"/>
                  </a:lnTo>
                  <a:lnTo>
                    <a:pt x="218049" y="427990"/>
                  </a:lnTo>
                  <a:lnTo>
                    <a:pt x="297950" y="427990"/>
                  </a:lnTo>
                  <a:lnTo>
                    <a:pt x="301178" y="426720"/>
                  </a:lnTo>
                  <a:lnTo>
                    <a:pt x="310330" y="424180"/>
                  </a:lnTo>
                  <a:lnTo>
                    <a:pt x="319125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2" y="621030"/>
                  </a:lnTo>
                  <a:lnTo>
                    <a:pt x="503461" y="623570"/>
                  </a:lnTo>
                  <a:lnTo>
                    <a:pt x="486057" y="626110"/>
                  </a:lnTo>
                  <a:lnTo>
                    <a:pt x="832187" y="626110"/>
                  </a:lnTo>
                  <a:lnTo>
                    <a:pt x="833197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58" y="397510"/>
                  </a:lnTo>
                  <a:lnTo>
                    <a:pt x="402723" y="411480"/>
                  </a:lnTo>
                  <a:lnTo>
                    <a:pt x="386821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00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67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67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7" y="619760"/>
                  </a:lnTo>
                  <a:lnTo>
                    <a:pt x="833802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0" y="529590"/>
                  </a:lnTo>
                  <a:lnTo>
                    <a:pt x="492493" y="546100"/>
                  </a:lnTo>
                  <a:lnTo>
                    <a:pt x="484744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56" y="485140"/>
                  </a:lnTo>
                  <a:lnTo>
                    <a:pt x="694227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48" y="576580"/>
                  </a:lnTo>
                  <a:lnTo>
                    <a:pt x="807888" y="580390"/>
                  </a:lnTo>
                  <a:lnTo>
                    <a:pt x="831319" y="584200"/>
                  </a:lnTo>
                  <a:lnTo>
                    <a:pt x="828275" y="566420"/>
                  </a:lnTo>
                  <a:lnTo>
                    <a:pt x="823447" y="547370"/>
                  </a:lnTo>
                  <a:lnTo>
                    <a:pt x="816830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96" y="457200"/>
                  </a:lnTo>
                  <a:lnTo>
                    <a:pt x="303761" y="459740"/>
                  </a:lnTo>
                  <a:lnTo>
                    <a:pt x="290421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93104" y="546100"/>
                  </a:lnTo>
                  <a:lnTo>
                    <a:pt x="310393" y="511809"/>
                  </a:lnTo>
                  <a:lnTo>
                    <a:pt x="323922" y="476250"/>
                  </a:lnTo>
                  <a:lnTo>
                    <a:pt x="327171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3" y="541020"/>
                  </a:lnTo>
                  <a:lnTo>
                    <a:pt x="492125" y="525780"/>
                  </a:lnTo>
                  <a:lnTo>
                    <a:pt x="497500" y="511809"/>
                  </a:lnTo>
                  <a:lnTo>
                    <a:pt x="507325" y="487680"/>
                  </a:lnTo>
                  <a:lnTo>
                    <a:pt x="518131" y="466090"/>
                  </a:lnTo>
                  <a:lnTo>
                    <a:pt x="531975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0" y="427990"/>
                  </a:moveTo>
                  <a:lnTo>
                    <a:pt x="247614" y="427990"/>
                  </a:lnTo>
                  <a:lnTo>
                    <a:pt x="255247" y="450850"/>
                  </a:lnTo>
                  <a:lnTo>
                    <a:pt x="263459" y="444500"/>
                  </a:lnTo>
                  <a:lnTo>
                    <a:pt x="272298" y="439420"/>
                  </a:lnTo>
                  <a:lnTo>
                    <a:pt x="281674" y="434340"/>
                  </a:lnTo>
                  <a:lnTo>
                    <a:pt x="297950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1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195" y="422909"/>
                  </a:lnTo>
                  <a:lnTo>
                    <a:pt x="349314" y="425450"/>
                  </a:lnTo>
                  <a:lnTo>
                    <a:pt x="358184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88" y="417830"/>
                  </a:lnTo>
                  <a:lnTo>
                    <a:pt x="202442" y="391160"/>
                  </a:lnTo>
                  <a:lnTo>
                    <a:pt x="235058" y="360680"/>
                  </a:lnTo>
                  <a:lnTo>
                    <a:pt x="245460" y="345440"/>
                  </a:lnTo>
                  <a:lnTo>
                    <a:pt x="264256" y="318770"/>
                  </a:lnTo>
                  <a:lnTo>
                    <a:pt x="279099" y="298450"/>
                  </a:lnTo>
                  <a:lnTo>
                    <a:pt x="296089" y="280670"/>
                  </a:lnTo>
                  <a:lnTo>
                    <a:pt x="316296" y="264160"/>
                  </a:lnTo>
                  <a:lnTo>
                    <a:pt x="340152" y="243840"/>
                  </a:lnTo>
                  <a:lnTo>
                    <a:pt x="363381" y="219710"/>
                  </a:lnTo>
                  <a:lnTo>
                    <a:pt x="384287" y="195580"/>
                  </a:lnTo>
                  <a:lnTo>
                    <a:pt x="401170" y="173990"/>
                  </a:lnTo>
                  <a:lnTo>
                    <a:pt x="405945" y="167640"/>
                  </a:lnTo>
                  <a:lnTo>
                    <a:pt x="410708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41383" y="547754"/>
            <a:ext cx="3848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latin typeface="Museo"/>
                <a:cs typeface="Museo"/>
              </a:rPr>
              <a:t>Our</a:t>
            </a:r>
            <a:r>
              <a:rPr sz="2400" spc="-25" dirty="0">
                <a:latin typeface="Museo"/>
                <a:cs typeface="Museo"/>
              </a:rPr>
              <a:t> </a:t>
            </a:r>
            <a:r>
              <a:rPr sz="2400" dirty="0">
                <a:latin typeface="Museo"/>
                <a:cs typeface="Museo"/>
              </a:rPr>
              <a:t>experience</a:t>
            </a:r>
            <a:r>
              <a:rPr sz="2400" spc="-25" dirty="0">
                <a:latin typeface="Museo"/>
                <a:cs typeface="Museo"/>
              </a:rPr>
              <a:t> </a:t>
            </a:r>
            <a:r>
              <a:rPr sz="2400" dirty="0">
                <a:latin typeface="Museo"/>
                <a:cs typeface="Museo"/>
              </a:rPr>
              <a:t>in</a:t>
            </a:r>
            <a:r>
              <a:rPr sz="2400" spc="-25" dirty="0">
                <a:latin typeface="Museo"/>
                <a:cs typeface="Museo"/>
              </a:rPr>
              <a:t> </a:t>
            </a:r>
            <a:r>
              <a:rPr lang="en-NZ" sz="2400" dirty="0">
                <a:latin typeface="Museo"/>
                <a:cs typeface="Museo"/>
              </a:rPr>
              <a:t>Dairy</a:t>
            </a:r>
            <a:endParaRPr sz="2400" dirty="0">
              <a:latin typeface="Museo"/>
              <a:cs typeface="Muse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56354" y="1872529"/>
            <a:ext cx="4885055" cy="3536315"/>
          </a:xfrm>
          <a:custGeom>
            <a:avLst/>
            <a:gdLst/>
            <a:ahLst/>
            <a:cxnLst/>
            <a:rect l="l" t="t" r="r" b="b"/>
            <a:pathLst>
              <a:path w="4885055" h="3536315">
                <a:moveTo>
                  <a:pt x="4747653" y="0"/>
                </a:moveTo>
                <a:lnTo>
                  <a:pt x="137274" y="0"/>
                </a:lnTo>
                <a:lnTo>
                  <a:pt x="93883" y="6999"/>
                </a:lnTo>
                <a:lnTo>
                  <a:pt x="56199" y="26489"/>
                </a:lnTo>
                <a:lnTo>
                  <a:pt x="26484" y="56208"/>
                </a:lnTo>
                <a:lnTo>
                  <a:pt x="6997" y="93894"/>
                </a:lnTo>
                <a:lnTo>
                  <a:pt x="0" y="137287"/>
                </a:lnTo>
                <a:lnTo>
                  <a:pt x="0" y="3398774"/>
                </a:lnTo>
                <a:lnTo>
                  <a:pt x="6997" y="3442166"/>
                </a:lnTo>
                <a:lnTo>
                  <a:pt x="26484" y="3479852"/>
                </a:lnTo>
                <a:lnTo>
                  <a:pt x="56199" y="3509571"/>
                </a:lnTo>
                <a:lnTo>
                  <a:pt x="93883" y="3529061"/>
                </a:lnTo>
                <a:lnTo>
                  <a:pt x="137274" y="3536061"/>
                </a:lnTo>
                <a:lnTo>
                  <a:pt x="4747653" y="3536061"/>
                </a:lnTo>
                <a:lnTo>
                  <a:pt x="4791046" y="3529061"/>
                </a:lnTo>
                <a:lnTo>
                  <a:pt x="4828732" y="3509571"/>
                </a:lnTo>
                <a:lnTo>
                  <a:pt x="4858451" y="3479852"/>
                </a:lnTo>
                <a:lnTo>
                  <a:pt x="4877941" y="3442166"/>
                </a:lnTo>
                <a:lnTo>
                  <a:pt x="4884940" y="3398774"/>
                </a:lnTo>
                <a:lnTo>
                  <a:pt x="4884940" y="137287"/>
                </a:lnTo>
                <a:lnTo>
                  <a:pt x="4877941" y="93894"/>
                </a:lnTo>
                <a:lnTo>
                  <a:pt x="4858451" y="56208"/>
                </a:lnTo>
                <a:lnTo>
                  <a:pt x="4828732" y="26489"/>
                </a:lnTo>
                <a:lnTo>
                  <a:pt x="4791046" y="6999"/>
                </a:lnTo>
                <a:lnTo>
                  <a:pt x="4747653" y="0"/>
                </a:lnTo>
                <a:close/>
              </a:path>
            </a:pathLst>
          </a:custGeom>
          <a:solidFill>
            <a:srgbClr val="04BAD6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84958" y="1872529"/>
            <a:ext cx="4455795" cy="3536315"/>
          </a:xfrm>
          <a:custGeom>
            <a:avLst/>
            <a:gdLst/>
            <a:ahLst/>
            <a:cxnLst/>
            <a:rect l="l" t="t" r="r" b="b"/>
            <a:pathLst>
              <a:path w="4455795" h="3536315">
                <a:moveTo>
                  <a:pt x="4318444" y="0"/>
                </a:moveTo>
                <a:lnTo>
                  <a:pt x="137274" y="0"/>
                </a:lnTo>
                <a:lnTo>
                  <a:pt x="93888" y="6999"/>
                </a:lnTo>
                <a:lnTo>
                  <a:pt x="56205" y="26489"/>
                </a:lnTo>
                <a:lnTo>
                  <a:pt x="26488" y="56208"/>
                </a:lnTo>
                <a:lnTo>
                  <a:pt x="6999" y="93894"/>
                </a:lnTo>
                <a:lnTo>
                  <a:pt x="0" y="137287"/>
                </a:lnTo>
                <a:lnTo>
                  <a:pt x="0" y="3398774"/>
                </a:lnTo>
                <a:lnTo>
                  <a:pt x="6999" y="3442166"/>
                </a:lnTo>
                <a:lnTo>
                  <a:pt x="26488" y="3479852"/>
                </a:lnTo>
                <a:lnTo>
                  <a:pt x="56205" y="3509571"/>
                </a:lnTo>
                <a:lnTo>
                  <a:pt x="93888" y="3529061"/>
                </a:lnTo>
                <a:lnTo>
                  <a:pt x="137274" y="3536061"/>
                </a:lnTo>
                <a:lnTo>
                  <a:pt x="4318444" y="3536061"/>
                </a:lnTo>
                <a:lnTo>
                  <a:pt x="4361836" y="3529061"/>
                </a:lnTo>
                <a:lnTo>
                  <a:pt x="4399523" y="3509571"/>
                </a:lnTo>
                <a:lnTo>
                  <a:pt x="4429242" y="3479852"/>
                </a:lnTo>
                <a:lnTo>
                  <a:pt x="4448732" y="3442166"/>
                </a:lnTo>
                <a:lnTo>
                  <a:pt x="4455731" y="3398774"/>
                </a:lnTo>
                <a:lnTo>
                  <a:pt x="4455731" y="137287"/>
                </a:lnTo>
                <a:lnTo>
                  <a:pt x="4448732" y="93894"/>
                </a:lnTo>
                <a:lnTo>
                  <a:pt x="4429242" y="56208"/>
                </a:lnTo>
                <a:lnTo>
                  <a:pt x="4399523" y="26489"/>
                </a:lnTo>
                <a:lnTo>
                  <a:pt x="4361836" y="6999"/>
                </a:lnTo>
                <a:lnTo>
                  <a:pt x="4318444" y="0"/>
                </a:lnTo>
                <a:close/>
              </a:path>
            </a:pathLst>
          </a:custGeom>
          <a:solidFill>
            <a:srgbClr val="04BAD6">
              <a:alpha val="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727814" y="2042708"/>
            <a:ext cx="4498340" cy="25567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1800" spc="-15" dirty="0">
                <a:solidFill>
                  <a:srgbClr val="155570"/>
                </a:solidFill>
                <a:latin typeface="Museo"/>
                <a:cs typeface="Museo"/>
              </a:rPr>
              <a:t>Nui Markets in Europ</a:t>
            </a:r>
            <a:r>
              <a:rPr lang="en-NZ" spc="-15" dirty="0">
                <a:solidFill>
                  <a:srgbClr val="155570"/>
                </a:solidFill>
                <a:latin typeface="Museo"/>
                <a:cs typeface="Museo"/>
              </a:rPr>
              <a:t>e - </a:t>
            </a:r>
            <a:r>
              <a:rPr lang="en-NZ" sz="1800" spc="-15" dirty="0">
                <a:solidFill>
                  <a:srgbClr val="155570"/>
                </a:solidFill>
                <a:latin typeface="Museo"/>
                <a:cs typeface="Museo"/>
              </a:rPr>
              <a:t>DAO.EU </a:t>
            </a:r>
            <a:endParaRPr sz="1800" dirty="0">
              <a:latin typeface="Museo"/>
              <a:cs typeface="Museo"/>
            </a:endParaRPr>
          </a:p>
          <a:p>
            <a:pPr marL="324485" marR="5080">
              <a:lnSpc>
                <a:spcPct val="113100"/>
              </a:lnSpc>
              <a:spcBef>
                <a:spcPts val="1355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DAO.EU is a dairy commodity marketplace based in Europe</a:t>
            </a:r>
            <a:r>
              <a:rPr lang="en-NZ" sz="1400" spc="15" dirty="0">
                <a:solidFill>
                  <a:srgbClr val="666667"/>
                </a:solidFill>
                <a:latin typeface="Catamaran"/>
                <a:cs typeface="Catamaran"/>
              </a:rPr>
              <a:t>, established in 2017</a:t>
            </a:r>
            <a:endParaRPr sz="1400" dirty="0">
              <a:latin typeface="Catamaran"/>
              <a:cs typeface="Catamaran"/>
            </a:endParaRPr>
          </a:p>
          <a:p>
            <a:pPr marL="324485">
              <a:lnSpc>
                <a:spcPct val="100000"/>
              </a:lnSpc>
              <a:spcBef>
                <a:spcPts val="122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In 2021 alone 208 unique users, traded over 44,000,000 pounds of dairy commodities on the DAO platform</a:t>
            </a:r>
          </a:p>
          <a:p>
            <a:pPr marL="324485">
              <a:lnSpc>
                <a:spcPct val="100000"/>
              </a:lnSpc>
              <a:spcBef>
                <a:spcPts val="1220"/>
              </a:spcBef>
            </a:pPr>
            <a:r>
              <a:rPr lang="en-NZ" sz="1400" spc="15" dirty="0">
                <a:solidFill>
                  <a:srgbClr val="666667"/>
                </a:solidFill>
                <a:latin typeface="Catamaran"/>
                <a:cs typeface="Catamaran"/>
              </a:rPr>
              <a:t>Nui takes over ownership of DAO.EU on 1 April 2022, and has plans in place for further growth on this platform</a:t>
            </a:r>
            <a:endParaRPr sz="1400" dirty="0">
              <a:latin typeface="Catamaran"/>
              <a:cs typeface="Catamar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740522" y="2582544"/>
            <a:ext cx="225019" cy="1373176"/>
            <a:chOff x="7740522" y="2582544"/>
            <a:chExt cx="225019" cy="1373176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40522" y="2582544"/>
              <a:ext cx="190284" cy="14403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67993" y="3193340"/>
              <a:ext cx="190296" cy="14403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5245" y="3811690"/>
              <a:ext cx="190296" cy="144030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2914153" y="2042708"/>
            <a:ext cx="4062729" cy="21562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1800" spc="-5" dirty="0">
                <a:solidFill>
                  <a:srgbClr val="155570"/>
                </a:solidFill>
                <a:latin typeface="Museo"/>
                <a:cs typeface="Museo"/>
              </a:rPr>
              <a:t>Private dairy platforms in North America</a:t>
            </a:r>
            <a:endParaRPr sz="1800" dirty="0">
              <a:latin typeface="Museo"/>
              <a:cs typeface="Museo"/>
            </a:endParaRPr>
          </a:p>
          <a:p>
            <a:pPr marL="324485" marR="51435">
              <a:lnSpc>
                <a:spcPct val="113100"/>
              </a:lnSpc>
              <a:spcBef>
                <a:spcPts val="1355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Nui host private platforms for dairy companies in the US, Europe and New Zealand</a:t>
            </a:r>
            <a:endParaRPr sz="1400" dirty="0">
              <a:latin typeface="Catamaran"/>
              <a:cs typeface="Catamaran"/>
            </a:endParaRPr>
          </a:p>
          <a:p>
            <a:pPr marL="324485" marR="99060">
              <a:lnSpc>
                <a:spcPct val="113100"/>
              </a:lnSpc>
              <a:spcBef>
                <a:spcPts val="100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40+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U.S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based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companies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participate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on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these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platforms.</a:t>
            </a:r>
            <a:endParaRPr sz="1400" dirty="0">
              <a:latin typeface="Catamaran"/>
              <a:cs typeface="Catamaran"/>
            </a:endParaRPr>
          </a:p>
          <a:p>
            <a:pPr marL="324485">
              <a:lnSpc>
                <a:spcPct val="100000"/>
              </a:lnSpc>
              <a:spcBef>
                <a:spcPts val="122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In 2021, over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5,000,00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0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pound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s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were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traded</a:t>
            </a:r>
            <a:r>
              <a:rPr lang="en-NZ" sz="1400" spc="15" dirty="0">
                <a:solidFill>
                  <a:srgbClr val="666667"/>
                </a:solidFill>
                <a:latin typeface="Catamaran"/>
                <a:cs typeface="Catamaran"/>
              </a:rPr>
              <a:t> on Nui platforms in the US</a:t>
            </a:r>
            <a:endParaRPr sz="1400" dirty="0">
              <a:latin typeface="Catamaran"/>
              <a:cs typeface="Catamar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926849" y="2582544"/>
            <a:ext cx="190500" cy="1373505"/>
            <a:chOff x="2926849" y="2582544"/>
            <a:chExt cx="190500" cy="1373505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26849" y="2582544"/>
              <a:ext cx="190296" cy="14403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26849" y="3197116"/>
              <a:ext cx="190296" cy="14403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26849" y="3811690"/>
              <a:ext cx="190296" cy="144030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2841222" y="1030724"/>
            <a:ext cx="863322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1400" b="1" spc="20" dirty="0">
                <a:latin typeface="Catamaran-SemiBold"/>
                <a:cs typeface="Catamaran-SemiBold"/>
              </a:rPr>
              <a:t>Nui has worked alongside dairy companies across the globe to build an intuitive platform for dairy trade</a:t>
            </a:r>
            <a:endParaRPr sz="1400" dirty="0">
              <a:latin typeface="Catamaran-SemiBold"/>
              <a:cs typeface="Catamaran-SemiBold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60704" y="1497431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75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3946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7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90518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7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16000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37099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35" y="0"/>
                </a:moveTo>
                <a:lnTo>
                  <a:pt x="137286" y="0"/>
                </a:lnTo>
                <a:lnTo>
                  <a:pt x="93889" y="6997"/>
                </a:lnTo>
                <a:lnTo>
                  <a:pt x="56202" y="26484"/>
                </a:lnTo>
                <a:lnTo>
                  <a:pt x="26485" y="56199"/>
                </a:lnTo>
                <a:lnTo>
                  <a:pt x="6998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8" y="3260594"/>
                </a:lnTo>
                <a:lnTo>
                  <a:pt x="26485" y="3298280"/>
                </a:lnTo>
                <a:lnTo>
                  <a:pt x="56202" y="3327999"/>
                </a:lnTo>
                <a:lnTo>
                  <a:pt x="93889" y="3347489"/>
                </a:lnTo>
                <a:lnTo>
                  <a:pt x="137286" y="3354489"/>
                </a:lnTo>
                <a:lnTo>
                  <a:pt x="2115235" y="3354489"/>
                </a:lnTo>
                <a:lnTo>
                  <a:pt x="2158633" y="3347489"/>
                </a:lnTo>
                <a:lnTo>
                  <a:pt x="2196320" y="3327999"/>
                </a:lnTo>
                <a:lnTo>
                  <a:pt x="2226037" y="3298280"/>
                </a:lnTo>
                <a:lnTo>
                  <a:pt x="2245524" y="3260594"/>
                </a:lnTo>
                <a:lnTo>
                  <a:pt x="2252522" y="3217202"/>
                </a:lnTo>
                <a:lnTo>
                  <a:pt x="2252522" y="137274"/>
                </a:lnTo>
                <a:lnTo>
                  <a:pt x="2245524" y="93883"/>
                </a:lnTo>
                <a:lnTo>
                  <a:pt x="2226037" y="56199"/>
                </a:lnTo>
                <a:lnTo>
                  <a:pt x="2196320" y="26484"/>
                </a:lnTo>
                <a:lnTo>
                  <a:pt x="2158633" y="6997"/>
                </a:lnTo>
                <a:lnTo>
                  <a:pt x="2115235" y="0"/>
                </a:lnTo>
                <a:close/>
              </a:path>
            </a:pathLst>
          </a:custGeom>
          <a:solidFill>
            <a:srgbClr val="04B9D5">
              <a:alpha val="23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82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82" y="7560767"/>
                  </a:lnTo>
                  <a:lnTo>
                    <a:pt x="2297582" y="0"/>
                  </a:lnTo>
                  <a:close/>
                </a:path>
              </a:pathLst>
            </a:custGeom>
            <a:solidFill>
              <a:srgbClr val="1F2F42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690619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30" y="3810"/>
                  </a:lnTo>
                  <a:lnTo>
                    <a:pt x="367479" y="15240"/>
                  </a:lnTo>
                  <a:lnTo>
                    <a:pt x="326905" y="34290"/>
                  </a:lnTo>
                  <a:lnTo>
                    <a:pt x="290225" y="59690"/>
                  </a:lnTo>
                  <a:lnTo>
                    <a:pt x="258155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703" y="151130"/>
                  </a:lnTo>
                  <a:lnTo>
                    <a:pt x="294322" y="113030"/>
                  </a:lnTo>
                  <a:lnTo>
                    <a:pt x="328350" y="82550"/>
                  </a:lnTo>
                  <a:lnTo>
                    <a:pt x="367642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4" y="481330"/>
                  </a:lnTo>
                  <a:lnTo>
                    <a:pt x="326801" y="488950"/>
                  </a:lnTo>
                  <a:lnTo>
                    <a:pt x="323929" y="496570"/>
                  </a:lnTo>
                  <a:lnTo>
                    <a:pt x="317053" y="514350"/>
                  </a:lnTo>
                  <a:lnTo>
                    <a:pt x="309021" y="533400"/>
                  </a:lnTo>
                  <a:lnTo>
                    <a:pt x="299381" y="549910"/>
                  </a:lnTo>
                  <a:lnTo>
                    <a:pt x="287683" y="565150"/>
                  </a:lnTo>
                  <a:lnTo>
                    <a:pt x="280152" y="572770"/>
                  </a:lnTo>
                  <a:lnTo>
                    <a:pt x="273253" y="580390"/>
                  </a:lnTo>
                  <a:lnTo>
                    <a:pt x="266891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896" y="621030"/>
                  </a:lnTo>
                  <a:lnTo>
                    <a:pt x="344896" y="499109"/>
                  </a:lnTo>
                  <a:lnTo>
                    <a:pt x="344361" y="488950"/>
                  </a:lnTo>
                  <a:lnTo>
                    <a:pt x="342753" y="480059"/>
                  </a:lnTo>
                  <a:lnTo>
                    <a:pt x="340074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24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7" y="665480"/>
                  </a:lnTo>
                  <a:lnTo>
                    <a:pt x="829768" y="641350"/>
                  </a:lnTo>
                  <a:lnTo>
                    <a:pt x="832392" y="624840"/>
                  </a:lnTo>
                  <a:lnTo>
                    <a:pt x="475704" y="624840"/>
                  </a:lnTo>
                  <a:lnTo>
                    <a:pt x="466154" y="623570"/>
                  </a:lnTo>
                  <a:lnTo>
                    <a:pt x="457498" y="619760"/>
                  </a:lnTo>
                  <a:lnTo>
                    <a:pt x="449824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60" y="753110"/>
                  </a:lnTo>
                  <a:lnTo>
                    <a:pt x="473886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5" y="775970"/>
                  </a:lnTo>
                  <a:lnTo>
                    <a:pt x="723067" y="765810"/>
                  </a:lnTo>
                  <a:lnTo>
                    <a:pt x="753707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9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903" y="726440"/>
                  </a:lnTo>
                  <a:lnTo>
                    <a:pt x="757159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0" y="716280"/>
                  </a:lnTo>
                  <a:lnTo>
                    <a:pt x="769318" y="717550"/>
                  </a:lnTo>
                  <a:lnTo>
                    <a:pt x="778946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21" y="713740"/>
                  </a:lnTo>
                  <a:lnTo>
                    <a:pt x="692307" y="716280"/>
                  </a:lnTo>
                  <a:lnTo>
                    <a:pt x="722079" y="717550"/>
                  </a:lnTo>
                  <a:lnTo>
                    <a:pt x="750242" y="717550"/>
                  </a:lnTo>
                  <a:lnTo>
                    <a:pt x="759690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4" y="349250"/>
                  </a:lnTo>
                  <a:lnTo>
                    <a:pt x="245114" y="356870"/>
                  </a:lnTo>
                  <a:lnTo>
                    <a:pt x="239826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42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62" y="618490"/>
                  </a:lnTo>
                  <a:lnTo>
                    <a:pt x="218062" y="427990"/>
                  </a:lnTo>
                  <a:lnTo>
                    <a:pt x="297952" y="427990"/>
                  </a:lnTo>
                  <a:lnTo>
                    <a:pt x="301182" y="426720"/>
                  </a:lnTo>
                  <a:lnTo>
                    <a:pt x="310330" y="424180"/>
                  </a:lnTo>
                  <a:lnTo>
                    <a:pt x="319121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4" y="621030"/>
                  </a:lnTo>
                  <a:lnTo>
                    <a:pt x="503465" y="623570"/>
                  </a:lnTo>
                  <a:lnTo>
                    <a:pt x="494674" y="624840"/>
                  </a:lnTo>
                  <a:lnTo>
                    <a:pt x="832392" y="624840"/>
                  </a:lnTo>
                  <a:lnTo>
                    <a:pt x="833199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60" y="397510"/>
                  </a:lnTo>
                  <a:lnTo>
                    <a:pt x="402727" y="411480"/>
                  </a:lnTo>
                  <a:lnTo>
                    <a:pt x="386826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12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73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73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9" y="619760"/>
                  </a:lnTo>
                  <a:lnTo>
                    <a:pt x="833804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5" y="529590"/>
                  </a:lnTo>
                  <a:lnTo>
                    <a:pt x="492497" y="546100"/>
                  </a:lnTo>
                  <a:lnTo>
                    <a:pt x="484746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60" y="485140"/>
                  </a:lnTo>
                  <a:lnTo>
                    <a:pt x="694232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53" y="576580"/>
                  </a:lnTo>
                  <a:lnTo>
                    <a:pt x="807893" y="580390"/>
                  </a:lnTo>
                  <a:lnTo>
                    <a:pt x="831319" y="584200"/>
                  </a:lnTo>
                  <a:lnTo>
                    <a:pt x="828281" y="566420"/>
                  </a:lnTo>
                  <a:lnTo>
                    <a:pt x="823451" y="547370"/>
                  </a:lnTo>
                  <a:lnTo>
                    <a:pt x="816832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83" y="457200"/>
                  </a:lnTo>
                  <a:lnTo>
                    <a:pt x="303755" y="459740"/>
                  </a:lnTo>
                  <a:lnTo>
                    <a:pt x="290420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65462" y="576580"/>
                  </a:lnTo>
                  <a:lnTo>
                    <a:pt x="270393" y="571500"/>
                  </a:lnTo>
                  <a:lnTo>
                    <a:pt x="275861" y="566420"/>
                  </a:lnTo>
                  <a:lnTo>
                    <a:pt x="302464" y="529590"/>
                  </a:lnTo>
                  <a:lnTo>
                    <a:pt x="320672" y="485140"/>
                  </a:lnTo>
                  <a:lnTo>
                    <a:pt x="323918" y="476250"/>
                  </a:lnTo>
                  <a:lnTo>
                    <a:pt x="327166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4" y="541020"/>
                  </a:lnTo>
                  <a:lnTo>
                    <a:pt x="492130" y="525780"/>
                  </a:lnTo>
                  <a:lnTo>
                    <a:pt x="497512" y="511809"/>
                  </a:lnTo>
                  <a:lnTo>
                    <a:pt x="507330" y="487680"/>
                  </a:lnTo>
                  <a:lnTo>
                    <a:pt x="518132" y="466090"/>
                  </a:lnTo>
                  <a:lnTo>
                    <a:pt x="531976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2" y="427990"/>
                  </a:moveTo>
                  <a:lnTo>
                    <a:pt x="247627" y="427990"/>
                  </a:lnTo>
                  <a:lnTo>
                    <a:pt x="255247" y="450850"/>
                  </a:lnTo>
                  <a:lnTo>
                    <a:pt x="263464" y="444500"/>
                  </a:lnTo>
                  <a:lnTo>
                    <a:pt x="272303" y="439420"/>
                  </a:lnTo>
                  <a:lnTo>
                    <a:pt x="281675" y="434340"/>
                  </a:lnTo>
                  <a:lnTo>
                    <a:pt x="297952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6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200" y="422909"/>
                  </a:lnTo>
                  <a:lnTo>
                    <a:pt x="349319" y="425450"/>
                  </a:lnTo>
                  <a:lnTo>
                    <a:pt x="358185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75" y="417830"/>
                  </a:lnTo>
                  <a:lnTo>
                    <a:pt x="202436" y="391160"/>
                  </a:lnTo>
                  <a:lnTo>
                    <a:pt x="235063" y="360680"/>
                  </a:lnTo>
                  <a:lnTo>
                    <a:pt x="245462" y="345440"/>
                  </a:lnTo>
                  <a:lnTo>
                    <a:pt x="264254" y="318770"/>
                  </a:lnTo>
                  <a:lnTo>
                    <a:pt x="279093" y="298450"/>
                  </a:lnTo>
                  <a:lnTo>
                    <a:pt x="296078" y="280670"/>
                  </a:lnTo>
                  <a:lnTo>
                    <a:pt x="316283" y="264160"/>
                  </a:lnTo>
                  <a:lnTo>
                    <a:pt x="340148" y="243840"/>
                  </a:lnTo>
                  <a:lnTo>
                    <a:pt x="363386" y="219710"/>
                  </a:lnTo>
                  <a:lnTo>
                    <a:pt x="384297" y="195580"/>
                  </a:lnTo>
                  <a:lnTo>
                    <a:pt x="401183" y="173990"/>
                  </a:lnTo>
                  <a:lnTo>
                    <a:pt x="405945" y="167640"/>
                  </a:lnTo>
                  <a:lnTo>
                    <a:pt x="410721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2966264" y="3428218"/>
            <a:ext cx="2125577" cy="2359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b="1" spc="15" dirty="0">
                <a:solidFill>
                  <a:srgbClr val="666667"/>
                </a:solidFill>
                <a:latin typeface="Catamaran"/>
                <a:cs typeface="Catamaran"/>
              </a:rPr>
              <a:t>Gain Market Information</a:t>
            </a:r>
          </a:p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400" b="1" spc="15" dirty="0">
              <a:solidFill>
                <a:srgbClr val="666667"/>
              </a:solidFill>
              <a:latin typeface="Catamaran"/>
              <a:cs typeface="Catamaran"/>
            </a:endParaRPr>
          </a:p>
          <a:p>
            <a:pPr marL="298450" marR="5080" indent="-285750">
              <a:lnSpc>
                <a:spcPct val="107200"/>
              </a:lnSpc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spc="-15" dirty="0">
                <a:solidFill>
                  <a:srgbClr val="155570"/>
                </a:solidFill>
                <a:latin typeface="Catamaran"/>
                <a:cs typeface="Catamaran"/>
              </a:rPr>
              <a:t>Provides Price discovery and transparency of dairy commodities </a:t>
            </a:r>
          </a:p>
          <a:p>
            <a:pPr marL="298450" marR="5080" indent="-285750">
              <a:lnSpc>
                <a:spcPct val="107200"/>
              </a:lnSpc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spc="-15" dirty="0">
                <a:solidFill>
                  <a:srgbClr val="155570"/>
                </a:solidFill>
                <a:latin typeface="Catamaran"/>
                <a:cs typeface="Catamaran"/>
              </a:rPr>
              <a:t>When</a:t>
            </a:r>
            <a:r>
              <a:rPr lang="en-GB" sz="1400" spc="-10" dirty="0">
                <a:solidFill>
                  <a:srgbClr val="155570"/>
                </a:solidFill>
                <a:latin typeface="Catamaran"/>
                <a:cs typeface="Catamaran"/>
              </a:rPr>
              <a:t> all parties</a:t>
            </a:r>
            <a:r>
              <a:rPr lang="en-GB" sz="1400" spc="-5" dirty="0">
                <a:solidFill>
                  <a:srgbClr val="155570"/>
                </a:solidFill>
                <a:latin typeface="Catamaran"/>
                <a:cs typeface="Catamaran"/>
              </a:rPr>
              <a:t> </a:t>
            </a:r>
            <a:r>
              <a:rPr lang="en-GB" sz="1400" spc="-10" dirty="0">
                <a:solidFill>
                  <a:srgbClr val="155570"/>
                </a:solidFill>
                <a:latin typeface="Catamaran"/>
                <a:cs typeface="Catamaran"/>
              </a:rPr>
              <a:t>have </a:t>
            </a:r>
            <a:r>
              <a:rPr lang="en-GB" sz="1400" spc="-5" dirty="0">
                <a:solidFill>
                  <a:srgbClr val="155570"/>
                </a:solidFill>
                <a:latin typeface="Catamaran"/>
                <a:cs typeface="Catamaran"/>
              </a:rPr>
              <a:t> </a:t>
            </a:r>
            <a:r>
              <a:rPr lang="en-GB" sz="1400" spc="-10" dirty="0">
                <a:solidFill>
                  <a:srgbClr val="155570"/>
                </a:solidFill>
                <a:latin typeface="Catamaran"/>
                <a:cs typeface="Catamaran"/>
              </a:rPr>
              <a:t>visibility of the market price, </a:t>
            </a:r>
            <a:r>
              <a:rPr lang="en-GB" sz="1400" spc="-245" dirty="0">
                <a:solidFill>
                  <a:srgbClr val="155570"/>
                </a:solidFill>
                <a:latin typeface="Catamaran"/>
                <a:cs typeface="Catamaran"/>
              </a:rPr>
              <a:t> </a:t>
            </a:r>
            <a:r>
              <a:rPr lang="en-GB" sz="1400" spc="-10" dirty="0">
                <a:solidFill>
                  <a:srgbClr val="155570"/>
                </a:solidFill>
                <a:latin typeface="Catamaran"/>
                <a:cs typeface="Catamaran"/>
              </a:rPr>
              <a:t>pricing tension is reduced</a:t>
            </a:r>
            <a:endParaRPr lang="en-GB" sz="1400" dirty="0">
              <a:latin typeface="Catamaran"/>
              <a:cs typeface="Catamaran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67511" y="3432502"/>
            <a:ext cx="2298065" cy="23718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b="1" spc="25" dirty="0">
                <a:solidFill>
                  <a:srgbClr val="666667"/>
                </a:solidFill>
                <a:latin typeface="Catamaran"/>
                <a:cs typeface="Catamaran"/>
              </a:rPr>
              <a:t>Improve Trade Efficiency</a:t>
            </a:r>
          </a:p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400" b="1" spc="25" dirty="0">
              <a:solidFill>
                <a:srgbClr val="666667"/>
              </a:solidFill>
              <a:latin typeface="Catamaran"/>
              <a:cs typeface="Catamaran"/>
            </a:endParaRPr>
          </a:p>
          <a:p>
            <a:pPr marL="298450" marR="5080" indent="-285750">
              <a:lnSpc>
                <a:spcPct val="107200"/>
              </a:lnSpc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spc="-20" dirty="0">
                <a:solidFill>
                  <a:srgbClr val="155570"/>
                </a:solidFill>
                <a:latin typeface="Catamaran"/>
                <a:cs typeface="Catamaran"/>
              </a:rPr>
              <a:t>Days long processes, </a:t>
            </a:r>
            <a:r>
              <a:rPr lang="en-GB" sz="1400" spc="-25" dirty="0">
                <a:solidFill>
                  <a:srgbClr val="155570"/>
                </a:solidFill>
                <a:latin typeface="Catamaran"/>
                <a:cs typeface="Catamaran"/>
              </a:rPr>
              <a:t>now</a:t>
            </a:r>
            <a:r>
              <a:rPr lang="en-GB" sz="1400" spc="-20" dirty="0">
                <a:solidFill>
                  <a:srgbClr val="155570"/>
                </a:solidFill>
                <a:latin typeface="Catamaran"/>
                <a:cs typeface="Catamaran"/>
              </a:rPr>
              <a:t> happen with</a:t>
            </a:r>
            <a:r>
              <a:rPr lang="en-GB" sz="1400" spc="-15" dirty="0">
                <a:solidFill>
                  <a:srgbClr val="155570"/>
                </a:solidFill>
                <a:latin typeface="Catamaran"/>
                <a:cs typeface="Catamaran"/>
              </a:rPr>
              <a:t> just one click </a:t>
            </a:r>
            <a:endParaRPr lang="en-GB" sz="1400" spc="-20" dirty="0">
              <a:solidFill>
                <a:srgbClr val="155570"/>
              </a:solidFill>
              <a:latin typeface="Catamaran"/>
              <a:cs typeface="Catamaran"/>
            </a:endParaRPr>
          </a:p>
          <a:p>
            <a:pPr marL="298450" marR="5080" indent="-285750">
              <a:lnSpc>
                <a:spcPct val="107200"/>
              </a:lnSpc>
              <a:spcBef>
                <a:spcPts val="1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spc="10" dirty="0">
                <a:solidFill>
                  <a:schemeClr val="tx2"/>
                </a:solidFill>
                <a:latin typeface="Catamaran"/>
                <a:cs typeface="Catamaran"/>
              </a:rPr>
              <a:t>Reduced spend on transactional activity allows for value added activity</a:t>
            </a:r>
            <a:endParaRPr lang="en-GB" sz="1400" dirty="0">
              <a:solidFill>
                <a:schemeClr val="tx2"/>
              </a:solidFill>
              <a:latin typeface="Catamaran"/>
              <a:cs typeface="Catamaran"/>
            </a:endParaRPr>
          </a:p>
          <a:p>
            <a:pPr marL="12700" marR="5080">
              <a:lnSpc>
                <a:spcPct val="107200"/>
              </a:lnSpc>
              <a:spcBef>
                <a:spcPts val="100"/>
              </a:spcBef>
              <a:defRPr/>
            </a:pPr>
            <a:endParaRPr lang="en-GB" sz="1400" dirty="0">
              <a:solidFill>
                <a:schemeClr val="tx2"/>
              </a:solidFill>
              <a:latin typeface="Catamaran"/>
              <a:cs typeface="Catamaran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54835" y="3491554"/>
            <a:ext cx="2208377" cy="2115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1" i="0" u="none" strike="noStrike" kern="1200" cap="none" spc="15" normalizeH="0" baseline="0" noProof="0" dirty="0">
                <a:ln>
                  <a:noFill/>
                </a:ln>
                <a:solidFill>
                  <a:srgbClr val="666667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Broaden your network</a:t>
            </a:r>
          </a:p>
          <a:p>
            <a:pPr marL="12700" marR="5080" lvl="0" indent="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400" b="1" spc="15" dirty="0">
              <a:solidFill>
                <a:srgbClr val="666667"/>
              </a:solidFill>
              <a:latin typeface="Catamaran"/>
              <a:cs typeface="Catamaran"/>
            </a:endParaRPr>
          </a:p>
          <a:p>
            <a:pPr marL="298450" marR="5080" lvl="0" indent="-28575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1400" i="0" u="none" strike="noStrike" kern="1200" cap="none" spc="1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tamaran"/>
                <a:ea typeface="+mn-ea"/>
                <a:cs typeface="Catamaran"/>
              </a:rPr>
              <a:t>Small and medium companies can easily expand their customer base</a:t>
            </a:r>
          </a:p>
          <a:p>
            <a:pPr marL="298450" marR="5080" lvl="0" indent="-285750" algn="l" defTabSz="914400" rtl="0" eaLnBrk="1" fontAlgn="auto" latinLnBrk="0" hangingPunct="1">
              <a:lnSpc>
                <a:spcPct val="1072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400" spc="15" dirty="0">
                <a:solidFill>
                  <a:schemeClr val="tx2"/>
                </a:solidFill>
                <a:latin typeface="Catamaran"/>
                <a:cs typeface="Catamaran"/>
              </a:rPr>
              <a:t>Ability to test the market price with a broader group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tamaran"/>
              <a:ea typeface="+mn-ea"/>
              <a:cs typeface="Catamar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577688" y="2481227"/>
            <a:ext cx="785495" cy="785495"/>
            <a:chOff x="3577470" y="2715866"/>
            <a:chExt cx="785495" cy="785495"/>
          </a:xfrm>
        </p:grpSpPr>
        <p:sp>
          <p:nvSpPr>
            <p:cNvPr id="21" name="object 21"/>
            <p:cNvSpPr/>
            <p:nvPr/>
          </p:nvSpPr>
          <p:spPr>
            <a:xfrm>
              <a:off x="3577470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47" y="0"/>
                  </a:moveTo>
                  <a:lnTo>
                    <a:pt x="343483" y="3059"/>
                  </a:lnTo>
                  <a:lnTo>
                    <a:pt x="296044" y="11994"/>
                  </a:lnTo>
                  <a:lnTo>
                    <a:pt x="250799" y="26435"/>
                  </a:lnTo>
                  <a:lnTo>
                    <a:pt x="208117" y="46014"/>
                  </a:lnTo>
                  <a:lnTo>
                    <a:pt x="168364" y="70364"/>
                  </a:lnTo>
                  <a:lnTo>
                    <a:pt x="131910" y="99116"/>
                  </a:lnTo>
                  <a:lnTo>
                    <a:pt x="99122" y="131903"/>
                  </a:lnTo>
                  <a:lnTo>
                    <a:pt x="70368" y="168356"/>
                  </a:lnTo>
                  <a:lnTo>
                    <a:pt x="46017" y="208107"/>
                  </a:lnTo>
                  <a:lnTo>
                    <a:pt x="26437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7" y="534680"/>
                  </a:lnTo>
                  <a:lnTo>
                    <a:pt x="46017" y="577362"/>
                  </a:lnTo>
                  <a:lnTo>
                    <a:pt x="70368" y="617113"/>
                  </a:lnTo>
                  <a:lnTo>
                    <a:pt x="99122" y="653566"/>
                  </a:lnTo>
                  <a:lnTo>
                    <a:pt x="131910" y="686352"/>
                  </a:lnTo>
                  <a:lnTo>
                    <a:pt x="168364" y="715105"/>
                  </a:lnTo>
                  <a:lnTo>
                    <a:pt x="208117" y="739454"/>
                  </a:lnTo>
                  <a:lnTo>
                    <a:pt x="250799" y="759034"/>
                  </a:lnTo>
                  <a:lnTo>
                    <a:pt x="296044" y="773475"/>
                  </a:lnTo>
                  <a:lnTo>
                    <a:pt x="343483" y="782409"/>
                  </a:lnTo>
                  <a:lnTo>
                    <a:pt x="392747" y="785469"/>
                  </a:lnTo>
                  <a:lnTo>
                    <a:pt x="442011" y="782409"/>
                  </a:lnTo>
                  <a:lnTo>
                    <a:pt x="489449" y="773475"/>
                  </a:lnTo>
                  <a:lnTo>
                    <a:pt x="534693" y="759034"/>
                  </a:lnTo>
                  <a:lnTo>
                    <a:pt x="577374" y="739454"/>
                  </a:lnTo>
                  <a:lnTo>
                    <a:pt x="617126" y="715105"/>
                  </a:lnTo>
                  <a:lnTo>
                    <a:pt x="653579" y="686352"/>
                  </a:lnTo>
                  <a:lnTo>
                    <a:pt x="686365" y="653566"/>
                  </a:lnTo>
                  <a:lnTo>
                    <a:pt x="715117" y="617113"/>
                  </a:lnTo>
                  <a:lnTo>
                    <a:pt x="739467" y="577362"/>
                  </a:lnTo>
                  <a:lnTo>
                    <a:pt x="759047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7" y="250788"/>
                  </a:lnTo>
                  <a:lnTo>
                    <a:pt x="739467" y="208107"/>
                  </a:lnTo>
                  <a:lnTo>
                    <a:pt x="715117" y="168356"/>
                  </a:lnTo>
                  <a:lnTo>
                    <a:pt x="686365" y="131903"/>
                  </a:lnTo>
                  <a:lnTo>
                    <a:pt x="653579" y="99116"/>
                  </a:lnTo>
                  <a:lnTo>
                    <a:pt x="617126" y="70364"/>
                  </a:lnTo>
                  <a:lnTo>
                    <a:pt x="577374" y="46014"/>
                  </a:lnTo>
                  <a:lnTo>
                    <a:pt x="534693" y="26435"/>
                  </a:lnTo>
                  <a:lnTo>
                    <a:pt x="489449" y="11994"/>
                  </a:lnTo>
                  <a:lnTo>
                    <a:pt x="442011" y="3059"/>
                  </a:lnTo>
                  <a:lnTo>
                    <a:pt x="392747" y="0"/>
                  </a:lnTo>
                  <a:close/>
                </a:path>
              </a:pathLst>
            </a:custGeom>
            <a:solidFill>
              <a:srgbClr val="15566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3785023" y="2958753"/>
              <a:ext cx="370840" cy="272415"/>
            </a:xfrm>
            <a:custGeom>
              <a:avLst/>
              <a:gdLst/>
              <a:ahLst/>
              <a:cxnLst/>
              <a:rect l="l" t="t" r="r" b="b"/>
              <a:pathLst>
                <a:path w="370839" h="272414">
                  <a:moveTo>
                    <a:pt x="148361" y="0"/>
                  </a:moveTo>
                  <a:lnTo>
                    <a:pt x="110493" y="7259"/>
                  </a:lnTo>
                  <a:lnTo>
                    <a:pt x="78511" y="29044"/>
                  </a:lnTo>
                  <a:lnTo>
                    <a:pt x="56719" y="61031"/>
                  </a:lnTo>
                  <a:lnTo>
                    <a:pt x="49453" y="98894"/>
                  </a:lnTo>
                  <a:lnTo>
                    <a:pt x="49796" y="107200"/>
                  </a:lnTo>
                  <a:lnTo>
                    <a:pt x="39255" y="113060"/>
                  </a:lnTo>
                  <a:lnTo>
                    <a:pt x="7790" y="149498"/>
                  </a:lnTo>
                  <a:lnTo>
                    <a:pt x="0" y="185356"/>
                  </a:lnTo>
                  <a:lnTo>
                    <a:pt x="1449" y="202670"/>
                  </a:lnTo>
                  <a:lnTo>
                    <a:pt x="25247" y="246557"/>
                  </a:lnTo>
                  <a:lnTo>
                    <a:pt x="69276" y="270228"/>
                  </a:lnTo>
                  <a:lnTo>
                    <a:pt x="86461" y="271805"/>
                  </a:lnTo>
                  <a:lnTo>
                    <a:pt x="296367" y="271805"/>
                  </a:lnTo>
                  <a:lnTo>
                    <a:pt x="337609" y="259423"/>
                  </a:lnTo>
                  <a:lnTo>
                    <a:pt x="365013" y="226247"/>
                  </a:lnTo>
                  <a:lnTo>
                    <a:pt x="370370" y="197802"/>
                  </a:lnTo>
                  <a:lnTo>
                    <a:pt x="369510" y="185053"/>
                  </a:lnTo>
                  <a:lnTo>
                    <a:pt x="345802" y="142328"/>
                  </a:lnTo>
                  <a:lnTo>
                    <a:pt x="313309" y="125526"/>
                  </a:lnTo>
                  <a:lnTo>
                    <a:pt x="316792" y="119326"/>
                  </a:lnTo>
                  <a:lnTo>
                    <a:pt x="319281" y="112820"/>
                  </a:lnTo>
                  <a:lnTo>
                    <a:pt x="320774" y="106010"/>
                  </a:lnTo>
                  <a:lnTo>
                    <a:pt x="321271" y="98894"/>
                  </a:lnTo>
                  <a:lnTo>
                    <a:pt x="320362" y="89067"/>
                  </a:lnTo>
                  <a:lnTo>
                    <a:pt x="290752" y="53082"/>
                  </a:lnTo>
                  <a:lnTo>
                    <a:pt x="271818" y="49453"/>
                  </a:lnTo>
                  <a:lnTo>
                    <a:pt x="262807" y="50209"/>
                  </a:lnTo>
                  <a:lnTo>
                    <a:pt x="254444" y="52476"/>
                  </a:lnTo>
                  <a:lnTo>
                    <a:pt x="246729" y="56258"/>
                  </a:lnTo>
                  <a:lnTo>
                    <a:pt x="239661" y="61556"/>
                  </a:lnTo>
                  <a:lnTo>
                    <a:pt x="232977" y="48390"/>
                  </a:lnTo>
                  <a:lnTo>
                    <a:pt x="203339" y="16941"/>
                  </a:lnTo>
                  <a:lnTo>
                    <a:pt x="163207" y="1059"/>
                  </a:lnTo>
                  <a:lnTo>
                    <a:pt x="1483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8471355" y="2715866"/>
            <a:ext cx="785495" cy="785495"/>
            <a:chOff x="8471355" y="2715866"/>
            <a:chExt cx="785495" cy="785495"/>
          </a:xfrm>
        </p:grpSpPr>
        <p:sp>
          <p:nvSpPr>
            <p:cNvPr id="27" name="object 27"/>
            <p:cNvSpPr/>
            <p:nvPr/>
          </p:nvSpPr>
          <p:spPr>
            <a:xfrm>
              <a:off x="8471355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34" y="0"/>
                  </a:moveTo>
                  <a:lnTo>
                    <a:pt x="343473" y="3059"/>
                  </a:lnTo>
                  <a:lnTo>
                    <a:pt x="296036" y="11994"/>
                  </a:lnTo>
                  <a:lnTo>
                    <a:pt x="250794" y="26435"/>
                  </a:lnTo>
                  <a:lnTo>
                    <a:pt x="208112" y="46014"/>
                  </a:lnTo>
                  <a:lnTo>
                    <a:pt x="168361" y="70364"/>
                  </a:lnTo>
                  <a:lnTo>
                    <a:pt x="131908" y="99116"/>
                  </a:lnTo>
                  <a:lnTo>
                    <a:pt x="99121" y="131903"/>
                  </a:lnTo>
                  <a:lnTo>
                    <a:pt x="70367" y="168356"/>
                  </a:lnTo>
                  <a:lnTo>
                    <a:pt x="46017" y="208107"/>
                  </a:lnTo>
                  <a:lnTo>
                    <a:pt x="26436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6" y="534680"/>
                  </a:lnTo>
                  <a:lnTo>
                    <a:pt x="46017" y="577362"/>
                  </a:lnTo>
                  <a:lnTo>
                    <a:pt x="70367" y="617113"/>
                  </a:lnTo>
                  <a:lnTo>
                    <a:pt x="99121" y="653566"/>
                  </a:lnTo>
                  <a:lnTo>
                    <a:pt x="131908" y="686352"/>
                  </a:lnTo>
                  <a:lnTo>
                    <a:pt x="168361" y="715105"/>
                  </a:lnTo>
                  <a:lnTo>
                    <a:pt x="208112" y="739454"/>
                  </a:lnTo>
                  <a:lnTo>
                    <a:pt x="250794" y="759034"/>
                  </a:lnTo>
                  <a:lnTo>
                    <a:pt x="296036" y="773475"/>
                  </a:lnTo>
                  <a:lnTo>
                    <a:pt x="343473" y="782409"/>
                  </a:lnTo>
                  <a:lnTo>
                    <a:pt x="392734" y="785469"/>
                  </a:lnTo>
                  <a:lnTo>
                    <a:pt x="441999" y="782409"/>
                  </a:lnTo>
                  <a:lnTo>
                    <a:pt x="489437" y="773475"/>
                  </a:lnTo>
                  <a:lnTo>
                    <a:pt x="534682" y="759034"/>
                  </a:lnTo>
                  <a:lnTo>
                    <a:pt x="577365" y="739454"/>
                  </a:lnTo>
                  <a:lnTo>
                    <a:pt x="617117" y="715105"/>
                  </a:lnTo>
                  <a:lnTo>
                    <a:pt x="653571" y="686352"/>
                  </a:lnTo>
                  <a:lnTo>
                    <a:pt x="686360" y="653566"/>
                  </a:lnTo>
                  <a:lnTo>
                    <a:pt x="715113" y="617113"/>
                  </a:lnTo>
                  <a:lnTo>
                    <a:pt x="739464" y="577362"/>
                  </a:lnTo>
                  <a:lnTo>
                    <a:pt x="759045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5" y="250788"/>
                  </a:lnTo>
                  <a:lnTo>
                    <a:pt x="739464" y="208107"/>
                  </a:lnTo>
                  <a:lnTo>
                    <a:pt x="715113" y="168356"/>
                  </a:lnTo>
                  <a:lnTo>
                    <a:pt x="686360" y="131903"/>
                  </a:lnTo>
                  <a:lnTo>
                    <a:pt x="653571" y="99116"/>
                  </a:lnTo>
                  <a:lnTo>
                    <a:pt x="617117" y="70364"/>
                  </a:lnTo>
                  <a:lnTo>
                    <a:pt x="577365" y="46014"/>
                  </a:lnTo>
                  <a:lnTo>
                    <a:pt x="534682" y="26435"/>
                  </a:lnTo>
                  <a:lnTo>
                    <a:pt x="489437" y="11994"/>
                  </a:lnTo>
                  <a:lnTo>
                    <a:pt x="441999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3B899E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8659504" y="2965925"/>
              <a:ext cx="380365" cy="330200"/>
            </a:xfrm>
            <a:custGeom>
              <a:avLst/>
              <a:gdLst/>
              <a:ahLst/>
              <a:cxnLst/>
              <a:rect l="l" t="t" r="r" b="b"/>
              <a:pathLst>
                <a:path w="380365" h="330200">
                  <a:moveTo>
                    <a:pt x="357479" y="0"/>
                  </a:moveTo>
                  <a:lnTo>
                    <a:pt x="23063" y="0"/>
                  </a:lnTo>
                  <a:lnTo>
                    <a:pt x="15608" y="3086"/>
                  </a:lnTo>
                  <a:lnTo>
                    <a:pt x="3314" y="15379"/>
                  </a:lnTo>
                  <a:lnTo>
                    <a:pt x="228" y="22834"/>
                  </a:lnTo>
                  <a:lnTo>
                    <a:pt x="228" y="247002"/>
                  </a:lnTo>
                  <a:lnTo>
                    <a:pt x="0" y="255523"/>
                  </a:lnTo>
                  <a:lnTo>
                    <a:pt x="3073" y="262978"/>
                  </a:lnTo>
                  <a:lnTo>
                    <a:pt x="15849" y="275755"/>
                  </a:lnTo>
                  <a:lnTo>
                    <a:pt x="23304" y="278942"/>
                  </a:lnTo>
                  <a:lnTo>
                    <a:pt x="139712" y="278942"/>
                  </a:lnTo>
                  <a:lnTo>
                    <a:pt x="139712" y="283908"/>
                  </a:lnTo>
                  <a:lnTo>
                    <a:pt x="138645" y="289001"/>
                  </a:lnTo>
                  <a:lnTo>
                    <a:pt x="134378" y="299415"/>
                  </a:lnTo>
                  <a:lnTo>
                    <a:pt x="132257" y="304025"/>
                  </a:lnTo>
                  <a:lnTo>
                    <a:pt x="127990" y="312064"/>
                  </a:lnTo>
                  <a:lnTo>
                    <a:pt x="126936" y="315023"/>
                  </a:lnTo>
                  <a:lnTo>
                    <a:pt x="127177" y="320230"/>
                  </a:lnTo>
                  <a:lnTo>
                    <a:pt x="128473" y="323189"/>
                  </a:lnTo>
                  <a:lnTo>
                    <a:pt x="133197" y="328396"/>
                  </a:lnTo>
                  <a:lnTo>
                    <a:pt x="136169" y="329691"/>
                  </a:lnTo>
                  <a:lnTo>
                    <a:pt x="244754" y="329691"/>
                  </a:lnTo>
                  <a:lnTo>
                    <a:pt x="247713" y="328396"/>
                  </a:lnTo>
                  <a:lnTo>
                    <a:pt x="252450" y="323189"/>
                  </a:lnTo>
                  <a:lnTo>
                    <a:pt x="253631" y="320230"/>
                  </a:lnTo>
                  <a:lnTo>
                    <a:pt x="253631" y="316915"/>
                  </a:lnTo>
                  <a:lnTo>
                    <a:pt x="253390" y="315264"/>
                  </a:lnTo>
                  <a:lnTo>
                    <a:pt x="252323" y="312420"/>
                  </a:lnTo>
                  <a:lnTo>
                    <a:pt x="248539" y="304380"/>
                  </a:lnTo>
                  <a:lnTo>
                    <a:pt x="244398" y="294208"/>
                  </a:lnTo>
                  <a:lnTo>
                    <a:pt x="242265" y="288759"/>
                  </a:lnTo>
                  <a:lnTo>
                    <a:pt x="241198" y="283679"/>
                  </a:lnTo>
                  <a:lnTo>
                    <a:pt x="241198" y="278942"/>
                  </a:lnTo>
                  <a:lnTo>
                    <a:pt x="325297" y="278942"/>
                  </a:lnTo>
                  <a:lnTo>
                    <a:pt x="325297" y="202653"/>
                  </a:lnTo>
                  <a:lnTo>
                    <a:pt x="30391" y="202653"/>
                  </a:lnTo>
                  <a:lnTo>
                    <a:pt x="28981" y="202056"/>
                  </a:lnTo>
                  <a:lnTo>
                    <a:pt x="26136" y="199694"/>
                  </a:lnTo>
                  <a:lnTo>
                    <a:pt x="25438" y="198272"/>
                  </a:lnTo>
                  <a:lnTo>
                    <a:pt x="25438" y="31584"/>
                  </a:lnTo>
                  <a:lnTo>
                    <a:pt x="25666" y="30162"/>
                  </a:lnTo>
                  <a:lnTo>
                    <a:pt x="26377" y="28752"/>
                  </a:lnTo>
                  <a:lnTo>
                    <a:pt x="28752" y="25920"/>
                  </a:lnTo>
                  <a:lnTo>
                    <a:pt x="30162" y="25196"/>
                  </a:lnTo>
                  <a:lnTo>
                    <a:pt x="348742" y="25196"/>
                  </a:lnTo>
                  <a:lnTo>
                    <a:pt x="350621" y="25438"/>
                  </a:lnTo>
                  <a:lnTo>
                    <a:pt x="352158" y="26149"/>
                  </a:lnTo>
                  <a:lnTo>
                    <a:pt x="354533" y="28511"/>
                  </a:lnTo>
                  <a:lnTo>
                    <a:pt x="355130" y="29933"/>
                  </a:lnTo>
                  <a:lnTo>
                    <a:pt x="355130" y="148399"/>
                  </a:lnTo>
                  <a:lnTo>
                    <a:pt x="380314" y="148399"/>
                  </a:lnTo>
                  <a:lnTo>
                    <a:pt x="380314" y="22834"/>
                  </a:lnTo>
                  <a:lnTo>
                    <a:pt x="377240" y="15379"/>
                  </a:lnTo>
                  <a:lnTo>
                    <a:pt x="364934" y="3086"/>
                  </a:lnTo>
                  <a:lnTo>
                    <a:pt x="3574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997773" y="3126869"/>
              <a:ext cx="109131" cy="181635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5830668" y="2540648"/>
            <a:ext cx="785495" cy="785495"/>
            <a:chOff x="10927303" y="2715866"/>
            <a:chExt cx="785495" cy="785495"/>
          </a:xfrm>
        </p:grpSpPr>
        <p:sp>
          <p:nvSpPr>
            <p:cNvPr id="31" name="object 31"/>
            <p:cNvSpPr/>
            <p:nvPr/>
          </p:nvSpPr>
          <p:spPr>
            <a:xfrm>
              <a:off x="10927303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34" y="0"/>
                  </a:moveTo>
                  <a:lnTo>
                    <a:pt x="343470" y="3059"/>
                  </a:lnTo>
                  <a:lnTo>
                    <a:pt x="296032" y="11994"/>
                  </a:lnTo>
                  <a:lnTo>
                    <a:pt x="250788" y="26435"/>
                  </a:lnTo>
                  <a:lnTo>
                    <a:pt x="208107" y="46014"/>
                  </a:lnTo>
                  <a:lnTo>
                    <a:pt x="168356" y="70364"/>
                  </a:lnTo>
                  <a:lnTo>
                    <a:pt x="131903" y="99116"/>
                  </a:lnTo>
                  <a:lnTo>
                    <a:pt x="99116" y="131903"/>
                  </a:lnTo>
                  <a:lnTo>
                    <a:pt x="70364" y="168356"/>
                  </a:lnTo>
                  <a:lnTo>
                    <a:pt x="46014" y="208107"/>
                  </a:lnTo>
                  <a:lnTo>
                    <a:pt x="26435" y="250788"/>
                  </a:lnTo>
                  <a:lnTo>
                    <a:pt x="11994" y="296032"/>
                  </a:lnTo>
                  <a:lnTo>
                    <a:pt x="3059" y="343470"/>
                  </a:lnTo>
                  <a:lnTo>
                    <a:pt x="0" y="392734"/>
                  </a:lnTo>
                  <a:lnTo>
                    <a:pt x="3059" y="441998"/>
                  </a:lnTo>
                  <a:lnTo>
                    <a:pt x="11994" y="489436"/>
                  </a:lnTo>
                  <a:lnTo>
                    <a:pt x="26435" y="534680"/>
                  </a:lnTo>
                  <a:lnTo>
                    <a:pt x="46014" y="577362"/>
                  </a:lnTo>
                  <a:lnTo>
                    <a:pt x="70364" y="617113"/>
                  </a:lnTo>
                  <a:lnTo>
                    <a:pt x="99116" y="653566"/>
                  </a:lnTo>
                  <a:lnTo>
                    <a:pt x="131903" y="686352"/>
                  </a:lnTo>
                  <a:lnTo>
                    <a:pt x="168356" y="715105"/>
                  </a:lnTo>
                  <a:lnTo>
                    <a:pt x="208107" y="739454"/>
                  </a:lnTo>
                  <a:lnTo>
                    <a:pt x="250788" y="759034"/>
                  </a:lnTo>
                  <a:lnTo>
                    <a:pt x="296032" y="773475"/>
                  </a:lnTo>
                  <a:lnTo>
                    <a:pt x="343470" y="782409"/>
                  </a:lnTo>
                  <a:lnTo>
                    <a:pt x="392734" y="785469"/>
                  </a:lnTo>
                  <a:lnTo>
                    <a:pt x="441998" y="782409"/>
                  </a:lnTo>
                  <a:lnTo>
                    <a:pt x="489436" y="773475"/>
                  </a:lnTo>
                  <a:lnTo>
                    <a:pt x="534680" y="759034"/>
                  </a:lnTo>
                  <a:lnTo>
                    <a:pt x="577362" y="739454"/>
                  </a:lnTo>
                  <a:lnTo>
                    <a:pt x="617113" y="715105"/>
                  </a:lnTo>
                  <a:lnTo>
                    <a:pt x="653566" y="686352"/>
                  </a:lnTo>
                  <a:lnTo>
                    <a:pt x="686352" y="653566"/>
                  </a:lnTo>
                  <a:lnTo>
                    <a:pt x="715105" y="617113"/>
                  </a:lnTo>
                  <a:lnTo>
                    <a:pt x="739454" y="577362"/>
                  </a:lnTo>
                  <a:lnTo>
                    <a:pt x="759034" y="534680"/>
                  </a:lnTo>
                  <a:lnTo>
                    <a:pt x="773475" y="489436"/>
                  </a:lnTo>
                  <a:lnTo>
                    <a:pt x="782409" y="441998"/>
                  </a:lnTo>
                  <a:lnTo>
                    <a:pt x="785469" y="392734"/>
                  </a:lnTo>
                  <a:lnTo>
                    <a:pt x="782409" y="343470"/>
                  </a:lnTo>
                  <a:lnTo>
                    <a:pt x="773475" y="296032"/>
                  </a:lnTo>
                  <a:lnTo>
                    <a:pt x="759034" y="250788"/>
                  </a:lnTo>
                  <a:lnTo>
                    <a:pt x="739454" y="208107"/>
                  </a:lnTo>
                  <a:lnTo>
                    <a:pt x="715105" y="168356"/>
                  </a:lnTo>
                  <a:lnTo>
                    <a:pt x="686352" y="131903"/>
                  </a:lnTo>
                  <a:lnTo>
                    <a:pt x="653566" y="99116"/>
                  </a:lnTo>
                  <a:lnTo>
                    <a:pt x="617113" y="70364"/>
                  </a:lnTo>
                  <a:lnTo>
                    <a:pt x="577362" y="46014"/>
                  </a:lnTo>
                  <a:lnTo>
                    <a:pt x="534680" y="26435"/>
                  </a:lnTo>
                  <a:lnTo>
                    <a:pt x="489436" y="11994"/>
                  </a:lnTo>
                  <a:lnTo>
                    <a:pt x="441998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82C2D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11042078" y="2984635"/>
              <a:ext cx="266065" cy="248285"/>
            </a:xfrm>
            <a:custGeom>
              <a:avLst/>
              <a:gdLst/>
              <a:ahLst/>
              <a:cxnLst/>
              <a:rect l="l" t="t" r="r" b="b"/>
              <a:pathLst>
                <a:path w="266065" h="248285">
                  <a:moveTo>
                    <a:pt x="258775" y="221411"/>
                  </a:moveTo>
                  <a:lnTo>
                    <a:pt x="9677" y="221411"/>
                  </a:lnTo>
                  <a:lnTo>
                    <a:pt x="6870" y="221576"/>
                  </a:lnTo>
                  <a:lnTo>
                    <a:pt x="4546" y="222478"/>
                  </a:lnTo>
                  <a:lnTo>
                    <a:pt x="914" y="225793"/>
                  </a:lnTo>
                  <a:lnTo>
                    <a:pt x="0" y="227863"/>
                  </a:lnTo>
                  <a:lnTo>
                    <a:pt x="0" y="247942"/>
                  </a:lnTo>
                  <a:lnTo>
                    <a:pt x="265557" y="247942"/>
                  </a:lnTo>
                  <a:lnTo>
                    <a:pt x="265484" y="227863"/>
                  </a:lnTo>
                  <a:lnTo>
                    <a:pt x="264642" y="225958"/>
                  </a:lnTo>
                  <a:lnTo>
                    <a:pt x="261010" y="222326"/>
                  </a:lnTo>
                  <a:lnTo>
                    <a:pt x="258775" y="221411"/>
                  </a:lnTo>
                  <a:close/>
                </a:path>
                <a:path w="266065" h="248285">
                  <a:moveTo>
                    <a:pt x="24803" y="194716"/>
                  </a:moveTo>
                  <a:lnTo>
                    <a:pt x="22567" y="195541"/>
                  </a:lnTo>
                  <a:lnTo>
                    <a:pt x="18605" y="199186"/>
                  </a:lnTo>
                  <a:lnTo>
                    <a:pt x="17694" y="201079"/>
                  </a:lnTo>
                  <a:lnTo>
                    <a:pt x="17614" y="212483"/>
                  </a:lnTo>
                  <a:lnTo>
                    <a:pt x="247942" y="212483"/>
                  </a:lnTo>
                  <a:lnTo>
                    <a:pt x="247942" y="203555"/>
                  </a:lnTo>
                  <a:lnTo>
                    <a:pt x="248119" y="201079"/>
                  </a:lnTo>
                  <a:lnTo>
                    <a:pt x="247205" y="199009"/>
                  </a:lnTo>
                  <a:lnTo>
                    <a:pt x="243230" y="195707"/>
                  </a:lnTo>
                  <a:lnTo>
                    <a:pt x="241020" y="194881"/>
                  </a:lnTo>
                  <a:lnTo>
                    <a:pt x="27279" y="194881"/>
                  </a:lnTo>
                  <a:lnTo>
                    <a:pt x="24803" y="194716"/>
                  </a:lnTo>
                  <a:close/>
                </a:path>
                <a:path w="266065" h="248285">
                  <a:moveTo>
                    <a:pt x="70916" y="88519"/>
                  </a:moveTo>
                  <a:lnTo>
                    <a:pt x="35458" y="88519"/>
                  </a:lnTo>
                  <a:lnTo>
                    <a:pt x="35458" y="194881"/>
                  </a:lnTo>
                  <a:lnTo>
                    <a:pt x="70916" y="194881"/>
                  </a:lnTo>
                  <a:lnTo>
                    <a:pt x="70916" y="88519"/>
                  </a:lnTo>
                  <a:close/>
                </a:path>
                <a:path w="266065" h="248285">
                  <a:moveTo>
                    <a:pt x="123977" y="88519"/>
                  </a:moveTo>
                  <a:lnTo>
                    <a:pt x="88531" y="88519"/>
                  </a:lnTo>
                  <a:lnTo>
                    <a:pt x="88531" y="194881"/>
                  </a:lnTo>
                  <a:lnTo>
                    <a:pt x="123977" y="194881"/>
                  </a:lnTo>
                  <a:lnTo>
                    <a:pt x="123977" y="88519"/>
                  </a:lnTo>
                  <a:close/>
                </a:path>
                <a:path w="266065" h="248285">
                  <a:moveTo>
                    <a:pt x="177038" y="88519"/>
                  </a:moveTo>
                  <a:lnTo>
                    <a:pt x="141579" y="88519"/>
                  </a:lnTo>
                  <a:lnTo>
                    <a:pt x="141579" y="194881"/>
                  </a:lnTo>
                  <a:lnTo>
                    <a:pt x="177038" y="194881"/>
                  </a:lnTo>
                  <a:lnTo>
                    <a:pt x="177038" y="88519"/>
                  </a:lnTo>
                  <a:close/>
                </a:path>
                <a:path w="266065" h="248285">
                  <a:moveTo>
                    <a:pt x="230352" y="88519"/>
                  </a:moveTo>
                  <a:lnTo>
                    <a:pt x="194894" y="88519"/>
                  </a:lnTo>
                  <a:lnTo>
                    <a:pt x="194894" y="194881"/>
                  </a:lnTo>
                  <a:lnTo>
                    <a:pt x="230352" y="194881"/>
                  </a:lnTo>
                  <a:lnTo>
                    <a:pt x="230352" y="88519"/>
                  </a:lnTo>
                  <a:close/>
                </a:path>
                <a:path w="266065" h="248285">
                  <a:moveTo>
                    <a:pt x="247942" y="70904"/>
                  </a:moveTo>
                  <a:lnTo>
                    <a:pt x="17614" y="70904"/>
                  </a:lnTo>
                  <a:lnTo>
                    <a:pt x="17767" y="73393"/>
                  </a:lnTo>
                  <a:lnTo>
                    <a:pt x="18770" y="75450"/>
                  </a:lnTo>
                  <a:lnTo>
                    <a:pt x="22402" y="78765"/>
                  </a:lnTo>
                  <a:lnTo>
                    <a:pt x="24625" y="79590"/>
                  </a:lnTo>
                  <a:lnTo>
                    <a:pt x="238531" y="79590"/>
                  </a:lnTo>
                  <a:lnTo>
                    <a:pt x="241173" y="79756"/>
                  </a:lnTo>
                  <a:lnTo>
                    <a:pt x="243408" y="78930"/>
                  </a:lnTo>
                  <a:lnTo>
                    <a:pt x="247040" y="75285"/>
                  </a:lnTo>
                  <a:lnTo>
                    <a:pt x="247869" y="73393"/>
                  </a:lnTo>
                  <a:lnTo>
                    <a:pt x="247942" y="70904"/>
                  </a:lnTo>
                  <a:close/>
                </a:path>
                <a:path w="266065" h="248285">
                  <a:moveTo>
                    <a:pt x="132905" y="0"/>
                  </a:moveTo>
                  <a:lnTo>
                    <a:pt x="0" y="53060"/>
                  </a:lnTo>
                  <a:lnTo>
                    <a:pt x="0" y="70904"/>
                  </a:lnTo>
                  <a:lnTo>
                    <a:pt x="265557" y="70904"/>
                  </a:lnTo>
                  <a:lnTo>
                    <a:pt x="265557" y="53060"/>
                  </a:lnTo>
                  <a:lnTo>
                    <a:pt x="1329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343869" y="2979629"/>
              <a:ext cx="239509" cy="239687"/>
            </a:xfrm>
            <a:prstGeom prst="rect">
              <a:avLst/>
            </a:prstGeom>
          </p:spPr>
        </p:pic>
      </p:grp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582824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2400" b="0" dirty="0">
                <a:latin typeface="Museo 500"/>
                <a:cs typeface="Museo 500"/>
              </a:rPr>
              <a:t>Why use Nui </a:t>
            </a:r>
            <a:r>
              <a:rPr lang="en-NZ" sz="2400" dirty="0"/>
              <a:t>Markets</a:t>
            </a:r>
            <a:r>
              <a:rPr lang="en-NZ" sz="2400" b="0" dirty="0">
                <a:latin typeface="Museo 500"/>
                <a:cs typeface="Museo 500"/>
              </a:rPr>
              <a:t> – US?</a:t>
            </a:r>
            <a:endParaRPr sz="2400" dirty="0">
              <a:latin typeface="Museo 500"/>
              <a:cs typeface="Museo 50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60700" y="1997594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31256" y="1191139"/>
            <a:ext cx="8603615" cy="297516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ts val="2100"/>
              </a:lnSpc>
              <a:spcBef>
                <a:spcPts val="21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800" b="1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tamaran SemiBold"/>
                <a:ea typeface="+mn-ea"/>
                <a:cs typeface="Catamaran SemiBold"/>
              </a:rPr>
              <a:t>The key benefits </a:t>
            </a:r>
            <a:endParaRPr kumimoji="0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tamaran SemiBold"/>
              <a:ea typeface="+mn-ea"/>
              <a:cs typeface="Catamaran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95622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3957" y="1996786"/>
            <a:ext cx="4600575" cy="4292600"/>
          </a:xfrm>
          <a:custGeom>
            <a:avLst/>
            <a:gdLst/>
            <a:ahLst/>
            <a:cxnLst/>
            <a:rect l="l" t="t" r="r" b="b"/>
            <a:pathLst>
              <a:path w="4600575" h="4292600">
                <a:moveTo>
                  <a:pt x="4463211" y="0"/>
                </a:moveTo>
                <a:lnTo>
                  <a:pt x="137274" y="0"/>
                </a:lnTo>
                <a:lnTo>
                  <a:pt x="93883" y="6997"/>
                </a:lnTo>
                <a:lnTo>
                  <a:pt x="56199" y="26484"/>
                </a:lnTo>
                <a:lnTo>
                  <a:pt x="26484" y="56199"/>
                </a:lnTo>
                <a:lnTo>
                  <a:pt x="6997" y="93883"/>
                </a:lnTo>
                <a:lnTo>
                  <a:pt x="0" y="137274"/>
                </a:lnTo>
                <a:lnTo>
                  <a:pt x="0" y="4155287"/>
                </a:lnTo>
                <a:lnTo>
                  <a:pt x="6997" y="4198679"/>
                </a:lnTo>
                <a:lnTo>
                  <a:pt x="26484" y="4236366"/>
                </a:lnTo>
                <a:lnTo>
                  <a:pt x="56199" y="4266085"/>
                </a:lnTo>
                <a:lnTo>
                  <a:pt x="93883" y="4285575"/>
                </a:lnTo>
                <a:lnTo>
                  <a:pt x="137274" y="4292574"/>
                </a:lnTo>
                <a:lnTo>
                  <a:pt x="4463211" y="4292574"/>
                </a:lnTo>
                <a:lnTo>
                  <a:pt x="4506604" y="4285575"/>
                </a:lnTo>
                <a:lnTo>
                  <a:pt x="4544290" y="4266085"/>
                </a:lnTo>
                <a:lnTo>
                  <a:pt x="4574009" y="4236366"/>
                </a:lnTo>
                <a:lnTo>
                  <a:pt x="4593499" y="4198679"/>
                </a:lnTo>
                <a:lnTo>
                  <a:pt x="4600498" y="4155287"/>
                </a:lnTo>
                <a:lnTo>
                  <a:pt x="4600498" y="137274"/>
                </a:lnTo>
                <a:lnTo>
                  <a:pt x="4593499" y="93883"/>
                </a:lnTo>
                <a:lnTo>
                  <a:pt x="4574009" y="56199"/>
                </a:lnTo>
                <a:lnTo>
                  <a:pt x="4544290" y="26484"/>
                </a:lnTo>
                <a:lnTo>
                  <a:pt x="4506604" y="6997"/>
                </a:lnTo>
                <a:lnTo>
                  <a:pt x="4463211" y="0"/>
                </a:lnTo>
                <a:close/>
              </a:path>
            </a:pathLst>
          </a:custGeom>
          <a:solidFill>
            <a:srgbClr val="04BAD6">
              <a:alpha val="14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7840783" y="1996786"/>
            <a:ext cx="4600575" cy="4292600"/>
          </a:xfrm>
          <a:custGeom>
            <a:avLst/>
            <a:gdLst/>
            <a:ahLst/>
            <a:cxnLst/>
            <a:rect l="l" t="t" r="r" b="b"/>
            <a:pathLst>
              <a:path w="4600575" h="4292600">
                <a:moveTo>
                  <a:pt x="4463211" y="0"/>
                </a:moveTo>
                <a:lnTo>
                  <a:pt x="137274" y="0"/>
                </a:lnTo>
                <a:lnTo>
                  <a:pt x="93883" y="6997"/>
                </a:lnTo>
                <a:lnTo>
                  <a:pt x="56199" y="26484"/>
                </a:lnTo>
                <a:lnTo>
                  <a:pt x="26484" y="56199"/>
                </a:lnTo>
                <a:lnTo>
                  <a:pt x="6997" y="93883"/>
                </a:lnTo>
                <a:lnTo>
                  <a:pt x="0" y="137274"/>
                </a:lnTo>
                <a:lnTo>
                  <a:pt x="0" y="4155287"/>
                </a:lnTo>
                <a:lnTo>
                  <a:pt x="6997" y="4198679"/>
                </a:lnTo>
                <a:lnTo>
                  <a:pt x="26484" y="4236366"/>
                </a:lnTo>
                <a:lnTo>
                  <a:pt x="56199" y="4266085"/>
                </a:lnTo>
                <a:lnTo>
                  <a:pt x="93883" y="4285575"/>
                </a:lnTo>
                <a:lnTo>
                  <a:pt x="137274" y="4292574"/>
                </a:lnTo>
                <a:lnTo>
                  <a:pt x="4463211" y="4292574"/>
                </a:lnTo>
                <a:lnTo>
                  <a:pt x="4506604" y="4285575"/>
                </a:lnTo>
                <a:lnTo>
                  <a:pt x="4544290" y="4266085"/>
                </a:lnTo>
                <a:lnTo>
                  <a:pt x="4574009" y="4236366"/>
                </a:lnTo>
                <a:lnTo>
                  <a:pt x="4593499" y="4198679"/>
                </a:lnTo>
                <a:lnTo>
                  <a:pt x="4600498" y="4155287"/>
                </a:lnTo>
                <a:lnTo>
                  <a:pt x="4600498" y="137274"/>
                </a:lnTo>
                <a:lnTo>
                  <a:pt x="4593499" y="93883"/>
                </a:lnTo>
                <a:lnTo>
                  <a:pt x="4574009" y="56199"/>
                </a:lnTo>
                <a:lnTo>
                  <a:pt x="4544290" y="26484"/>
                </a:lnTo>
                <a:lnTo>
                  <a:pt x="4506604" y="6997"/>
                </a:lnTo>
                <a:lnTo>
                  <a:pt x="4463211" y="0"/>
                </a:lnTo>
                <a:close/>
              </a:path>
            </a:pathLst>
          </a:custGeom>
          <a:solidFill>
            <a:srgbClr val="04BAD6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40980" y="2240141"/>
            <a:ext cx="4974794" cy="21909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155570"/>
                </a:solidFill>
                <a:latin typeface="Museo"/>
                <a:cs typeface="Museo"/>
              </a:rPr>
              <a:t>What</a:t>
            </a:r>
            <a:r>
              <a:rPr sz="1800" spc="-45" dirty="0">
                <a:solidFill>
                  <a:srgbClr val="155570"/>
                </a:solidFill>
                <a:latin typeface="Museo"/>
                <a:cs typeface="Museo"/>
              </a:rPr>
              <a:t> </a:t>
            </a:r>
            <a:r>
              <a:rPr sz="1800" spc="-10" dirty="0">
                <a:solidFill>
                  <a:srgbClr val="155570"/>
                </a:solidFill>
                <a:latin typeface="Museo"/>
                <a:cs typeface="Museo"/>
              </a:rPr>
              <a:t>we</a:t>
            </a:r>
            <a:r>
              <a:rPr sz="1800" spc="-40" dirty="0">
                <a:solidFill>
                  <a:srgbClr val="155570"/>
                </a:solidFill>
                <a:latin typeface="Museo"/>
                <a:cs typeface="Museo"/>
              </a:rPr>
              <a:t> </a:t>
            </a:r>
            <a:r>
              <a:rPr sz="1800" spc="-15" dirty="0">
                <a:solidFill>
                  <a:srgbClr val="155570"/>
                </a:solidFill>
                <a:latin typeface="Museo"/>
                <a:cs typeface="Museo"/>
              </a:rPr>
              <a:t>offer</a:t>
            </a:r>
            <a:endParaRPr sz="1800" dirty="0">
              <a:latin typeface="Museo"/>
              <a:cs typeface="Museo"/>
            </a:endParaRP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An open marketplace available 24/7 – ready to use when it works for you.</a:t>
            </a: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Broader product set</a:t>
            </a: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Real-time market price transparency</a:t>
            </a: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Easy to set up, and simple to use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82607" y="2776316"/>
            <a:ext cx="190296" cy="14403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015774" y="2240141"/>
            <a:ext cx="3985895" cy="22208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Museo"/>
                <a:cs typeface="Museo"/>
              </a:rPr>
              <a:t>What</a:t>
            </a:r>
            <a:r>
              <a:rPr sz="1800" spc="-15" dirty="0">
                <a:latin typeface="Museo"/>
                <a:cs typeface="Museo"/>
              </a:rPr>
              <a:t> </a:t>
            </a:r>
            <a:r>
              <a:rPr lang="en-NZ" spc="-15" dirty="0">
                <a:latin typeface="Museo"/>
                <a:cs typeface="Museo"/>
              </a:rPr>
              <a:t>the CME </a:t>
            </a:r>
            <a:r>
              <a:rPr sz="1800" spc="-15" dirty="0">
                <a:latin typeface="Museo"/>
                <a:cs typeface="Museo"/>
              </a:rPr>
              <a:t>offer</a:t>
            </a:r>
            <a:endParaRPr sz="1800" dirty="0">
              <a:latin typeface="Museo"/>
              <a:cs typeface="Museo"/>
            </a:endParaRPr>
          </a:p>
          <a:p>
            <a:pPr marL="327025" marR="53975" algn="just">
              <a:lnSpc>
                <a:spcPct val="107200"/>
              </a:lnSpc>
              <a:spcBef>
                <a:spcPts val="1425"/>
              </a:spcBef>
            </a:pPr>
            <a:r>
              <a:rPr lang="en-NZ" sz="1400" spc="25" dirty="0">
                <a:latin typeface="Catamaran"/>
                <a:cs typeface="Catamaran"/>
              </a:rPr>
              <a:t>Scheduled daily event</a:t>
            </a:r>
            <a:endParaRPr sz="1400" dirty="0">
              <a:latin typeface="Catamaran"/>
              <a:cs typeface="Catamar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 dirty="0">
              <a:latin typeface="Catamaran"/>
              <a:cs typeface="Catamaran"/>
            </a:endParaRPr>
          </a:p>
          <a:p>
            <a:pPr marL="327025" algn="just">
              <a:lnSpc>
                <a:spcPct val="100000"/>
              </a:lnSpc>
            </a:pPr>
            <a:r>
              <a:rPr lang="en-NZ" sz="1400" spc="20" dirty="0">
                <a:latin typeface="Catamaran"/>
                <a:cs typeface="Catamaran"/>
              </a:rPr>
              <a:t>Defined products</a:t>
            </a:r>
          </a:p>
          <a:p>
            <a:pPr marL="327025" algn="just">
              <a:lnSpc>
                <a:spcPct val="100000"/>
              </a:lnSpc>
            </a:pPr>
            <a:endParaRPr lang="en-NZ" sz="1400" spc="20" dirty="0">
              <a:latin typeface="Catamaran"/>
              <a:cs typeface="Catamaran"/>
            </a:endParaRPr>
          </a:p>
          <a:p>
            <a:pPr marL="327025" algn="just">
              <a:lnSpc>
                <a:spcPct val="100000"/>
              </a:lnSpc>
            </a:pPr>
            <a:r>
              <a:rPr lang="en-NZ" sz="1400" spc="20" dirty="0">
                <a:latin typeface="Catamaran"/>
                <a:cs typeface="Catamaran"/>
              </a:rPr>
              <a:t>Key purpose is to set an Index that informs the market / sets the farm-gate price</a:t>
            </a:r>
          </a:p>
          <a:p>
            <a:pPr marL="327025" algn="just">
              <a:lnSpc>
                <a:spcPct val="100000"/>
              </a:lnSpc>
            </a:pPr>
            <a:endParaRPr lang="en-NZ" sz="1400" spc="20" dirty="0">
              <a:latin typeface="Catamaran"/>
              <a:cs typeface="Catamaran"/>
            </a:endParaRPr>
          </a:p>
          <a:p>
            <a:pPr marL="327025" algn="just">
              <a:lnSpc>
                <a:spcPct val="100000"/>
              </a:lnSpc>
            </a:pPr>
            <a:endParaRPr lang="en-NZ" sz="1400" spc="20" dirty="0">
              <a:latin typeface="Catamaran"/>
              <a:cs typeface="Catamar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028572" y="2776316"/>
            <a:ext cx="190284" cy="1163926"/>
            <a:chOff x="8028572" y="2776316"/>
            <a:chExt cx="190284" cy="1163926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8572" y="2776316"/>
              <a:ext cx="190284" cy="14403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8572" y="3263253"/>
              <a:ext cx="190284" cy="14403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8572" y="3796212"/>
              <a:ext cx="190284" cy="144030"/>
            </a:xfrm>
            <a:prstGeom prst="rect">
              <a:avLst/>
            </a:prstGeom>
          </p:spPr>
        </p:pic>
      </p:grp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74079" y="3456521"/>
            <a:ext cx="190296" cy="14403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82607" y="3861139"/>
            <a:ext cx="190296" cy="14403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82607" y="4275868"/>
            <a:ext cx="190296" cy="144030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25" name="object 25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69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69" y="7560767"/>
                  </a:lnTo>
                  <a:lnTo>
                    <a:pt x="2297569" y="0"/>
                  </a:lnTo>
                  <a:close/>
                </a:path>
              </a:pathLst>
            </a:custGeom>
            <a:solidFill>
              <a:srgbClr val="203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0620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26" y="3810"/>
                  </a:lnTo>
                  <a:lnTo>
                    <a:pt x="367473" y="15240"/>
                  </a:lnTo>
                  <a:lnTo>
                    <a:pt x="326901" y="34290"/>
                  </a:lnTo>
                  <a:lnTo>
                    <a:pt x="290222" y="59690"/>
                  </a:lnTo>
                  <a:lnTo>
                    <a:pt x="258154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690" y="151130"/>
                  </a:lnTo>
                  <a:lnTo>
                    <a:pt x="294315" y="113030"/>
                  </a:lnTo>
                  <a:lnTo>
                    <a:pt x="328347" y="82550"/>
                  </a:lnTo>
                  <a:lnTo>
                    <a:pt x="367641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3" y="481330"/>
                  </a:lnTo>
                  <a:lnTo>
                    <a:pt x="326796" y="488950"/>
                  </a:lnTo>
                  <a:lnTo>
                    <a:pt x="323916" y="496570"/>
                  </a:lnTo>
                  <a:lnTo>
                    <a:pt x="317046" y="514350"/>
                  </a:lnTo>
                  <a:lnTo>
                    <a:pt x="309014" y="533400"/>
                  </a:lnTo>
                  <a:lnTo>
                    <a:pt x="299375" y="549910"/>
                  </a:lnTo>
                  <a:lnTo>
                    <a:pt x="287683" y="565150"/>
                  </a:lnTo>
                  <a:lnTo>
                    <a:pt x="280158" y="572770"/>
                  </a:lnTo>
                  <a:lnTo>
                    <a:pt x="273257" y="580390"/>
                  </a:lnTo>
                  <a:lnTo>
                    <a:pt x="266893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909" y="621030"/>
                  </a:lnTo>
                  <a:lnTo>
                    <a:pt x="344909" y="499109"/>
                  </a:lnTo>
                  <a:lnTo>
                    <a:pt x="344371" y="488950"/>
                  </a:lnTo>
                  <a:lnTo>
                    <a:pt x="342760" y="480059"/>
                  </a:lnTo>
                  <a:lnTo>
                    <a:pt x="340076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11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2" y="665480"/>
                  </a:lnTo>
                  <a:lnTo>
                    <a:pt x="829763" y="641350"/>
                  </a:lnTo>
                  <a:lnTo>
                    <a:pt x="832187" y="626110"/>
                  </a:lnTo>
                  <a:lnTo>
                    <a:pt x="486057" y="626110"/>
                  </a:lnTo>
                  <a:lnTo>
                    <a:pt x="475702" y="624840"/>
                  </a:lnTo>
                  <a:lnTo>
                    <a:pt x="466148" y="623570"/>
                  </a:lnTo>
                  <a:lnTo>
                    <a:pt x="457487" y="619760"/>
                  </a:lnTo>
                  <a:lnTo>
                    <a:pt x="449811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51" y="753110"/>
                  </a:lnTo>
                  <a:lnTo>
                    <a:pt x="473878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0" y="775970"/>
                  </a:lnTo>
                  <a:lnTo>
                    <a:pt x="723063" y="765810"/>
                  </a:lnTo>
                  <a:lnTo>
                    <a:pt x="753706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8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898" y="726440"/>
                  </a:lnTo>
                  <a:lnTo>
                    <a:pt x="757158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5" y="716280"/>
                  </a:lnTo>
                  <a:lnTo>
                    <a:pt x="769322" y="717550"/>
                  </a:lnTo>
                  <a:lnTo>
                    <a:pt x="778948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16" y="713740"/>
                  </a:lnTo>
                  <a:lnTo>
                    <a:pt x="692302" y="716280"/>
                  </a:lnTo>
                  <a:lnTo>
                    <a:pt x="722077" y="717550"/>
                  </a:lnTo>
                  <a:lnTo>
                    <a:pt x="750242" y="717550"/>
                  </a:lnTo>
                  <a:lnTo>
                    <a:pt x="759695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9" y="349250"/>
                  </a:lnTo>
                  <a:lnTo>
                    <a:pt x="245119" y="356870"/>
                  </a:lnTo>
                  <a:lnTo>
                    <a:pt x="239827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29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49" y="618490"/>
                  </a:lnTo>
                  <a:lnTo>
                    <a:pt x="218049" y="427990"/>
                  </a:lnTo>
                  <a:lnTo>
                    <a:pt x="297950" y="427990"/>
                  </a:lnTo>
                  <a:lnTo>
                    <a:pt x="301178" y="426720"/>
                  </a:lnTo>
                  <a:lnTo>
                    <a:pt x="310330" y="424180"/>
                  </a:lnTo>
                  <a:lnTo>
                    <a:pt x="319125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2" y="621030"/>
                  </a:lnTo>
                  <a:lnTo>
                    <a:pt x="503461" y="623570"/>
                  </a:lnTo>
                  <a:lnTo>
                    <a:pt x="486057" y="626110"/>
                  </a:lnTo>
                  <a:lnTo>
                    <a:pt x="832187" y="626110"/>
                  </a:lnTo>
                  <a:lnTo>
                    <a:pt x="833197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58" y="397510"/>
                  </a:lnTo>
                  <a:lnTo>
                    <a:pt x="402723" y="411480"/>
                  </a:lnTo>
                  <a:lnTo>
                    <a:pt x="386821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00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67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67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7" y="619760"/>
                  </a:lnTo>
                  <a:lnTo>
                    <a:pt x="833802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0" y="529590"/>
                  </a:lnTo>
                  <a:lnTo>
                    <a:pt x="492493" y="546100"/>
                  </a:lnTo>
                  <a:lnTo>
                    <a:pt x="484744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56" y="485140"/>
                  </a:lnTo>
                  <a:lnTo>
                    <a:pt x="694227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48" y="576580"/>
                  </a:lnTo>
                  <a:lnTo>
                    <a:pt x="807888" y="580390"/>
                  </a:lnTo>
                  <a:lnTo>
                    <a:pt x="831319" y="584200"/>
                  </a:lnTo>
                  <a:lnTo>
                    <a:pt x="828275" y="566420"/>
                  </a:lnTo>
                  <a:lnTo>
                    <a:pt x="823447" y="547370"/>
                  </a:lnTo>
                  <a:lnTo>
                    <a:pt x="816830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96" y="457200"/>
                  </a:lnTo>
                  <a:lnTo>
                    <a:pt x="303761" y="459740"/>
                  </a:lnTo>
                  <a:lnTo>
                    <a:pt x="290421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93104" y="546100"/>
                  </a:lnTo>
                  <a:lnTo>
                    <a:pt x="310393" y="511809"/>
                  </a:lnTo>
                  <a:lnTo>
                    <a:pt x="323922" y="476250"/>
                  </a:lnTo>
                  <a:lnTo>
                    <a:pt x="327171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3" y="541020"/>
                  </a:lnTo>
                  <a:lnTo>
                    <a:pt x="492125" y="525780"/>
                  </a:lnTo>
                  <a:lnTo>
                    <a:pt x="497500" y="511809"/>
                  </a:lnTo>
                  <a:lnTo>
                    <a:pt x="507325" y="487680"/>
                  </a:lnTo>
                  <a:lnTo>
                    <a:pt x="518131" y="466090"/>
                  </a:lnTo>
                  <a:lnTo>
                    <a:pt x="531975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0" y="427990"/>
                  </a:moveTo>
                  <a:lnTo>
                    <a:pt x="247614" y="427990"/>
                  </a:lnTo>
                  <a:lnTo>
                    <a:pt x="255247" y="450850"/>
                  </a:lnTo>
                  <a:lnTo>
                    <a:pt x="263459" y="444500"/>
                  </a:lnTo>
                  <a:lnTo>
                    <a:pt x="272298" y="439420"/>
                  </a:lnTo>
                  <a:lnTo>
                    <a:pt x="281674" y="434340"/>
                  </a:lnTo>
                  <a:lnTo>
                    <a:pt x="297950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1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195" y="422909"/>
                  </a:lnTo>
                  <a:lnTo>
                    <a:pt x="349314" y="425450"/>
                  </a:lnTo>
                  <a:lnTo>
                    <a:pt x="358184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88" y="417830"/>
                  </a:lnTo>
                  <a:lnTo>
                    <a:pt x="202442" y="391160"/>
                  </a:lnTo>
                  <a:lnTo>
                    <a:pt x="235058" y="360680"/>
                  </a:lnTo>
                  <a:lnTo>
                    <a:pt x="245460" y="345440"/>
                  </a:lnTo>
                  <a:lnTo>
                    <a:pt x="264256" y="318770"/>
                  </a:lnTo>
                  <a:lnTo>
                    <a:pt x="279099" y="298450"/>
                  </a:lnTo>
                  <a:lnTo>
                    <a:pt x="296089" y="280670"/>
                  </a:lnTo>
                  <a:lnTo>
                    <a:pt x="316296" y="264160"/>
                  </a:lnTo>
                  <a:lnTo>
                    <a:pt x="340152" y="243840"/>
                  </a:lnTo>
                  <a:lnTo>
                    <a:pt x="363381" y="219710"/>
                  </a:lnTo>
                  <a:lnTo>
                    <a:pt x="384287" y="195580"/>
                  </a:lnTo>
                  <a:lnTo>
                    <a:pt x="401170" y="173990"/>
                  </a:lnTo>
                  <a:lnTo>
                    <a:pt x="405945" y="167640"/>
                  </a:lnTo>
                  <a:lnTo>
                    <a:pt x="410708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2860705" y="6886887"/>
            <a:ext cx="443865" cy="418465"/>
            <a:chOff x="2860705" y="6886887"/>
            <a:chExt cx="443865" cy="418465"/>
          </a:xfrm>
        </p:grpSpPr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00851" y="6938866"/>
              <a:ext cx="363524" cy="32585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66266" y="7053567"/>
              <a:ext cx="222068" cy="136545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2880747" y="6906901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66" y="0"/>
                  </a:moveTo>
                  <a:lnTo>
                    <a:pt x="148526" y="14119"/>
                  </a:lnTo>
                  <a:lnTo>
                    <a:pt x="109626" y="53251"/>
                  </a:lnTo>
                  <a:lnTo>
                    <a:pt x="14439" y="218109"/>
                  </a:lnTo>
                  <a:lnTo>
                    <a:pt x="0" y="271367"/>
                  </a:lnTo>
                  <a:lnTo>
                    <a:pt x="3609" y="298602"/>
                  </a:lnTo>
                  <a:lnTo>
                    <a:pt x="31559" y="347016"/>
                  </a:lnTo>
                  <a:lnTo>
                    <a:pt x="78730" y="374255"/>
                  </a:lnTo>
                  <a:lnTo>
                    <a:pt x="106679" y="377888"/>
                  </a:lnTo>
                  <a:lnTo>
                    <a:pt x="297052" y="377888"/>
                  </a:lnTo>
                  <a:lnTo>
                    <a:pt x="325002" y="374255"/>
                  </a:lnTo>
                  <a:lnTo>
                    <a:pt x="350392" y="363762"/>
                  </a:lnTo>
                  <a:lnTo>
                    <a:pt x="358135" y="357809"/>
                  </a:lnTo>
                  <a:lnTo>
                    <a:pt x="106679" y="357809"/>
                  </a:lnTo>
                  <a:lnTo>
                    <a:pt x="84000" y="354862"/>
                  </a:lnTo>
                  <a:lnTo>
                    <a:pt x="45718" y="332762"/>
                  </a:lnTo>
                  <a:lnTo>
                    <a:pt x="23032" y="293472"/>
                  </a:lnTo>
                  <a:lnTo>
                    <a:pt x="20100" y="271367"/>
                  </a:lnTo>
                  <a:lnTo>
                    <a:pt x="23032" y="249262"/>
                  </a:lnTo>
                  <a:lnTo>
                    <a:pt x="126999" y="63284"/>
                  </a:lnTo>
                  <a:lnTo>
                    <a:pt x="158575" y="31530"/>
                  </a:lnTo>
                  <a:lnTo>
                    <a:pt x="201866" y="20065"/>
                  </a:lnTo>
                  <a:lnTo>
                    <a:pt x="262942" y="20065"/>
                  </a:lnTo>
                  <a:lnTo>
                    <a:pt x="255206" y="14119"/>
                  </a:lnTo>
                  <a:lnTo>
                    <a:pt x="229816" y="3630"/>
                  </a:lnTo>
                  <a:lnTo>
                    <a:pt x="201866" y="0"/>
                  </a:lnTo>
                  <a:close/>
                </a:path>
                <a:path w="403860" h="378459">
                  <a:moveTo>
                    <a:pt x="262942" y="20065"/>
                  </a:moveTo>
                  <a:lnTo>
                    <a:pt x="201866" y="20065"/>
                  </a:lnTo>
                  <a:lnTo>
                    <a:pt x="224551" y="23014"/>
                  </a:lnTo>
                  <a:lnTo>
                    <a:pt x="245156" y="31532"/>
                  </a:lnTo>
                  <a:lnTo>
                    <a:pt x="276720" y="63296"/>
                  </a:lnTo>
                  <a:lnTo>
                    <a:pt x="371906" y="228142"/>
                  </a:lnTo>
                  <a:lnTo>
                    <a:pt x="383622" y="271367"/>
                  </a:lnTo>
                  <a:lnTo>
                    <a:pt x="380693" y="293472"/>
                  </a:lnTo>
                  <a:lnTo>
                    <a:pt x="358014" y="332762"/>
                  </a:lnTo>
                  <a:lnTo>
                    <a:pt x="319732" y="354862"/>
                  </a:lnTo>
                  <a:lnTo>
                    <a:pt x="297052" y="357809"/>
                  </a:lnTo>
                  <a:lnTo>
                    <a:pt x="358135" y="357809"/>
                  </a:lnTo>
                  <a:lnTo>
                    <a:pt x="372173" y="347016"/>
                  </a:lnTo>
                  <a:lnTo>
                    <a:pt x="389293" y="324624"/>
                  </a:lnTo>
                  <a:lnTo>
                    <a:pt x="400123" y="298602"/>
                  </a:lnTo>
                  <a:lnTo>
                    <a:pt x="403732" y="271367"/>
                  </a:lnTo>
                  <a:lnTo>
                    <a:pt x="400123" y="244132"/>
                  </a:lnTo>
                  <a:lnTo>
                    <a:pt x="389293" y="218109"/>
                  </a:lnTo>
                  <a:lnTo>
                    <a:pt x="294106" y="53251"/>
                  </a:lnTo>
                  <a:lnTo>
                    <a:pt x="276986" y="30860"/>
                  </a:lnTo>
                  <a:lnTo>
                    <a:pt x="262942" y="2006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60705" y="6886887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07" y="0"/>
                  </a:moveTo>
                  <a:lnTo>
                    <a:pt x="158542" y="16775"/>
                  </a:lnTo>
                  <a:lnTo>
                    <a:pt x="112331" y="63258"/>
                  </a:lnTo>
                  <a:lnTo>
                    <a:pt x="17144" y="228117"/>
                  </a:lnTo>
                  <a:lnTo>
                    <a:pt x="0" y="291382"/>
                  </a:lnTo>
                  <a:lnTo>
                    <a:pt x="4286" y="323736"/>
                  </a:lnTo>
                  <a:lnTo>
                    <a:pt x="37482" y="381242"/>
                  </a:lnTo>
                  <a:lnTo>
                    <a:pt x="93517" y="413592"/>
                  </a:lnTo>
                  <a:lnTo>
                    <a:pt x="126720" y="417906"/>
                  </a:lnTo>
                  <a:lnTo>
                    <a:pt x="317093" y="417906"/>
                  </a:lnTo>
                  <a:lnTo>
                    <a:pt x="350291" y="413592"/>
                  </a:lnTo>
                  <a:lnTo>
                    <a:pt x="380453" y="401131"/>
                  </a:lnTo>
                  <a:lnTo>
                    <a:pt x="384652" y="397903"/>
                  </a:lnTo>
                  <a:lnTo>
                    <a:pt x="126720" y="397903"/>
                  </a:lnTo>
                  <a:lnTo>
                    <a:pt x="98770" y="394271"/>
                  </a:lnTo>
                  <a:lnTo>
                    <a:pt x="51600" y="367031"/>
                  </a:lnTo>
                  <a:lnTo>
                    <a:pt x="23650" y="318617"/>
                  </a:lnTo>
                  <a:lnTo>
                    <a:pt x="20040" y="291382"/>
                  </a:lnTo>
                  <a:lnTo>
                    <a:pt x="23650" y="264147"/>
                  </a:lnTo>
                  <a:lnTo>
                    <a:pt x="129666" y="73266"/>
                  </a:lnTo>
                  <a:lnTo>
                    <a:pt x="168567" y="34134"/>
                  </a:lnTo>
                  <a:lnTo>
                    <a:pt x="221907" y="20015"/>
                  </a:lnTo>
                  <a:lnTo>
                    <a:pt x="289487" y="20015"/>
                  </a:lnTo>
                  <a:lnTo>
                    <a:pt x="285272" y="16775"/>
                  </a:lnTo>
                  <a:lnTo>
                    <a:pt x="255110" y="4313"/>
                  </a:lnTo>
                  <a:lnTo>
                    <a:pt x="221907" y="0"/>
                  </a:lnTo>
                  <a:close/>
                </a:path>
                <a:path w="443864" h="418465">
                  <a:moveTo>
                    <a:pt x="289487" y="20015"/>
                  </a:moveTo>
                  <a:lnTo>
                    <a:pt x="221907" y="20015"/>
                  </a:lnTo>
                  <a:lnTo>
                    <a:pt x="249857" y="23645"/>
                  </a:lnTo>
                  <a:lnTo>
                    <a:pt x="275247" y="34134"/>
                  </a:lnTo>
                  <a:lnTo>
                    <a:pt x="314147" y="73266"/>
                  </a:lnTo>
                  <a:lnTo>
                    <a:pt x="409333" y="238125"/>
                  </a:lnTo>
                  <a:lnTo>
                    <a:pt x="423773" y="291382"/>
                  </a:lnTo>
                  <a:lnTo>
                    <a:pt x="420163" y="318617"/>
                  </a:lnTo>
                  <a:lnTo>
                    <a:pt x="392213" y="367031"/>
                  </a:lnTo>
                  <a:lnTo>
                    <a:pt x="345043" y="394271"/>
                  </a:lnTo>
                  <a:lnTo>
                    <a:pt x="317093" y="397903"/>
                  </a:lnTo>
                  <a:lnTo>
                    <a:pt x="384652" y="397903"/>
                  </a:lnTo>
                  <a:lnTo>
                    <a:pt x="406329" y="381242"/>
                  </a:lnTo>
                  <a:lnTo>
                    <a:pt x="426669" y="354647"/>
                  </a:lnTo>
                  <a:lnTo>
                    <a:pt x="439535" y="323736"/>
                  </a:lnTo>
                  <a:lnTo>
                    <a:pt x="443823" y="291382"/>
                  </a:lnTo>
                  <a:lnTo>
                    <a:pt x="439535" y="259028"/>
                  </a:lnTo>
                  <a:lnTo>
                    <a:pt x="426669" y="228117"/>
                  </a:lnTo>
                  <a:lnTo>
                    <a:pt x="331482" y="63258"/>
                  </a:lnTo>
                  <a:lnTo>
                    <a:pt x="311145" y="36663"/>
                  </a:lnTo>
                  <a:lnTo>
                    <a:pt x="289487" y="20015"/>
                  </a:lnTo>
                  <a:close/>
                </a:path>
              </a:pathLst>
            </a:custGeom>
            <a:solidFill>
              <a:srgbClr val="E6E1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3" name="object 3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59391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2400" spc="-5" dirty="0">
                <a:latin typeface="Museo"/>
                <a:cs typeface="Museo"/>
              </a:rPr>
              <a:t>How do we compare to the CME</a:t>
            </a:r>
            <a:endParaRPr sz="2400" dirty="0">
              <a:latin typeface="Museo"/>
              <a:cs typeface="Museo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60704" y="1796037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75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3957" y="1996786"/>
            <a:ext cx="4600575" cy="4292600"/>
          </a:xfrm>
          <a:custGeom>
            <a:avLst/>
            <a:gdLst/>
            <a:ahLst/>
            <a:cxnLst/>
            <a:rect l="l" t="t" r="r" b="b"/>
            <a:pathLst>
              <a:path w="4600575" h="4292600">
                <a:moveTo>
                  <a:pt x="4463211" y="0"/>
                </a:moveTo>
                <a:lnTo>
                  <a:pt x="137274" y="0"/>
                </a:lnTo>
                <a:lnTo>
                  <a:pt x="93883" y="6997"/>
                </a:lnTo>
                <a:lnTo>
                  <a:pt x="56199" y="26484"/>
                </a:lnTo>
                <a:lnTo>
                  <a:pt x="26484" y="56199"/>
                </a:lnTo>
                <a:lnTo>
                  <a:pt x="6997" y="93883"/>
                </a:lnTo>
                <a:lnTo>
                  <a:pt x="0" y="137274"/>
                </a:lnTo>
                <a:lnTo>
                  <a:pt x="0" y="4155287"/>
                </a:lnTo>
                <a:lnTo>
                  <a:pt x="6997" y="4198679"/>
                </a:lnTo>
                <a:lnTo>
                  <a:pt x="26484" y="4236366"/>
                </a:lnTo>
                <a:lnTo>
                  <a:pt x="56199" y="4266085"/>
                </a:lnTo>
                <a:lnTo>
                  <a:pt x="93883" y="4285575"/>
                </a:lnTo>
                <a:lnTo>
                  <a:pt x="137274" y="4292574"/>
                </a:lnTo>
                <a:lnTo>
                  <a:pt x="4463211" y="4292574"/>
                </a:lnTo>
                <a:lnTo>
                  <a:pt x="4506604" y="4285575"/>
                </a:lnTo>
                <a:lnTo>
                  <a:pt x="4544290" y="4266085"/>
                </a:lnTo>
                <a:lnTo>
                  <a:pt x="4574009" y="4236366"/>
                </a:lnTo>
                <a:lnTo>
                  <a:pt x="4593499" y="4198679"/>
                </a:lnTo>
                <a:lnTo>
                  <a:pt x="4600498" y="4155287"/>
                </a:lnTo>
                <a:lnTo>
                  <a:pt x="4600498" y="137274"/>
                </a:lnTo>
                <a:lnTo>
                  <a:pt x="4593499" y="93883"/>
                </a:lnTo>
                <a:lnTo>
                  <a:pt x="4574009" y="56199"/>
                </a:lnTo>
                <a:lnTo>
                  <a:pt x="4544290" y="26484"/>
                </a:lnTo>
                <a:lnTo>
                  <a:pt x="4506604" y="6997"/>
                </a:lnTo>
                <a:lnTo>
                  <a:pt x="4463211" y="0"/>
                </a:lnTo>
                <a:close/>
              </a:path>
            </a:pathLst>
          </a:custGeom>
          <a:solidFill>
            <a:srgbClr val="04BAD6">
              <a:alpha val="14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7840783" y="1996786"/>
            <a:ext cx="4600575" cy="4292600"/>
          </a:xfrm>
          <a:custGeom>
            <a:avLst/>
            <a:gdLst/>
            <a:ahLst/>
            <a:cxnLst/>
            <a:rect l="l" t="t" r="r" b="b"/>
            <a:pathLst>
              <a:path w="4600575" h="4292600">
                <a:moveTo>
                  <a:pt x="4463211" y="0"/>
                </a:moveTo>
                <a:lnTo>
                  <a:pt x="137274" y="0"/>
                </a:lnTo>
                <a:lnTo>
                  <a:pt x="93883" y="6997"/>
                </a:lnTo>
                <a:lnTo>
                  <a:pt x="56199" y="26484"/>
                </a:lnTo>
                <a:lnTo>
                  <a:pt x="26484" y="56199"/>
                </a:lnTo>
                <a:lnTo>
                  <a:pt x="6997" y="93883"/>
                </a:lnTo>
                <a:lnTo>
                  <a:pt x="0" y="137274"/>
                </a:lnTo>
                <a:lnTo>
                  <a:pt x="0" y="4155287"/>
                </a:lnTo>
                <a:lnTo>
                  <a:pt x="6997" y="4198679"/>
                </a:lnTo>
                <a:lnTo>
                  <a:pt x="26484" y="4236366"/>
                </a:lnTo>
                <a:lnTo>
                  <a:pt x="56199" y="4266085"/>
                </a:lnTo>
                <a:lnTo>
                  <a:pt x="93883" y="4285575"/>
                </a:lnTo>
                <a:lnTo>
                  <a:pt x="137274" y="4292574"/>
                </a:lnTo>
                <a:lnTo>
                  <a:pt x="4463211" y="4292574"/>
                </a:lnTo>
                <a:lnTo>
                  <a:pt x="4506604" y="4285575"/>
                </a:lnTo>
                <a:lnTo>
                  <a:pt x="4544290" y="4266085"/>
                </a:lnTo>
                <a:lnTo>
                  <a:pt x="4574009" y="4236366"/>
                </a:lnTo>
                <a:lnTo>
                  <a:pt x="4593499" y="4198679"/>
                </a:lnTo>
                <a:lnTo>
                  <a:pt x="4600498" y="4155287"/>
                </a:lnTo>
                <a:lnTo>
                  <a:pt x="4600498" y="137274"/>
                </a:lnTo>
                <a:lnTo>
                  <a:pt x="4593499" y="93883"/>
                </a:lnTo>
                <a:lnTo>
                  <a:pt x="4574009" y="56199"/>
                </a:lnTo>
                <a:lnTo>
                  <a:pt x="4544290" y="26484"/>
                </a:lnTo>
                <a:lnTo>
                  <a:pt x="4506604" y="6997"/>
                </a:lnTo>
                <a:lnTo>
                  <a:pt x="4463211" y="0"/>
                </a:lnTo>
                <a:close/>
              </a:path>
            </a:pathLst>
          </a:custGeom>
          <a:solidFill>
            <a:srgbClr val="04BAD6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40980" y="2240141"/>
            <a:ext cx="4974794" cy="23191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dirty="0">
                <a:latin typeface="Museo"/>
                <a:cs typeface="Museo"/>
              </a:rPr>
              <a:t>Monthly subscription</a:t>
            </a:r>
            <a:endParaRPr sz="1800" dirty="0">
              <a:latin typeface="Museo"/>
              <a:cs typeface="Museo"/>
            </a:endParaRP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Paid six monthly in Jan and July</a:t>
            </a:r>
          </a:p>
          <a:p>
            <a:pPr marL="812800" marR="1175385" lvl="1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For 2022 =  $2500</a:t>
            </a:r>
          </a:p>
          <a:p>
            <a:pPr marL="812800" marR="1175385" lvl="1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For 2023  = $3000</a:t>
            </a: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No commission</a:t>
            </a: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lang="en-NZ" sz="1400" spc="20" dirty="0">
                <a:solidFill>
                  <a:srgbClr val="666667"/>
                </a:solidFill>
                <a:latin typeface="Catamaran"/>
                <a:cs typeface="Catamaran"/>
              </a:rPr>
              <a:t>No implementation costs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82607" y="2776316"/>
            <a:ext cx="190296" cy="14403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015774" y="2240141"/>
            <a:ext cx="3985895" cy="2005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1800" dirty="0">
                <a:latin typeface="Museo"/>
                <a:cs typeface="Museo"/>
              </a:rPr>
              <a:t>Founding members</a:t>
            </a:r>
            <a:endParaRPr sz="1800" dirty="0">
              <a:latin typeface="Museo"/>
              <a:cs typeface="Museo"/>
            </a:endParaRPr>
          </a:p>
          <a:p>
            <a:pPr marL="327025" marR="53975" algn="just">
              <a:lnSpc>
                <a:spcPct val="107200"/>
              </a:lnSpc>
              <a:spcBef>
                <a:spcPts val="1425"/>
              </a:spcBef>
            </a:pPr>
            <a:r>
              <a:rPr lang="en-NZ" sz="1400" spc="25" dirty="0">
                <a:latin typeface="Catamaran"/>
                <a:cs typeface="Catamaran"/>
              </a:rPr>
              <a:t>Join prior to June 30, 2022</a:t>
            </a:r>
            <a:endParaRPr sz="1400" dirty="0">
              <a:latin typeface="Catamaran"/>
              <a:cs typeface="Catamar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 dirty="0">
              <a:latin typeface="Catamaran"/>
              <a:cs typeface="Catamaran"/>
            </a:endParaRPr>
          </a:p>
          <a:p>
            <a:pPr marL="327025" algn="just">
              <a:lnSpc>
                <a:spcPct val="100000"/>
              </a:lnSpc>
            </a:pPr>
            <a:r>
              <a:rPr lang="en-NZ" sz="1400" spc="20" dirty="0">
                <a:latin typeface="Catamaran"/>
                <a:cs typeface="Catamaran"/>
              </a:rPr>
              <a:t>$500 / month reduction in subscription fee for 2022 and 2023</a:t>
            </a:r>
          </a:p>
          <a:p>
            <a:pPr marL="327025" algn="just">
              <a:lnSpc>
                <a:spcPct val="100000"/>
              </a:lnSpc>
            </a:pPr>
            <a:endParaRPr lang="en-NZ" sz="1400" spc="20" dirty="0">
              <a:latin typeface="Catamaran"/>
              <a:cs typeface="Catamaran"/>
            </a:endParaRPr>
          </a:p>
          <a:p>
            <a:pPr marL="327025" algn="just">
              <a:lnSpc>
                <a:spcPct val="100000"/>
              </a:lnSpc>
            </a:pPr>
            <a:endParaRPr lang="en-NZ" sz="1400" spc="20" dirty="0">
              <a:latin typeface="Catamaran"/>
              <a:cs typeface="Catamaran"/>
            </a:endParaRPr>
          </a:p>
          <a:p>
            <a:pPr marL="327025" algn="just">
              <a:lnSpc>
                <a:spcPct val="100000"/>
              </a:lnSpc>
            </a:pPr>
            <a:endParaRPr lang="en-NZ" sz="1400" spc="20" dirty="0">
              <a:latin typeface="Catamaran"/>
              <a:cs typeface="Catamar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028572" y="2776316"/>
            <a:ext cx="190284" cy="630967"/>
            <a:chOff x="8028572" y="2776316"/>
            <a:chExt cx="190284" cy="630967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8572" y="2776316"/>
              <a:ext cx="190284" cy="14403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8572" y="3263253"/>
              <a:ext cx="190284" cy="144030"/>
            </a:xfrm>
            <a:prstGeom prst="rect">
              <a:avLst/>
            </a:prstGeom>
          </p:spPr>
        </p:pic>
      </p:grp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74079" y="3992434"/>
            <a:ext cx="190296" cy="14403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82607" y="4353253"/>
            <a:ext cx="190296" cy="144030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25" name="object 25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69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69" y="7560767"/>
                  </a:lnTo>
                  <a:lnTo>
                    <a:pt x="2297569" y="0"/>
                  </a:lnTo>
                  <a:close/>
                </a:path>
              </a:pathLst>
            </a:custGeom>
            <a:solidFill>
              <a:srgbClr val="203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0620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26" y="3810"/>
                  </a:lnTo>
                  <a:lnTo>
                    <a:pt x="367473" y="15240"/>
                  </a:lnTo>
                  <a:lnTo>
                    <a:pt x="326901" y="34290"/>
                  </a:lnTo>
                  <a:lnTo>
                    <a:pt x="290222" y="59690"/>
                  </a:lnTo>
                  <a:lnTo>
                    <a:pt x="258154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690" y="151130"/>
                  </a:lnTo>
                  <a:lnTo>
                    <a:pt x="294315" y="113030"/>
                  </a:lnTo>
                  <a:lnTo>
                    <a:pt x="328347" y="82550"/>
                  </a:lnTo>
                  <a:lnTo>
                    <a:pt x="367641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3" y="481330"/>
                  </a:lnTo>
                  <a:lnTo>
                    <a:pt x="326796" y="488950"/>
                  </a:lnTo>
                  <a:lnTo>
                    <a:pt x="323916" y="496570"/>
                  </a:lnTo>
                  <a:lnTo>
                    <a:pt x="317046" y="514350"/>
                  </a:lnTo>
                  <a:lnTo>
                    <a:pt x="309014" y="533400"/>
                  </a:lnTo>
                  <a:lnTo>
                    <a:pt x="299375" y="549910"/>
                  </a:lnTo>
                  <a:lnTo>
                    <a:pt x="287683" y="565150"/>
                  </a:lnTo>
                  <a:lnTo>
                    <a:pt x="280158" y="572770"/>
                  </a:lnTo>
                  <a:lnTo>
                    <a:pt x="273257" y="580390"/>
                  </a:lnTo>
                  <a:lnTo>
                    <a:pt x="266893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909" y="621030"/>
                  </a:lnTo>
                  <a:lnTo>
                    <a:pt x="344909" y="499109"/>
                  </a:lnTo>
                  <a:lnTo>
                    <a:pt x="344371" y="488950"/>
                  </a:lnTo>
                  <a:lnTo>
                    <a:pt x="342760" y="480059"/>
                  </a:lnTo>
                  <a:lnTo>
                    <a:pt x="340076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11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2" y="665480"/>
                  </a:lnTo>
                  <a:lnTo>
                    <a:pt x="829763" y="641350"/>
                  </a:lnTo>
                  <a:lnTo>
                    <a:pt x="832187" y="626110"/>
                  </a:lnTo>
                  <a:lnTo>
                    <a:pt x="486057" y="626110"/>
                  </a:lnTo>
                  <a:lnTo>
                    <a:pt x="475702" y="624840"/>
                  </a:lnTo>
                  <a:lnTo>
                    <a:pt x="466148" y="623570"/>
                  </a:lnTo>
                  <a:lnTo>
                    <a:pt x="457487" y="619760"/>
                  </a:lnTo>
                  <a:lnTo>
                    <a:pt x="449811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51" y="753110"/>
                  </a:lnTo>
                  <a:lnTo>
                    <a:pt x="473878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0" y="775970"/>
                  </a:lnTo>
                  <a:lnTo>
                    <a:pt x="723063" y="765810"/>
                  </a:lnTo>
                  <a:lnTo>
                    <a:pt x="753706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8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898" y="726440"/>
                  </a:lnTo>
                  <a:lnTo>
                    <a:pt x="757158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5" y="716280"/>
                  </a:lnTo>
                  <a:lnTo>
                    <a:pt x="769322" y="717550"/>
                  </a:lnTo>
                  <a:lnTo>
                    <a:pt x="778948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16" y="713740"/>
                  </a:lnTo>
                  <a:lnTo>
                    <a:pt x="692302" y="716280"/>
                  </a:lnTo>
                  <a:lnTo>
                    <a:pt x="722077" y="717550"/>
                  </a:lnTo>
                  <a:lnTo>
                    <a:pt x="750242" y="717550"/>
                  </a:lnTo>
                  <a:lnTo>
                    <a:pt x="759695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9" y="349250"/>
                  </a:lnTo>
                  <a:lnTo>
                    <a:pt x="245119" y="356870"/>
                  </a:lnTo>
                  <a:lnTo>
                    <a:pt x="239827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29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49" y="618490"/>
                  </a:lnTo>
                  <a:lnTo>
                    <a:pt x="218049" y="427990"/>
                  </a:lnTo>
                  <a:lnTo>
                    <a:pt x="297950" y="427990"/>
                  </a:lnTo>
                  <a:lnTo>
                    <a:pt x="301178" y="426720"/>
                  </a:lnTo>
                  <a:lnTo>
                    <a:pt x="310330" y="424180"/>
                  </a:lnTo>
                  <a:lnTo>
                    <a:pt x="319125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2" y="621030"/>
                  </a:lnTo>
                  <a:lnTo>
                    <a:pt x="503461" y="623570"/>
                  </a:lnTo>
                  <a:lnTo>
                    <a:pt x="486057" y="626110"/>
                  </a:lnTo>
                  <a:lnTo>
                    <a:pt x="832187" y="626110"/>
                  </a:lnTo>
                  <a:lnTo>
                    <a:pt x="833197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58" y="397510"/>
                  </a:lnTo>
                  <a:lnTo>
                    <a:pt x="402723" y="411480"/>
                  </a:lnTo>
                  <a:lnTo>
                    <a:pt x="386821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00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67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67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7" y="619760"/>
                  </a:lnTo>
                  <a:lnTo>
                    <a:pt x="833802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0" y="529590"/>
                  </a:lnTo>
                  <a:lnTo>
                    <a:pt x="492493" y="546100"/>
                  </a:lnTo>
                  <a:lnTo>
                    <a:pt x="484744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56" y="485140"/>
                  </a:lnTo>
                  <a:lnTo>
                    <a:pt x="694227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48" y="576580"/>
                  </a:lnTo>
                  <a:lnTo>
                    <a:pt x="807888" y="580390"/>
                  </a:lnTo>
                  <a:lnTo>
                    <a:pt x="831319" y="584200"/>
                  </a:lnTo>
                  <a:lnTo>
                    <a:pt x="828275" y="566420"/>
                  </a:lnTo>
                  <a:lnTo>
                    <a:pt x="823447" y="547370"/>
                  </a:lnTo>
                  <a:lnTo>
                    <a:pt x="816830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96" y="457200"/>
                  </a:lnTo>
                  <a:lnTo>
                    <a:pt x="303761" y="459740"/>
                  </a:lnTo>
                  <a:lnTo>
                    <a:pt x="290421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93104" y="546100"/>
                  </a:lnTo>
                  <a:lnTo>
                    <a:pt x="310393" y="511809"/>
                  </a:lnTo>
                  <a:lnTo>
                    <a:pt x="323922" y="476250"/>
                  </a:lnTo>
                  <a:lnTo>
                    <a:pt x="327171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3" y="541020"/>
                  </a:lnTo>
                  <a:lnTo>
                    <a:pt x="492125" y="525780"/>
                  </a:lnTo>
                  <a:lnTo>
                    <a:pt x="497500" y="511809"/>
                  </a:lnTo>
                  <a:lnTo>
                    <a:pt x="507325" y="487680"/>
                  </a:lnTo>
                  <a:lnTo>
                    <a:pt x="518131" y="466090"/>
                  </a:lnTo>
                  <a:lnTo>
                    <a:pt x="531975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0" y="427990"/>
                  </a:moveTo>
                  <a:lnTo>
                    <a:pt x="247614" y="427990"/>
                  </a:lnTo>
                  <a:lnTo>
                    <a:pt x="255247" y="450850"/>
                  </a:lnTo>
                  <a:lnTo>
                    <a:pt x="263459" y="444500"/>
                  </a:lnTo>
                  <a:lnTo>
                    <a:pt x="272298" y="439420"/>
                  </a:lnTo>
                  <a:lnTo>
                    <a:pt x="281674" y="434340"/>
                  </a:lnTo>
                  <a:lnTo>
                    <a:pt x="297950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1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195" y="422909"/>
                  </a:lnTo>
                  <a:lnTo>
                    <a:pt x="349314" y="425450"/>
                  </a:lnTo>
                  <a:lnTo>
                    <a:pt x="358184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88" y="417830"/>
                  </a:lnTo>
                  <a:lnTo>
                    <a:pt x="202442" y="391160"/>
                  </a:lnTo>
                  <a:lnTo>
                    <a:pt x="235058" y="360680"/>
                  </a:lnTo>
                  <a:lnTo>
                    <a:pt x="245460" y="345440"/>
                  </a:lnTo>
                  <a:lnTo>
                    <a:pt x="264256" y="318770"/>
                  </a:lnTo>
                  <a:lnTo>
                    <a:pt x="279099" y="298450"/>
                  </a:lnTo>
                  <a:lnTo>
                    <a:pt x="296089" y="280670"/>
                  </a:lnTo>
                  <a:lnTo>
                    <a:pt x="316296" y="264160"/>
                  </a:lnTo>
                  <a:lnTo>
                    <a:pt x="340152" y="243840"/>
                  </a:lnTo>
                  <a:lnTo>
                    <a:pt x="363381" y="219710"/>
                  </a:lnTo>
                  <a:lnTo>
                    <a:pt x="384287" y="195580"/>
                  </a:lnTo>
                  <a:lnTo>
                    <a:pt x="401170" y="173990"/>
                  </a:lnTo>
                  <a:lnTo>
                    <a:pt x="405945" y="167640"/>
                  </a:lnTo>
                  <a:lnTo>
                    <a:pt x="410708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2860705" y="6886887"/>
            <a:ext cx="443865" cy="418465"/>
            <a:chOff x="2860705" y="6886887"/>
            <a:chExt cx="443865" cy="418465"/>
          </a:xfrm>
        </p:grpSpPr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00851" y="6938866"/>
              <a:ext cx="363524" cy="32585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66266" y="7053567"/>
              <a:ext cx="222068" cy="136545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2880747" y="6906901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66" y="0"/>
                  </a:moveTo>
                  <a:lnTo>
                    <a:pt x="148526" y="14119"/>
                  </a:lnTo>
                  <a:lnTo>
                    <a:pt x="109626" y="53251"/>
                  </a:lnTo>
                  <a:lnTo>
                    <a:pt x="14439" y="218109"/>
                  </a:lnTo>
                  <a:lnTo>
                    <a:pt x="0" y="271367"/>
                  </a:lnTo>
                  <a:lnTo>
                    <a:pt x="3609" y="298602"/>
                  </a:lnTo>
                  <a:lnTo>
                    <a:pt x="31559" y="347016"/>
                  </a:lnTo>
                  <a:lnTo>
                    <a:pt x="78730" y="374255"/>
                  </a:lnTo>
                  <a:lnTo>
                    <a:pt x="106679" y="377888"/>
                  </a:lnTo>
                  <a:lnTo>
                    <a:pt x="297052" y="377888"/>
                  </a:lnTo>
                  <a:lnTo>
                    <a:pt x="325002" y="374255"/>
                  </a:lnTo>
                  <a:lnTo>
                    <a:pt x="350392" y="363762"/>
                  </a:lnTo>
                  <a:lnTo>
                    <a:pt x="358135" y="357809"/>
                  </a:lnTo>
                  <a:lnTo>
                    <a:pt x="106679" y="357809"/>
                  </a:lnTo>
                  <a:lnTo>
                    <a:pt x="84000" y="354862"/>
                  </a:lnTo>
                  <a:lnTo>
                    <a:pt x="45718" y="332762"/>
                  </a:lnTo>
                  <a:lnTo>
                    <a:pt x="23032" y="293472"/>
                  </a:lnTo>
                  <a:lnTo>
                    <a:pt x="20100" y="271367"/>
                  </a:lnTo>
                  <a:lnTo>
                    <a:pt x="23032" y="249262"/>
                  </a:lnTo>
                  <a:lnTo>
                    <a:pt x="126999" y="63284"/>
                  </a:lnTo>
                  <a:lnTo>
                    <a:pt x="158575" y="31530"/>
                  </a:lnTo>
                  <a:lnTo>
                    <a:pt x="201866" y="20065"/>
                  </a:lnTo>
                  <a:lnTo>
                    <a:pt x="262942" y="20065"/>
                  </a:lnTo>
                  <a:lnTo>
                    <a:pt x="255206" y="14119"/>
                  </a:lnTo>
                  <a:lnTo>
                    <a:pt x="229816" y="3630"/>
                  </a:lnTo>
                  <a:lnTo>
                    <a:pt x="201866" y="0"/>
                  </a:lnTo>
                  <a:close/>
                </a:path>
                <a:path w="403860" h="378459">
                  <a:moveTo>
                    <a:pt x="262942" y="20065"/>
                  </a:moveTo>
                  <a:lnTo>
                    <a:pt x="201866" y="20065"/>
                  </a:lnTo>
                  <a:lnTo>
                    <a:pt x="224551" y="23014"/>
                  </a:lnTo>
                  <a:lnTo>
                    <a:pt x="245156" y="31532"/>
                  </a:lnTo>
                  <a:lnTo>
                    <a:pt x="276720" y="63296"/>
                  </a:lnTo>
                  <a:lnTo>
                    <a:pt x="371906" y="228142"/>
                  </a:lnTo>
                  <a:lnTo>
                    <a:pt x="383622" y="271367"/>
                  </a:lnTo>
                  <a:lnTo>
                    <a:pt x="380693" y="293472"/>
                  </a:lnTo>
                  <a:lnTo>
                    <a:pt x="358014" y="332762"/>
                  </a:lnTo>
                  <a:lnTo>
                    <a:pt x="319732" y="354862"/>
                  </a:lnTo>
                  <a:lnTo>
                    <a:pt x="297052" y="357809"/>
                  </a:lnTo>
                  <a:lnTo>
                    <a:pt x="358135" y="357809"/>
                  </a:lnTo>
                  <a:lnTo>
                    <a:pt x="372173" y="347016"/>
                  </a:lnTo>
                  <a:lnTo>
                    <a:pt x="389293" y="324624"/>
                  </a:lnTo>
                  <a:lnTo>
                    <a:pt x="400123" y="298602"/>
                  </a:lnTo>
                  <a:lnTo>
                    <a:pt x="403732" y="271367"/>
                  </a:lnTo>
                  <a:lnTo>
                    <a:pt x="400123" y="244132"/>
                  </a:lnTo>
                  <a:lnTo>
                    <a:pt x="389293" y="218109"/>
                  </a:lnTo>
                  <a:lnTo>
                    <a:pt x="294106" y="53251"/>
                  </a:lnTo>
                  <a:lnTo>
                    <a:pt x="276986" y="30860"/>
                  </a:lnTo>
                  <a:lnTo>
                    <a:pt x="262942" y="2006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60705" y="6886887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07" y="0"/>
                  </a:moveTo>
                  <a:lnTo>
                    <a:pt x="158542" y="16775"/>
                  </a:lnTo>
                  <a:lnTo>
                    <a:pt x="112331" y="63258"/>
                  </a:lnTo>
                  <a:lnTo>
                    <a:pt x="17144" y="228117"/>
                  </a:lnTo>
                  <a:lnTo>
                    <a:pt x="0" y="291382"/>
                  </a:lnTo>
                  <a:lnTo>
                    <a:pt x="4286" y="323736"/>
                  </a:lnTo>
                  <a:lnTo>
                    <a:pt x="37482" y="381242"/>
                  </a:lnTo>
                  <a:lnTo>
                    <a:pt x="93517" y="413592"/>
                  </a:lnTo>
                  <a:lnTo>
                    <a:pt x="126720" y="417906"/>
                  </a:lnTo>
                  <a:lnTo>
                    <a:pt x="317093" y="417906"/>
                  </a:lnTo>
                  <a:lnTo>
                    <a:pt x="350291" y="413592"/>
                  </a:lnTo>
                  <a:lnTo>
                    <a:pt x="380453" y="401131"/>
                  </a:lnTo>
                  <a:lnTo>
                    <a:pt x="384652" y="397903"/>
                  </a:lnTo>
                  <a:lnTo>
                    <a:pt x="126720" y="397903"/>
                  </a:lnTo>
                  <a:lnTo>
                    <a:pt x="98770" y="394271"/>
                  </a:lnTo>
                  <a:lnTo>
                    <a:pt x="51600" y="367031"/>
                  </a:lnTo>
                  <a:lnTo>
                    <a:pt x="23650" y="318617"/>
                  </a:lnTo>
                  <a:lnTo>
                    <a:pt x="20040" y="291382"/>
                  </a:lnTo>
                  <a:lnTo>
                    <a:pt x="23650" y="264147"/>
                  </a:lnTo>
                  <a:lnTo>
                    <a:pt x="129666" y="73266"/>
                  </a:lnTo>
                  <a:lnTo>
                    <a:pt x="168567" y="34134"/>
                  </a:lnTo>
                  <a:lnTo>
                    <a:pt x="221907" y="20015"/>
                  </a:lnTo>
                  <a:lnTo>
                    <a:pt x="289487" y="20015"/>
                  </a:lnTo>
                  <a:lnTo>
                    <a:pt x="285272" y="16775"/>
                  </a:lnTo>
                  <a:lnTo>
                    <a:pt x="255110" y="4313"/>
                  </a:lnTo>
                  <a:lnTo>
                    <a:pt x="221907" y="0"/>
                  </a:lnTo>
                  <a:close/>
                </a:path>
                <a:path w="443864" h="418465">
                  <a:moveTo>
                    <a:pt x="289487" y="20015"/>
                  </a:moveTo>
                  <a:lnTo>
                    <a:pt x="221907" y="20015"/>
                  </a:lnTo>
                  <a:lnTo>
                    <a:pt x="249857" y="23645"/>
                  </a:lnTo>
                  <a:lnTo>
                    <a:pt x="275247" y="34134"/>
                  </a:lnTo>
                  <a:lnTo>
                    <a:pt x="314147" y="73266"/>
                  </a:lnTo>
                  <a:lnTo>
                    <a:pt x="409333" y="238125"/>
                  </a:lnTo>
                  <a:lnTo>
                    <a:pt x="423773" y="291382"/>
                  </a:lnTo>
                  <a:lnTo>
                    <a:pt x="420163" y="318617"/>
                  </a:lnTo>
                  <a:lnTo>
                    <a:pt x="392213" y="367031"/>
                  </a:lnTo>
                  <a:lnTo>
                    <a:pt x="345043" y="394271"/>
                  </a:lnTo>
                  <a:lnTo>
                    <a:pt x="317093" y="397903"/>
                  </a:lnTo>
                  <a:lnTo>
                    <a:pt x="384652" y="397903"/>
                  </a:lnTo>
                  <a:lnTo>
                    <a:pt x="406329" y="381242"/>
                  </a:lnTo>
                  <a:lnTo>
                    <a:pt x="426669" y="354647"/>
                  </a:lnTo>
                  <a:lnTo>
                    <a:pt x="439535" y="323736"/>
                  </a:lnTo>
                  <a:lnTo>
                    <a:pt x="443823" y="291382"/>
                  </a:lnTo>
                  <a:lnTo>
                    <a:pt x="439535" y="259028"/>
                  </a:lnTo>
                  <a:lnTo>
                    <a:pt x="426669" y="228117"/>
                  </a:lnTo>
                  <a:lnTo>
                    <a:pt x="331482" y="63258"/>
                  </a:lnTo>
                  <a:lnTo>
                    <a:pt x="311145" y="36663"/>
                  </a:lnTo>
                  <a:lnTo>
                    <a:pt x="289487" y="20015"/>
                  </a:lnTo>
                  <a:close/>
                </a:path>
              </a:pathLst>
            </a:custGeom>
            <a:solidFill>
              <a:srgbClr val="E6E1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3" name="object 3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59391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2400" spc="-5" dirty="0">
                <a:latin typeface="Museo"/>
                <a:cs typeface="Museo"/>
              </a:rPr>
              <a:t>What does it cost?</a:t>
            </a:r>
            <a:endParaRPr sz="2400" dirty="0">
              <a:latin typeface="Museo"/>
              <a:cs typeface="Museo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60704" y="1796037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75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2088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Thank</a:t>
            </a:r>
            <a:r>
              <a:rPr spc="-100" dirty="0"/>
              <a:t> </a:t>
            </a:r>
            <a:r>
              <a:rPr spc="130" dirty="0"/>
              <a:t>you!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93854" y="2345579"/>
            <a:ext cx="1830578" cy="17252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491</Words>
  <Application>Microsoft Office PowerPoint</Application>
  <PresentationFormat>Custom</PresentationFormat>
  <Paragraphs>66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Catamaran</vt:lpstr>
      <vt:lpstr>Catamaran SemiBold</vt:lpstr>
      <vt:lpstr>Catamaran-Light</vt:lpstr>
      <vt:lpstr>Catamaran-SemiBold</vt:lpstr>
      <vt:lpstr>Museo</vt:lpstr>
      <vt:lpstr>Museo 500</vt:lpstr>
      <vt:lpstr>Office Theme</vt:lpstr>
      <vt:lpstr>1_Office Theme</vt:lpstr>
      <vt:lpstr>Nui Markets  – North America</vt:lpstr>
      <vt:lpstr>What is Nui Markets – North America?</vt:lpstr>
      <vt:lpstr>Consistent across all Nui plans</vt:lpstr>
      <vt:lpstr>Our experience in Dairy</vt:lpstr>
      <vt:lpstr>Why use Nui Markets – US?</vt:lpstr>
      <vt:lpstr>How do we compare to the CME</vt:lpstr>
      <vt:lpstr>What does it cost?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Multiseller</dc:title>
  <dc:creator>Owen Swinson</dc:creator>
  <cp:lastModifiedBy>owen.swinson1@gmail.com</cp:lastModifiedBy>
  <cp:revision>7</cp:revision>
  <dcterms:created xsi:type="dcterms:W3CDTF">2022-02-18T00:59:09Z</dcterms:created>
  <dcterms:modified xsi:type="dcterms:W3CDTF">2022-02-23T00:52:21Z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26.0 (Macintosh)</vt:lpwstr>
  </property>
</Properties>
</file>