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2"/>
    <p:sldId id="260" r:id="rId3"/>
    <p:sldId id="273" r:id="rId4"/>
    <p:sldId id="275" r:id="rId5"/>
    <p:sldId id="274" r:id="rId6"/>
    <p:sldId id="276" r:id="rId7"/>
    <p:sldId id="259" r:id="rId8"/>
    <p:sldId id="258" r:id="rId9"/>
    <p:sldId id="277" r:id="rId10"/>
    <p:sldId id="261" r:id="rId11"/>
    <p:sldId id="263" r:id="rId12"/>
  </p:sldIdLst>
  <p:sldSz cx="13195300" cy="7569200"/>
  <p:notesSz cx="13195300" cy="7569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E82"/>
    <a:srgbClr val="000000"/>
    <a:srgbClr val="1AB5E5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/>
    <p:restoredTop sz="94648"/>
  </p:normalViewPr>
  <p:slideViewPr>
    <p:cSldViewPr>
      <p:cViewPr>
        <p:scale>
          <a:sx n="75" d="100"/>
          <a:sy n="75" d="100"/>
        </p:scale>
        <p:origin x="1722" y="7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wen.swinson1@gmail.com" userId="e547957e64591c1f" providerId="LiveId" clId="{69E4B5A8-CA86-4529-A6E9-46F7DED0EA8B}"/>
    <pc:docChg chg="addSld modSld">
      <pc:chgData name="owen.swinson1@gmail.com" userId="e547957e64591c1f" providerId="LiveId" clId="{69E4B5A8-CA86-4529-A6E9-46F7DED0EA8B}" dt="2022-05-12T05:07:17.782" v="15" actId="20577"/>
      <pc:docMkLst>
        <pc:docMk/>
      </pc:docMkLst>
      <pc:sldChg chg="modSp add mod">
        <pc:chgData name="owen.swinson1@gmail.com" userId="e547957e64591c1f" providerId="LiveId" clId="{69E4B5A8-CA86-4529-A6E9-46F7DED0EA8B}" dt="2022-05-12T05:07:17.782" v="15" actId="20577"/>
        <pc:sldMkLst>
          <pc:docMk/>
          <pc:sldMk cId="1254032440" sldId="268"/>
        </pc:sldMkLst>
        <pc:spChg chg="mod">
          <ac:chgData name="owen.swinson1@gmail.com" userId="e547957e64591c1f" providerId="LiveId" clId="{69E4B5A8-CA86-4529-A6E9-46F7DED0EA8B}" dt="2022-05-12T05:07:11.771" v="10" actId="20577"/>
          <ac:spMkLst>
            <pc:docMk/>
            <pc:sldMk cId="1254032440" sldId="268"/>
            <ac:spMk id="19" creationId="{00000000-0000-0000-0000-000000000000}"/>
          </ac:spMkLst>
        </pc:spChg>
        <pc:spChg chg="mod">
          <ac:chgData name="owen.swinson1@gmail.com" userId="e547957e64591c1f" providerId="LiveId" clId="{69E4B5A8-CA86-4529-A6E9-46F7DED0EA8B}" dt="2022-05-12T05:07:17.782" v="15" actId="20577"/>
          <ac:spMkLst>
            <pc:docMk/>
            <pc:sldMk cId="1254032440" sldId="268"/>
            <ac:spMk id="36" creationId="{00000000-0000-0000-0000-000000000000}"/>
          </ac:spMkLst>
        </pc:spChg>
        <pc:spChg chg="mod">
          <ac:chgData name="owen.swinson1@gmail.com" userId="e547957e64591c1f" providerId="LiveId" clId="{69E4B5A8-CA86-4529-A6E9-46F7DED0EA8B}" dt="2022-05-12T05:04:56.507" v="1" actId="6549"/>
          <ac:spMkLst>
            <pc:docMk/>
            <pc:sldMk cId="1254032440" sldId="268"/>
            <ac:spMk id="3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0123" y="2346452"/>
            <a:ext cx="11221403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80247" y="4238752"/>
            <a:ext cx="924115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0" i="0">
                <a:solidFill>
                  <a:srgbClr val="8B9EA5"/>
                </a:solidFill>
                <a:latin typeface="Poppins-Light"/>
                <a:cs typeface="Poppi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0" i="0">
                <a:solidFill>
                  <a:srgbClr val="8B9EA5"/>
                </a:solidFill>
                <a:latin typeface="Poppins-Light"/>
                <a:cs typeface="Poppi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60082" y="1740916"/>
            <a:ext cx="5742718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798849" y="1740916"/>
            <a:ext cx="5742718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0" i="0">
                <a:solidFill>
                  <a:srgbClr val="8B9EA5"/>
                </a:solidFill>
                <a:latin typeface="Poppins-Light"/>
                <a:cs typeface="Poppi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8060" y="1973334"/>
            <a:ext cx="4104640" cy="890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50" b="0" i="0">
                <a:solidFill>
                  <a:srgbClr val="8B9EA5"/>
                </a:solidFill>
                <a:latin typeface="Poppins-Light"/>
                <a:cs typeface="Poppi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0082" y="1740916"/>
            <a:ext cx="11881485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88561" y="7039356"/>
            <a:ext cx="4224528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60082" y="7039356"/>
            <a:ext cx="3036379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505188" y="7039356"/>
            <a:ext cx="3036379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emf"/><Relationship Id="rId7" Type="http://schemas.openxmlformats.org/officeDocument/2006/relationships/image" Target="../media/image2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794294A-A651-48D0-9FFD-3A4A72B0C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349"/>
            <a:ext cx="13195299" cy="7554502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049362" y="3767632"/>
            <a:ext cx="5548288" cy="8819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solidFill>
                  <a:srgbClr val="1BA9D6"/>
                </a:solidFill>
                <a:latin typeface="Poppins-SemiBold"/>
                <a:cs typeface="Poppins-SemiBold"/>
              </a:rPr>
              <a:t>Nui</a:t>
            </a:r>
            <a:r>
              <a:rPr sz="2700" b="1" spc="-25" dirty="0">
                <a:solidFill>
                  <a:srgbClr val="1BA9D6"/>
                </a:solidFill>
                <a:latin typeface="Poppins-SemiBold"/>
                <a:cs typeface="Poppins-SemiBold"/>
              </a:rPr>
              <a:t> </a:t>
            </a:r>
            <a:r>
              <a:rPr sz="2700" b="1" dirty="0">
                <a:solidFill>
                  <a:srgbClr val="1BA9D6"/>
                </a:solidFill>
                <a:latin typeface="Poppins-SemiBold"/>
                <a:cs typeface="Poppins-SemiBold"/>
              </a:rPr>
              <a:t>Market</a:t>
            </a:r>
            <a:r>
              <a:rPr lang="en-US" sz="2700" b="1" dirty="0">
                <a:solidFill>
                  <a:srgbClr val="1BA9D6"/>
                </a:solidFill>
                <a:latin typeface="Poppins-SemiBold"/>
                <a:cs typeface="Poppins-SemiBold"/>
              </a:rPr>
              <a:t>s</a:t>
            </a:r>
            <a:endParaRPr sz="2700" dirty="0">
              <a:latin typeface="Poppins-SemiBold"/>
              <a:cs typeface="Poppins-SemiBold"/>
            </a:endParaRPr>
          </a:p>
          <a:p>
            <a:pPr marL="12700" marR="675640">
              <a:lnSpc>
                <a:spcPct val="106500"/>
              </a:lnSpc>
              <a:spcBef>
                <a:spcPts val="1285"/>
              </a:spcBef>
            </a:pPr>
            <a:r>
              <a:rPr lang="en-NZ" sz="1800" dirty="0">
                <a:solidFill>
                  <a:srgbClr val="FFFFFF"/>
                </a:solidFill>
                <a:latin typeface="Poppins"/>
                <a:cs typeface="Poppins"/>
              </a:rPr>
              <a:t>Flanders – Sales platform</a:t>
            </a:r>
            <a:endParaRPr sz="1800" dirty="0">
              <a:latin typeface="Poppins"/>
              <a:cs typeface="Poppins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F370E68-B21E-45ED-8C55-7CDFA9773A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832" y="2066925"/>
            <a:ext cx="5315218" cy="11354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831256" y="594983"/>
            <a:ext cx="9740778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2700" b="1" dirty="0">
                <a:solidFill>
                  <a:srgbClr val="1BA9D6"/>
                </a:solidFill>
                <a:latin typeface="Poppins-SemiBold"/>
                <a:cs typeface="Poppins-SemiBold"/>
              </a:rPr>
              <a:t>Getting started on your Nui implementation</a:t>
            </a:r>
            <a:endParaRPr sz="2700" dirty="0">
              <a:latin typeface="Poppins-SemiBold"/>
              <a:cs typeface="Poppins-SemiBol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936929" y="2334642"/>
            <a:ext cx="4399844" cy="17989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010" marR="168275">
              <a:lnSpc>
                <a:spcPct val="104200"/>
              </a:lnSpc>
            </a:pPr>
            <a:r>
              <a:rPr lang="en-NZ" sz="1600" dirty="0">
                <a:solidFill>
                  <a:srgbClr val="727E82"/>
                </a:solidFill>
                <a:latin typeface="Poppins"/>
                <a:cs typeface="Poppins"/>
              </a:rPr>
              <a:t>Keep it simple</a:t>
            </a:r>
          </a:p>
          <a:p>
            <a:pPr marL="334010" marR="168275">
              <a:lnSpc>
                <a:spcPct val="104200"/>
              </a:lnSpc>
            </a:pPr>
            <a:endParaRPr lang="en-NZ" sz="1600" dirty="0">
              <a:solidFill>
                <a:srgbClr val="727E82"/>
              </a:solidFill>
              <a:latin typeface="Poppins"/>
              <a:cs typeface="Poppins"/>
            </a:endParaRPr>
          </a:p>
          <a:p>
            <a:pPr marL="334010" marR="168275">
              <a:lnSpc>
                <a:spcPct val="104200"/>
              </a:lnSpc>
            </a:pPr>
            <a:r>
              <a:rPr lang="en-NZ" sz="1600" dirty="0">
                <a:solidFill>
                  <a:srgbClr val="727E82"/>
                </a:solidFill>
                <a:latin typeface="Poppins"/>
                <a:cs typeface="Poppins"/>
              </a:rPr>
              <a:t>Heads of Agreement</a:t>
            </a:r>
          </a:p>
          <a:p>
            <a:pPr marL="334010" marR="168275">
              <a:lnSpc>
                <a:spcPct val="104200"/>
              </a:lnSpc>
            </a:pPr>
            <a:endParaRPr lang="en-NZ" sz="1600" dirty="0">
              <a:solidFill>
                <a:srgbClr val="727E82"/>
              </a:solidFill>
              <a:latin typeface="Poppins"/>
              <a:cs typeface="Poppins"/>
            </a:endParaRPr>
          </a:p>
          <a:p>
            <a:pPr marL="334010" marR="168275">
              <a:lnSpc>
                <a:spcPct val="104200"/>
              </a:lnSpc>
            </a:pPr>
            <a:r>
              <a:rPr lang="en-NZ" sz="1600" dirty="0">
                <a:solidFill>
                  <a:srgbClr val="727E82"/>
                </a:solidFill>
                <a:latin typeface="Poppins"/>
                <a:cs typeface="Poppins"/>
              </a:rPr>
              <a:t>Agreement to negotiate full agreement in good faith after 12 months</a:t>
            </a:r>
          </a:p>
        </p:txBody>
      </p:sp>
      <p:pic>
        <p:nvPicPr>
          <p:cNvPr id="39" name="Picture 38" descr="A picture containing ray&#10;&#10;Description automatically generated">
            <a:extLst>
              <a:ext uri="{FF2B5EF4-FFF2-40B4-BE49-F238E27FC236}">
                <a16:creationId xmlns:a16="http://schemas.microsoft.com/office/drawing/2014/main" id="{6026122E-C352-45A9-941F-47A2A5DE3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8543" cy="7569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AB16B1-E06D-E140-BA4B-71D8E8531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586" y="1495509"/>
            <a:ext cx="38100" cy="4724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97AA1B-1C72-2C44-AD7A-EA24A1480B96}"/>
              </a:ext>
            </a:extLst>
          </p:cNvPr>
          <p:cNvSpPr/>
          <p:nvPr/>
        </p:nvSpPr>
        <p:spPr>
          <a:xfrm>
            <a:off x="2837042" y="1498387"/>
            <a:ext cx="4598808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19700"/>
              </a:lnSpc>
              <a:spcBef>
                <a:spcPts val="100"/>
              </a:spcBef>
            </a:pPr>
            <a:r>
              <a:rPr lang="en-NZ" sz="1600" b="1" dirty="0">
                <a:latin typeface="Poppins-SemiBold"/>
                <a:cs typeface="Poppins-SemiBold"/>
              </a:rPr>
              <a:t>Legal approach</a:t>
            </a:r>
            <a:endParaRPr lang="en-NZ" sz="1600" dirty="0">
              <a:latin typeface="Poppins-SemiBold"/>
              <a:cs typeface="Poppins-SemiBold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F71ECA-8327-5B4A-A186-05C03D9BC7A9}"/>
              </a:ext>
            </a:extLst>
          </p:cNvPr>
          <p:cNvSpPr/>
          <p:nvPr/>
        </p:nvSpPr>
        <p:spPr>
          <a:xfrm>
            <a:off x="7778735" y="1495509"/>
            <a:ext cx="4598808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19700"/>
              </a:lnSpc>
              <a:spcBef>
                <a:spcPts val="100"/>
              </a:spcBef>
            </a:pPr>
            <a:r>
              <a:rPr lang="en-NZ" sz="1600" b="1" dirty="0">
                <a:latin typeface="Poppins-SemiBold"/>
                <a:cs typeface="Poppins-SemiBold"/>
              </a:rPr>
              <a:t>What do you need to do?</a:t>
            </a:r>
            <a:endParaRPr lang="en-NZ" sz="1600" dirty="0">
              <a:latin typeface="Poppins-SemiBold"/>
              <a:cs typeface="Poppins-SemiBold"/>
            </a:endParaRPr>
          </a:p>
        </p:txBody>
      </p:sp>
      <p:sp>
        <p:nvSpPr>
          <p:cNvPr id="21" name="object 28">
            <a:extLst>
              <a:ext uri="{FF2B5EF4-FFF2-40B4-BE49-F238E27FC236}">
                <a16:creationId xmlns:a16="http://schemas.microsoft.com/office/drawing/2014/main" id="{B8E92DDB-A69C-754F-8A6C-8FCBE9D4683F}"/>
              </a:ext>
            </a:extLst>
          </p:cNvPr>
          <p:cNvSpPr txBox="1"/>
          <p:nvPr/>
        </p:nvSpPr>
        <p:spPr>
          <a:xfrm>
            <a:off x="7824500" y="2334642"/>
            <a:ext cx="4507278" cy="2055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010" marR="168275">
              <a:lnSpc>
                <a:spcPct val="104200"/>
              </a:lnSpc>
            </a:pPr>
            <a:r>
              <a:rPr lang="en-NZ" sz="1600" dirty="0">
                <a:solidFill>
                  <a:srgbClr val="727E82"/>
                </a:solidFill>
                <a:latin typeface="Poppins"/>
                <a:cs typeface="Poppins"/>
              </a:rPr>
              <a:t>Review Nui options</a:t>
            </a:r>
          </a:p>
          <a:p>
            <a:pPr marL="334010" marR="168275">
              <a:lnSpc>
                <a:spcPct val="104200"/>
              </a:lnSpc>
            </a:pPr>
            <a:endParaRPr lang="en-NZ" sz="1600" dirty="0">
              <a:solidFill>
                <a:srgbClr val="727E82"/>
              </a:solidFill>
              <a:latin typeface="Poppins"/>
              <a:cs typeface="Poppins"/>
            </a:endParaRPr>
          </a:p>
          <a:p>
            <a:pPr marL="334010" marR="168275">
              <a:lnSpc>
                <a:spcPct val="104200"/>
              </a:lnSpc>
            </a:pPr>
            <a:r>
              <a:rPr lang="en-NZ" sz="1600" dirty="0">
                <a:solidFill>
                  <a:srgbClr val="727E82"/>
                </a:solidFill>
                <a:latin typeface="Poppins"/>
                <a:cs typeface="Poppins"/>
              </a:rPr>
              <a:t>Commit to a pilot</a:t>
            </a:r>
          </a:p>
          <a:p>
            <a:pPr marL="334010" marR="168275">
              <a:lnSpc>
                <a:spcPct val="104200"/>
              </a:lnSpc>
            </a:pPr>
            <a:endParaRPr lang="en-NZ" sz="1600" dirty="0">
              <a:solidFill>
                <a:srgbClr val="727E82"/>
              </a:solidFill>
              <a:latin typeface="Poppins"/>
              <a:cs typeface="Poppins"/>
            </a:endParaRPr>
          </a:p>
          <a:p>
            <a:pPr marL="334010" marR="168275">
              <a:lnSpc>
                <a:spcPct val="104200"/>
              </a:lnSpc>
            </a:pPr>
            <a:r>
              <a:rPr lang="en-NZ" sz="1600" dirty="0">
                <a:solidFill>
                  <a:srgbClr val="727E82"/>
                </a:solidFill>
                <a:latin typeface="Poppins"/>
                <a:cs typeface="Poppins"/>
              </a:rPr>
              <a:t>Nui Heads of Agreement</a:t>
            </a:r>
          </a:p>
          <a:p>
            <a:pPr marL="334010" marR="168275">
              <a:lnSpc>
                <a:spcPct val="104200"/>
              </a:lnSpc>
            </a:pPr>
            <a:endParaRPr lang="en-NZ" sz="1600" dirty="0">
              <a:solidFill>
                <a:srgbClr val="727E82"/>
              </a:solidFill>
              <a:latin typeface="Poppins"/>
              <a:cs typeface="Poppins"/>
            </a:endParaRPr>
          </a:p>
          <a:p>
            <a:pPr marL="334010" marR="168275">
              <a:lnSpc>
                <a:spcPct val="104200"/>
              </a:lnSpc>
            </a:pPr>
            <a:r>
              <a:rPr lang="en-NZ" sz="1600" dirty="0">
                <a:solidFill>
                  <a:srgbClr val="727E82"/>
                </a:solidFill>
                <a:latin typeface="Poppins"/>
                <a:cs typeface="Poppins"/>
              </a:rPr>
              <a:t>Assign an internal platform owner to work with Nui </a:t>
            </a:r>
          </a:p>
        </p:txBody>
      </p:sp>
      <p:pic>
        <p:nvPicPr>
          <p:cNvPr id="31" name="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41621" y="2397454"/>
            <a:ext cx="190284" cy="14403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36929" y="2926270"/>
            <a:ext cx="190284" cy="144030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34855" y="3430252"/>
            <a:ext cx="190284" cy="14403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803082C-2B99-8445-94BA-D8670E46DB9B}"/>
              </a:ext>
            </a:extLst>
          </p:cNvPr>
          <p:cNvGrpSpPr/>
          <p:nvPr/>
        </p:nvGrpSpPr>
        <p:grpSpPr>
          <a:xfrm>
            <a:off x="7862022" y="2413618"/>
            <a:ext cx="218279" cy="1696370"/>
            <a:chOff x="7789608" y="2412416"/>
            <a:chExt cx="218279" cy="1696370"/>
          </a:xfrm>
        </p:grpSpPr>
        <p:pic>
          <p:nvPicPr>
            <p:cNvPr id="23" name="object 31">
              <a:extLst>
                <a:ext uri="{FF2B5EF4-FFF2-40B4-BE49-F238E27FC236}">
                  <a16:creationId xmlns:a16="http://schemas.microsoft.com/office/drawing/2014/main" id="{DF4036A6-F5F8-2947-878C-DC2D783889E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94065" y="2412416"/>
              <a:ext cx="190284" cy="144030"/>
            </a:xfrm>
            <a:prstGeom prst="rect">
              <a:avLst/>
            </a:prstGeom>
          </p:spPr>
        </p:pic>
        <p:pic>
          <p:nvPicPr>
            <p:cNvPr id="24" name="object 32">
              <a:extLst>
                <a:ext uri="{FF2B5EF4-FFF2-40B4-BE49-F238E27FC236}">
                  <a16:creationId xmlns:a16="http://schemas.microsoft.com/office/drawing/2014/main" id="{510948B8-0D74-8E4F-BFF3-15D39E11CF4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94065" y="2900888"/>
              <a:ext cx="190284" cy="144030"/>
            </a:xfrm>
            <a:prstGeom prst="rect">
              <a:avLst/>
            </a:prstGeom>
          </p:spPr>
        </p:pic>
        <p:pic>
          <p:nvPicPr>
            <p:cNvPr id="25" name="object 33">
              <a:extLst>
                <a:ext uri="{FF2B5EF4-FFF2-40B4-BE49-F238E27FC236}">
                  <a16:creationId xmlns:a16="http://schemas.microsoft.com/office/drawing/2014/main" id="{6BBE90BE-717E-4143-8056-41B637805EA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89608" y="3436549"/>
              <a:ext cx="190284" cy="144030"/>
            </a:xfrm>
            <a:prstGeom prst="rect">
              <a:avLst/>
            </a:prstGeom>
          </p:spPr>
        </p:pic>
        <p:pic>
          <p:nvPicPr>
            <p:cNvPr id="20" name="object 33">
              <a:extLst>
                <a:ext uri="{FF2B5EF4-FFF2-40B4-BE49-F238E27FC236}">
                  <a16:creationId xmlns:a16="http://schemas.microsoft.com/office/drawing/2014/main" id="{6E32140C-D7BC-6D40-BE1E-34F4073D980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7603" y="3964756"/>
              <a:ext cx="190284" cy="144030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35911ED7-0CF9-8F5E-B319-E2D7EB54D0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857" y="6604000"/>
            <a:ext cx="2290362" cy="48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78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05A1326-F092-DD47-AE54-71C4B3A38674}"/>
              </a:ext>
            </a:extLst>
          </p:cNvPr>
          <p:cNvSpPr/>
          <p:nvPr/>
        </p:nvSpPr>
        <p:spPr>
          <a:xfrm>
            <a:off x="5467372" y="4785380"/>
            <a:ext cx="2260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1AB5E5"/>
                </a:solidFill>
                <a:latin typeface="Poppins SemiBold" pitchFamily="2" charset="77"/>
                <a:cs typeface="Poppins SemiBold" pitchFamily="2" charset="77"/>
              </a:rPr>
              <a:t>Thank</a:t>
            </a:r>
            <a:r>
              <a:rPr lang="en-US" sz="2800" b="1" dirty="0">
                <a:solidFill>
                  <a:srgbClr val="1AB5E5"/>
                </a:solidFill>
                <a:latin typeface="Poppins SemiBold" pitchFamily="2" charset="77"/>
                <a:cs typeface="Poppins SemiBold" pitchFamily="2" charset="77"/>
              </a:rPr>
              <a:t> you!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4B00286-803A-A126-A77E-AD2CD26282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676" y="2184400"/>
            <a:ext cx="2705946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64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 txBox="1"/>
          <p:nvPr/>
        </p:nvSpPr>
        <p:spPr>
          <a:xfrm>
            <a:off x="2837042" y="1550012"/>
            <a:ext cx="8332608" cy="295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700"/>
              </a:lnSpc>
              <a:spcBef>
                <a:spcPts val="100"/>
              </a:spcBef>
            </a:pPr>
            <a:r>
              <a:rPr lang="en-NZ" sz="1600" b="1" dirty="0">
                <a:latin typeface="Poppins-SemiBold"/>
                <a:cs typeface="Poppins-SemiBold"/>
              </a:rPr>
              <a:t>The key benefits</a:t>
            </a:r>
            <a:endParaRPr sz="1350" dirty="0">
              <a:latin typeface="Poppins-SemiBold"/>
              <a:cs typeface="Poppins-SemiBold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831256" y="594983"/>
            <a:ext cx="9740778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2700" b="1" dirty="0">
                <a:solidFill>
                  <a:srgbClr val="1BA9D6"/>
                </a:solidFill>
                <a:latin typeface="Poppins-SemiBold"/>
                <a:cs typeface="Poppins-SemiBold"/>
              </a:rPr>
              <a:t>Why use Nui Markets?</a:t>
            </a:r>
            <a:endParaRPr sz="2700" dirty="0">
              <a:latin typeface="Poppins-SemiBold"/>
              <a:cs typeface="Poppins-SemiBold"/>
            </a:endParaRPr>
          </a:p>
        </p:txBody>
      </p:sp>
      <p:pic>
        <p:nvPicPr>
          <p:cNvPr id="39" name="Picture 38" descr="A picture containing ray&#10;&#10;Description automatically generated">
            <a:extLst>
              <a:ext uri="{FF2B5EF4-FFF2-40B4-BE49-F238E27FC236}">
                <a16:creationId xmlns:a16="http://schemas.microsoft.com/office/drawing/2014/main" id="{6026122E-C352-45A9-941F-47A2A5DE3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8543" cy="7569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3DE46E-A7CC-934E-8D96-8ECB0372F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050" y="2334765"/>
            <a:ext cx="812800" cy="812800"/>
          </a:xfrm>
          <a:prstGeom prst="rect">
            <a:avLst/>
          </a:prstGeom>
        </p:spPr>
      </p:pic>
      <p:sp>
        <p:nvSpPr>
          <p:cNvPr id="20" name="object 28">
            <a:extLst>
              <a:ext uri="{FF2B5EF4-FFF2-40B4-BE49-F238E27FC236}">
                <a16:creationId xmlns:a16="http://schemas.microsoft.com/office/drawing/2014/main" id="{2FC63F37-30AE-ED4F-8A98-4B317EEAAF20}"/>
              </a:ext>
            </a:extLst>
          </p:cNvPr>
          <p:cNvSpPr txBox="1"/>
          <p:nvPr/>
        </p:nvSpPr>
        <p:spPr>
          <a:xfrm>
            <a:off x="6348715" y="3474067"/>
            <a:ext cx="2895600" cy="21425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700"/>
              </a:lnSpc>
              <a:spcBef>
                <a:spcPts val="100"/>
              </a:spcBef>
            </a:pPr>
            <a:r>
              <a:rPr lang="en-NZ" sz="1200" b="1" dirty="0">
                <a:latin typeface="Poppins-SemiBold"/>
                <a:cs typeface="Poppins-SemiBold"/>
              </a:rPr>
              <a:t>Gain market information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NZ" sz="1200" dirty="0">
              <a:latin typeface="Poppins-SemiBold"/>
              <a:cs typeface="Poppins-SemiBold"/>
            </a:endParaRPr>
          </a:p>
          <a:p>
            <a:pPr marL="334010" marR="168275">
              <a:lnSpc>
                <a:spcPct val="104200"/>
              </a:lnSpc>
            </a:pPr>
            <a:r>
              <a:rPr lang="en-NZ" sz="1200" dirty="0">
                <a:solidFill>
                  <a:srgbClr val="727E82"/>
                </a:solidFill>
                <a:latin typeface="Poppins"/>
                <a:cs typeface="Poppins"/>
              </a:rPr>
              <a:t>Provides price discovery and transparency across markets</a:t>
            </a:r>
          </a:p>
          <a:p>
            <a:pPr marL="334010" marR="168275">
              <a:lnSpc>
                <a:spcPct val="104200"/>
              </a:lnSpc>
            </a:pPr>
            <a:endParaRPr lang="en-NZ" sz="1200" dirty="0">
              <a:solidFill>
                <a:srgbClr val="727E82"/>
              </a:solidFill>
              <a:latin typeface="Poppins"/>
              <a:cs typeface="Poppins"/>
            </a:endParaRPr>
          </a:p>
          <a:p>
            <a:pPr marL="334010" marR="206375">
              <a:lnSpc>
                <a:spcPct val="104200"/>
              </a:lnSpc>
            </a:pPr>
            <a:r>
              <a:rPr lang="en-NZ" sz="1200" dirty="0">
                <a:solidFill>
                  <a:srgbClr val="727E82"/>
                </a:solidFill>
                <a:latin typeface="Poppins"/>
                <a:cs typeface="Poppins"/>
              </a:rPr>
              <a:t>Pricing tension is reduced when all parties have </a:t>
            </a:r>
          </a:p>
          <a:p>
            <a:pPr marL="334010" marR="206375">
              <a:lnSpc>
                <a:spcPct val="104200"/>
              </a:lnSpc>
            </a:pPr>
            <a:r>
              <a:rPr lang="en-NZ" sz="1200" dirty="0">
                <a:solidFill>
                  <a:srgbClr val="727E82"/>
                </a:solidFill>
                <a:latin typeface="Poppins"/>
                <a:cs typeface="Poppins"/>
              </a:rPr>
              <a:t>visibility of the market price</a:t>
            </a:r>
          </a:p>
          <a:p>
            <a:pPr marL="334010" marR="206375">
              <a:lnSpc>
                <a:spcPct val="104200"/>
              </a:lnSpc>
            </a:pPr>
            <a:endParaRPr lang="en-NZ" sz="1200" dirty="0">
              <a:solidFill>
                <a:srgbClr val="727E82"/>
              </a:solidFill>
              <a:latin typeface="Poppins"/>
              <a:cs typeface="Poppins"/>
            </a:endParaRPr>
          </a:p>
          <a:p>
            <a:pPr marL="334010" marR="206375">
              <a:lnSpc>
                <a:spcPct val="104200"/>
              </a:lnSpc>
            </a:pPr>
            <a:r>
              <a:rPr lang="en-NZ" sz="1200" dirty="0">
                <a:solidFill>
                  <a:srgbClr val="727E82"/>
                </a:solidFill>
                <a:latin typeface="Poppins"/>
                <a:cs typeface="Poppins"/>
              </a:rPr>
              <a:t>Access to Nui’s trade information dashboard</a:t>
            </a:r>
          </a:p>
        </p:txBody>
      </p:sp>
      <p:pic>
        <p:nvPicPr>
          <p:cNvPr id="25" name="object 31">
            <a:extLst>
              <a:ext uri="{FF2B5EF4-FFF2-40B4-BE49-F238E27FC236}">
                <a16:creationId xmlns:a16="http://schemas.microsoft.com/office/drawing/2014/main" id="{CF9D6EFB-D9A8-7F4F-9C9B-58AFCF2AA02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92450" y="3937000"/>
            <a:ext cx="190284" cy="144030"/>
          </a:xfrm>
          <a:prstGeom prst="rect">
            <a:avLst/>
          </a:prstGeom>
        </p:spPr>
      </p:pic>
      <p:pic>
        <p:nvPicPr>
          <p:cNvPr id="26" name="object 32">
            <a:extLst>
              <a:ext uri="{FF2B5EF4-FFF2-40B4-BE49-F238E27FC236}">
                <a16:creationId xmlns:a16="http://schemas.microsoft.com/office/drawing/2014/main" id="{F10A2AF9-4C08-7A4B-888B-F25E618C19E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02155" y="4537841"/>
            <a:ext cx="190284" cy="14403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080062C-7B05-2443-9954-8C9EC860D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726" y="2260600"/>
            <a:ext cx="38100" cy="3352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95CC8B-2FCB-7545-9D2B-B393F8F09F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6268" y="2318282"/>
            <a:ext cx="812800" cy="812800"/>
          </a:xfrm>
          <a:prstGeom prst="rect">
            <a:avLst/>
          </a:prstGeom>
        </p:spPr>
      </p:pic>
      <p:sp>
        <p:nvSpPr>
          <p:cNvPr id="32" name="object 28">
            <a:extLst>
              <a:ext uri="{FF2B5EF4-FFF2-40B4-BE49-F238E27FC236}">
                <a16:creationId xmlns:a16="http://schemas.microsoft.com/office/drawing/2014/main" id="{52083155-B9C7-A749-8E8B-8F286BE26675}"/>
              </a:ext>
            </a:extLst>
          </p:cNvPr>
          <p:cNvSpPr txBox="1"/>
          <p:nvPr/>
        </p:nvSpPr>
        <p:spPr>
          <a:xfrm>
            <a:off x="3074032" y="3476792"/>
            <a:ext cx="2895600" cy="23346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700"/>
              </a:lnSpc>
              <a:spcBef>
                <a:spcPts val="100"/>
              </a:spcBef>
            </a:pPr>
            <a:r>
              <a:rPr lang="en-NZ" sz="1200" b="1" dirty="0">
                <a:latin typeface="Poppins-SemiBold"/>
                <a:cs typeface="Poppins-SemiBold"/>
              </a:rPr>
              <a:t>Improved trade efficiency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NZ" sz="1200" dirty="0">
              <a:latin typeface="Poppins-SemiBold"/>
              <a:cs typeface="Poppins-SemiBold"/>
            </a:endParaRPr>
          </a:p>
          <a:p>
            <a:pPr marL="334010" marR="168275">
              <a:lnSpc>
                <a:spcPct val="104200"/>
              </a:lnSpc>
            </a:pPr>
            <a:r>
              <a:rPr lang="en-NZ" sz="1200" dirty="0">
                <a:solidFill>
                  <a:srgbClr val="727E82"/>
                </a:solidFill>
                <a:latin typeface="Poppins"/>
                <a:cs typeface="Poppins"/>
              </a:rPr>
              <a:t>Days long processes now happen with just one click</a:t>
            </a:r>
          </a:p>
          <a:p>
            <a:pPr marL="334010" marR="168275">
              <a:lnSpc>
                <a:spcPct val="104200"/>
              </a:lnSpc>
            </a:pPr>
            <a:endParaRPr lang="en-NZ" sz="1200" dirty="0">
              <a:solidFill>
                <a:srgbClr val="727E82"/>
              </a:solidFill>
              <a:latin typeface="Poppins"/>
              <a:cs typeface="Poppins"/>
            </a:endParaRPr>
          </a:p>
          <a:p>
            <a:pPr marL="334010" marR="206375">
              <a:lnSpc>
                <a:spcPct val="104200"/>
              </a:lnSpc>
            </a:pPr>
            <a:r>
              <a:rPr lang="en-NZ" sz="1200" dirty="0">
                <a:solidFill>
                  <a:srgbClr val="727E82"/>
                </a:solidFill>
                <a:latin typeface="Poppins"/>
                <a:cs typeface="Poppins"/>
              </a:rPr>
              <a:t>Customised price lists no longer required with the Nui freight module</a:t>
            </a:r>
          </a:p>
          <a:p>
            <a:pPr marL="334010" marR="206375">
              <a:lnSpc>
                <a:spcPct val="104200"/>
              </a:lnSpc>
            </a:pPr>
            <a:endParaRPr lang="en-NZ" sz="1200" dirty="0">
              <a:solidFill>
                <a:srgbClr val="727E82"/>
              </a:solidFill>
              <a:latin typeface="Poppins"/>
              <a:cs typeface="Poppins"/>
            </a:endParaRPr>
          </a:p>
          <a:p>
            <a:pPr marL="334010" marR="206375">
              <a:lnSpc>
                <a:spcPct val="104200"/>
              </a:lnSpc>
            </a:pPr>
            <a:r>
              <a:rPr lang="en-NZ" sz="1200" dirty="0">
                <a:solidFill>
                  <a:srgbClr val="727E82"/>
                </a:solidFill>
                <a:latin typeface="Poppins"/>
                <a:cs typeface="Poppins"/>
              </a:rPr>
              <a:t>Reduced time and spend on transactional activity allows for value-added activity</a:t>
            </a:r>
          </a:p>
        </p:txBody>
      </p:sp>
      <p:pic>
        <p:nvPicPr>
          <p:cNvPr id="33" name="object 31">
            <a:extLst>
              <a:ext uri="{FF2B5EF4-FFF2-40B4-BE49-F238E27FC236}">
                <a16:creationId xmlns:a16="http://schemas.microsoft.com/office/drawing/2014/main" id="{D96C3E0F-247A-584D-89DE-9AB96029573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69050" y="3939674"/>
            <a:ext cx="190284" cy="144030"/>
          </a:xfrm>
          <a:prstGeom prst="rect">
            <a:avLst/>
          </a:prstGeom>
        </p:spPr>
      </p:pic>
      <p:pic>
        <p:nvPicPr>
          <p:cNvPr id="34" name="object 32">
            <a:extLst>
              <a:ext uri="{FF2B5EF4-FFF2-40B4-BE49-F238E27FC236}">
                <a16:creationId xmlns:a16="http://schemas.microsoft.com/office/drawing/2014/main" id="{63C57096-A1EB-4C41-AB50-32514722BDB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69050" y="4473339"/>
            <a:ext cx="190284" cy="14403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36F34A7-6D47-134F-B06F-B8B698D34E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4650" y="2260600"/>
            <a:ext cx="38100" cy="3352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9098E1-5406-734F-BDB0-6406DA514D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9554" y="2364139"/>
            <a:ext cx="812800" cy="812800"/>
          </a:xfrm>
          <a:prstGeom prst="rect">
            <a:avLst/>
          </a:prstGeom>
        </p:spPr>
      </p:pic>
      <p:sp>
        <p:nvSpPr>
          <p:cNvPr id="36" name="object 28">
            <a:extLst>
              <a:ext uri="{FF2B5EF4-FFF2-40B4-BE49-F238E27FC236}">
                <a16:creationId xmlns:a16="http://schemas.microsoft.com/office/drawing/2014/main" id="{830CECC3-1037-3C49-B728-8EB9CFE761DF}"/>
              </a:ext>
            </a:extLst>
          </p:cNvPr>
          <p:cNvSpPr txBox="1"/>
          <p:nvPr/>
        </p:nvSpPr>
        <p:spPr>
          <a:xfrm>
            <a:off x="9676434" y="3474067"/>
            <a:ext cx="2764605" cy="1758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700"/>
              </a:lnSpc>
              <a:spcBef>
                <a:spcPts val="100"/>
              </a:spcBef>
            </a:pPr>
            <a:r>
              <a:rPr lang="en-NZ" sz="1200" b="1" dirty="0">
                <a:latin typeface="Poppins-SemiBold"/>
                <a:cs typeface="Poppins-SemiBold"/>
              </a:rPr>
              <a:t>Improved customer experience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NZ" sz="1200" dirty="0">
              <a:latin typeface="Poppins-SemiBold"/>
              <a:cs typeface="Poppins-SemiBold"/>
            </a:endParaRPr>
          </a:p>
          <a:p>
            <a:pPr marL="334010" marR="206375">
              <a:lnSpc>
                <a:spcPct val="104200"/>
              </a:lnSpc>
            </a:pPr>
            <a:r>
              <a:rPr lang="en-NZ" sz="1200" dirty="0">
                <a:solidFill>
                  <a:srgbClr val="727E82"/>
                </a:solidFill>
                <a:latin typeface="Poppins"/>
                <a:cs typeface="Poppins"/>
              </a:rPr>
              <a:t>Nui’s intuitive user interface,  simplifies trade for your customers</a:t>
            </a:r>
          </a:p>
          <a:p>
            <a:pPr marL="334010" marR="206375">
              <a:lnSpc>
                <a:spcPct val="104200"/>
              </a:lnSpc>
            </a:pPr>
            <a:endParaRPr lang="en-NZ" sz="1200" dirty="0">
              <a:solidFill>
                <a:srgbClr val="727E82"/>
              </a:solidFill>
              <a:latin typeface="Poppins"/>
              <a:cs typeface="Poppins"/>
            </a:endParaRPr>
          </a:p>
          <a:p>
            <a:pPr marL="334010" marR="206375">
              <a:lnSpc>
                <a:spcPct val="104200"/>
              </a:lnSpc>
            </a:pPr>
            <a:r>
              <a:rPr lang="en-NZ" sz="1200" dirty="0">
                <a:solidFill>
                  <a:srgbClr val="727E82"/>
                </a:solidFill>
                <a:latin typeface="Poppins"/>
                <a:cs typeface="Poppins"/>
              </a:rPr>
              <a:t>A record of all trades,  assists with order tracking and reporting</a:t>
            </a:r>
          </a:p>
        </p:txBody>
      </p:sp>
      <p:pic>
        <p:nvPicPr>
          <p:cNvPr id="38" name="object 31">
            <a:extLst>
              <a:ext uri="{FF2B5EF4-FFF2-40B4-BE49-F238E27FC236}">
                <a16:creationId xmlns:a16="http://schemas.microsoft.com/office/drawing/2014/main" id="{3FF728D0-E2C7-EF48-BF73-B18A7B363CD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41974" y="3931267"/>
            <a:ext cx="190284" cy="144030"/>
          </a:xfrm>
          <a:prstGeom prst="rect">
            <a:avLst/>
          </a:prstGeom>
        </p:spPr>
      </p:pic>
      <p:pic>
        <p:nvPicPr>
          <p:cNvPr id="40" name="object 32">
            <a:extLst>
              <a:ext uri="{FF2B5EF4-FFF2-40B4-BE49-F238E27FC236}">
                <a16:creationId xmlns:a16="http://schemas.microsoft.com/office/drawing/2014/main" id="{FA536260-3515-2D43-9613-928DBC392BD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41974" y="4681871"/>
            <a:ext cx="190284" cy="1440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29B7C69-15CA-E26E-70EC-D4DAD2831C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857" y="6604000"/>
            <a:ext cx="2290362" cy="489269"/>
          </a:xfrm>
          <a:prstGeom prst="rect">
            <a:avLst/>
          </a:prstGeom>
        </p:spPr>
      </p:pic>
      <p:pic>
        <p:nvPicPr>
          <p:cNvPr id="21" name="object 32">
            <a:extLst>
              <a:ext uri="{FF2B5EF4-FFF2-40B4-BE49-F238E27FC236}">
                <a16:creationId xmlns:a16="http://schemas.microsoft.com/office/drawing/2014/main" id="{526962C0-FA67-3CA5-50EE-F9F94FAC89D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61602" y="5259270"/>
            <a:ext cx="190284" cy="144030"/>
          </a:xfrm>
          <a:prstGeom prst="rect">
            <a:avLst/>
          </a:prstGeom>
        </p:spPr>
      </p:pic>
      <p:pic>
        <p:nvPicPr>
          <p:cNvPr id="22" name="object 32">
            <a:extLst>
              <a:ext uri="{FF2B5EF4-FFF2-40B4-BE49-F238E27FC236}">
                <a16:creationId xmlns:a16="http://schemas.microsoft.com/office/drawing/2014/main" id="{9F0AC623-62F5-2279-BE2F-9E4B73B0FBC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02155" y="5259270"/>
            <a:ext cx="190284" cy="14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70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A picture containing ray&#10;&#10;Description automatically generated">
            <a:extLst>
              <a:ext uri="{FF2B5EF4-FFF2-40B4-BE49-F238E27FC236}">
                <a16:creationId xmlns:a16="http://schemas.microsoft.com/office/drawing/2014/main" id="{6026122E-C352-45A9-941F-47A2A5DE3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8543" cy="7569200"/>
          </a:xfrm>
          <a:prstGeom prst="rect">
            <a:avLst/>
          </a:prstGeom>
        </p:spPr>
      </p:pic>
      <p:grpSp>
        <p:nvGrpSpPr>
          <p:cNvPr id="17" name="object 21">
            <a:extLst>
              <a:ext uri="{FF2B5EF4-FFF2-40B4-BE49-F238E27FC236}">
                <a16:creationId xmlns:a16="http://schemas.microsoft.com/office/drawing/2014/main" id="{2864E897-9FA5-DB4B-AB61-5AFE36ABC97D}"/>
              </a:ext>
            </a:extLst>
          </p:cNvPr>
          <p:cNvGrpSpPr/>
          <p:nvPr/>
        </p:nvGrpSpPr>
        <p:grpSpPr>
          <a:xfrm>
            <a:off x="3593191" y="4661510"/>
            <a:ext cx="8027034" cy="502284"/>
            <a:chOff x="3593191" y="4661510"/>
            <a:chExt cx="8027034" cy="502284"/>
          </a:xfrm>
        </p:grpSpPr>
        <p:pic>
          <p:nvPicPr>
            <p:cNvPr id="18" name="object 22">
              <a:extLst>
                <a:ext uri="{FF2B5EF4-FFF2-40B4-BE49-F238E27FC236}">
                  <a16:creationId xmlns:a16="http://schemas.microsoft.com/office/drawing/2014/main" id="{B5B49A8A-0FF6-0543-B0F7-8848225A58E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3191" y="4718192"/>
              <a:ext cx="445436" cy="445436"/>
            </a:xfrm>
            <a:prstGeom prst="rect">
              <a:avLst/>
            </a:prstGeom>
          </p:spPr>
        </p:pic>
        <p:pic>
          <p:nvPicPr>
            <p:cNvPr id="19" name="object 23">
              <a:extLst>
                <a:ext uri="{FF2B5EF4-FFF2-40B4-BE49-F238E27FC236}">
                  <a16:creationId xmlns:a16="http://schemas.microsoft.com/office/drawing/2014/main" id="{1B1EADFC-EB23-E34D-8FC6-2E66B785435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3939" y="4661510"/>
              <a:ext cx="482600" cy="469900"/>
            </a:xfrm>
            <a:prstGeom prst="rect">
              <a:avLst/>
            </a:prstGeom>
          </p:spPr>
        </p:pic>
        <p:pic>
          <p:nvPicPr>
            <p:cNvPr id="20" name="object 24">
              <a:extLst>
                <a:ext uri="{FF2B5EF4-FFF2-40B4-BE49-F238E27FC236}">
                  <a16:creationId xmlns:a16="http://schemas.microsoft.com/office/drawing/2014/main" id="{86D9F87A-0D66-3E41-BE9D-89BFAF8C48B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25986" y="4737722"/>
              <a:ext cx="406393" cy="406387"/>
            </a:xfrm>
            <a:prstGeom prst="rect">
              <a:avLst/>
            </a:prstGeom>
          </p:spPr>
        </p:pic>
        <p:pic>
          <p:nvPicPr>
            <p:cNvPr id="21" name="object 25">
              <a:extLst>
                <a:ext uri="{FF2B5EF4-FFF2-40B4-BE49-F238E27FC236}">
                  <a16:creationId xmlns:a16="http://schemas.microsoft.com/office/drawing/2014/main" id="{D2860541-8281-3946-A171-235F6F568F1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29817" y="4784026"/>
              <a:ext cx="390098" cy="313772"/>
            </a:xfrm>
            <a:prstGeom prst="rect">
              <a:avLst/>
            </a:prstGeom>
          </p:spPr>
        </p:pic>
      </p:grpSp>
      <p:sp>
        <p:nvSpPr>
          <p:cNvPr id="22" name="object 26">
            <a:extLst>
              <a:ext uri="{FF2B5EF4-FFF2-40B4-BE49-F238E27FC236}">
                <a16:creationId xmlns:a16="http://schemas.microsoft.com/office/drawing/2014/main" id="{57062B31-8A24-6B4D-9447-6520EE423419}"/>
              </a:ext>
            </a:extLst>
          </p:cNvPr>
          <p:cNvSpPr txBox="1"/>
          <p:nvPr/>
        </p:nvSpPr>
        <p:spPr>
          <a:xfrm>
            <a:off x="3010987" y="5956318"/>
            <a:ext cx="16986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Poppins-SemiBold"/>
                <a:cs typeface="Poppins-SemiBold"/>
              </a:rPr>
              <a:t>Increased trade </a:t>
            </a:r>
            <a:r>
              <a:rPr sz="1000" b="1" spc="-10" dirty="0">
                <a:solidFill>
                  <a:srgbClr val="FFFFFF"/>
                </a:solidFill>
                <a:latin typeface="Poppins-SemiBold"/>
                <a:cs typeface="Poppins-SemiBold"/>
              </a:rPr>
              <a:t>efficiency</a:t>
            </a:r>
            <a:endParaRPr sz="1000" dirty="0">
              <a:latin typeface="Poppins-SemiBold"/>
              <a:cs typeface="Poppins-SemiBold"/>
            </a:endParaRPr>
          </a:p>
        </p:txBody>
      </p:sp>
      <p:sp>
        <p:nvSpPr>
          <p:cNvPr id="23" name="object 27">
            <a:extLst>
              <a:ext uri="{FF2B5EF4-FFF2-40B4-BE49-F238E27FC236}">
                <a16:creationId xmlns:a16="http://schemas.microsoft.com/office/drawing/2014/main" id="{CEE5D57F-1D3B-5D47-B6B8-5E6C3214B315}"/>
              </a:ext>
            </a:extLst>
          </p:cNvPr>
          <p:cNvSpPr txBox="1"/>
          <p:nvPr/>
        </p:nvSpPr>
        <p:spPr>
          <a:xfrm>
            <a:off x="5461673" y="5122520"/>
            <a:ext cx="190753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Poppins-SemiBold"/>
                <a:cs typeface="Poppins-SemiBold"/>
              </a:rPr>
              <a:t>Improved price </a:t>
            </a:r>
            <a:r>
              <a:rPr sz="1000" b="1" spc="-10" dirty="0">
                <a:solidFill>
                  <a:srgbClr val="FFFFFF"/>
                </a:solidFill>
                <a:latin typeface="Poppins-SemiBold"/>
                <a:cs typeface="Poppins-SemiBold"/>
              </a:rPr>
              <a:t>transparency</a:t>
            </a:r>
            <a:endParaRPr sz="1000" dirty="0">
              <a:latin typeface="Poppins-SemiBold"/>
              <a:cs typeface="Poppins-SemiBold"/>
            </a:endParaRPr>
          </a:p>
        </p:txBody>
      </p:sp>
      <p:sp>
        <p:nvSpPr>
          <p:cNvPr id="24" name="object 28">
            <a:extLst>
              <a:ext uri="{FF2B5EF4-FFF2-40B4-BE49-F238E27FC236}">
                <a16:creationId xmlns:a16="http://schemas.microsoft.com/office/drawing/2014/main" id="{31120F6E-6614-FF43-840A-E23B11FD4025}"/>
              </a:ext>
            </a:extLst>
          </p:cNvPr>
          <p:cNvSpPr txBox="1"/>
          <p:nvPr/>
        </p:nvSpPr>
        <p:spPr>
          <a:xfrm>
            <a:off x="8185187" y="5122520"/>
            <a:ext cx="1352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Poppins-SemiBold"/>
                <a:cs typeface="Poppins-SemiBold"/>
              </a:rPr>
              <a:t>Enriched market </a:t>
            </a:r>
            <a:r>
              <a:rPr sz="1000" b="1" spc="-20" dirty="0">
                <a:solidFill>
                  <a:srgbClr val="FFFFFF"/>
                </a:solidFill>
                <a:latin typeface="Poppins-SemiBold"/>
                <a:cs typeface="Poppins-SemiBold"/>
              </a:rPr>
              <a:t>info</a:t>
            </a:r>
            <a:endParaRPr sz="1000">
              <a:latin typeface="Poppins-SemiBold"/>
              <a:cs typeface="Poppins-SemiBold"/>
            </a:endParaRPr>
          </a:p>
        </p:txBody>
      </p:sp>
      <p:sp>
        <p:nvSpPr>
          <p:cNvPr id="26" name="object 24">
            <a:extLst>
              <a:ext uri="{FF2B5EF4-FFF2-40B4-BE49-F238E27FC236}">
                <a16:creationId xmlns:a16="http://schemas.microsoft.com/office/drawing/2014/main" id="{713FB924-97A3-5141-A1C7-FB7D664673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35250" y="588160"/>
            <a:ext cx="9968865" cy="438774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640"/>
              </a:spcBef>
            </a:pPr>
            <a:r>
              <a:rPr lang="en-NZ" sz="2700" b="1" dirty="0">
                <a:solidFill>
                  <a:srgbClr val="1BA9D5"/>
                </a:solidFill>
                <a:latin typeface="Poppins-SemiBold"/>
                <a:cs typeface="Poppins-SemiBold"/>
              </a:rPr>
              <a:t>Flanders Marketplace</a:t>
            </a:r>
            <a:endParaRPr sz="2700" dirty="0">
              <a:latin typeface="Poppins-SemiBold"/>
              <a:cs typeface="Poppins-SemiBol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4396BB-8355-1110-D233-708078EA03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6650" y="1803400"/>
            <a:ext cx="10710191" cy="449277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7C8EF0A-553C-312F-9BD9-669EB55AEE33}"/>
              </a:ext>
            </a:extLst>
          </p:cNvPr>
          <p:cNvSpPr/>
          <p:nvPr/>
        </p:nvSpPr>
        <p:spPr>
          <a:xfrm>
            <a:off x="2559050" y="1063879"/>
            <a:ext cx="9525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19700"/>
              </a:lnSpc>
              <a:spcBef>
                <a:spcPts val="100"/>
              </a:spcBef>
            </a:pPr>
            <a:r>
              <a:rPr lang="en-NZ" sz="1600" b="1" dirty="0">
                <a:latin typeface="Poppins-SemiBold"/>
                <a:cs typeface="Poppins-SemiBold"/>
              </a:rPr>
              <a:t>Offer details (price, volume, loading, ETD, etc) entered by Flanders.  Several options available to simplify how product range is displayed </a:t>
            </a:r>
            <a:endParaRPr lang="en-NZ" sz="1600" dirty="0">
              <a:latin typeface="Poppins-SemiBold"/>
              <a:cs typeface="Poppins-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194984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A picture containing ray&#10;&#10;Description automatically generated">
            <a:extLst>
              <a:ext uri="{FF2B5EF4-FFF2-40B4-BE49-F238E27FC236}">
                <a16:creationId xmlns:a16="http://schemas.microsoft.com/office/drawing/2014/main" id="{6026122E-C352-45A9-941F-47A2A5DE3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8543" cy="7569200"/>
          </a:xfrm>
          <a:prstGeom prst="rect">
            <a:avLst/>
          </a:prstGeom>
        </p:spPr>
      </p:pic>
      <p:grpSp>
        <p:nvGrpSpPr>
          <p:cNvPr id="17" name="object 21">
            <a:extLst>
              <a:ext uri="{FF2B5EF4-FFF2-40B4-BE49-F238E27FC236}">
                <a16:creationId xmlns:a16="http://schemas.microsoft.com/office/drawing/2014/main" id="{2864E897-9FA5-DB4B-AB61-5AFE36ABC97D}"/>
              </a:ext>
            </a:extLst>
          </p:cNvPr>
          <p:cNvGrpSpPr/>
          <p:nvPr/>
        </p:nvGrpSpPr>
        <p:grpSpPr>
          <a:xfrm>
            <a:off x="3593191" y="4661510"/>
            <a:ext cx="8027034" cy="502284"/>
            <a:chOff x="3593191" y="4661510"/>
            <a:chExt cx="8027034" cy="502284"/>
          </a:xfrm>
        </p:grpSpPr>
        <p:pic>
          <p:nvPicPr>
            <p:cNvPr id="18" name="object 22">
              <a:extLst>
                <a:ext uri="{FF2B5EF4-FFF2-40B4-BE49-F238E27FC236}">
                  <a16:creationId xmlns:a16="http://schemas.microsoft.com/office/drawing/2014/main" id="{B5B49A8A-0FF6-0543-B0F7-8848225A58E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3191" y="4718192"/>
              <a:ext cx="445436" cy="445436"/>
            </a:xfrm>
            <a:prstGeom prst="rect">
              <a:avLst/>
            </a:prstGeom>
          </p:spPr>
        </p:pic>
        <p:pic>
          <p:nvPicPr>
            <p:cNvPr id="19" name="object 23">
              <a:extLst>
                <a:ext uri="{FF2B5EF4-FFF2-40B4-BE49-F238E27FC236}">
                  <a16:creationId xmlns:a16="http://schemas.microsoft.com/office/drawing/2014/main" id="{1B1EADFC-EB23-E34D-8FC6-2E66B785435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3939" y="4661510"/>
              <a:ext cx="482600" cy="469900"/>
            </a:xfrm>
            <a:prstGeom prst="rect">
              <a:avLst/>
            </a:prstGeom>
          </p:spPr>
        </p:pic>
        <p:pic>
          <p:nvPicPr>
            <p:cNvPr id="20" name="object 24">
              <a:extLst>
                <a:ext uri="{FF2B5EF4-FFF2-40B4-BE49-F238E27FC236}">
                  <a16:creationId xmlns:a16="http://schemas.microsoft.com/office/drawing/2014/main" id="{86D9F87A-0D66-3E41-BE9D-89BFAF8C48B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25986" y="4737722"/>
              <a:ext cx="406393" cy="406387"/>
            </a:xfrm>
            <a:prstGeom prst="rect">
              <a:avLst/>
            </a:prstGeom>
          </p:spPr>
        </p:pic>
        <p:pic>
          <p:nvPicPr>
            <p:cNvPr id="21" name="object 25">
              <a:extLst>
                <a:ext uri="{FF2B5EF4-FFF2-40B4-BE49-F238E27FC236}">
                  <a16:creationId xmlns:a16="http://schemas.microsoft.com/office/drawing/2014/main" id="{D2860541-8281-3946-A171-235F6F568F1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29817" y="4784026"/>
              <a:ext cx="390098" cy="313772"/>
            </a:xfrm>
            <a:prstGeom prst="rect">
              <a:avLst/>
            </a:prstGeom>
          </p:spPr>
        </p:pic>
      </p:grpSp>
      <p:sp>
        <p:nvSpPr>
          <p:cNvPr id="22" name="object 26">
            <a:extLst>
              <a:ext uri="{FF2B5EF4-FFF2-40B4-BE49-F238E27FC236}">
                <a16:creationId xmlns:a16="http://schemas.microsoft.com/office/drawing/2014/main" id="{57062B31-8A24-6B4D-9447-6520EE423419}"/>
              </a:ext>
            </a:extLst>
          </p:cNvPr>
          <p:cNvSpPr txBox="1"/>
          <p:nvPr/>
        </p:nvSpPr>
        <p:spPr>
          <a:xfrm>
            <a:off x="3010987" y="5956318"/>
            <a:ext cx="16986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Poppins-SemiBold"/>
                <a:cs typeface="Poppins-SemiBold"/>
              </a:rPr>
              <a:t>Increased trade </a:t>
            </a:r>
            <a:r>
              <a:rPr sz="1000" b="1" spc="-10" dirty="0">
                <a:solidFill>
                  <a:srgbClr val="FFFFFF"/>
                </a:solidFill>
                <a:latin typeface="Poppins-SemiBold"/>
                <a:cs typeface="Poppins-SemiBold"/>
              </a:rPr>
              <a:t>efficiency</a:t>
            </a:r>
            <a:endParaRPr sz="1000" dirty="0">
              <a:latin typeface="Poppins-SemiBold"/>
              <a:cs typeface="Poppins-SemiBold"/>
            </a:endParaRPr>
          </a:p>
        </p:txBody>
      </p:sp>
      <p:sp>
        <p:nvSpPr>
          <p:cNvPr id="23" name="object 27">
            <a:extLst>
              <a:ext uri="{FF2B5EF4-FFF2-40B4-BE49-F238E27FC236}">
                <a16:creationId xmlns:a16="http://schemas.microsoft.com/office/drawing/2014/main" id="{CEE5D57F-1D3B-5D47-B6B8-5E6C3214B315}"/>
              </a:ext>
            </a:extLst>
          </p:cNvPr>
          <p:cNvSpPr txBox="1"/>
          <p:nvPr/>
        </p:nvSpPr>
        <p:spPr>
          <a:xfrm>
            <a:off x="5461673" y="5122520"/>
            <a:ext cx="190753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Poppins-SemiBold"/>
                <a:cs typeface="Poppins-SemiBold"/>
              </a:rPr>
              <a:t>Improved price </a:t>
            </a:r>
            <a:r>
              <a:rPr sz="1000" b="1" spc="-10" dirty="0">
                <a:solidFill>
                  <a:srgbClr val="FFFFFF"/>
                </a:solidFill>
                <a:latin typeface="Poppins-SemiBold"/>
                <a:cs typeface="Poppins-SemiBold"/>
              </a:rPr>
              <a:t>transparency</a:t>
            </a:r>
            <a:endParaRPr sz="1000" dirty="0">
              <a:latin typeface="Poppins-SemiBold"/>
              <a:cs typeface="Poppins-SemiBold"/>
            </a:endParaRPr>
          </a:p>
        </p:txBody>
      </p:sp>
      <p:sp>
        <p:nvSpPr>
          <p:cNvPr id="24" name="object 28">
            <a:extLst>
              <a:ext uri="{FF2B5EF4-FFF2-40B4-BE49-F238E27FC236}">
                <a16:creationId xmlns:a16="http://schemas.microsoft.com/office/drawing/2014/main" id="{31120F6E-6614-FF43-840A-E23B11FD4025}"/>
              </a:ext>
            </a:extLst>
          </p:cNvPr>
          <p:cNvSpPr txBox="1"/>
          <p:nvPr/>
        </p:nvSpPr>
        <p:spPr>
          <a:xfrm>
            <a:off x="8185187" y="5122520"/>
            <a:ext cx="1352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Poppins-SemiBold"/>
                <a:cs typeface="Poppins-SemiBold"/>
              </a:rPr>
              <a:t>Enriched market </a:t>
            </a:r>
            <a:r>
              <a:rPr sz="1000" b="1" spc="-20" dirty="0">
                <a:solidFill>
                  <a:srgbClr val="FFFFFF"/>
                </a:solidFill>
                <a:latin typeface="Poppins-SemiBold"/>
                <a:cs typeface="Poppins-SemiBold"/>
              </a:rPr>
              <a:t>info</a:t>
            </a:r>
            <a:endParaRPr sz="1000">
              <a:latin typeface="Poppins-SemiBold"/>
              <a:cs typeface="Poppins-SemiBold"/>
            </a:endParaRPr>
          </a:p>
        </p:txBody>
      </p:sp>
      <p:sp>
        <p:nvSpPr>
          <p:cNvPr id="26" name="object 24">
            <a:extLst>
              <a:ext uri="{FF2B5EF4-FFF2-40B4-BE49-F238E27FC236}">
                <a16:creationId xmlns:a16="http://schemas.microsoft.com/office/drawing/2014/main" id="{713FB924-97A3-5141-A1C7-FB7D664673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35250" y="588160"/>
            <a:ext cx="9968865" cy="438774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640"/>
              </a:spcBef>
            </a:pPr>
            <a:r>
              <a:rPr lang="en-NZ" sz="2700" b="1" dirty="0">
                <a:solidFill>
                  <a:srgbClr val="1BA9D5"/>
                </a:solidFill>
                <a:latin typeface="Poppins-SemiBold"/>
                <a:cs typeface="Poppins-SemiBold"/>
              </a:rPr>
              <a:t>Flanders Marketplace</a:t>
            </a:r>
            <a:endParaRPr sz="2700" dirty="0">
              <a:latin typeface="Poppins-SemiBold"/>
              <a:cs typeface="Poppins-Semi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D527C-1599-4586-C0AB-541E43535E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6650" y="1651000"/>
            <a:ext cx="9968865" cy="505178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2AD72A-82F6-7FF6-4986-91C8FDF038DD}"/>
              </a:ext>
            </a:extLst>
          </p:cNvPr>
          <p:cNvSpPr/>
          <p:nvPr/>
        </p:nvSpPr>
        <p:spPr>
          <a:xfrm>
            <a:off x="2559050" y="1063879"/>
            <a:ext cx="9525000" cy="37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19700"/>
              </a:lnSpc>
              <a:spcBef>
                <a:spcPts val="100"/>
              </a:spcBef>
            </a:pPr>
            <a:r>
              <a:rPr lang="en-NZ" sz="1600" b="1" dirty="0">
                <a:latin typeface="Poppins-SemiBold"/>
                <a:cs typeface="Poppins-SemiBold"/>
              </a:rPr>
              <a:t>Customers view delivered price for ‘delivery to’ location</a:t>
            </a:r>
            <a:endParaRPr lang="en-NZ" sz="1600" dirty="0">
              <a:latin typeface="Poppins-SemiBold"/>
              <a:cs typeface="Poppins-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8228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A picture containing ray&#10;&#10;Description automatically generated">
            <a:extLst>
              <a:ext uri="{FF2B5EF4-FFF2-40B4-BE49-F238E27FC236}">
                <a16:creationId xmlns:a16="http://schemas.microsoft.com/office/drawing/2014/main" id="{6026122E-C352-45A9-941F-47A2A5DE3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8543" cy="7569200"/>
          </a:xfrm>
          <a:prstGeom prst="rect">
            <a:avLst/>
          </a:prstGeom>
        </p:spPr>
      </p:pic>
      <p:grpSp>
        <p:nvGrpSpPr>
          <p:cNvPr id="17" name="object 21">
            <a:extLst>
              <a:ext uri="{FF2B5EF4-FFF2-40B4-BE49-F238E27FC236}">
                <a16:creationId xmlns:a16="http://schemas.microsoft.com/office/drawing/2014/main" id="{2864E897-9FA5-DB4B-AB61-5AFE36ABC97D}"/>
              </a:ext>
            </a:extLst>
          </p:cNvPr>
          <p:cNvGrpSpPr/>
          <p:nvPr/>
        </p:nvGrpSpPr>
        <p:grpSpPr>
          <a:xfrm>
            <a:off x="3593191" y="4661510"/>
            <a:ext cx="8027034" cy="502284"/>
            <a:chOff x="3593191" y="4661510"/>
            <a:chExt cx="8027034" cy="502284"/>
          </a:xfrm>
        </p:grpSpPr>
        <p:pic>
          <p:nvPicPr>
            <p:cNvPr id="18" name="object 22">
              <a:extLst>
                <a:ext uri="{FF2B5EF4-FFF2-40B4-BE49-F238E27FC236}">
                  <a16:creationId xmlns:a16="http://schemas.microsoft.com/office/drawing/2014/main" id="{B5B49A8A-0FF6-0543-B0F7-8848225A58E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3191" y="4718192"/>
              <a:ext cx="445436" cy="445436"/>
            </a:xfrm>
            <a:prstGeom prst="rect">
              <a:avLst/>
            </a:prstGeom>
          </p:spPr>
        </p:pic>
        <p:pic>
          <p:nvPicPr>
            <p:cNvPr id="19" name="object 23">
              <a:extLst>
                <a:ext uri="{FF2B5EF4-FFF2-40B4-BE49-F238E27FC236}">
                  <a16:creationId xmlns:a16="http://schemas.microsoft.com/office/drawing/2014/main" id="{1B1EADFC-EB23-E34D-8FC6-2E66B785435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3939" y="4661510"/>
              <a:ext cx="482600" cy="469900"/>
            </a:xfrm>
            <a:prstGeom prst="rect">
              <a:avLst/>
            </a:prstGeom>
          </p:spPr>
        </p:pic>
        <p:pic>
          <p:nvPicPr>
            <p:cNvPr id="20" name="object 24">
              <a:extLst>
                <a:ext uri="{FF2B5EF4-FFF2-40B4-BE49-F238E27FC236}">
                  <a16:creationId xmlns:a16="http://schemas.microsoft.com/office/drawing/2014/main" id="{86D9F87A-0D66-3E41-BE9D-89BFAF8C48B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25986" y="4737722"/>
              <a:ext cx="406393" cy="406387"/>
            </a:xfrm>
            <a:prstGeom prst="rect">
              <a:avLst/>
            </a:prstGeom>
          </p:spPr>
        </p:pic>
        <p:pic>
          <p:nvPicPr>
            <p:cNvPr id="21" name="object 25">
              <a:extLst>
                <a:ext uri="{FF2B5EF4-FFF2-40B4-BE49-F238E27FC236}">
                  <a16:creationId xmlns:a16="http://schemas.microsoft.com/office/drawing/2014/main" id="{D2860541-8281-3946-A171-235F6F568F1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29817" y="4784026"/>
              <a:ext cx="390098" cy="313772"/>
            </a:xfrm>
            <a:prstGeom prst="rect">
              <a:avLst/>
            </a:prstGeom>
          </p:spPr>
        </p:pic>
      </p:grpSp>
      <p:sp>
        <p:nvSpPr>
          <p:cNvPr id="22" name="object 26">
            <a:extLst>
              <a:ext uri="{FF2B5EF4-FFF2-40B4-BE49-F238E27FC236}">
                <a16:creationId xmlns:a16="http://schemas.microsoft.com/office/drawing/2014/main" id="{57062B31-8A24-6B4D-9447-6520EE423419}"/>
              </a:ext>
            </a:extLst>
          </p:cNvPr>
          <p:cNvSpPr txBox="1"/>
          <p:nvPr/>
        </p:nvSpPr>
        <p:spPr>
          <a:xfrm>
            <a:off x="3010987" y="5956318"/>
            <a:ext cx="16986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Poppins-SemiBold"/>
                <a:cs typeface="Poppins-SemiBold"/>
              </a:rPr>
              <a:t>Increased trade </a:t>
            </a:r>
            <a:r>
              <a:rPr sz="1000" b="1" spc="-10" dirty="0">
                <a:solidFill>
                  <a:srgbClr val="FFFFFF"/>
                </a:solidFill>
                <a:latin typeface="Poppins-SemiBold"/>
                <a:cs typeface="Poppins-SemiBold"/>
              </a:rPr>
              <a:t>efficiency</a:t>
            </a:r>
            <a:endParaRPr sz="1000" dirty="0">
              <a:latin typeface="Poppins-SemiBold"/>
              <a:cs typeface="Poppins-SemiBold"/>
            </a:endParaRPr>
          </a:p>
        </p:txBody>
      </p:sp>
      <p:sp>
        <p:nvSpPr>
          <p:cNvPr id="23" name="object 27">
            <a:extLst>
              <a:ext uri="{FF2B5EF4-FFF2-40B4-BE49-F238E27FC236}">
                <a16:creationId xmlns:a16="http://schemas.microsoft.com/office/drawing/2014/main" id="{CEE5D57F-1D3B-5D47-B6B8-5E6C3214B315}"/>
              </a:ext>
            </a:extLst>
          </p:cNvPr>
          <p:cNvSpPr txBox="1"/>
          <p:nvPr/>
        </p:nvSpPr>
        <p:spPr>
          <a:xfrm>
            <a:off x="5461673" y="5122520"/>
            <a:ext cx="190753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Poppins-SemiBold"/>
                <a:cs typeface="Poppins-SemiBold"/>
              </a:rPr>
              <a:t>Improved price </a:t>
            </a:r>
            <a:r>
              <a:rPr sz="1000" b="1" spc="-10" dirty="0">
                <a:solidFill>
                  <a:srgbClr val="FFFFFF"/>
                </a:solidFill>
                <a:latin typeface="Poppins-SemiBold"/>
                <a:cs typeface="Poppins-SemiBold"/>
              </a:rPr>
              <a:t>transparency</a:t>
            </a:r>
            <a:endParaRPr sz="1000" dirty="0">
              <a:latin typeface="Poppins-SemiBold"/>
              <a:cs typeface="Poppins-SemiBold"/>
            </a:endParaRPr>
          </a:p>
        </p:txBody>
      </p:sp>
      <p:sp>
        <p:nvSpPr>
          <p:cNvPr id="24" name="object 28">
            <a:extLst>
              <a:ext uri="{FF2B5EF4-FFF2-40B4-BE49-F238E27FC236}">
                <a16:creationId xmlns:a16="http://schemas.microsoft.com/office/drawing/2014/main" id="{31120F6E-6614-FF43-840A-E23B11FD4025}"/>
              </a:ext>
            </a:extLst>
          </p:cNvPr>
          <p:cNvSpPr txBox="1"/>
          <p:nvPr/>
        </p:nvSpPr>
        <p:spPr>
          <a:xfrm>
            <a:off x="8185187" y="5122520"/>
            <a:ext cx="1352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Poppins-SemiBold"/>
                <a:cs typeface="Poppins-SemiBold"/>
              </a:rPr>
              <a:t>Enriched market </a:t>
            </a:r>
            <a:r>
              <a:rPr sz="1000" b="1" spc="-20" dirty="0">
                <a:solidFill>
                  <a:srgbClr val="FFFFFF"/>
                </a:solidFill>
                <a:latin typeface="Poppins-SemiBold"/>
                <a:cs typeface="Poppins-SemiBold"/>
              </a:rPr>
              <a:t>info</a:t>
            </a:r>
            <a:endParaRPr sz="1000">
              <a:latin typeface="Poppins-SemiBold"/>
              <a:cs typeface="Poppins-SemiBold"/>
            </a:endParaRPr>
          </a:p>
        </p:txBody>
      </p:sp>
      <p:sp>
        <p:nvSpPr>
          <p:cNvPr id="26" name="object 24">
            <a:extLst>
              <a:ext uri="{FF2B5EF4-FFF2-40B4-BE49-F238E27FC236}">
                <a16:creationId xmlns:a16="http://schemas.microsoft.com/office/drawing/2014/main" id="{713FB924-97A3-5141-A1C7-FB7D664673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11450" y="524521"/>
            <a:ext cx="9968865" cy="438774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640"/>
              </a:spcBef>
            </a:pPr>
            <a:r>
              <a:rPr lang="en-NZ" sz="2700" b="1" dirty="0">
                <a:solidFill>
                  <a:srgbClr val="1BA9D5"/>
                </a:solidFill>
                <a:latin typeface="Poppins-SemiBold"/>
                <a:cs typeface="Poppins-SemiBold"/>
              </a:rPr>
              <a:t>Sales tenders</a:t>
            </a:r>
            <a:endParaRPr sz="2700" dirty="0">
              <a:latin typeface="Poppins-SemiBold"/>
              <a:cs typeface="Poppins-SemiBo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C099FC-2C03-1F79-EEC7-2BA11518BD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9050" y="1346200"/>
            <a:ext cx="10539232" cy="550119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E9C899-FC52-C29E-758D-7EE956141BF5}"/>
              </a:ext>
            </a:extLst>
          </p:cNvPr>
          <p:cNvSpPr/>
          <p:nvPr/>
        </p:nvSpPr>
        <p:spPr>
          <a:xfrm>
            <a:off x="2606712" y="974816"/>
            <a:ext cx="9525000" cy="37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19700"/>
              </a:lnSpc>
              <a:spcBef>
                <a:spcPts val="100"/>
              </a:spcBef>
            </a:pPr>
            <a:r>
              <a:rPr lang="en-NZ" sz="1600" b="1" dirty="0">
                <a:latin typeface="Poppins-SemiBold"/>
                <a:cs typeface="Poppins-SemiBold"/>
              </a:rPr>
              <a:t>Tender module available for Flanders if required</a:t>
            </a:r>
            <a:endParaRPr lang="en-NZ" sz="1600" dirty="0">
              <a:latin typeface="Poppins-SemiBold"/>
              <a:cs typeface="Poppins-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43394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A picture containing ray&#10;&#10;Description automatically generated">
            <a:extLst>
              <a:ext uri="{FF2B5EF4-FFF2-40B4-BE49-F238E27FC236}">
                <a16:creationId xmlns:a16="http://schemas.microsoft.com/office/drawing/2014/main" id="{6026122E-C352-45A9-941F-47A2A5DE3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8543" cy="7569200"/>
          </a:xfrm>
          <a:prstGeom prst="rect">
            <a:avLst/>
          </a:prstGeom>
        </p:spPr>
      </p:pic>
      <p:grpSp>
        <p:nvGrpSpPr>
          <p:cNvPr id="17" name="object 21">
            <a:extLst>
              <a:ext uri="{FF2B5EF4-FFF2-40B4-BE49-F238E27FC236}">
                <a16:creationId xmlns:a16="http://schemas.microsoft.com/office/drawing/2014/main" id="{2864E897-9FA5-DB4B-AB61-5AFE36ABC97D}"/>
              </a:ext>
            </a:extLst>
          </p:cNvPr>
          <p:cNvGrpSpPr/>
          <p:nvPr/>
        </p:nvGrpSpPr>
        <p:grpSpPr>
          <a:xfrm>
            <a:off x="3593191" y="4661510"/>
            <a:ext cx="8027034" cy="502284"/>
            <a:chOff x="3593191" y="4661510"/>
            <a:chExt cx="8027034" cy="502284"/>
          </a:xfrm>
        </p:grpSpPr>
        <p:pic>
          <p:nvPicPr>
            <p:cNvPr id="18" name="object 22">
              <a:extLst>
                <a:ext uri="{FF2B5EF4-FFF2-40B4-BE49-F238E27FC236}">
                  <a16:creationId xmlns:a16="http://schemas.microsoft.com/office/drawing/2014/main" id="{B5B49A8A-0FF6-0543-B0F7-8848225A58E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3191" y="4718192"/>
              <a:ext cx="445436" cy="445436"/>
            </a:xfrm>
            <a:prstGeom prst="rect">
              <a:avLst/>
            </a:prstGeom>
          </p:spPr>
        </p:pic>
        <p:pic>
          <p:nvPicPr>
            <p:cNvPr id="19" name="object 23">
              <a:extLst>
                <a:ext uri="{FF2B5EF4-FFF2-40B4-BE49-F238E27FC236}">
                  <a16:creationId xmlns:a16="http://schemas.microsoft.com/office/drawing/2014/main" id="{1B1EADFC-EB23-E34D-8FC6-2E66B785435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3939" y="4661510"/>
              <a:ext cx="482600" cy="469900"/>
            </a:xfrm>
            <a:prstGeom prst="rect">
              <a:avLst/>
            </a:prstGeom>
          </p:spPr>
        </p:pic>
        <p:pic>
          <p:nvPicPr>
            <p:cNvPr id="20" name="object 24">
              <a:extLst>
                <a:ext uri="{FF2B5EF4-FFF2-40B4-BE49-F238E27FC236}">
                  <a16:creationId xmlns:a16="http://schemas.microsoft.com/office/drawing/2014/main" id="{86D9F87A-0D66-3E41-BE9D-89BFAF8C48B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25986" y="4737722"/>
              <a:ext cx="406393" cy="406387"/>
            </a:xfrm>
            <a:prstGeom prst="rect">
              <a:avLst/>
            </a:prstGeom>
          </p:spPr>
        </p:pic>
        <p:pic>
          <p:nvPicPr>
            <p:cNvPr id="21" name="object 25">
              <a:extLst>
                <a:ext uri="{FF2B5EF4-FFF2-40B4-BE49-F238E27FC236}">
                  <a16:creationId xmlns:a16="http://schemas.microsoft.com/office/drawing/2014/main" id="{D2860541-8281-3946-A171-235F6F568F1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29817" y="4784026"/>
              <a:ext cx="390098" cy="313772"/>
            </a:xfrm>
            <a:prstGeom prst="rect">
              <a:avLst/>
            </a:prstGeom>
          </p:spPr>
        </p:pic>
      </p:grpSp>
      <p:sp>
        <p:nvSpPr>
          <p:cNvPr id="22" name="object 26">
            <a:extLst>
              <a:ext uri="{FF2B5EF4-FFF2-40B4-BE49-F238E27FC236}">
                <a16:creationId xmlns:a16="http://schemas.microsoft.com/office/drawing/2014/main" id="{57062B31-8A24-6B4D-9447-6520EE423419}"/>
              </a:ext>
            </a:extLst>
          </p:cNvPr>
          <p:cNvSpPr txBox="1"/>
          <p:nvPr/>
        </p:nvSpPr>
        <p:spPr>
          <a:xfrm>
            <a:off x="3010987" y="5956318"/>
            <a:ext cx="16986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Poppins-SemiBold"/>
                <a:cs typeface="Poppins-SemiBold"/>
              </a:rPr>
              <a:t>Increased trade </a:t>
            </a:r>
            <a:r>
              <a:rPr sz="1000" b="1" spc="-10" dirty="0">
                <a:solidFill>
                  <a:srgbClr val="FFFFFF"/>
                </a:solidFill>
                <a:latin typeface="Poppins-SemiBold"/>
                <a:cs typeface="Poppins-SemiBold"/>
              </a:rPr>
              <a:t>efficiency</a:t>
            </a:r>
            <a:endParaRPr sz="1000" dirty="0">
              <a:latin typeface="Poppins-SemiBold"/>
              <a:cs typeface="Poppins-SemiBold"/>
            </a:endParaRPr>
          </a:p>
        </p:txBody>
      </p:sp>
      <p:sp>
        <p:nvSpPr>
          <p:cNvPr id="23" name="object 27">
            <a:extLst>
              <a:ext uri="{FF2B5EF4-FFF2-40B4-BE49-F238E27FC236}">
                <a16:creationId xmlns:a16="http://schemas.microsoft.com/office/drawing/2014/main" id="{CEE5D57F-1D3B-5D47-B6B8-5E6C3214B315}"/>
              </a:ext>
            </a:extLst>
          </p:cNvPr>
          <p:cNvSpPr txBox="1"/>
          <p:nvPr/>
        </p:nvSpPr>
        <p:spPr>
          <a:xfrm>
            <a:off x="5461673" y="5122520"/>
            <a:ext cx="190753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Poppins-SemiBold"/>
                <a:cs typeface="Poppins-SemiBold"/>
              </a:rPr>
              <a:t>Improved price </a:t>
            </a:r>
            <a:r>
              <a:rPr sz="1000" b="1" spc="-10" dirty="0">
                <a:solidFill>
                  <a:srgbClr val="FFFFFF"/>
                </a:solidFill>
                <a:latin typeface="Poppins-SemiBold"/>
                <a:cs typeface="Poppins-SemiBold"/>
              </a:rPr>
              <a:t>transparency</a:t>
            </a:r>
            <a:endParaRPr sz="1000" dirty="0">
              <a:latin typeface="Poppins-SemiBold"/>
              <a:cs typeface="Poppins-SemiBold"/>
            </a:endParaRPr>
          </a:p>
        </p:txBody>
      </p:sp>
      <p:sp>
        <p:nvSpPr>
          <p:cNvPr id="24" name="object 28">
            <a:extLst>
              <a:ext uri="{FF2B5EF4-FFF2-40B4-BE49-F238E27FC236}">
                <a16:creationId xmlns:a16="http://schemas.microsoft.com/office/drawing/2014/main" id="{31120F6E-6614-FF43-840A-E23B11FD4025}"/>
              </a:ext>
            </a:extLst>
          </p:cNvPr>
          <p:cNvSpPr txBox="1"/>
          <p:nvPr/>
        </p:nvSpPr>
        <p:spPr>
          <a:xfrm>
            <a:off x="8185187" y="5122520"/>
            <a:ext cx="1352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Poppins-SemiBold"/>
                <a:cs typeface="Poppins-SemiBold"/>
              </a:rPr>
              <a:t>Enriched market </a:t>
            </a:r>
            <a:r>
              <a:rPr sz="1000" b="1" spc="-20" dirty="0">
                <a:solidFill>
                  <a:srgbClr val="FFFFFF"/>
                </a:solidFill>
                <a:latin typeface="Poppins-SemiBold"/>
                <a:cs typeface="Poppins-SemiBold"/>
              </a:rPr>
              <a:t>info</a:t>
            </a:r>
            <a:endParaRPr sz="1000">
              <a:latin typeface="Poppins-SemiBold"/>
              <a:cs typeface="Poppins-SemiBold"/>
            </a:endParaRPr>
          </a:p>
        </p:txBody>
      </p:sp>
      <p:sp>
        <p:nvSpPr>
          <p:cNvPr id="26" name="object 24">
            <a:extLst>
              <a:ext uri="{FF2B5EF4-FFF2-40B4-BE49-F238E27FC236}">
                <a16:creationId xmlns:a16="http://schemas.microsoft.com/office/drawing/2014/main" id="{713FB924-97A3-5141-A1C7-FB7D664673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11450" y="524521"/>
            <a:ext cx="9968865" cy="438774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640"/>
              </a:spcBef>
            </a:pPr>
            <a:r>
              <a:rPr lang="en-NZ" sz="2700" b="1" dirty="0">
                <a:solidFill>
                  <a:srgbClr val="1BA9D5"/>
                </a:solidFill>
                <a:latin typeface="Poppins-SemiBold"/>
                <a:cs typeface="Poppins SemiBold" panose="00000700000000000000" pitchFamily="2" charset="0"/>
              </a:rPr>
              <a:t>Dashboards</a:t>
            </a:r>
            <a:endParaRPr sz="2700" dirty="0">
              <a:latin typeface="Poppins-SemiBold"/>
              <a:cs typeface="Poppins SemiBold" panose="000007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E9C899-FC52-C29E-758D-7EE956141BF5}"/>
              </a:ext>
            </a:extLst>
          </p:cNvPr>
          <p:cNvSpPr/>
          <p:nvPr/>
        </p:nvSpPr>
        <p:spPr>
          <a:xfrm>
            <a:off x="2606712" y="974816"/>
            <a:ext cx="9968864" cy="37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19700"/>
              </a:lnSpc>
              <a:spcBef>
                <a:spcPts val="100"/>
              </a:spcBef>
            </a:pPr>
            <a:r>
              <a:rPr lang="en-NZ" sz="1600" b="1" dirty="0">
                <a:latin typeface="Poppins-SemiBold"/>
                <a:cs typeface="Poppins-SemiBold"/>
              </a:rPr>
              <a:t>Customer engagement and Trade information can be reviewed using Nui analytics modules</a:t>
            </a:r>
            <a:endParaRPr lang="en-NZ" sz="1600" dirty="0">
              <a:latin typeface="Poppins-SemiBold"/>
              <a:cs typeface="Poppins-SemiBold"/>
            </a:endParaRPr>
          </a:p>
        </p:txBody>
      </p:sp>
      <p:pic>
        <p:nvPicPr>
          <p:cNvPr id="7" name="Picture 6" descr="Graphical user interface, chart, application&#10;&#10;Description automatically generated">
            <a:extLst>
              <a:ext uri="{FF2B5EF4-FFF2-40B4-BE49-F238E27FC236}">
                <a16:creationId xmlns:a16="http://schemas.microsoft.com/office/drawing/2014/main" id="{2B6CCE3B-AF91-C54F-2EAB-362ED995F5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450" y="1422400"/>
            <a:ext cx="9601200" cy="578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30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 txBox="1"/>
          <p:nvPr/>
        </p:nvSpPr>
        <p:spPr>
          <a:xfrm>
            <a:off x="2837042" y="1550012"/>
            <a:ext cx="8332608" cy="8115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700"/>
              </a:lnSpc>
              <a:spcBef>
                <a:spcPts val="100"/>
              </a:spcBef>
            </a:pPr>
            <a:r>
              <a:rPr lang="en-NZ" sz="1600" b="1" dirty="0">
                <a:latin typeface="Poppins-SemiBold"/>
                <a:cs typeface="Poppins-SemiBold"/>
              </a:rPr>
              <a:t>Nui offers multiple plans, to best suit your specific needs.  Regardless of which plan you choose, all plans offer the following essentials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 dirty="0">
              <a:latin typeface="Poppins-SemiBold"/>
              <a:cs typeface="Poppins-SemiBold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831256" y="594983"/>
            <a:ext cx="9740778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2700" b="1" dirty="0">
                <a:solidFill>
                  <a:srgbClr val="1BA9D6"/>
                </a:solidFill>
                <a:latin typeface="Poppins-SemiBold"/>
                <a:cs typeface="Poppins-SemiBold"/>
              </a:rPr>
              <a:t>Consistent across all Nui plans</a:t>
            </a:r>
            <a:endParaRPr sz="2700" dirty="0">
              <a:latin typeface="Poppins-SemiBold"/>
              <a:cs typeface="Poppins-SemiBold"/>
            </a:endParaRPr>
          </a:p>
        </p:txBody>
      </p:sp>
      <p:pic>
        <p:nvPicPr>
          <p:cNvPr id="39" name="Picture 38" descr="A picture containing ray&#10;&#10;Description automatically generated">
            <a:extLst>
              <a:ext uri="{FF2B5EF4-FFF2-40B4-BE49-F238E27FC236}">
                <a16:creationId xmlns:a16="http://schemas.microsoft.com/office/drawing/2014/main" id="{6026122E-C352-45A9-941F-47A2A5DE3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8543" cy="7569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70F257-1634-7A45-B68C-1001E8EDB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822" y="2660801"/>
            <a:ext cx="787400" cy="787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1DAE3B-84FC-6547-8F89-AE8DADF0DBC4}"/>
              </a:ext>
            </a:extLst>
          </p:cNvPr>
          <p:cNvSpPr/>
          <p:nvPr/>
        </p:nvSpPr>
        <p:spPr>
          <a:xfrm>
            <a:off x="2831256" y="3747487"/>
            <a:ext cx="1980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727E82"/>
                </a:solidFill>
                <a:latin typeface="Poppins" pitchFamily="2" charset="77"/>
                <a:cs typeface="Poppins" pitchFamily="2" charset="77"/>
              </a:rPr>
              <a:t>Secure, cloud-based infrastructure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26AC09-E157-7C41-B927-7AC51366E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401" y="2532752"/>
            <a:ext cx="38100" cy="335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09F802-AF2E-A441-BDA3-58AEBAE6F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1352" y="2660802"/>
            <a:ext cx="787400" cy="7874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A281733-8E03-B542-8B43-81D258A8A307}"/>
              </a:ext>
            </a:extLst>
          </p:cNvPr>
          <p:cNvSpPr/>
          <p:nvPr/>
        </p:nvSpPr>
        <p:spPr>
          <a:xfrm>
            <a:off x="5222465" y="3747487"/>
            <a:ext cx="17651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727E82"/>
                </a:solidFill>
                <a:latin typeface="Poppins" pitchFamily="2" charset="77"/>
                <a:cs typeface="Poppins" pitchFamily="2" charset="77"/>
              </a:rPr>
              <a:t>Proven technology - our platforms are in regular use by 400+ companies in more than fifty countries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90467A5-0F86-F642-9DCB-BC1F604B0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551" y="2534089"/>
            <a:ext cx="38100" cy="335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36D073-B0EA-A04A-A477-12F8426CF7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6552" y="2655454"/>
            <a:ext cx="787400" cy="7874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F521BD8-6F38-264F-9C93-C3C00B55EB2F}"/>
              </a:ext>
            </a:extLst>
          </p:cNvPr>
          <p:cNvSpPr/>
          <p:nvPr/>
        </p:nvSpPr>
        <p:spPr>
          <a:xfrm>
            <a:off x="7509779" y="3729598"/>
            <a:ext cx="1980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727E82"/>
                </a:solidFill>
                <a:latin typeface="Poppins" pitchFamily="2" charset="77"/>
                <a:cs typeface="Poppins" pitchFamily="2" charset="77"/>
              </a:rPr>
              <a:t>Accessible via desktop or mobile app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21AFCE5-38EE-874D-92EE-9B0E8BF95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9752" y="2532752"/>
            <a:ext cx="38100" cy="335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AB0723-43BA-5748-B580-FFCE1F343E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3653" y="2660801"/>
            <a:ext cx="787400" cy="7874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A7DEDFE-A4FA-A640-9BCE-6542948DC511}"/>
              </a:ext>
            </a:extLst>
          </p:cNvPr>
          <p:cNvSpPr/>
          <p:nvPr/>
        </p:nvSpPr>
        <p:spPr>
          <a:xfrm>
            <a:off x="9974766" y="3747486"/>
            <a:ext cx="17651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727E82"/>
                </a:solidFill>
                <a:latin typeface="Poppins" pitchFamily="2" charset="77"/>
                <a:cs typeface="Poppins" pitchFamily="2" charset="77"/>
              </a:rPr>
              <a:t>Training and 24/7 technical support is available for all participants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80CAC2F-95B4-1F1E-5511-FDC286AC62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857" y="6604000"/>
            <a:ext cx="2290362" cy="48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92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831256" y="594983"/>
            <a:ext cx="9740778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2700" b="1" dirty="0">
                <a:solidFill>
                  <a:srgbClr val="1BA9D6"/>
                </a:solidFill>
                <a:latin typeface="Poppins-SemiBold"/>
                <a:cs typeface="Poppins-SemiBold"/>
              </a:rPr>
              <a:t>Nui is here to support you</a:t>
            </a:r>
            <a:endParaRPr sz="2700" dirty="0">
              <a:latin typeface="Poppins-SemiBold"/>
              <a:cs typeface="Poppins-SemiBol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37042" y="2340860"/>
            <a:ext cx="4598808" cy="24406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010" marR="168275">
              <a:lnSpc>
                <a:spcPct val="104200"/>
              </a:lnSpc>
            </a:pPr>
            <a:r>
              <a:rPr lang="en-NZ" sz="1600" b="1" dirty="0">
                <a:solidFill>
                  <a:srgbClr val="000000"/>
                </a:solidFill>
                <a:latin typeface="Poppins"/>
                <a:cs typeface="Poppins"/>
              </a:rPr>
              <a:t>Training</a:t>
            </a:r>
          </a:p>
          <a:p>
            <a:pPr marL="334010" marR="168275">
              <a:lnSpc>
                <a:spcPct val="104200"/>
              </a:lnSpc>
            </a:pPr>
            <a:r>
              <a:rPr lang="en-NZ" sz="1200" dirty="0">
                <a:solidFill>
                  <a:srgbClr val="727E82"/>
                </a:solidFill>
                <a:latin typeface="Poppins"/>
                <a:cs typeface="Poppins"/>
              </a:rPr>
              <a:t>Training available for all Flanders staff and customers as required.</a:t>
            </a:r>
          </a:p>
          <a:p>
            <a:pPr marL="334010" marR="168275">
              <a:lnSpc>
                <a:spcPct val="104200"/>
              </a:lnSpc>
            </a:pPr>
            <a:endParaRPr lang="en-NZ" sz="1600" dirty="0">
              <a:solidFill>
                <a:srgbClr val="666666"/>
              </a:solidFill>
              <a:latin typeface="Poppins"/>
              <a:cs typeface="Poppins"/>
            </a:endParaRPr>
          </a:p>
          <a:p>
            <a:pPr marL="334010" marR="168275">
              <a:lnSpc>
                <a:spcPct val="104200"/>
              </a:lnSpc>
            </a:pPr>
            <a:r>
              <a:rPr lang="en-NZ" sz="1600" b="1" dirty="0">
                <a:solidFill>
                  <a:srgbClr val="000000"/>
                </a:solidFill>
                <a:latin typeface="Poppins"/>
                <a:cs typeface="Poppins"/>
              </a:rPr>
              <a:t>24/7 Technical support </a:t>
            </a:r>
          </a:p>
          <a:p>
            <a:pPr marL="334010" marR="168275">
              <a:lnSpc>
                <a:spcPct val="104200"/>
              </a:lnSpc>
            </a:pPr>
            <a:r>
              <a:rPr lang="en-NZ" sz="1200" dirty="0">
                <a:solidFill>
                  <a:srgbClr val="727E82"/>
                </a:solidFill>
                <a:latin typeface="Poppins"/>
                <a:cs typeface="Poppins"/>
              </a:rPr>
              <a:t>Nui staff available via live chat and email</a:t>
            </a:r>
          </a:p>
          <a:p>
            <a:pPr marL="334010" marR="168275">
              <a:lnSpc>
                <a:spcPct val="104200"/>
              </a:lnSpc>
            </a:pPr>
            <a:endParaRPr lang="en-NZ" sz="1600" dirty="0">
              <a:solidFill>
                <a:srgbClr val="666666"/>
              </a:solidFill>
              <a:latin typeface="Poppins"/>
              <a:cs typeface="Poppins"/>
            </a:endParaRPr>
          </a:p>
          <a:p>
            <a:pPr marL="334010" marR="168275">
              <a:lnSpc>
                <a:spcPct val="104200"/>
              </a:lnSpc>
            </a:pPr>
            <a:r>
              <a:rPr lang="en-NZ" sz="1600" b="1" dirty="0">
                <a:solidFill>
                  <a:srgbClr val="000000"/>
                </a:solidFill>
                <a:latin typeface="Poppins"/>
                <a:cs typeface="Poppins"/>
              </a:rPr>
              <a:t>Strategy</a:t>
            </a:r>
          </a:p>
          <a:p>
            <a:pPr marL="334010" marR="168275">
              <a:lnSpc>
                <a:spcPct val="104200"/>
              </a:lnSpc>
            </a:pPr>
            <a:r>
              <a:rPr lang="en-NZ" sz="1200" dirty="0">
                <a:solidFill>
                  <a:srgbClr val="727E82"/>
                </a:solidFill>
                <a:latin typeface="Poppins"/>
                <a:cs typeface="Poppins"/>
              </a:rPr>
              <a:t>In addition to the platform, Nui provides strategic insights on how to optimise the technology and your trade processes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A4C9DDE-0361-5F4D-8E02-F113D3ABA73D}"/>
              </a:ext>
            </a:extLst>
          </p:cNvPr>
          <p:cNvGrpSpPr/>
          <p:nvPr/>
        </p:nvGrpSpPr>
        <p:grpSpPr>
          <a:xfrm>
            <a:off x="2831256" y="2412416"/>
            <a:ext cx="209810" cy="1739462"/>
            <a:chOff x="2831256" y="2412416"/>
            <a:chExt cx="209810" cy="1739462"/>
          </a:xfrm>
        </p:grpSpPr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31256" y="2412416"/>
              <a:ext cx="190284" cy="14403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0782" y="3289737"/>
              <a:ext cx="190284" cy="14403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31256" y="4007848"/>
              <a:ext cx="190284" cy="144030"/>
            </a:xfrm>
            <a:prstGeom prst="rect">
              <a:avLst/>
            </a:prstGeom>
          </p:spPr>
        </p:pic>
      </p:grpSp>
      <p:pic>
        <p:nvPicPr>
          <p:cNvPr id="39" name="Picture 38" descr="A picture containing ray&#10;&#10;Description automatically generated">
            <a:extLst>
              <a:ext uri="{FF2B5EF4-FFF2-40B4-BE49-F238E27FC236}">
                <a16:creationId xmlns:a16="http://schemas.microsoft.com/office/drawing/2014/main" id="{6026122E-C352-45A9-941F-47A2A5DE3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8543" cy="7569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AB16B1-E06D-E140-BA4B-71D8E8531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850" y="1811770"/>
            <a:ext cx="38100" cy="4724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97AA1B-1C72-2C44-AD7A-EA24A1480B96}"/>
              </a:ext>
            </a:extLst>
          </p:cNvPr>
          <p:cNvSpPr/>
          <p:nvPr/>
        </p:nvSpPr>
        <p:spPr>
          <a:xfrm>
            <a:off x="2695690" y="1498618"/>
            <a:ext cx="4598808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19700"/>
              </a:lnSpc>
              <a:spcBef>
                <a:spcPts val="100"/>
              </a:spcBef>
            </a:pPr>
            <a:r>
              <a:rPr lang="en-NZ" sz="1600" b="1" dirty="0">
                <a:latin typeface="Poppins-SemiBold"/>
                <a:cs typeface="Poppins-SemiBold"/>
              </a:rPr>
              <a:t>Consistent across all plans</a:t>
            </a:r>
            <a:endParaRPr lang="en-NZ" sz="1600" dirty="0">
              <a:latin typeface="Poppins-SemiBold"/>
              <a:cs typeface="Poppins-SemiBold"/>
            </a:endParaRPr>
          </a:p>
        </p:txBody>
      </p:sp>
      <p:sp>
        <p:nvSpPr>
          <p:cNvPr id="21" name="object 28">
            <a:extLst>
              <a:ext uri="{FF2B5EF4-FFF2-40B4-BE49-F238E27FC236}">
                <a16:creationId xmlns:a16="http://schemas.microsoft.com/office/drawing/2014/main" id="{B8E92DDB-A69C-754F-8A6C-8FCBE9D4683F}"/>
              </a:ext>
            </a:extLst>
          </p:cNvPr>
          <p:cNvSpPr txBox="1"/>
          <p:nvPr/>
        </p:nvSpPr>
        <p:spPr>
          <a:xfrm>
            <a:off x="7794065" y="2111598"/>
            <a:ext cx="4598808" cy="2888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010" marR="168275">
              <a:lnSpc>
                <a:spcPct val="104200"/>
              </a:lnSpc>
            </a:pPr>
            <a:endParaRPr lang="en-NZ" sz="1600" dirty="0">
              <a:solidFill>
                <a:srgbClr val="666666"/>
              </a:solidFill>
              <a:latin typeface="Poppins"/>
              <a:cs typeface="Poppins"/>
            </a:endParaRPr>
          </a:p>
          <a:p>
            <a:pPr marL="334010" marR="168275">
              <a:lnSpc>
                <a:spcPct val="104200"/>
              </a:lnSpc>
            </a:pPr>
            <a:r>
              <a:rPr lang="en-NZ" sz="1600" b="1" dirty="0">
                <a:solidFill>
                  <a:srgbClr val="000000"/>
                </a:solidFill>
                <a:latin typeface="Poppins"/>
                <a:cs typeface="Poppins"/>
              </a:rPr>
              <a:t>Proven</a:t>
            </a:r>
          </a:p>
          <a:p>
            <a:pPr marL="334010" marR="168275">
              <a:lnSpc>
                <a:spcPct val="104200"/>
              </a:lnSpc>
            </a:pPr>
            <a:r>
              <a:rPr lang="en-NZ" sz="1200" dirty="0">
                <a:solidFill>
                  <a:srgbClr val="727E82"/>
                </a:solidFill>
                <a:latin typeface="Poppins"/>
                <a:cs typeface="Poppins"/>
              </a:rPr>
              <a:t>Our platforms are in regular use by 400+ companies in more than fifty countries</a:t>
            </a:r>
          </a:p>
          <a:p>
            <a:pPr marL="334010" marR="168275">
              <a:lnSpc>
                <a:spcPct val="104200"/>
              </a:lnSpc>
            </a:pPr>
            <a:endParaRPr lang="en-NZ" sz="1600" dirty="0">
              <a:solidFill>
                <a:srgbClr val="666666"/>
              </a:solidFill>
              <a:latin typeface="Poppins"/>
              <a:cs typeface="Poppins"/>
            </a:endParaRPr>
          </a:p>
          <a:p>
            <a:pPr marL="334010" marR="168275">
              <a:lnSpc>
                <a:spcPct val="104200"/>
              </a:lnSpc>
            </a:pPr>
            <a:r>
              <a:rPr lang="en-NZ" sz="1600" b="1" dirty="0">
                <a:solidFill>
                  <a:srgbClr val="000000"/>
                </a:solidFill>
                <a:latin typeface="Poppins"/>
                <a:cs typeface="Poppins"/>
              </a:rPr>
              <a:t>Implementation support</a:t>
            </a:r>
          </a:p>
          <a:p>
            <a:pPr marL="334010" marR="168275">
              <a:lnSpc>
                <a:spcPct val="104200"/>
              </a:lnSpc>
            </a:pPr>
            <a:r>
              <a:rPr lang="en-NZ" sz="1200" dirty="0">
                <a:solidFill>
                  <a:srgbClr val="727E82"/>
                </a:solidFill>
                <a:latin typeface="Poppins"/>
                <a:cs typeface="Poppins"/>
              </a:rPr>
              <a:t>Nui will work with you to determine the most effective set up for products, freight and customers segmentation</a:t>
            </a:r>
          </a:p>
          <a:p>
            <a:pPr marL="334010" marR="168275">
              <a:lnSpc>
                <a:spcPct val="104200"/>
              </a:lnSpc>
            </a:pPr>
            <a:endParaRPr lang="en-NZ" sz="1600" dirty="0">
              <a:solidFill>
                <a:srgbClr val="666666"/>
              </a:solidFill>
              <a:latin typeface="Poppins"/>
              <a:cs typeface="Poppins"/>
            </a:endParaRPr>
          </a:p>
          <a:p>
            <a:pPr marL="334010" marR="168275">
              <a:lnSpc>
                <a:spcPct val="104200"/>
              </a:lnSpc>
            </a:pPr>
            <a:r>
              <a:rPr lang="en-NZ" sz="1600" b="1" dirty="0">
                <a:solidFill>
                  <a:srgbClr val="000000"/>
                </a:solidFill>
                <a:latin typeface="Poppins"/>
                <a:cs typeface="Poppins"/>
              </a:rPr>
              <a:t>Partnership</a:t>
            </a:r>
          </a:p>
          <a:p>
            <a:pPr marL="334010" marR="168275">
              <a:lnSpc>
                <a:spcPct val="104200"/>
              </a:lnSpc>
            </a:pPr>
            <a:r>
              <a:rPr lang="en-NZ" sz="1200" dirty="0">
                <a:solidFill>
                  <a:srgbClr val="727E82"/>
                </a:solidFill>
                <a:latin typeface="Poppins"/>
                <a:cs typeface="Poppins"/>
              </a:rPr>
              <a:t>We don’t just provide the technology.  We’ll work with you to achieve your trading goals</a:t>
            </a:r>
          </a:p>
        </p:txBody>
      </p:sp>
      <p:pic>
        <p:nvPicPr>
          <p:cNvPr id="23" name="object 31">
            <a:extLst>
              <a:ext uri="{FF2B5EF4-FFF2-40B4-BE49-F238E27FC236}">
                <a16:creationId xmlns:a16="http://schemas.microsoft.com/office/drawing/2014/main" id="{DF4036A6-F5F8-2947-878C-DC2D783889E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94065" y="2452627"/>
            <a:ext cx="190284" cy="144030"/>
          </a:xfrm>
          <a:prstGeom prst="rect">
            <a:avLst/>
          </a:prstGeom>
        </p:spPr>
      </p:pic>
      <p:pic>
        <p:nvPicPr>
          <p:cNvPr id="24" name="object 32">
            <a:extLst>
              <a:ext uri="{FF2B5EF4-FFF2-40B4-BE49-F238E27FC236}">
                <a16:creationId xmlns:a16="http://schemas.microsoft.com/office/drawing/2014/main" id="{510948B8-0D74-8E4F-BFF3-15D39E11CF4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0631" y="3323922"/>
            <a:ext cx="190284" cy="144030"/>
          </a:xfrm>
          <a:prstGeom prst="rect">
            <a:avLst/>
          </a:prstGeom>
        </p:spPr>
      </p:pic>
      <p:pic>
        <p:nvPicPr>
          <p:cNvPr id="25" name="object 33">
            <a:extLst>
              <a:ext uri="{FF2B5EF4-FFF2-40B4-BE49-F238E27FC236}">
                <a16:creationId xmlns:a16="http://schemas.microsoft.com/office/drawing/2014/main" id="{6BBE90BE-717E-4143-8056-41B637805EA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6602" y="4403657"/>
            <a:ext cx="190284" cy="1440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C7BF2C-C9F5-8DDB-D2D9-2B3EFBA530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857" y="6604000"/>
            <a:ext cx="2290362" cy="48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42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A picture containing ray&#10;&#10;Description automatically generated">
            <a:extLst>
              <a:ext uri="{FF2B5EF4-FFF2-40B4-BE49-F238E27FC236}">
                <a16:creationId xmlns:a16="http://schemas.microsoft.com/office/drawing/2014/main" id="{6026122E-C352-45A9-941F-47A2A5DE3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8543" cy="7569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C7BF2C-C9F5-8DDB-D2D9-2B3EFBA530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857" y="6604000"/>
            <a:ext cx="2290362" cy="489269"/>
          </a:xfrm>
          <a:prstGeom prst="rect">
            <a:avLst/>
          </a:prstGeom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id="{8B2AC3C9-A001-2879-918F-160A55CD5F6A}"/>
              </a:ext>
            </a:extLst>
          </p:cNvPr>
          <p:cNvSpPr/>
          <p:nvPr/>
        </p:nvSpPr>
        <p:spPr>
          <a:xfrm>
            <a:off x="2819317" y="2887738"/>
            <a:ext cx="1231900" cy="789305"/>
          </a:xfrm>
          <a:custGeom>
            <a:avLst/>
            <a:gdLst/>
            <a:ahLst/>
            <a:cxnLst/>
            <a:rect l="l" t="t" r="r" b="b"/>
            <a:pathLst>
              <a:path w="1231900" h="789304">
                <a:moveTo>
                  <a:pt x="1174013" y="0"/>
                </a:moveTo>
                <a:lnTo>
                  <a:pt x="57429" y="0"/>
                </a:lnTo>
                <a:lnTo>
                  <a:pt x="35077" y="4511"/>
                </a:lnTo>
                <a:lnTo>
                  <a:pt x="16822" y="16816"/>
                </a:lnTo>
                <a:lnTo>
                  <a:pt x="4513" y="35066"/>
                </a:lnTo>
                <a:lnTo>
                  <a:pt x="0" y="57416"/>
                </a:lnTo>
                <a:lnTo>
                  <a:pt x="0" y="731405"/>
                </a:lnTo>
                <a:lnTo>
                  <a:pt x="4513" y="753755"/>
                </a:lnTo>
                <a:lnTo>
                  <a:pt x="16822" y="772006"/>
                </a:lnTo>
                <a:lnTo>
                  <a:pt x="35077" y="784310"/>
                </a:lnTo>
                <a:lnTo>
                  <a:pt x="57429" y="788822"/>
                </a:lnTo>
                <a:lnTo>
                  <a:pt x="1174013" y="788822"/>
                </a:lnTo>
                <a:lnTo>
                  <a:pt x="1196363" y="784310"/>
                </a:lnTo>
                <a:lnTo>
                  <a:pt x="1214613" y="772006"/>
                </a:lnTo>
                <a:lnTo>
                  <a:pt x="1226918" y="753755"/>
                </a:lnTo>
                <a:lnTo>
                  <a:pt x="1231430" y="731405"/>
                </a:lnTo>
                <a:lnTo>
                  <a:pt x="1231430" y="57416"/>
                </a:lnTo>
                <a:lnTo>
                  <a:pt x="1226918" y="35066"/>
                </a:lnTo>
                <a:lnTo>
                  <a:pt x="1214613" y="16816"/>
                </a:lnTo>
                <a:lnTo>
                  <a:pt x="1196363" y="4511"/>
                </a:lnTo>
                <a:lnTo>
                  <a:pt x="1174013" y="0"/>
                </a:lnTo>
                <a:close/>
              </a:path>
            </a:pathLst>
          </a:custGeom>
          <a:solidFill>
            <a:srgbClr val="7E95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282A27CA-54E3-2E8D-9F52-78A718619B83}"/>
              </a:ext>
            </a:extLst>
          </p:cNvPr>
          <p:cNvSpPr txBox="1"/>
          <p:nvPr/>
        </p:nvSpPr>
        <p:spPr>
          <a:xfrm>
            <a:off x="2973678" y="3397609"/>
            <a:ext cx="9232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Poppins SemiBold"/>
                <a:cs typeface="Poppins SemiBold"/>
              </a:rPr>
              <a:t>Marketplace</a:t>
            </a:r>
            <a:endParaRPr sz="1100">
              <a:latin typeface="Poppins SemiBold"/>
              <a:cs typeface="Poppins SemiBold"/>
            </a:endParaRPr>
          </a:p>
        </p:txBody>
      </p:sp>
      <p:grpSp>
        <p:nvGrpSpPr>
          <p:cNvPr id="20" name="object 6">
            <a:extLst>
              <a:ext uri="{FF2B5EF4-FFF2-40B4-BE49-F238E27FC236}">
                <a16:creationId xmlns:a16="http://schemas.microsoft.com/office/drawing/2014/main" id="{99774E4A-7C31-6CB5-F463-4090BF756F2B}"/>
              </a:ext>
            </a:extLst>
          </p:cNvPr>
          <p:cNvGrpSpPr/>
          <p:nvPr/>
        </p:nvGrpSpPr>
        <p:grpSpPr>
          <a:xfrm>
            <a:off x="3287880" y="2887738"/>
            <a:ext cx="2171065" cy="789305"/>
            <a:chOff x="3287880" y="2887738"/>
            <a:chExt cx="2171065" cy="789305"/>
          </a:xfrm>
        </p:grpSpPr>
        <p:sp>
          <p:nvSpPr>
            <p:cNvPr id="22" name="object 7">
              <a:extLst>
                <a:ext uri="{FF2B5EF4-FFF2-40B4-BE49-F238E27FC236}">
                  <a16:creationId xmlns:a16="http://schemas.microsoft.com/office/drawing/2014/main" id="{02B16F55-C9B0-2E02-ECA5-D624115D5CF9}"/>
                </a:ext>
              </a:extLst>
            </p:cNvPr>
            <p:cNvSpPr/>
            <p:nvPr/>
          </p:nvSpPr>
          <p:spPr>
            <a:xfrm>
              <a:off x="3287880" y="3053954"/>
              <a:ext cx="294640" cy="274955"/>
            </a:xfrm>
            <a:custGeom>
              <a:avLst/>
              <a:gdLst/>
              <a:ahLst/>
              <a:cxnLst/>
              <a:rect l="l" t="t" r="r" b="b"/>
              <a:pathLst>
                <a:path w="294639" h="274954">
                  <a:moveTo>
                    <a:pt x="286804" y="245402"/>
                  </a:moveTo>
                  <a:lnTo>
                    <a:pt x="10718" y="245402"/>
                  </a:lnTo>
                  <a:lnTo>
                    <a:pt x="7607" y="245579"/>
                  </a:lnTo>
                  <a:lnTo>
                    <a:pt x="5041" y="246595"/>
                  </a:lnTo>
                  <a:lnTo>
                    <a:pt x="1015" y="250253"/>
                  </a:lnTo>
                  <a:lnTo>
                    <a:pt x="0" y="252539"/>
                  </a:lnTo>
                  <a:lnTo>
                    <a:pt x="0" y="274802"/>
                  </a:lnTo>
                  <a:lnTo>
                    <a:pt x="294309" y="274802"/>
                  </a:lnTo>
                  <a:lnTo>
                    <a:pt x="294226" y="252539"/>
                  </a:lnTo>
                  <a:lnTo>
                    <a:pt x="293306" y="250431"/>
                  </a:lnTo>
                  <a:lnTo>
                    <a:pt x="289280" y="246405"/>
                  </a:lnTo>
                  <a:lnTo>
                    <a:pt x="286804" y="245402"/>
                  </a:lnTo>
                  <a:close/>
                </a:path>
                <a:path w="294639" h="274954">
                  <a:moveTo>
                    <a:pt x="27482" y="215811"/>
                  </a:moveTo>
                  <a:lnTo>
                    <a:pt x="25006" y="216725"/>
                  </a:lnTo>
                  <a:lnTo>
                    <a:pt x="20612" y="220764"/>
                  </a:lnTo>
                  <a:lnTo>
                    <a:pt x="19593" y="222872"/>
                  </a:lnTo>
                  <a:lnTo>
                    <a:pt x="19507" y="235508"/>
                  </a:lnTo>
                  <a:lnTo>
                    <a:pt x="274802" y="235508"/>
                  </a:lnTo>
                  <a:lnTo>
                    <a:pt x="274802" y="225615"/>
                  </a:lnTo>
                  <a:lnTo>
                    <a:pt x="274980" y="222872"/>
                  </a:lnTo>
                  <a:lnTo>
                    <a:pt x="273977" y="220573"/>
                  </a:lnTo>
                  <a:lnTo>
                    <a:pt x="269582" y="216915"/>
                  </a:lnTo>
                  <a:lnTo>
                    <a:pt x="267106" y="216001"/>
                  </a:lnTo>
                  <a:lnTo>
                    <a:pt x="30225" y="216001"/>
                  </a:lnTo>
                  <a:lnTo>
                    <a:pt x="27482" y="215811"/>
                  </a:lnTo>
                  <a:close/>
                </a:path>
                <a:path w="294639" h="274954">
                  <a:moveTo>
                    <a:pt x="78587" y="98107"/>
                  </a:moveTo>
                  <a:lnTo>
                    <a:pt x="39293" y="98107"/>
                  </a:lnTo>
                  <a:lnTo>
                    <a:pt x="39293" y="216001"/>
                  </a:lnTo>
                  <a:lnTo>
                    <a:pt x="78587" y="216001"/>
                  </a:lnTo>
                  <a:lnTo>
                    <a:pt x="78587" y="98107"/>
                  </a:lnTo>
                  <a:close/>
                </a:path>
                <a:path w="294639" h="274954">
                  <a:moveTo>
                    <a:pt x="137401" y="98107"/>
                  </a:moveTo>
                  <a:lnTo>
                    <a:pt x="98107" y="98107"/>
                  </a:lnTo>
                  <a:lnTo>
                    <a:pt x="98107" y="216001"/>
                  </a:lnTo>
                  <a:lnTo>
                    <a:pt x="137401" y="216001"/>
                  </a:lnTo>
                  <a:lnTo>
                    <a:pt x="137401" y="98107"/>
                  </a:lnTo>
                  <a:close/>
                </a:path>
                <a:path w="294639" h="274954">
                  <a:moveTo>
                    <a:pt x="196214" y="98107"/>
                  </a:moveTo>
                  <a:lnTo>
                    <a:pt x="156908" y="98107"/>
                  </a:lnTo>
                  <a:lnTo>
                    <a:pt x="156908" y="216001"/>
                  </a:lnTo>
                  <a:lnTo>
                    <a:pt x="196214" y="216001"/>
                  </a:lnTo>
                  <a:lnTo>
                    <a:pt x="196214" y="98107"/>
                  </a:lnTo>
                  <a:close/>
                </a:path>
                <a:path w="294639" h="274954">
                  <a:moveTo>
                    <a:pt x="255295" y="98107"/>
                  </a:moveTo>
                  <a:lnTo>
                    <a:pt x="215988" y="98107"/>
                  </a:lnTo>
                  <a:lnTo>
                    <a:pt x="215988" y="216001"/>
                  </a:lnTo>
                  <a:lnTo>
                    <a:pt x="255295" y="216001"/>
                  </a:lnTo>
                  <a:lnTo>
                    <a:pt x="255295" y="98107"/>
                  </a:lnTo>
                  <a:close/>
                </a:path>
                <a:path w="294639" h="274954">
                  <a:moveTo>
                    <a:pt x="274802" y="78600"/>
                  </a:moveTo>
                  <a:lnTo>
                    <a:pt x="19507" y="78600"/>
                  </a:lnTo>
                  <a:lnTo>
                    <a:pt x="19697" y="81343"/>
                  </a:lnTo>
                  <a:lnTo>
                    <a:pt x="20789" y="83629"/>
                  </a:lnTo>
                  <a:lnTo>
                    <a:pt x="24828" y="87299"/>
                  </a:lnTo>
                  <a:lnTo>
                    <a:pt x="27292" y="88214"/>
                  </a:lnTo>
                  <a:lnTo>
                    <a:pt x="264363" y="88214"/>
                  </a:lnTo>
                  <a:lnTo>
                    <a:pt x="267284" y="88391"/>
                  </a:lnTo>
                  <a:lnTo>
                    <a:pt x="269760" y="87477"/>
                  </a:lnTo>
                  <a:lnTo>
                    <a:pt x="273799" y="83451"/>
                  </a:lnTo>
                  <a:lnTo>
                    <a:pt x="274719" y="81343"/>
                  </a:lnTo>
                  <a:lnTo>
                    <a:pt x="274802" y="78600"/>
                  </a:lnTo>
                  <a:close/>
                </a:path>
                <a:path w="294639" h="274954">
                  <a:moveTo>
                    <a:pt x="147294" y="0"/>
                  </a:moveTo>
                  <a:lnTo>
                    <a:pt x="0" y="58813"/>
                  </a:lnTo>
                  <a:lnTo>
                    <a:pt x="0" y="78600"/>
                  </a:lnTo>
                  <a:lnTo>
                    <a:pt x="294309" y="78600"/>
                  </a:lnTo>
                  <a:lnTo>
                    <a:pt x="294309" y="58813"/>
                  </a:lnTo>
                  <a:lnTo>
                    <a:pt x="1472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5B0760E6-F9B5-F4F8-B741-05F11730ABA4}"/>
                </a:ext>
              </a:extLst>
            </p:cNvPr>
            <p:cNvSpPr/>
            <p:nvPr/>
          </p:nvSpPr>
          <p:spPr>
            <a:xfrm>
              <a:off x="4226952" y="2887738"/>
              <a:ext cx="1231900" cy="789305"/>
            </a:xfrm>
            <a:custGeom>
              <a:avLst/>
              <a:gdLst/>
              <a:ahLst/>
              <a:cxnLst/>
              <a:rect l="l" t="t" r="r" b="b"/>
              <a:pathLst>
                <a:path w="1231900" h="789304">
                  <a:moveTo>
                    <a:pt x="1174013" y="0"/>
                  </a:moveTo>
                  <a:lnTo>
                    <a:pt x="57416" y="0"/>
                  </a:lnTo>
                  <a:lnTo>
                    <a:pt x="35066" y="4511"/>
                  </a:lnTo>
                  <a:lnTo>
                    <a:pt x="16816" y="16816"/>
                  </a:lnTo>
                  <a:lnTo>
                    <a:pt x="4511" y="35066"/>
                  </a:lnTo>
                  <a:lnTo>
                    <a:pt x="0" y="57416"/>
                  </a:lnTo>
                  <a:lnTo>
                    <a:pt x="0" y="731405"/>
                  </a:lnTo>
                  <a:lnTo>
                    <a:pt x="4511" y="753755"/>
                  </a:lnTo>
                  <a:lnTo>
                    <a:pt x="16816" y="772006"/>
                  </a:lnTo>
                  <a:lnTo>
                    <a:pt x="35066" y="784310"/>
                  </a:lnTo>
                  <a:lnTo>
                    <a:pt x="57416" y="788822"/>
                  </a:lnTo>
                  <a:lnTo>
                    <a:pt x="1174013" y="788822"/>
                  </a:lnTo>
                  <a:lnTo>
                    <a:pt x="1196363" y="784310"/>
                  </a:lnTo>
                  <a:lnTo>
                    <a:pt x="1214613" y="772006"/>
                  </a:lnTo>
                  <a:lnTo>
                    <a:pt x="1226918" y="753755"/>
                  </a:lnTo>
                  <a:lnTo>
                    <a:pt x="1231430" y="731405"/>
                  </a:lnTo>
                  <a:lnTo>
                    <a:pt x="1231430" y="57416"/>
                  </a:lnTo>
                  <a:lnTo>
                    <a:pt x="1226918" y="35066"/>
                  </a:lnTo>
                  <a:lnTo>
                    <a:pt x="1214613" y="16816"/>
                  </a:lnTo>
                  <a:lnTo>
                    <a:pt x="1196363" y="4511"/>
                  </a:lnTo>
                  <a:lnTo>
                    <a:pt x="1174013" y="0"/>
                  </a:lnTo>
                  <a:close/>
                </a:path>
              </a:pathLst>
            </a:custGeom>
            <a:solidFill>
              <a:srgbClr val="7E9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9">
            <a:extLst>
              <a:ext uri="{FF2B5EF4-FFF2-40B4-BE49-F238E27FC236}">
                <a16:creationId xmlns:a16="http://schemas.microsoft.com/office/drawing/2014/main" id="{C56D7BB0-C7A9-ACD7-CABD-CDE1C0ADE1D2}"/>
              </a:ext>
            </a:extLst>
          </p:cNvPr>
          <p:cNvSpPr txBox="1"/>
          <p:nvPr/>
        </p:nvSpPr>
        <p:spPr>
          <a:xfrm>
            <a:off x="4543654" y="3397609"/>
            <a:ext cx="5981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Poppins SemiBold"/>
                <a:cs typeface="Poppins SemiBold"/>
              </a:rPr>
              <a:t>Tenders</a:t>
            </a:r>
            <a:endParaRPr sz="1100">
              <a:latin typeface="Poppins SemiBold"/>
              <a:cs typeface="Poppins SemiBold"/>
            </a:endParaRPr>
          </a:p>
        </p:txBody>
      </p:sp>
      <p:sp>
        <p:nvSpPr>
          <p:cNvPr id="30" name="object 10">
            <a:extLst>
              <a:ext uri="{FF2B5EF4-FFF2-40B4-BE49-F238E27FC236}">
                <a16:creationId xmlns:a16="http://schemas.microsoft.com/office/drawing/2014/main" id="{A0A0B2F3-964B-534A-4D65-CB1B0EE7120B}"/>
              </a:ext>
            </a:extLst>
          </p:cNvPr>
          <p:cNvSpPr/>
          <p:nvPr/>
        </p:nvSpPr>
        <p:spPr>
          <a:xfrm>
            <a:off x="4664266" y="3042622"/>
            <a:ext cx="290830" cy="290830"/>
          </a:xfrm>
          <a:custGeom>
            <a:avLst/>
            <a:gdLst/>
            <a:ahLst/>
            <a:cxnLst/>
            <a:rect l="l" t="t" r="r" b="b"/>
            <a:pathLst>
              <a:path w="290829" h="290829">
                <a:moveTo>
                  <a:pt x="165400" y="149364"/>
                </a:moveTo>
                <a:lnTo>
                  <a:pt x="132930" y="149364"/>
                </a:lnTo>
                <a:lnTo>
                  <a:pt x="175933" y="192366"/>
                </a:lnTo>
                <a:lnTo>
                  <a:pt x="171119" y="197180"/>
                </a:lnTo>
                <a:lnTo>
                  <a:pt x="168719" y="202501"/>
                </a:lnTo>
                <a:lnTo>
                  <a:pt x="168719" y="214325"/>
                </a:lnTo>
                <a:lnTo>
                  <a:pt x="170815" y="219341"/>
                </a:lnTo>
                <a:lnTo>
                  <a:pt x="175031" y="223342"/>
                </a:lnTo>
                <a:lnTo>
                  <a:pt x="236080" y="284695"/>
                </a:lnTo>
                <a:lnTo>
                  <a:pt x="240284" y="288709"/>
                </a:lnTo>
                <a:lnTo>
                  <a:pt x="245300" y="290715"/>
                </a:lnTo>
                <a:lnTo>
                  <a:pt x="256921" y="290715"/>
                </a:lnTo>
                <a:lnTo>
                  <a:pt x="262039" y="288709"/>
                </a:lnTo>
                <a:lnTo>
                  <a:pt x="266446" y="284695"/>
                </a:lnTo>
                <a:lnTo>
                  <a:pt x="284492" y="266357"/>
                </a:lnTo>
                <a:lnTo>
                  <a:pt x="288505" y="262343"/>
                </a:lnTo>
                <a:lnTo>
                  <a:pt x="290512" y="257327"/>
                </a:lnTo>
                <a:lnTo>
                  <a:pt x="290512" y="245503"/>
                </a:lnTo>
                <a:lnTo>
                  <a:pt x="288505" y="240398"/>
                </a:lnTo>
                <a:lnTo>
                  <a:pt x="284492" y="235978"/>
                </a:lnTo>
                <a:lnTo>
                  <a:pt x="224350" y="176136"/>
                </a:lnTo>
                <a:lnTo>
                  <a:pt x="192163" y="176136"/>
                </a:lnTo>
                <a:lnTo>
                  <a:pt x="165400" y="149364"/>
                </a:lnTo>
                <a:close/>
              </a:path>
              <a:path w="290829" h="290829">
                <a:moveTo>
                  <a:pt x="29375" y="102450"/>
                </a:moveTo>
                <a:lnTo>
                  <a:pt x="21361" y="102450"/>
                </a:lnTo>
                <a:lnTo>
                  <a:pt x="17538" y="103962"/>
                </a:lnTo>
                <a:lnTo>
                  <a:pt x="14135" y="106959"/>
                </a:lnTo>
                <a:lnTo>
                  <a:pt x="13944" y="106959"/>
                </a:lnTo>
                <a:lnTo>
                  <a:pt x="1511" y="122097"/>
                </a:lnTo>
                <a:lnTo>
                  <a:pt x="304" y="124904"/>
                </a:lnTo>
                <a:lnTo>
                  <a:pt x="0" y="126314"/>
                </a:lnTo>
                <a:lnTo>
                  <a:pt x="0" y="132321"/>
                </a:lnTo>
                <a:lnTo>
                  <a:pt x="1600" y="136143"/>
                </a:lnTo>
                <a:lnTo>
                  <a:pt x="4813" y="139141"/>
                </a:lnTo>
                <a:lnTo>
                  <a:pt x="73380" y="207708"/>
                </a:lnTo>
                <a:lnTo>
                  <a:pt x="76390" y="210921"/>
                </a:lnTo>
                <a:lnTo>
                  <a:pt x="80200" y="212521"/>
                </a:lnTo>
                <a:lnTo>
                  <a:pt x="86614" y="212521"/>
                </a:lnTo>
                <a:lnTo>
                  <a:pt x="88023" y="212216"/>
                </a:lnTo>
                <a:lnTo>
                  <a:pt x="90017" y="211023"/>
                </a:lnTo>
                <a:lnTo>
                  <a:pt x="91224" y="210515"/>
                </a:lnTo>
                <a:lnTo>
                  <a:pt x="94030" y="209715"/>
                </a:lnTo>
                <a:lnTo>
                  <a:pt x="95338" y="208813"/>
                </a:lnTo>
                <a:lnTo>
                  <a:pt x="97739" y="206006"/>
                </a:lnTo>
                <a:lnTo>
                  <a:pt x="98742" y="205104"/>
                </a:lnTo>
                <a:lnTo>
                  <a:pt x="100342" y="204304"/>
                </a:lnTo>
                <a:lnTo>
                  <a:pt x="101447" y="203199"/>
                </a:lnTo>
                <a:lnTo>
                  <a:pt x="104254" y="199593"/>
                </a:lnTo>
                <a:lnTo>
                  <a:pt x="105155" y="198589"/>
                </a:lnTo>
                <a:lnTo>
                  <a:pt x="105562" y="198386"/>
                </a:lnTo>
                <a:lnTo>
                  <a:pt x="108572" y="194983"/>
                </a:lnTo>
                <a:lnTo>
                  <a:pt x="110070" y="191173"/>
                </a:lnTo>
                <a:lnTo>
                  <a:pt x="110070" y="186956"/>
                </a:lnTo>
                <a:lnTo>
                  <a:pt x="109867" y="185750"/>
                </a:lnTo>
                <a:lnTo>
                  <a:pt x="109867" y="184759"/>
                </a:lnTo>
                <a:lnTo>
                  <a:pt x="110274" y="183146"/>
                </a:lnTo>
                <a:lnTo>
                  <a:pt x="109969" y="182257"/>
                </a:lnTo>
                <a:lnTo>
                  <a:pt x="108369" y="180238"/>
                </a:lnTo>
                <a:lnTo>
                  <a:pt x="107962" y="179438"/>
                </a:lnTo>
                <a:lnTo>
                  <a:pt x="107962" y="178244"/>
                </a:lnTo>
                <a:lnTo>
                  <a:pt x="107467" y="177444"/>
                </a:lnTo>
                <a:lnTo>
                  <a:pt x="100444" y="170421"/>
                </a:lnTo>
                <a:lnTo>
                  <a:pt x="111874" y="170421"/>
                </a:lnTo>
                <a:lnTo>
                  <a:pt x="132930" y="149364"/>
                </a:lnTo>
                <a:lnTo>
                  <a:pt x="165400" y="149364"/>
                </a:lnTo>
                <a:lnTo>
                  <a:pt x="149174" y="133134"/>
                </a:lnTo>
                <a:lnTo>
                  <a:pt x="170218" y="112077"/>
                </a:lnTo>
                <a:lnTo>
                  <a:pt x="42100" y="112077"/>
                </a:lnTo>
                <a:lnTo>
                  <a:pt x="40500" y="110477"/>
                </a:lnTo>
                <a:lnTo>
                  <a:pt x="40445" y="110346"/>
                </a:lnTo>
                <a:lnTo>
                  <a:pt x="38798" y="108978"/>
                </a:lnTo>
                <a:lnTo>
                  <a:pt x="38100" y="108267"/>
                </a:lnTo>
                <a:lnTo>
                  <a:pt x="33083" y="104355"/>
                </a:lnTo>
                <a:lnTo>
                  <a:pt x="32283" y="103962"/>
                </a:lnTo>
                <a:lnTo>
                  <a:pt x="30276" y="102755"/>
                </a:lnTo>
                <a:lnTo>
                  <a:pt x="29375" y="102450"/>
                </a:lnTo>
                <a:close/>
              </a:path>
              <a:path w="290829" h="290829">
                <a:moveTo>
                  <a:pt x="213918" y="168922"/>
                </a:moveTo>
                <a:lnTo>
                  <a:pt x="202298" y="168922"/>
                </a:lnTo>
                <a:lnTo>
                  <a:pt x="196977" y="171322"/>
                </a:lnTo>
                <a:lnTo>
                  <a:pt x="192163" y="176136"/>
                </a:lnTo>
                <a:lnTo>
                  <a:pt x="224350" y="176136"/>
                </a:lnTo>
                <a:lnTo>
                  <a:pt x="223443" y="175234"/>
                </a:lnTo>
                <a:lnTo>
                  <a:pt x="219036" y="171018"/>
                </a:lnTo>
                <a:lnTo>
                  <a:pt x="213918" y="168922"/>
                </a:lnTo>
                <a:close/>
              </a:path>
              <a:path w="290829" h="290829">
                <a:moveTo>
                  <a:pt x="111874" y="170421"/>
                </a:moveTo>
                <a:lnTo>
                  <a:pt x="100444" y="170421"/>
                </a:lnTo>
                <a:lnTo>
                  <a:pt x="102057" y="172021"/>
                </a:lnTo>
                <a:lnTo>
                  <a:pt x="103962" y="172821"/>
                </a:lnTo>
                <a:lnTo>
                  <a:pt x="108369" y="172821"/>
                </a:lnTo>
                <a:lnTo>
                  <a:pt x="110274" y="172021"/>
                </a:lnTo>
                <a:lnTo>
                  <a:pt x="111874" y="170421"/>
                </a:lnTo>
                <a:close/>
              </a:path>
              <a:path w="290829" h="290829">
                <a:moveTo>
                  <a:pt x="40445" y="110346"/>
                </a:moveTo>
                <a:lnTo>
                  <a:pt x="40500" y="110477"/>
                </a:lnTo>
                <a:lnTo>
                  <a:pt x="42100" y="112077"/>
                </a:lnTo>
                <a:lnTo>
                  <a:pt x="41910" y="111671"/>
                </a:lnTo>
                <a:lnTo>
                  <a:pt x="41198" y="110972"/>
                </a:lnTo>
                <a:lnTo>
                  <a:pt x="40445" y="110346"/>
                </a:lnTo>
                <a:close/>
              </a:path>
              <a:path w="290829" h="290829">
                <a:moveTo>
                  <a:pt x="108369" y="39903"/>
                </a:moveTo>
                <a:lnTo>
                  <a:pt x="103962" y="39903"/>
                </a:lnTo>
                <a:lnTo>
                  <a:pt x="102057" y="40703"/>
                </a:lnTo>
                <a:lnTo>
                  <a:pt x="40500" y="102260"/>
                </a:lnTo>
                <a:lnTo>
                  <a:pt x="39785" y="103962"/>
                </a:lnTo>
                <a:lnTo>
                  <a:pt x="39780" y="108762"/>
                </a:lnTo>
                <a:lnTo>
                  <a:pt x="40445" y="110346"/>
                </a:lnTo>
                <a:lnTo>
                  <a:pt x="41198" y="110972"/>
                </a:lnTo>
                <a:lnTo>
                  <a:pt x="41910" y="111671"/>
                </a:lnTo>
                <a:lnTo>
                  <a:pt x="42100" y="112077"/>
                </a:lnTo>
                <a:lnTo>
                  <a:pt x="170218" y="112077"/>
                </a:lnTo>
                <a:lnTo>
                  <a:pt x="171818" y="110477"/>
                </a:lnTo>
                <a:lnTo>
                  <a:pt x="172538" y="108762"/>
                </a:lnTo>
                <a:lnTo>
                  <a:pt x="172533" y="103962"/>
                </a:lnTo>
                <a:lnTo>
                  <a:pt x="171818" y="102260"/>
                </a:lnTo>
                <a:lnTo>
                  <a:pt x="170218" y="100647"/>
                </a:lnTo>
                <a:lnTo>
                  <a:pt x="203205" y="100647"/>
                </a:lnTo>
                <a:lnTo>
                  <a:pt x="203695" y="100152"/>
                </a:lnTo>
                <a:lnTo>
                  <a:pt x="205308" y="99352"/>
                </a:lnTo>
                <a:lnTo>
                  <a:pt x="206311" y="98348"/>
                </a:lnTo>
                <a:lnTo>
                  <a:pt x="208711" y="95135"/>
                </a:lnTo>
                <a:lnTo>
                  <a:pt x="209511" y="93840"/>
                </a:lnTo>
                <a:lnTo>
                  <a:pt x="210311" y="91833"/>
                </a:lnTo>
                <a:lnTo>
                  <a:pt x="212013" y="87820"/>
                </a:lnTo>
                <a:lnTo>
                  <a:pt x="212318" y="86423"/>
                </a:lnTo>
                <a:lnTo>
                  <a:pt x="212318" y="80403"/>
                </a:lnTo>
                <a:lnTo>
                  <a:pt x="210718" y="76593"/>
                </a:lnTo>
                <a:lnTo>
                  <a:pt x="207505" y="73583"/>
                </a:lnTo>
                <a:lnTo>
                  <a:pt x="176225" y="42303"/>
                </a:lnTo>
                <a:lnTo>
                  <a:pt x="111874" y="42303"/>
                </a:lnTo>
                <a:lnTo>
                  <a:pt x="110274" y="40703"/>
                </a:lnTo>
                <a:lnTo>
                  <a:pt x="108369" y="39903"/>
                </a:lnTo>
                <a:close/>
              </a:path>
              <a:path w="290829" h="290829">
                <a:moveTo>
                  <a:pt x="195688" y="107962"/>
                </a:moveTo>
                <a:lnTo>
                  <a:pt x="179235" y="107962"/>
                </a:lnTo>
                <a:lnTo>
                  <a:pt x="180035" y="108267"/>
                </a:lnTo>
                <a:lnTo>
                  <a:pt x="182041" y="109867"/>
                </a:lnTo>
                <a:lnTo>
                  <a:pt x="182943" y="110274"/>
                </a:lnTo>
                <a:lnTo>
                  <a:pt x="190969" y="110274"/>
                </a:lnTo>
                <a:lnTo>
                  <a:pt x="194779" y="108762"/>
                </a:lnTo>
                <a:lnTo>
                  <a:pt x="195688" y="107962"/>
                </a:lnTo>
                <a:close/>
              </a:path>
              <a:path w="290829" h="290829">
                <a:moveTo>
                  <a:pt x="203205" y="100647"/>
                </a:moveTo>
                <a:lnTo>
                  <a:pt x="170815" y="100647"/>
                </a:lnTo>
                <a:lnTo>
                  <a:pt x="171513" y="101345"/>
                </a:lnTo>
                <a:lnTo>
                  <a:pt x="173126" y="104165"/>
                </a:lnTo>
                <a:lnTo>
                  <a:pt x="173824" y="104863"/>
                </a:lnTo>
                <a:lnTo>
                  <a:pt x="175031" y="104863"/>
                </a:lnTo>
                <a:lnTo>
                  <a:pt x="175729" y="105460"/>
                </a:lnTo>
                <a:lnTo>
                  <a:pt x="177330" y="107873"/>
                </a:lnTo>
                <a:lnTo>
                  <a:pt x="178041" y="108369"/>
                </a:lnTo>
                <a:lnTo>
                  <a:pt x="179235" y="107962"/>
                </a:lnTo>
                <a:lnTo>
                  <a:pt x="195688" y="107962"/>
                </a:lnTo>
                <a:lnTo>
                  <a:pt x="198183" y="105765"/>
                </a:lnTo>
                <a:lnTo>
                  <a:pt x="198780" y="105765"/>
                </a:lnTo>
                <a:lnTo>
                  <a:pt x="199783" y="104863"/>
                </a:lnTo>
                <a:lnTo>
                  <a:pt x="202603" y="101257"/>
                </a:lnTo>
                <a:lnTo>
                  <a:pt x="203205" y="100647"/>
                </a:lnTo>
                <a:close/>
              </a:path>
              <a:path w="290829" h="290829">
                <a:moveTo>
                  <a:pt x="125704" y="0"/>
                </a:moveTo>
                <a:lnTo>
                  <a:pt x="124307" y="304"/>
                </a:lnTo>
                <a:lnTo>
                  <a:pt x="122301" y="1904"/>
                </a:lnTo>
                <a:lnTo>
                  <a:pt x="121094" y="2412"/>
                </a:lnTo>
                <a:lnTo>
                  <a:pt x="118287" y="2819"/>
                </a:lnTo>
                <a:lnTo>
                  <a:pt x="116979" y="3619"/>
                </a:lnTo>
                <a:lnTo>
                  <a:pt x="114579" y="6426"/>
                </a:lnTo>
                <a:lnTo>
                  <a:pt x="113576" y="7416"/>
                </a:lnTo>
                <a:lnTo>
                  <a:pt x="111975" y="8623"/>
                </a:lnTo>
                <a:lnTo>
                  <a:pt x="110871" y="9728"/>
                </a:lnTo>
                <a:lnTo>
                  <a:pt x="109473" y="11341"/>
                </a:lnTo>
                <a:lnTo>
                  <a:pt x="107162" y="13944"/>
                </a:lnTo>
                <a:lnTo>
                  <a:pt x="106768" y="14338"/>
                </a:lnTo>
                <a:lnTo>
                  <a:pt x="103759" y="17741"/>
                </a:lnTo>
                <a:lnTo>
                  <a:pt x="102247" y="21564"/>
                </a:lnTo>
                <a:lnTo>
                  <a:pt x="102247" y="25768"/>
                </a:lnTo>
                <a:lnTo>
                  <a:pt x="102057" y="27368"/>
                </a:lnTo>
                <a:lnTo>
                  <a:pt x="102057" y="28371"/>
                </a:lnTo>
                <a:lnTo>
                  <a:pt x="102450" y="29171"/>
                </a:lnTo>
                <a:lnTo>
                  <a:pt x="104051" y="32880"/>
                </a:lnTo>
                <a:lnTo>
                  <a:pt x="104355" y="33693"/>
                </a:lnTo>
                <a:lnTo>
                  <a:pt x="104355" y="34086"/>
                </a:lnTo>
                <a:lnTo>
                  <a:pt x="104851" y="34785"/>
                </a:lnTo>
                <a:lnTo>
                  <a:pt x="107467" y="37896"/>
                </a:lnTo>
                <a:lnTo>
                  <a:pt x="111874" y="42303"/>
                </a:lnTo>
                <a:lnTo>
                  <a:pt x="176225" y="42303"/>
                </a:lnTo>
                <a:lnTo>
                  <a:pt x="138938" y="5016"/>
                </a:lnTo>
                <a:lnTo>
                  <a:pt x="135940" y="1816"/>
                </a:lnTo>
                <a:lnTo>
                  <a:pt x="132118" y="203"/>
                </a:lnTo>
                <a:lnTo>
                  <a:pt x="127520" y="203"/>
                </a:lnTo>
                <a:lnTo>
                  <a:pt x="1257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1">
            <a:extLst>
              <a:ext uri="{FF2B5EF4-FFF2-40B4-BE49-F238E27FC236}">
                <a16:creationId xmlns:a16="http://schemas.microsoft.com/office/drawing/2014/main" id="{B4C6F862-053A-4672-C44F-5F67FB5BC12C}"/>
              </a:ext>
            </a:extLst>
          </p:cNvPr>
          <p:cNvSpPr/>
          <p:nvPr/>
        </p:nvSpPr>
        <p:spPr>
          <a:xfrm>
            <a:off x="6059467" y="2887738"/>
            <a:ext cx="1231900" cy="789305"/>
          </a:xfrm>
          <a:custGeom>
            <a:avLst/>
            <a:gdLst/>
            <a:ahLst/>
            <a:cxnLst/>
            <a:rect l="l" t="t" r="r" b="b"/>
            <a:pathLst>
              <a:path w="1231900" h="789304">
                <a:moveTo>
                  <a:pt x="1174013" y="0"/>
                </a:moveTo>
                <a:lnTo>
                  <a:pt x="57429" y="0"/>
                </a:lnTo>
                <a:lnTo>
                  <a:pt x="35077" y="4511"/>
                </a:lnTo>
                <a:lnTo>
                  <a:pt x="16822" y="16816"/>
                </a:lnTo>
                <a:lnTo>
                  <a:pt x="4513" y="35066"/>
                </a:lnTo>
                <a:lnTo>
                  <a:pt x="0" y="57416"/>
                </a:lnTo>
                <a:lnTo>
                  <a:pt x="0" y="731405"/>
                </a:lnTo>
                <a:lnTo>
                  <a:pt x="4513" y="753755"/>
                </a:lnTo>
                <a:lnTo>
                  <a:pt x="16822" y="772006"/>
                </a:lnTo>
                <a:lnTo>
                  <a:pt x="35077" y="784310"/>
                </a:lnTo>
                <a:lnTo>
                  <a:pt x="57429" y="788822"/>
                </a:lnTo>
                <a:lnTo>
                  <a:pt x="1174013" y="788822"/>
                </a:lnTo>
                <a:lnTo>
                  <a:pt x="1196363" y="784310"/>
                </a:lnTo>
                <a:lnTo>
                  <a:pt x="1214613" y="772006"/>
                </a:lnTo>
                <a:lnTo>
                  <a:pt x="1226918" y="753755"/>
                </a:lnTo>
                <a:lnTo>
                  <a:pt x="1231430" y="731405"/>
                </a:lnTo>
                <a:lnTo>
                  <a:pt x="1231430" y="57416"/>
                </a:lnTo>
                <a:lnTo>
                  <a:pt x="1226918" y="35066"/>
                </a:lnTo>
                <a:lnTo>
                  <a:pt x="1214613" y="16816"/>
                </a:lnTo>
                <a:lnTo>
                  <a:pt x="1196363" y="4511"/>
                </a:lnTo>
                <a:lnTo>
                  <a:pt x="1174013" y="0"/>
                </a:lnTo>
                <a:close/>
              </a:path>
            </a:pathLst>
          </a:custGeom>
          <a:solidFill>
            <a:srgbClr val="7E95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2">
            <a:extLst>
              <a:ext uri="{FF2B5EF4-FFF2-40B4-BE49-F238E27FC236}">
                <a16:creationId xmlns:a16="http://schemas.microsoft.com/office/drawing/2014/main" id="{FC716D8F-8DCE-377C-8D27-4006C5D346ED}"/>
              </a:ext>
            </a:extLst>
          </p:cNvPr>
          <p:cNvSpPr txBox="1"/>
          <p:nvPr/>
        </p:nvSpPr>
        <p:spPr>
          <a:xfrm>
            <a:off x="6213828" y="3397609"/>
            <a:ext cx="9232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Poppins SemiBold"/>
                <a:cs typeface="Poppins SemiBold"/>
              </a:rPr>
              <a:t>Marketplace</a:t>
            </a:r>
            <a:endParaRPr sz="1100">
              <a:latin typeface="Poppins SemiBold"/>
              <a:cs typeface="Poppins SemiBold"/>
            </a:endParaRPr>
          </a:p>
        </p:txBody>
      </p:sp>
      <p:sp>
        <p:nvSpPr>
          <p:cNvPr id="36" name="object 13">
            <a:extLst>
              <a:ext uri="{FF2B5EF4-FFF2-40B4-BE49-F238E27FC236}">
                <a16:creationId xmlns:a16="http://schemas.microsoft.com/office/drawing/2014/main" id="{A038D0E7-F259-22EE-444E-58DBE5A23606}"/>
              </a:ext>
            </a:extLst>
          </p:cNvPr>
          <p:cNvSpPr/>
          <p:nvPr/>
        </p:nvSpPr>
        <p:spPr>
          <a:xfrm>
            <a:off x="6528030" y="3053954"/>
            <a:ext cx="294640" cy="274955"/>
          </a:xfrm>
          <a:custGeom>
            <a:avLst/>
            <a:gdLst/>
            <a:ahLst/>
            <a:cxnLst/>
            <a:rect l="l" t="t" r="r" b="b"/>
            <a:pathLst>
              <a:path w="294640" h="274954">
                <a:moveTo>
                  <a:pt x="286791" y="245402"/>
                </a:moveTo>
                <a:lnTo>
                  <a:pt x="10718" y="245402"/>
                </a:lnTo>
                <a:lnTo>
                  <a:pt x="7607" y="245579"/>
                </a:lnTo>
                <a:lnTo>
                  <a:pt x="5029" y="246595"/>
                </a:lnTo>
                <a:lnTo>
                  <a:pt x="1003" y="250253"/>
                </a:lnTo>
                <a:lnTo>
                  <a:pt x="0" y="252539"/>
                </a:lnTo>
                <a:lnTo>
                  <a:pt x="0" y="274802"/>
                </a:lnTo>
                <a:lnTo>
                  <a:pt x="294309" y="274802"/>
                </a:lnTo>
                <a:lnTo>
                  <a:pt x="294226" y="252539"/>
                </a:lnTo>
                <a:lnTo>
                  <a:pt x="293306" y="250431"/>
                </a:lnTo>
                <a:lnTo>
                  <a:pt x="289267" y="246405"/>
                </a:lnTo>
                <a:lnTo>
                  <a:pt x="286791" y="245402"/>
                </a:lnTo>
                <a:close/>
              </a:path>
              <a:path w="294640" h="274954">
                <a:moveTo>
                  <a:pt x="27482" y="215811"/>
                </a:moveTo>
                <a:lnTo>
                  <a:pt x="25006" y="216725"/>
                </a:lnTo>
                <a:lnTo>
                  <a:pt x="20612" y="220764"/>
                </a:lnTo>
                <a:lnTo>
                  <a:pt x="19593" y="222872"/>
                </a:lnTo>
                <a:lnTo>
                  <a:pt x="19507" y="235508"/>
                </a:lnTo>
                <a:lnTo>
                  <a:pt x="274802" y="235508"/>
                </a:lnTo>
                <a:lnTo>
                  <a:pt x="274802" y="225615"/>
                </a:lnTo>
                <a:lnTo>
                  <a:pt x="274980" y="222872"/>
                </a:lnTo>
                <a:lnTo>
                  <a:pt x="273977" y="220573"/>
                </a:lnTo>
                <a:lnTo>
                  <a:pt x="269582" y="216915"/>
                </a:lnTo>
                <a:lnTo>
                  <a:pt x="267106" y="216001"/>
                </a:lnTo>
                <a:lnTo>
                  <a:pt x="30225" y="216001"/>
                </a:lnTo>
                <a:lnTo>
                  <a:pt x="27482" y="215811"/>
                </a:lnTo>
                <a:close/>
              </a:path>
              <a:path w="294640" h="274954">
                <a:moveTo>
                  <a:pt x="78587" y="98107"/>
                </a:moveTo>
                <a:lnTo>
                  <a:pt x="39293" y="98107"/>
                </a:lnTo>
                <a:lnTo>
                  <a:pt x="39293" y="216001"/>
                </a:lnTo>
                <a:lnTo>
                  <a:pt x="78587" y="216001"/>
                </a:lnTo>
                <a:lnTo>
                  <a:pt x="78587" y="98107"/>
                </a:lnTo>
                <a:close/>
              </a:path>
              <a:path w="294640" h="274954">
                <a:moveTo>
                  <a:pt x="137401" y="98107"/>
                </a:moveTo>
                <a:lnTo>
                  <a:pt x="98107" y="98107"/>
                </a:lnTo>
                <a:lnTo>
                  <a:pt x="98107" y="216001"/>
                </a:lnTo>
                <a:lnTo>
                  <a:pt x="137401" y="216001"/>
                </a:lnTo>
                <a:lnTo>
                  <a:pt x="137401" y="98107"/>
                </a:lnTo>
                <a:close/>
              </a:path>
              <a:path w="294640" h="274954">
                <a:moveTo>
                  <a:pt x="196202" y="98107"/>
                </a:moveTo>
                <a:lnTo>
                  <a:pt x="156908" y="98107"/>
                </a:lnTo>
                <a:lnTo>
                  <a:pt x="156908" y="216001"/>
                </a:lnTo>
                <a:lnTo>
                  <a:pt x="196202" y="216001"/>
                </a:lnTo>
                <a:lnTo>
                  <a:pt x="196202" y="98107"/>
                </a:lnTo>
                <a:close/>
              </a:path>
              <a:path w="294640" h="274954">
                <a:moveTo>
                  <a:pt x="255295" y="98107"/>
                </a:moveTo>
                <a:lnTo>
                  <a:pt x="215988" y="98107"/>
                </a:lnTo>
                <a:lnTo>
                  <a:pt x="215988" y="216001"/>
                </a:lnTo>
                <a:lnTo>
                  <a:pt x="255295" y="216001"/>
                </a:lnTo>
                <a:lnTo>
                  <a:pt x="255295" y="98107"/>
                </a:lnTo>
                <a:close/>
              </a:path>
              <a:path w="294640" h="274954">
                <a:moveTo>
                  <a:pt x="274802" y="78600"/>
                </a:moveTo>
                <a:lnTo>
                  <a:pt x="19507" y="78600"/>
                </a:lnTo>
                <a:lnTo>
                  <a:pt x="19697" y="81343"/>
                </a:lnTo>
                <a:lnTo>
                  <a:pt x="20789" y="83629"/>
                </a:lnTo>
                <a:lnTo>
                  <a:pt x="24828" y="87299"/>
                </a:lnTo>
                <a:lnTo>
                  <a:pt x="27292" y="88214"/>
                </a:lnTo>
                <a:lnTo>
                  <a:pt x="264350" y="88214"/>
                </a:lnTo>
                <a:lnTo>
                  <a:pt x="267284" y="88391"/>
                </a:lnTo>
                <a:lnTo>
                  <a:pt x="269760" y="87477"/>
                </a:lnTo>
                <a:lnTo>
                  <a:pt x="273799" y="83451"/>
                </a:lnTo>
                <a:lnTo>
                  <a:pt x="274719" y="81343"/>
                </a:lnTo>
                <a:lnTo>
                  <a:pt x="274802" y="78600"/>
                </a:lnTo>
                <a:close/>
              </a:path>
              <a:path w="294640" h="274954">
                <a:moveTo>
                  <a:pt x="147294" y="0"/>
                </a:moveTo>
                <a:lnTo>
                  <a:pt x="0" y="58813"/>
                </a:lnTo>
                <a:lnTo>
                  <a:pt x="0" y="78600"/>
                </a:lnTo>
                <a:lnTo>
                  <a:pt x="294309" y="78600"/>
                </a:lnTo>
                <a:lnTo>
                  <a:pt x="294309" y="58813"/>
                </a:lnTo>
                <a:lnTo>
                  <a:pt x="1472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4">
            <a:extLst>
              <a:ext uri="{FF2B5EF4-FFF2-40B4-BE49-F238E27FC236}">
                <a16:creationId xmlns:a16="http://schemas.microsoft.com/office/drawing/2014/main" id="{73365C3C-74D0-7A90-2573-BFBB46FC9FAF}"/>
              </a:ext>
            </a:extLst>
          </p:cNvPr>
          <p:cNvSpPr/>
          <p:nvPr/>
        </p:nvSpPr>
        <p:spPr>
          <a:xfrm>
            <a:off x="7467108" y="2887738"/>
            <a:ext cx="1231900" cy="789305"/>
          </a:xfrm>
          <a:custGeom>
            <a:avLst/>
            <a:gdLst/>
            <a:ahLst/>
            <a:cxnLst/>
            <a:rect l="l" t="t" r="r" b="b"/>
            <a:pathLst>
              <a:path w="1231900" h="789304">
                <a:moveTo>
                  <a:pt x="1174000" y="0"/>
                </a:moveTo>
                <a:lnTo>
                  <a:pt x="57416" y="0"/>
                </a:lnTo>
                <a:lnTo>
                  <a:pt x="35066" y="4511"/>
                </a:lnTo>
                <a:lnTo>
                  <a:pt x="16816" y="16816"/>
                </a:lnTo>
                <a:lnTo>
                  <a:pt x="4511" y="35066"/>
                </a:lnTo>
                <a:lnTo>
                  <a:pt x="0" y="57416"/>
                </a:lnTo>
                <a:lnTo>
                  <a:pt x="0" y="731405"/>
                </a:lnTo>
                <a:lnTo>
                  <a:pt x="4511" y="753755"/>
                </a:lnTo>
                <a:lnTo>
                  <a:pt x="16816" y="772006"/>
                </a:lnTo>
                <a:lnTo>
                  <a:pt x="35066" y="784310"/>
                </a:lnTo>
                <a:lnTo>
                  <a:pt x="57416" y="788822"/>
                </a:lnTo>
                <a:lnTo>
                  <a:pt x="1174000" y="788822"/>
                </a:lnTo>
                <a:lnTo>
                  <a:pt x="1196350" y="784310"/>
                </a:lnTo>
                <a:lnTo>
                  <a:pt x="1214601" y="772006"/>
                </a:lnTo>
                <a:lnTo>
                  <a:pt x="1226905" y="753755"/>
                </a:lnTo>
                <a:lnTo>
                  <a:pt x="1231417" y="731405"/>
                </a:lnTo>
                <a:lnTo>
                  <a:pt x="1231417" y="57416"/>
                </a:lnTo>
                <a:lnTo>
                  <a:pt x="1226905" y="35066"/>
                </a:lnTo>
                <a:lnTo>
                  <a:pt x="1214601" y="16816"/>
                </a:lnTo>
                <a:lnTo>
                  <a:pt x="1196350" y="4511"/>
                </a:lnTo>
                <a:lnTo>
                  <a:pt x="1174000" y="0"/>
                </a:lnTo>
                <a:close/>
              </a:path>
            </a:pathLst>
          </a:custGeom>
          <a:solidFill>
            <a:srgbClr val="7E95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5">
            <a:extLst>
              <a:ext uri="{FF2B5EF4-FFF2-40B4-BE49-F238E27FC236}">
                <a16:creationId xmlns:a16="http://schemas.microsoft.com/office/drawing/2014/main" id="{E29864A4-ACEC-1838-AE29-9C0B85D4477E}"/>
              </a:ext>
            </a:extLst>
          </p:cNvPr>
          <p:cNvSpPr txBox="1"/>
          <p:nvPr/>
        </p:nvSpPr>
        <p:spPr>
          <a:xfrm>
            <a:off x="7783803" y="3397609"/>
            <a:ext cx="5981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Poppins SemiBold"/>
                <a:cs typeface="Poppins SemiBold"/>
              </a:rPr>
              <a:t>Tenders</a:t>
            </a:r>
            <a:endParaRPr sz="1100">
              <a:latin typeface="Poppins SemiBold"/>
              <a:cs typeface="Poppins SemiBold"/>
            </a:endParaRPr>
          </a:p>
        </p:txBody>
      </p:sp>
      <p:sp>
        <p:nvSpPr>
          <p:cNvPr id="40" name="object 16">
            <a:extLst>
              <a:ext uri="{FF2B5EF4-FFF2-40B4-BE49-F238E27FC236}">
                <a16:creationId xmlns:a16="http://schemas.microsoft.com/office/drawing/2014/main" id="{B1EE4FD7-A6C3-2F53-C653-EE2499B99EDD}"/>
              </a:ext>
            </a:extLst>
          </p:cNvPr>
          <p:cNvSpPr/>
          <p:nvPr/>
        </p:nvSpPr>
        <p:spPr>
          <a:xfrm>
            <a:off x="7904422" y="3042622"/>
            <a:ext cx="290830" cy="290830"/>
          </a:xfrm>
          <a:custGeom>
            <a:avLst/>
            <a:gdLst/>
            <a:ahLst/>
            <a:cxnLst/>
            <a:rect l="l" t="t" r="r" b="b"/>
            <a:pathLst>
              <a:path w="290829" h="290829">
                <a:moveTo>
                  <a:pt x="165392" y="149364"/>
                </a:moveTo>
                <a:lnTo>
                  <a:pt x="132918" y="149364"/>
                </a:lnTo>
                <a:lnTo>
                  <a:pt x="175933" y="192366"/>
                </a:lnTo>
                <a:lnTo>
                  <a:pt x="171119" y="197180"/>
                </a:lnTo>
                <a:lnTo>
                  <a:pt x="168706" y="202501"/>
                </a:lnTo>
                <a:lnTo>
                  <a:pt x="168706" y="214325"/>
                </a:lnTo>
                <a:lnTo>
                  <a:pt x="170802" y="219341"/>
                </a:lnTo>
                <a:lnTo>
                  <a:pt x="175018" y="223342"/>
                </a:lnTo>
                <a:lnTo>
                  <a:pt x="236067" y="284695"/>
                </a:lnTo>
                <a:lnTo>
                  <a:pt x="240284" y="288709"/>
                </a:lnTo>
                <a:lnTo>
                  <a:pt x="245287" y="290715"/>
                </a:lnTo>
                <a:lnTo>
                  <a:pt x="256908" y="290715"/>
                </a:lnTo>
                <a:lnTo>
                  <a:pt x="262039" y="288709"/>
                </a:lnTo>
                <a:lnTo>
                  <a:pt x="266433" y="284695"/>
                </a:lnTo>
                <a:lnTo>
                  <a:pt x="284480" y="266357"/>
                </a:lnTo>
                <a:lnTo>
                  <a:pt x="288505" y="262343"/>
                </a:lnTo>
                <a:lnTo>
                  <a:pt x="290499" y="257327"/>
                </a:lnTo>
                <a:lnTo>
                  <a:pt x="290499" y="245503"/>
                </a:lnTo>
                <a:lnTo>
                  <a:pt x="288505" y="240398"/>
                </a:lnTo>
                <a:lnTo>
                  <a:pt x="284480" y="235978"/>
                </a:lnTo>
                <a:lnTo>
                  <a:pt x="224349" y="176136"/>
                </a:lnTo>
                <a:lnTo>
                  <a:pt x="192163" y="176136"/>
                </a:lnTo>
                <a:lnTo>
                  <a:pt x="165392" y="149364"/>
                </a:lnTo>
                <a:close/>
              </a:path>
              <a:path w="290829" h="290829">
                <a:moveTo>
                  <a:pt x="29362" y="102450"/>
                </a:moveTo>
                <a:lnTo>
                  <a:pt x="21348" y="102450"/>
                </a:lnTo>
                <a:lnTo>
                  <a:pt x="17538" y="103962"/>
                </a:lnTo>
                <a:lnTo>
                  <a:pt x="14122" y="106959"/>
                </a:lnTo>
                <a:lnTo>
                  <a:pt x="13931" y="106959"/>
                </a:lnTo>
                <a:lnTo>
                  <a:pt x="1498" y="122097"/>
                </a:lnTo>
                <a:lnTo>
                  <a:pt x="292" y="124904"/>
                </a:lnTo>
                <a:lnTo>
                  <a:pt x="0" y="126314"/>
                </a:lnTo>
                <a:lnTo>
                  <a:pt x="0" y="132321"/>
                </a:lnTo>
                <a:lnTo>
                  <a:pt x="1600" y="136143"/>
                </a:lnTo>
                <a:lnTo>
                  <a:pt x="4813" y="139141"/>
                </a:lnTo>
                <a:lnTo>
                  <a:pt x="73367" y="207708"/>
                </a:lnTo>
                <a:lnTo>
                  <a:pt x="76390" y="210921"/>
                </a:lnTo>
                <a:lnTo>
                  <a:pt x="80187" y="212521"/>
                </a:lnTo>
                <a:lnTo>
                  <a:pt x="86601" y="212521"/>
                </a:lnTo>
                <a:lnTo>
                  <a:pt x="88011" y="212216"/>
                </a:lnTo>
                <a:lnTo>
                  <a:pt x="90017" y="211023"/>
                </a:lnTo>
                <a:lnTo>
                  <a:pt x="91224" y="210515"/>
                </a:lnTo>
                <a:lnTo>
                  <a:pt x="94018" y="209715"/>
                </a:lnTo>
                <a:lnTo>
                  <a:pt x="95326" y="208813"/>
                </a:lnTo>
                <a:lnTo>
                  <a:pt x="97726" y="206006"/>
                </a:lnTo>
                <a:lnTo>
                  <a:pt x="98729" y="205104"/>
                </a:lnTo>
                <a:lnTo>
                  <a:pt x="100330" y="204304"/>
                </a:lnTo>
                <a:lnTo>
                  <a:pt x="101434" y="203199"/>
                </a:lnTo>
                <a:lnTo>
                  <a:pt x="104254" y="199593"/>
                </a:lnTo>
                <a:lnTo>
                  <a:pt x="105143" y="198589"/>
                </a:lnTo>
                <a:lnTo>
                  <a:pt x="105549" y="198386"/>
                </a:lnTo>
                <a:lnTo>
                  <a:pt x="108559" y="194983"/>
                </a:lnTo>
                <a:lnTo>
                  <a:pt x="110058" y="191173"/>
                </a:lnTo>
                <a:lnTo>
                  <a:pt x="110058" y="186956"/>
                </a:lnTo>
                <a:lnTo>
                  <a:pt x="109855" y="185750"/>
                </a:lnTo>
                <a:lnTo>
                  <a:pt x="109855" y="184759"/>
                </a:lnTo>
                <a:lnTo>
                  <a:pt x="110274" y="183146"/>
                </a:lnTo>
                <a:lnTo>
                  <a:pt x="109956" y="182257"/>
                </a:lnTo>
                <a:lnTo>
                  <a:pt x="109169" y="181241"/>
                </a:lnTo>
                <a:lnTo>
                  <a:pt x="108356" y="180238"/>
                </a:lnTo>
                <a:lnTo>
                  <a:pt x="107962" y="179438"/>
                </a:lnTo>
                <a:lnTo>
                  <a:pt x="107962" y="178244"/>
                </a:lnTo>
                <a:lnTo>
                  <a:pt x="107454" y="177444"/>
                </a:lnTo>
                <a:lnTo>
                  <a:pt x="105460" y="175425"/>
                </a:lnTo>
                <a:lnTo>
                  <a:pt x="100431" y="170421"/>
                </a:lnTo>
                <a:lnTo>
                  <a:pt x="111873" y="170421"/>
                </a:lnTo>
                <a:lnTo>
                  <a:pt x="132918" y="149364"/>
                </a:lnTo>
                <a:lnTo>
                  <a:pt x="165392" y="149364"/>
                </a:lnTo>
                <a:lnTo>
                  <a:pt x="149161" y="133134"/>
                </a:lnTo>
                <a:lnTo>
                  <a:pt x="170206" y="112077"/>
                </a:lnTo>
                <a:lnTo>
                  <a:pt x="42087" y="112077"/>
                </a:lnTo>
                <a:lnTo>
                  <a:pt x="40487" y="110477"/>
                </a:lnTo>
                <a:lnTo>
                  <a:pt x="40426" y="110330"/>
                </a:lnTo>
                <a:lnTo>
                  <a:pt x="38798" y="108978"/>
                </a:lnTo>
                <a:lnTo>
                  <a:pt x="38087" y="108267"/>
                </a:lnTo>
                <a:lnTo>
                  <a:pt x="33070" y="104355"/>
                </a:lnTo>
                <a:lnTo>
                  <a:pt x="32270" y="103962"/>
                </a:lnTo>
                <a:lnTo>
                  <a:pt x="30276" y="102755"/>
                </a:lnTo>
                <a:lnTo>
                  <a:pt x="29362" y="102450"/>
                </a:lnTo>
                <a:close/>
              </a:path>
              <a:path w="290829" h="290829">
                <a:moveTo>
                  <a:pt x="213918" y="168922"/>
                </a:moveTo>
                <a:lnTo>
                  <a:pt x="202285" y="168922"/>
                </a:lnTo>
                <a:lnTo>
                  <a:pt x="196977" y="171322"/>
                </a:lnTo>
                <a:lnTo>
                  <a:pt x="192163" y="176136"/>
                </a:lnTo>
                <a:lnTo>
                  <a:pt x="224349" y="176136"/>
                </a:lnTo>
                <a:lnTo>
                  <a:pt x="223443" y="175234"/>
                </a:lnTo>
                <a:lnTo>
                  <a:pt x="219024" y="171018"/>
                </a:lnTo>
                <a:lnTo>
                  <a:pt x="213918" y="168922"/>
                </a:lnTo>
                <a:close/>
              </a:path>
              <a:path w="290829" h="290829">
                <a:moveTo>
                  <a:pt x="111873" y="170421"/>
                </a:moveTo>
                <a:lnTo>
                  <a:pt x="100431" y="170421"/>
                </a:lnTo>
                <a:lnTo>
                  <a:pt x="102044" y="172021"/>
                </a:lnTo>
                <a:lnTo>
                  <a:pt x="103949" y="172821"/>
                </a:lnTo>
                <a:lnTo>
                  <a:pt x="108356" y="172821"/>
                </a:lnTo>
                <a:lnTo>
                  <a:pt x="110274" y="172021"/>
                </a:lnTo>
                <a:lnTo>
                  <a:pt x="111873" y="170421"/>
                </a:lnTo>
                <a:close/>
              </a:path>
              <a:path w="290829" h="290829">
                <a:moveTo>
                  <a:pt x="40426" y="110330"/>
                </a:moveTo>
                <a:lnTo>
                  <a:pt x="40487" y="110477"/>
                </a:lnTo>
                <a:lnTo>
                  <a:pt x="42087" y="112077"/>
                </a:lnTo>
                <a:lnTo>
                  <a:pt x="41897" y="111671"/>
                </a:lnTo>
                <a:lnTo>
                  <a:pt x="41198" y="110972"/>
                </a:lnTo>
                <a:lnTo>
                  <a:pt x="40426" y="110330"/>
                </a:lnTo>
                <a:close/>
              </a:path>
              <a:path w="290829" h="290829">
                <a:moveTo>
                  <a:pt x="108356" y="39903"/>
                </a:moveTo>
                <a:lnTo>
                  <a:pt x="103949" y="39903"/>
                </a:lnTo>
                <a:lnTo>
                  <a:pt x="102044" y="40703"/>
                </a:lnTo>
                <a:lnTo>
                  <a:pt x="40487" y="102260"/>
                </a:lnTo>
                <a:lnTo>
                  <a:pt x="39772" y="103962"/>
                </a:lnTo>
                <a:lnTo>
                  <a:pt x="39767" y="108762"/>
                </a:lnTo>
                <a:lnTo>
                  <a:pt x="40426" y="110330"/>
                </a:lnTo>
                <a:lnTo>
                  <a:pt x="41198" y="110972"/>
                </a:lnTo>
                <a:lnTo>
                  <a:pt x="41897" y="111671"/>
                </a:lnTo>
                <a:lnTo>
                  <a:pt x="42087" y="112077"/>
                </a:lnTo>
                <a:lnTo>
                  <a:pt x="170206" y="112077"/>
                </a:lnTo>
                <a:lnTo>
                  <a:pt x="171805" y="110477"/>
                </a:lnTo>
                <a:lnTo>
                  <a:pt x="172537" y="108762"/>
                </a:lnTo>
                <a:lnTo>
                  <a:pt x="172531" y="103962"/>
                </a:lnTo>
                <a:lnTo>
                  <a:pt x="171805" y="102260"/>
                </a:lnTo>
                <a:lnTo>
                  <a:pt x="170205" y="100647"/>
                </a:lnTo>
                <a:lnTo>
                  <a:pt x="203200" y="100647"/>
                </a:lnTo>
                <a:lnTo>
                  <a:pt x="203695" y="100152"/>
                </a:lnTo>
                <a:lnTo>
                  <a:pt x="205295" y="99352"/>
                </a:lnTo>
                <a:lnTo>
                  <a:pt x="206298" y="98348"/>
                </a:lnTo>
                <a:lnTo>
                  <a:pt x="208711" y="95135"/>
                </a:lnTo>
                <a:lnTo>
                  <a:pt x="209499" y="93840"/>
                </a:lnTo>
                <a:lnTo>
                  <a:pt x="212001" y="87820"/>
                </a:lnTo>
                <a:lnTo>
                  <a:pt x="212318" y="86423"/>
                </a:lnTo>
                <a:lnTo>
                  <a:pt x="212318" y="80403"/>
                </a:lnTo>
                <a:lnTo>
                  <a:pt x="210705" y="76593"/>
                </a:lnTo>
                <a:lnTo>
                  <a:pt x="207505" y="73583"/>
                </a:lnTo>
                <a:lnTo>
                  <a:pt x="176219" y="42303"/>
                </a:lnTo>
                <a:lnTo>
                  <a:pt x="111874" y="42303"/>
                </a:lnTo>
                <a:lnTo>
                  <a:pt x="110266" y="40700"/>
                </a:lnTo>
                <a:lnTo>
                  <a:pt x="108356" y="39903"/>
                </a:lnTo>
                <a:close/>
              </a:path>
              <a:path w="290829" h="290829">
                <a:moveTo>
                  <a:pt x="195675" y="107962"/>
                </a:moveTo>
                <a:lnTo>
                  <a:pt x="179222" y="107962"/>
                </a:lnTo>
                <a:lnTo>
                  <a:pt x="180035" y="108267"/>
                </a:lnTo>
                <a:lnTo>
                  <a:pt x="182041" y="109867"/>
                </a:lnTo>
                <a:lnTo>
                  <a:pt x="182930" y="110274"/>
                </a:lnTo>
                <a:lnTo>
                  <a:pt x="190957" y="110274"/>
                </a:lnTo>
                <a:lnTo>
                  <a:pt x="194767" y="108762"/>
                </a:lnTo>
                <a:lnTo>
                  <a:pt x="195675" y="107962"/>
                </a:lnTo>
                <a:close/>
              </a:path>
              <a:path w="290829" h="290829">
                <a:moveTo>
                  <a:pt x="203200" y="100647"/>
                </a:moveTo>
                <a:lnTo>
                  <a:pt x="170802" y="100647"/>
                </a:lnTo>
                <a:lnTo>
                  <a:pt x="171513" y="101345"/>
                </a:lnTo>
                <a:lnTo>
                  <a:pt x="173113" y="104165"/>
                </a:lnTo>
                <a:lnTo>
                  <a:pt x="173812" y="104863"/>
                </a:lnTo>
                <a:lnTo>
                  <a:pt x="175018" y="104863"/>
                </a:lnTo>
                <a:lnTo>
                  <a:pt x="175729" y="105460"/>
                </a:lnTo>
                <a:lnTo>
                  <a:pt x="177330" y="107873"/>
                </a:lnTo>
                <a:lnTo>
                  <a:pt x="178028" y="108369"/>
                </a:lnTo>
                <a:lnTo>
                  <a:pt x="179222" y="107962"/>
                </a:lnTo>
                <a:lnTo>
                  <a:pt x="195675" y="107962"/>
                </a:lnTo>
                <a:lnTo>
                  <a:pt x="198170" y="105765"/>
                </a:lnTo>
                <a:lnTo>
                  <a:pt x="198780" y="105765"/>
                </a:lnTo>
                <a:lnTo>
                  <a:pt x="199771" y="104863"/>
                </a:lnTo>
                <a:lnTo>
                  <a:pt x="202590" y="101257"/>
                </a:lnTo>
                <a:lnTo>
                  <a:pt x="203200" y="100647"/>
                </a:lnTo>
                <a:close/>
              </a:path>
              <a:path w="290829" h="290829">
                <a:moveTo>
                  <a:pt x="125691" y="0"/>
                </a:moveTo>
                <a:lnTo>
                  <a:pt x="124294" y="304"/>
                </a:lnTo>
                <a:lnTo>
                  <a:pt x="122288" y="1904"/>
                </a:lnTo>
                <a:lnTo>
                  <a:pt x="121081" y="2412"/>
                </a:lnTo>
                <a:lnTo>
                  <a:pt x="118275" y="2819"/>
                </a:lnTo>
                <a:lnTo>
                  <a:pt x="116979" y="3619"/>
                </a:lnTo>
                <a:lnTo>
                  <a:pt x="114566" y="6426"/>
                </a:lnTo>
                <a:lnTo>
                  <a:pt x="113563" y="7416"/>
                </a:lnTo>
                <a:lnTo>
                  <a:pt x="112776" y="8026"/>
                </a:lnTo>
                <a:lnTo>
                  <a:pt x="111963" y="8623"/>
                </a:lnTo>
                <a:lnTo>
                  <a:pt x="110858" y="9728"/>
                </a:lnTo>
                <a:lnTo>
                  <a:pt x="109461" y="11341"/>
                </a:lnTo>
                <a:lnTo>
                  <a:pt x="107149" y="13944"/>
                </a:lnTo>
                <a:lnTo>
                  <a:pt x="106756" y="14338"/>
                </a:lnTo>
                <a:lnTo>
                  <a:pt x="103746" y="17741"/>
                </a:lnTo>
                <a:lnTo>
                  <a:pt x="102247" y="21564"/>
                </a:lnTo>
                <a:lnTo>
                  <a:pt x="102247" y="25768"/>
                </a:lnTo>
                <a:lnTo>
                  <a:pt x="102044" y="27368"/>
                </a:lnTo>
                <a:lnTo>
                  <a:pt x="102044" y="28371"/>
                </a:lnTo>
                <a:lnTo>
                  <a:pt x="102438" y="29171"/>
                </a:lnTo>
                <a:lnTo>
                  <a:pt x="104038" y="32880"/>
                </a:lnTo>
                <a:lnTo>
                  <a:pt x="104355" y="33693"/>
                </a:lnTo>
                <a:lnTo>
                  <a:pt x="104355" y="34086"/>
                </a:lnTo>
                <a:lnTo>
                  <a:pt x="104851" y="34785"/>
                </a:lnTo>
                <a:lnTo>
                  <a:pt x="107454" y="37896"/>
                </a:lnTo>
                <a:lnTo>
                  <a:pt x="111874" y="42303"/>
                </a:lnTo>
                <a:lnTo>
                  <a:pt x="176219" y="42303"/>
                </a:lnTo>
                <a:lnTo>
                  <a:pt x="138925" y="5016"/>
                </a:lnTo>
                <a:lnTo>
                  <a:pt x="135928" y="1816"/>
                </a:lnTo>
                <a:lnTo>
                  <a:pt x="132118" y="203"/>
                </a:lnTo>
                <a:lnTo>
                  <a:pt x="127508" y="203"/>
                </a:lnTo>
                <a:lnTo>
                  <a:pt x="1256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7">
            <a:extLst>
              <a:ext uri="{FF2B5EF4-FFF2-40B4-BE49-F238E27FC236}">
                <a16:creationId xmlns:a16="http://schemas.microsoft.com/office/drawing/2014/main" id="{262B960A-ACE4-F99C-3755-EEED191CE41D}"/>
              </a:ext>
            </a:extLst>
          </p:cNvPr>
          <p:cNvSpPr/>
          <p:nvPr/>
        </p:nvSpPr>
        <p:spPr>
          <a:xfrm>
            <a:off x="9242516" y="2887738"/>
            <a:ext cx="1231900" cy="789305"/>
          </a:xfrm>
          <a:custGeom>
            <a:avLst/>
            <a:gdLst/>
            <a:ahLst/>
            <a:cxnLst/>
            <a:rect l="l" t="t" r="r" b="b"/>
            <a:pathLst>
              <a:path w="1231900" h="789304">
                <a:moveTo>
                  <a:pt x="1174000" y="0"/>
                </a:moveTo>
                <a:lnTo>
                  <a:pt x="57404" y="0"/>
                </a:lnTo>
                <a:lnTo>
                  <a:pt x="35056" y="4511"/>
                </a:lnTo>
                <a:lnTo>
                  <a:pt x="16810" y="16816"/>
                </a:lnTo>
                <a:lnTo>
                  <a:pt x="4509" y="35066"/>
                </a:lnTo>
                <a:lnTo>
                  <a:pt x="0" y="57416"/>
                </a:lnTo>
                <a:lnTo>
                  <a:pt x="0" y="731405"/>
                </a:lnTo>
                <a:lnTo>
                  <a:pt x="4509" y="753755"/>
                </a:lnTo>
                <a:lnTo>
                  <a:pt x="16810" y="772006"/>
                </a:lnTo>
                <a:lnTo>
                  <a:pt x="35056" y="784310"/>
                </a:lnTo>
                <a:lnTo>
                  <a:pt x="57404" y="788822"/>
                </a:lnTo>
                <a:lnTo>
                  <a:pt x="1174000" y="788822"/>
                </a:lnTo>
                <a:lnTo>
                  <a:pt x="1196350" y="784310"/>
                </a:lnTo>
                <a:lnTo>
                  <a:pt x="1214601" y="772006"/>
                </a:lnTo>
                <a:lnTo>
                  <a:pt x="1226905" y="753755"/>
                </a:lnTo>
                <a:lnTo>
                  <a:pt x="1231417" y="731405"/>
                </a:lnTo>
                <a:lnTo>
                  <a:pt x="1231417" y="57416"/>
                </a:lnTo>
                <a:lnTo>
                  <a:pt x="1226905" y="35066"/>
                </a:lnTo>
                <a:lnTo>
                  <a:pt x="1214601" y="16816"/>
                </a:lnTo>
                <a:lnTo>
                  <a:pt x="1196350" y="4511"/>
                </a:lnTo>
                <a:lnTo>
                  <a:pt x="1174000" y="0"/>
                </a:lnTo>
                <a:close/>
              </a:path>
            </a:pathLst>
          </a:custGeom>
          <a:solidFill>
            <a:srgbClr val="7E95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8">
            <a:extLst>
              <a:ext uri="{FF2B5EF4-FFF2-40B4-BE49-F238E27FC236}">
                <a16:creationId xmlns:a16="http://schemas.microsoft.com/office/drawing/2014/main" id="{1ED663F5-6FE6-4413-BDA2-B73A2590949F}"/>
              </a:ext>
            </a:extLst>
          </p:cNvPr>
          <p:cNvSpPr txBox="1"/>
          <p:nvPr/>
        </p:nvSpPr>
        <p:spPr>
          <a:xfrm>
            <a:off x="9396864" y="3397609"/>
            <a:ext cx="9232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Poppins SemiBold"/>
                <a:cs typeface="Poppins SemiBold"/>
              </a:rPr>
              <a:t>Marketplace</a:t>
            </a:r>
            <a:endParaRPr sz="1100">
              <a:latin typeface="Poppins SemiBold"/>
              <a:cs typeface="Poppins SemiBold"/>
            </a:endParaRPr>
          </a:p>
        </p:txBody>
      </p:sp>
      <p:sp>
        <p:nvSpPr>
          <p:cNvPr id="43" name="object 19">
            <a:extLst>
              <a:ext uri="{FF2B5EF4-FFF2-40B4-BE49-F238E27FC236}">
                <a16:creationId xmlns:a16="http://schemas.microsoft.com/office/drawing/2014/main" id="{7C139E1B-83AD-C8E6-5543-93FA8C14F29F}"/>
              </a:ext>
            </a:extLst>
          </p:cNvPr>
          <p:cNvSpPr/>
          <p:nvPr/>
        </p:nvSpPr>
        <p:spPr>
          <a:xfrm>
            <a:off x="9711066" y="3053954"/>
            <a:ext cx="294640" cy="274955"/>
          </a:xfrm>
          <a:custGeom>
            <a:avLst/>
            <a:gdLst/>
            <a:ahLst/>
            <a:cxnLst/>
            <a:rect l="l" t="t" r="r" b="b"/>
            <a:pathLst>
              <a:path w="294640" h="274954">
                <a:moveTo>
                  <a:pt x="286791" y="245402"/>
                </a:moveTo>
                <a:lnTo>
                  <a:pt x="10718" y="245402"/>
                </a:lnTo>
                <a:lnTo>
                  <a:pt x="7607" y="245579"/>
                </a:lnTo>
                <a:lnTo>
                  <a:pt x="5041" y="246595"/>
                </a:lnTo>
                <a:lnTo>
                  <a:pt x="1015" y="250253"/>
                </a:lnTo>
                <a:lnTo>
                  <a:pt x="0" y="252539"/>
                </a:lnTo>
                <a:lnTo>
                  <a:pt x="0" y="274802"/>
                </a:lnTo>
                <a:lnTo>
                  <a:pt x="294309" y="274802"/>
                </a:lnTo>
                <a:lnTo>
                  <a:pt x="294226" y="252539"/>
                </a:lnTo>
                <a:lnTo>
                  <a:pt x="293306" y="250431"/>
                </a:lnTo>
                <a:lnTo>
                  <a:pt x="289280" y="246405"/>
                </a:lnTo>
                <a:lnTo>
                  <a:pt x="286791" y="245402"/>
                </a:lnTo>
                <a:close/>
              </a:path>
              <a:path w="294640" h="274954">
                <a:moveTo>
                  <a:pt x="27482" y="215811"/>
                </a:moveTo>
                <a:lnTo>
                  <a:pt x="25006" y="216725"/>
                </a:lnTo>
                <a:lnTo>
                  <a:pt x="20612" y="220764"/>
                </a:lnTo>
                <a:lnTo>
                  <a:pt x="19604" y="222872"/>
                </a:lnTo>
                <a:lnTo>
                  <a:pt x="19519" y="235508"/>
                </a:lnTo>
                <a:lnTo>
                  <a:pt x="274802" y="235508"/>
                </a:lnTo>
                <a:lnTo>
                  <a:pt x="274802" y="225615"/>
                </a:lnTo>
                <a:lnTo>
                  <a:pt x="274993" y="222872"/>
                </a:lnTo>
                <a:lnTo>
                  <a:pt x="273977" y="220573"/>
                </a:lnTo>
                <a:lnTo>
                  <a:pt x="269582" y="216915"/>
                </a:lnTo>
                <a:lnTo>
                  <a:pt x="267106" y="216001"/>
                </a:lnTo>
                <a:lnTo>
                  <a:pt x="30225" y="216001"/>
                </a:lnTo>
                <a:lnTo>
                  <a:pt x="27482" y="215811"/>
                </a:lnTo>
                <a:close/>
              </a:path>
              <a:path w="294640" h="274954">
                <a:moveTo>
                  <a:pt x="78600" y="98107"/>
                </a:moveTo>
                <a:lnTo>
                  <a:pt x="39293" y="98107"/>
                </a:lnTo>
                <a:lnTo>
                  <a:pt x="39293" y="216001"/>
                </a:lnTo>
                <a:lnTo>
                  <a:pt x="78600" y="216001"/>
                </a:lnTo>
                <a:lnTo>
                  <a:pt x="78600" y="98107"/>
                </a:lnTo>
                <a:close/>
              </a:path>
              <a:path w="294640" h="274954">
                <a:moveTo>
                  <a:pt x="137401" y="98107"/>
                </a:moveTo>
                <a:lnTo>
                  <a:pt x="98107" y="98107"/>
                </a:lnTo>
                <a:lnTo>
                  <a:pt x="98107" y="216001"/>
                </a:lnTo>
                <a:lnTo>
                  <a:pt x="137401" y="216001"/>
                </a:lnTo>
                <a:lnTo>
                  <a:pt x="137401" y="98107"/>
                </a:lnTo>
                <a:close/>
              </a:path>
              <a:path w="294640" h="274954">
                <a:moveTo>
                  <a:pt x="196214" y="98107"/>
                </a:moveTo>
                <a:lnTo>
                  <a:pt x="156908" y="98107"/>
                </a:lnTo>
                <a:lnTo>
                  <a:pt x="156908" y="216001"/>
                </a:lnTo>
                <a:lnTo>
                  <a:pt x="196214" y="216001"/>
                </a:lnTo>
                <a:lnTo>
                  <a:pt x="196214" y="98107"/>
                </a:lnTo>
                <a:close/>
              </a:path>
              <a:path w="294640" h="274954">
                <a:moveTo>
                  <a:pt x="255295" y="98107"/>
                </a:moveTo>
                <a:lnTo>
                  <a:pt x="215988" y="98107"/>
                </a:lnTo>
                <a:lnTo>
                  <a:pt x="215988" y="216001"/>
                </a:lnTo>
                <a:lnTo>
                  <a:pt x="255295" y="216001"/>
                </a:lnTo>
                <a:lnTo>
                  <a:pt x="255295" y="98107"/>
                </a:lnTo>
                <a:close/>
              </a:path>
              <a:path w="294640" h="274954">
                <a:moveTo>
                  <a:pt x="274802" y="78600"/>
                </a:moveTo>
                <a:lnTo>
                  <a:pt x="19519" y="78600"/>
                </a:lnTo>
                <a:lnTo>
                  <a:pt x="19684" y="81343"/>
                </a:lnTo>
                <a:lnTo>
                  <a:pt x="20789" y="83629"/>
                </a:lnTo>
                <a:lnTo>
                  <a:pt x="24828" y="87299"/>
                </a:lnTo>
                <a:lnTo>
                  <a:pt x="27292" y="88214"/>
                </a:lnTo>
                <a:lnTo>
                  <a:pt x="264363" y="88214"/>
                </a:lnTo>
                <a:lnTo>
                  <a:pt x="267284" y="88391"/>
                </a:lnTo>
                <a:lnTo>
                  <a:pt x="269773" y="87477"/>
                </a:lnTo>
                <a:lnTo>
                  <a:pt x="273799" y="83451"/>
                </a:lnTo>
                <a:lnTo>
                  <a:pt x="274719" y="81343"/>
                </a:lnTo>
                <a:lnTo>
                  <a:pt x="274802" y="78600"/>
                </a:lnTo>
                <a:close/>
              </a:path>
              <a:path w="294640" h="274954">
                <a:moveTo>
                  <a:pt x="147294" y="0"/>
                </a:moveTo>
                <a:lnTo>
                  <a:pt x="0" y="58813"/>
                </a:lnTo>
                <a:lnTo>
                  <a:pt x="0" y="78600"/>
                </a:lnTo>
                <a:lnTo>
                  <a:pt x="294309" y="78600"/>
                </a:lnTo>
                <a:lnTo>
                  <a:pt x="294309" y="58813"/>
                </a:lnTo>
                <a:lnTo>
                  <a:pt x="1472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0">
            <a:extLst>
              <a:ext uri="{FF2B5EF4-FFF2-40B4-BE49-F238E27FC236}">
                <a16:creationId xmlns:a16="http://schemas.microsoft.com/office/drawing/2014/main" id="{22BED9C7-943E-C17B-D61C-892E2BF8240D}"/>
              </a:ext>
            </a:extLst>
          </p:cNvPr>
          <p:cNvSpPr/>
          <p:nvPr/>
        </p:nvSpPr>
        <p:spPr>
          <a:xfrm>
            <a:off x="10650146" y="2887738"/>
            <a:ext cx="1231900" cy="789305"/>
          </a:xfrm>
          <a:custGeom>
            <a:avLst/>
            <a:gdLst/>
            <a:ahLst/>
            <a:cxnLst/>
            <a:rect l="l" t="t" r="r" b="b"/>
            <a:pathLst>
              <a:path w="1231900" h="789304">
                <a:moveTo>
                  <a:pt x="1174000" y="0"/>
                </a:moveTo>
                <a:lnTo>
                  <a:pt x="57416" y="0"/>
                </a:lnTo>
                <a:lnTo>
                  <a:pt x="35066" y="4511"/>
                </a:lnTo>
                <a:lnTo>
                  <a:pt x="16816" y="16816"/>
                </a:lnTo>
                <a:lnTo>
                  <a:pt x="4511" y="35066"/>
                </a:lnTo>
                <a:lnTo>
                  <a:pt x="0" y="57416"/>
                </a:lnTo>
                <a:lnTo>
                  <a:pt x="0" y="731405"/>
                </a:lnTo>
                <a:lnTo>
                  <a:pt x="4511" y="753755"/>
                </a:lnTo>
                <a:lnTo>
                  <a:pt x="16816" y="772006"/>
                </a:lnTo>
                <a:lnTo>
                  <a:pt x="35066" y="784310"/>
                </a:lnTo>
                <a:lnTo>
                  <a:pt x="57416" y="788822"/>
                </a:lnTo>
                <a:lnTo>
                  <a:pt x="1174000" y="788822"/>
                </a:lnTo>
                <a:lnTo>
                  <a:pt x="1196350" y="784310"/>
                </a:lnTo>
                <a:lnTo>
                  <a:pt x="1214601" y="772006"/>
                </a:lnTo>
                <a:lnTo>
                  <a:pt x="1226905" y="753755"/>
                </a:lnTo>
                <a:lnTo>
                  <a:pt x="1231417" y="731405"/>
                </a:lnTo>
                <a:lnTo>
                  <a:pt x="1231417" y="57416"/>
                </a:lnTo>
                <a:lnTo>
                  <a:pt x="1226905" y="35066"/>
                </a:lnTo>
                <a:lnTo>
                  <a:pt x="1214601" y="16816"/>
                </a:lnTo>
                <a:lnTo>
                  <a:pt x="1196350" y="4511"/>
                </a:lnTo>
                <a:lnTo>
                  <a:pt x="1174000" y="0"/>
                </a:lnTo>
                <a:close/>
              </a:path>
            </a:pathLst>
          </a:custGeom>
          <a:solidFill>
            <a:srgbClr val="7E95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1">
            <a:extLst>
              <a:ext uri="{FF2B5EF4-FFF2-40B4-BE49-F238E27FC236}">
                <a16:creationId xmlns:a16="http://schemas.microsoft.com/office/drawing/2014/main" id="{62DCF9A4-DFE3-3547-6695-0E115E2E5AC3}"/>
              </a:ext>
            </a:extLst>
          </p:cNvPr>
          <p:cNvSpPr txBox="1"/>
          <p:nvPr/>
        </p:nvSpPr>
        <p:spPr>
          <a:xfrm>
            <a:off x="10966841" y="3397609"/>
            <a:ext cx="5981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Poppins SemiBold"/>
                <a:cs typeface="Poppins SemiBold"/>
              </a:rPr>
              <a:t>Tenders</a:t>
            </a:r>
            <a:endParaRPr sz="1100">
              <a:latin typeface="Poppins SemiBold"/>
              <a:cs typeface="Poppins SemiBold"/>
            </a:endParaRPr>
          </a:p>
        </p:txBody>
      </p:sp>
      <p:sp>
        <p:nvSpPr>
          <p:cNvPr id="46" name="object 22">
            <a:extLst>
              <a:ext uri="{FF2B5EF4-FFF2-40B4-BE49-F238E27FC236}">
                <a16:creationId xmlns:a16="http://schemas.microsoft.com/office/drawing/2014/main" id="{F9EF5E7A-8006-96FF-01F8-0A18C42FF67F}"/>
              </a:ext>
            </a:extLst>
          </p:cNvPr>
          <p:cNvSpPr/>
          <p:nvPr/>
        </p:nvSpPr>
        <p:spPr>
          <a:xfrm>
            <a:off x="11087459" y="3042622"/>
            <a:ext cx="290830" cy="290830"/>
          </a:xfrm>
          <a:custGeom>
            <a:avLst/>
            <a:gdLst/>
            <a:ahLst/>
            <a:cxnLst/>
            <a:rect l="l" t="t" r="r" b="b"/>
            <a:pathLst>
              <a:path w="290829" h="290829">
                <a:moveTo>
                  <a:pt x="165392" y="149364"/>
                </a:moveTo>
                <a:lnTo>
                  <a:pt x="132918" y="149364"/>
                </a:lnTo>
                <a:lnTo>
                  <a:pt x="175933" y="192366"/>
                </a:lnTo>
                <a:lnTo>
                  <a:pt x="171119" y="197180"/>
                </a:lnTo>
                <a:lnTo>
                  <a:pt x="168706" y="202501"/>
                </a:lnTo>
                <a:lnTo>
                  <a:pt x="168706" y="214325"/>
                </a:lnTo>
                <a:lnTo>
                  <a:pt x="170815" y="219341"/>
                </a:lnTo>
                <a:lnTo>
                  <a:pt x="175018" y="223342"/>
                </a:lnTo>
                <a:lnTo>
                  <a:pt x="236067" y="284695"/>
                </a:lnTo>
                <a:lnTo>
                  <a:pt x="240284" y="288709"/>
                </a:lnTo>
                <a:lnTo>
                  <a:pt x="245287" y="290715"/>
                </a:lnTo>
                <a:lnTo>
                  <a:pt x="256921" y="290715"/>
                </a:lnTo>
                <a:lnTo>
                  <a:pt x="262039" y="288709"/>
                </a:lnTo>
                <a:lnTo>
                  <a:pt x="266433" y="284695"/>
                </a:lnTo>
                <a:lnTo>
                  <a:pt x="284480" y="266357"/>
                </a:lnTo>
                <a:lnTo>
                  <a:pt x="288505" y="262343"/>
                </a:lnTo>
                <a:lnTo>
                  <a:pt x="290499" y="257327"/>
                </a:lnTo>
                <a:lnTo>
                  <a:pt x="290499" y="245503"/>
                </a:lnTo>
                <a:lnTo>
                  <a:pt x="288505" y="240398"/>
                </a:lnTo>
                <a:lnTo>
                  <a:pt x="284480" y="235978"/>
                </a:lnTo>
                <a:lnTo>
                  <a:pt x="224349" y="176136"/>
                </a:lnTo>
                <a:lnTo>
                  <a:pt x="192163" y="176136"/>
                </a:lnTo>
                <a:lnTo>
                  <a:pt x="165392" y="149364"/>
                </a:lnTo>
                <a:close/>
              </a:path>
              <a:path w="290829" h="290829">
                <a:moveTo>
                  <a:pt x="29362" y="102450"/>
                </a:moveTo>
                <a:lnTo>
                  <a:pt x="21348" y="102450"/>
                </a:lnTo>
                <a:lnTo>
                  <a:pt x="17538" y="103962"/>
                </a:lnTo>
                <a:lnTo>
                  <a:pt x="14122" y="106959"/>
                </a:lnTo>
                <a:lnTo>
                  <a:pt x="13931" y="106959"/>
                </a:lnTo>
                <a:lnTo>
                  <a:pt x="1498" y="122097"/>
                </a:lnTo>
                <a:lnTo>
                  <a:pt x="292" y="124904"/>
                </a:lnTo>
                <a:lnTo>
                  <a:pt x="0" y="126314"/>
                </a:lnTo>
                <a:lnTo>
                  <a:pt x="0" y="132321"/>
                </a:lnTo>
                <a:lnTo>
                  <a:pt x="1600" y="136143"/>
                </a:lnTo>
                <a:lnTo>
                  <a:pt x="4813" y="139141"/>
                </a:lnTo>
                <a:lnTo>
                  <a:pt x="73367" y="207708"/>
                </a:lnTo>
                <a:lnTo>
                  <a:pt x="76390" y="210921"/>
                </a:lnTo>
                <a:lnTo>
                  <a:pt x="80187" y="212521"/>
                </a:lnTo>
                <a:lnTo>
                  <a:pt x="86601" y="212521"/>
                </a:lnTo>
                <a:lnTo>
                  <a:pt x="88011" y="212216"/>
                </a:lnTo>
                <a:lnTo>
                  <a:pt x="90017" y="211023"/>
                </a:lnTo>
                <a:lnTo>
                  <a:pt x="91224" y="210515"/>
                </a:lnTo>
                <a:lnTo>
                  <a:pt x="94018" y="209715"/>
                </a:lnTo>
                <a:lnTo>
                  <a:pt x="95326" y="208813"/>
                </a:lnTo>
                <a:lnTo>
                  <a:pt x="97726" y="206006"/>
                </a:lnTo>
                <a:lnTo>
                  <a:pt x="98729" y="205104"/>
                </a:lnTo>
                <a:lnTo>
                  <a:pt x="100330" y="204304"/>
                </a:lnTo>
                <a:lnTo>
                  <a:pt x="101434" y="203199"/>
                </a:lnTo>
                <a:lnTo>
                  <a:pt x="104254" y="199593"/>
                </a:lnTo>
                <a:lnTo>
                  <a:pt x="105143" y="198589"/>
                </a:lnTo>
                <a:lnTo>
                  <a:pt x="105549" y="198386"/>
                </a:lnTo>
                <a:lnTo>
                  <a:pt x="108559" y="194983"/>
                </a:lnTo>
                <a:lnTo>
                  <a:pt x="110058" y="191173"/>
                </a:lnTo>
                <a:lnTo>
                  <a:pt x="110058" y="186956"/>
                </a:lnTo>
                <a:lnTo>
                  <a:pt x="109855" y="185750"/>
                </a:lnTo>
                <a:lnTo>
                  <a:pt x="109855" y="184759"/>
                </a:lnTo>
                <a:lnTo>
                  <a:pt x="110274" y="183146"/>
                </a:lnTo>
                <a:lnTo>
                  <a:pt x="109956" y="182257"/>
                </a:lnTo>
                <a:lnTo>
                  <a:pt x="109169" y="181241"/>
                </a:lnTo>
                <a:lnTo>
                  <a:pt x="108356" y="180238"/>
                </a:lnTo>
                <a:lnTo>
                  <a:pt x="107962" y="179438"/>
                </a:lnTo>
                <a:lnTo>
                  <a:pt x="107962" y="178244"/>
                </a:lnTo>
                <a:lnTo>
                  <a:pt x="107454" y="177444"/>
                </a:lnTo>
                <a:lnTo>
                  <a:pt x="100444" y="170421"/>
                </a:lnTo>
                <a:lnTo>
                  <a:pt x="111873" y="170421"/>
                </a:lnTo>
                <a:lnTo>
                  <a:pt x="132918" y="149364"/>
                </a:lnTo>
                <a:lnTo>
                  <a:pt x="165392" y="149364"/>
                </a:lnTo>
                <a:lnTo>
                  <a:pt x="149161" y="133134"/>
                </a:lnTo>
                <a:lnTo>
                  <a:pt x="170206" y="112077"/>
                </a:lnTo>
                <a:lnTo>
                  <a:pt x="42087" y="112077"/>
                </a:lnTo>
                <a:lnTo>
                  <a:pt x="40487" y="110477"/>
                </a:lnTo>
                <a:lnTo>
                  <a:pt x="40426" y="110330"/>
                </a:lnTo>
                <a:lnTo>
                  <a:pt x="38798" y="108978"/>
                </a:lnTo>
                <a:lnTo>
                  <a:pt x="38087" y="108267"/>
                </a:lnTo>
                <a:lnTo>
                  <a:pt x="33070" y="104355"/>
                </a:lnTo>
                <a:lnTo>
                  <a:pt x="32270" y="103962"/>
                </a:lnTo>
                <a:lnTo>
                  <a:pt x="30276" y="102755"/>
                </a:lnTo>
                <a:lnTo>
                  <a:pt x="29362" y="102450"/>
                </a:lnTo>
                <a:close/>
              </a:path>
              <a:path w="290829" h="290829">
                <a:moveTo>
                  <a:pt x="213918" y="168922"/>
                </a:moveTo>
                <a:lnTo>
                  <a:pt x="202298" y="168922"/>
                </a:lnTo>
                <a:lnTo>
                  <a:pt x="196977" y="171322"/>
                </a:lnTo>
                <a:lnTo>
                  <a:pt x="192163" y="176136"/>
                </a:lnTo>
                <a:lnTo>
                  <a:pt x="224349" y="176136"/>
                </a:lnTo>
                <a:lnTo>
                  <a:pt x="223443" y="175234"/>
                </a:lnTo>
                <a:lnTo>
                  <a:pt x="219024" y="171018"/>
                </a:lnTo>
                <a:lnTo>
                  <a:pt x="213918" y="168922"/>
                </a:lnTo>
                <a:close/>
              </a:path>
              <a:path w="290829" h="290829">
                <a:moveTo>
                  <a:pt x="111873" y="170421"/>
                </a:moveTo>
                <a:lnTo>
                  <a:pt x="100444" y="170421"/>
                </a:lnTo>
                <a:lnTo>
                  <a:pt x="102044" y="172021"/>
                </a:lnTo>
                <a:lnTo>
                  <a:pt x="103949" y="172821"/>
                </a:lnTo>
                <a:lnTo>
                  <a:pt x="108356" y="172821"/>
                </a:lnTo>
                <a:lnTo>
                  <a:pt x="110274" y="172021"/>
                </a:lnTo>
                <a:lnTo>
                  <a:pt x="111873" y="170421"/>
                </a:lnTo>
                <a:close/>
              </a:path>
              <a:path w="290829" h="290829">
                <a:moveTo>
                  <a:pt x="40426" y="110330"/>
                </a:moveTo>
                <a:lnTo>
                  <a:pt x="40487" y="110477"/>
                </a:lnTo>
                <a:lnTo>
                  <a:pt x="42087" y="112077"/>
                </a:lnTo>
                <a:lnTo>
                  <a:pt x="41897" y="111671"/>
                </a:lnTo>
                <a:lnTo>
                  <a:pt x="41198" y="110972"/>
                </a:lnTo>
                <a:lnTo>
                  <a:pt x="40426" y="110330"/>
                </a:lnTo>
                <a:close/>
              </a:path>
              <a:path w="290829" h="290829">
                <a:moveTo>
                  <a:pt x="108356" y="39903"/>
                </a:moveTo>
                <a:lnTo>
                  <a:pt x="103949" y="39903"/>
                </a:lnTo>
                <a:lnTo>
                  <a:pt x="102044" y="40703"/>
                </a:lnTo>
                <a:lnTo>
                  <a:pt x="40487" y="102260"/>
                </a:lnTo>
                <a:lnTo>
                  <a:pt x="39772" y="103962"/>
                </a:lnTo>
                <a:lnTo>
                  <a:pt x="39767" y="108762"/>
                </a:lnTo>
                <a:lnTo>
                  <a:pt x="40426" y="110330"/>
                </a:lnTo>
                <a:lnTo>
                  <a:pt x="41198" y="110972"/>
                </a:lnTo>
                <a:lnTo>
                  <a:pt x="41897" y="111671"/>
                </a:lnTo>
                <a:lnTo>
                  <a:pt x="42087" y="112077"/>
                </a:lnTo>
                <a:lnTo>
                  <a:pt x="170206" y="112077"/>
                </a:lnTo>
                <a:lnTo>
                  <a:pt x="171805" y="110477"/>
                </a:lnTo>
                <a:lnTo>
                  <a:pt x="172537" y="108762"/>
                </a:lnTo>
                <a:lnTo>
                  <a:pt x="172531" y="103962"/>
                </a:lnTo>
                <a:lnTo>
                  <a:pt x="171805" y="102260"/>
                </a:lnTo>
                <a:lnTo>
                  <a:pt x="170205" y="100647"/>
                </a:lnTo>
                <a:lnTo>
                  <a:pt x="203200" y="100647"/>
                </a:lnTo>
                <a:lnTo>
                  <a:pt x="203695" y="100152"/>
                </a:lnTo>
                <a:lnTo>
                  <a:pt x="205295" y="99352"/>
                </a:lnTo>
                <a:lnTo>
                  <a:pt x="206298" y="98348"/>
                </a:lnTo>
                <a:lnTo>
                  <a:pt x="208711" y="95135"/>
                </a:lnTo>
                <a:lnTo>
                  <a:pt x="209499" y="93840"/>
                </a:lnTo>
                <a:lnTo>
                  <a:pt x="211404" y="89217"/>
                </a:lnTo>
                <a:lnTo>
                  <a:pt x="212013" y="87820"/>
                </a:lnTo>
                <a:lnTo>
                  <a:pt x="212318" y="86423"/>
                </a:lnTo>
                <a:lnTo>
                  <a:pt x="212318" y="80403"/>
                </a:lnTo>
                <a:lnTo>
                  <a:pt x="210705" y="76593"/>
                </a:lnTo>
                <a:lnTo>
                  <a:pt x="207505" y="73583"/>
                </a:lnTo>
                <a:lnTo>
                  <a:pt x="176219" y="42303"/>
                </a:lnTo>
                <a:lnTo>
                  <a:pt x="111874" y="42303"/>
                </a:lnTo>
                <a:lnTo>
                  <a:pt x="110266" y="40700"/>
                </a:lnTo>
                <a:lnTo>
                  <a:pt x="108356" y="39903"/>
                </a:lnTo>
                <a:close/>
              </a:path>
              <a:path w="290829" h="290829">
                <a:moveTo>
                  <a:pt x="195675" y="107962"/>
                </a:moveTo>
                <a:lnTo>
                  <a:pt x="179235" y="107962"/>
                </a:lnTo>
                <a:lnTo>
                  <a:pt x="180035" y="108267"/>
                </a:lnTo>
                <a:lnTo>
                  <a:pt x="182041" y="109867"/>
                </a:lnTo>
                <a:lnTo>
                  <a:pt x="182943" y="110274"/>
                </a:lnTo>
                <a:lnTo>
                  <a:pt x="190957" y="110274"/>
                </a:lnTo>
                <a:lnTo>
                  <a:pt x="194767" y="108762"/>
                </a:lnTo>
                <a:lnTo>
                  <a:pt x="195675" y="107962"/>
                </a:lnTo>
                <a:close/>
              </a:path>
              <a:path w="290829" h="290829">
                <a:moveTo>
                  <a:pt x="203200" y="100647"/>
                </a:moveTo>
                <a:lnTo>
                  <a:pt x="170815" y="100647"/>
                </a:lnTo>
                <a:lnTo>
                  <a:pt x="171513" y="101345"/>
                </a:lnTo>
                <a:lnTo>
                  <a:pt x="173113" y="104165"/>
                </a:lnTo>
                <a:lnTo>
                  <a:pt x="173812" y="104863"/>
                </a:lnTo>
                <a:lnTo>
                  <a:pt x="175018" y="104863"/>
                </a:lnTo>
                <a:lnTo>
                  <a:pt x="175729" y="105460"/>
                </a:lnTo>
                <a:lnTo>
                  <a:pt x="177330" y="107873"/>
                </a:lnTo>
                <a:lnTo>
                  <a:pt x="178041" y="108369"/>
                </a:lnTo>
                <a:lnTo>
                  <a:pt x="179235" y="107962"/>
                </a:lnTo>
                <a:lnTo>
                  <a:pt x="195675" y="107962"/>
                </a:lnTo>
                <a:lnTo>
                  <a:pt x="198170" y="105765"/>
                </a:lnTo>
                <a:lnTo>
                  <a:pt x="198780" y="105765"/>
                </a:lnTo>
                <a:lnTo>
                  <a:pt x="199771" y="104863"/>
                </a:lnTo>
                <a:lnTo>
                  <a:pt x="202590" y="101257"/>
                </a:lnTo>
                <a:lnTo>
                  <a:pt x="203200" y="100647"/>
                </a:lnTo>
                <a:close/>
              </a:path>
              <a:path w="290829" h="290829">
                <a:moveTo>
                  <a:pt x="125691" y="0"/>
                </a:moveTo>
                <a:lnTo>
                  <a:pt x="124294" y="304"/>
                </a:lnTo>
                <a:lnTo>
                  <a:pt x="122301" y="1904"/>
                </a:lnTo>
                <a:lnTo>
                  <a:pt x="121094" y="2412"/>
                </a:lnTo>
                <a:lnTo>
                  <a:pt x="118275" y="2819"/>
                </a:lnTo>
                <a:lnTo>
                  <a:pt x="116979" y="3619"/>
                </a:lnTo>
                <a:lnTo>
                  <a:pt x="114566" y="6426"/>
                </a:lnTo>
                <a:lnTo>
                  <a:pt x="113563" y="7416"/>
                </a:lnTo>
                <a:lnTo>
                  <a:pt x="112776" y="8026"/>
                </a:lnTo>
                <a:lnTo>
                  <a:pt x="111963" y="8623"/>
                </a:lnTo>
                <a:lnTo>
                  <a:pt x="110858" y="9728"/>
                </a:lnTo>
                <a:lnTo>
                  <a:pt x="109461" y="11341"/>
                </a:lnTo>
                <a:lnTo>
                  <a:pt x="107149" y="13944"/>
                </a:lnTo>
                <a:lnTo>
                  <a:pt x="106756" y="14338"/>
                </a:lnTo>
                <a:lnTo>
                  <a:pt x="103746" y="17741"/>
                </a:lnTo>
                <a:lnTo>
                  <a:pt x="102247" y="21564"/>
                </a:lnTo>
                <a:lnTo>
                  <a:pt x="102247" y="25768"/>
                </a:lnTo>
                <a:lnTo>
                  <a:pt x="102044" y="27368"/>
                </a:lnTo>
                <a:lnTo>
                  <a:pt x="102044" y="28371"/>
                </a:lnTo>
                <a:lnTo>
                  <a:pt x="102857" y="30086"/>
                </a:lnTo>
                <a:lnTo>
                  <a:pt x="104051" y="32880"/>
                </a:lnTo>
                <a:lnTo>
                  <a:pt x="104355" y="33693"/>
                </a:lnTo>
                <a:lnTo>
                  <a:pt x="104355" y="34086"/>
                </a:lnTo>
                <a:lnTo>
                  <a:pt x="104851" y="34785"/>
                </a:lnTo>
                <a:lnTo>
                  <a:pt x="107454" y="37896"/>
                </a:lnTo>
                <a:lnTo>
                  <a:pt x="111874" y="42303"/>
                </a:lnTo>
                <a:lnTo>
                  <a:pt x="176219" y="42303"/>
                </a:lnTo>
                <a:lnTo>
                  <a:pt x="138925" y="5016"/>
                </a:lnTo>
                <a:lnTo>
                  <a:pt x="135928" y="1816"/>
                </a:lnTo>
                <a:lnTo>
                  <a:pt x="132118" y="203"/>
                </a:lnTo>
                <a:lnTo>
                  <a:pt x="127508" y="203"/>
                </a:lnTo>
                <a:lnTo>
                  <a:pt x="1256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3">
            <a:extLst>
              <a:ext uri="{FF2B5EF4-FFF2-40B4-BE49-F238E27FC236}">
                <a16:creationId xmlns:a16="http://schemas.microsoft.com/office/drawing/2014/main" id="{A683F5EB-40E6-6CE1-CDA0-0C3AD727F66F}"/>
              </a:ext>
            </a:extLst>
          </p:cNvPr>
          <p:cNvSpPr/>
          <p:nvPr/>
        </p:nvSpPr>
        <p:spPr>
          <a:xfrm>
            <a:off x="5833299" y="1515334"/>
            <a:ext cx="0" cy="4479925"/>
          </a:xfrm>
          <a:custGeom>
            <a:avLst/>
            <a:gdLst/>
            <a:ahLst/>
            <a:cxnLst/>
            <a:rect l="l" t="t" r="r" b="b"/>
            <a:pathLst>
              <a:path h="4479925">
                <a:moveTo>
                  <a:pt x="0" y="0"/>
                </a:moveTo>
                <a:lnTo>
                  <a:pt x="0" y="4479709"/>
                </a:lnTo>
              </a:path>
            </a:pathLst>
          </a:custGeom>
          <a:ln w="13068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4">
            <a:extLst>
              <a:ext uri="{FF2B5EF4-FFF2-40B4-BE49-F238E27FC236}">
                <a16:creationId xmlns:a16="http://schemas.microsoft.com/office/drawing/2014/main" id="{D1A40C6C-FF09-25FE-BAED-6B48382C9718}"/>
              </a:ext>
            </a:extLst>
          </p:cNvPr>
          <p:cNvSpPr/>
          <p:nvPr/>
        </p:nvSpPr>
        <p:spPr>
          <a:xfrm>
            <a:off x="9005229" y="1515334"/>
            <a:ext cx="0" cy="4479925"/>
          </a:xfrm>
          <a:custGeom>
            <a:avLst/>
            <a:gdLst/>
            <a:ahLst/>
            <a:cxnLst/>
            <a:rect l="l" t="t" r="r" b="b"/>
            <a:pathLst>
              <a:path h="4479925">
                <a:moveTo>
                  <a:pt x="0" y="0"/>
                </a:moveTo>
                <a:lnTo>
                  <a:pt x="0" y="4479709"/>
                </a:lnTo>
              </a:path>
            </a:pathLst>
          </a:custGeom>
          <a:ln w="13068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5">
            <a:extLst>
              <a:ext uri="{FF2B5EF4-FFF2-40B4-BE49-F238E27FC236}">
                <a16:creationId xmlns:a16="http://schemas.microsoft.com/office/drawing/2014/main" id="{87779215-FBE1-7777-D08E-D7BFA7E8FBF6}"/>
              </a:ext>
            </a:extLst>
          </p:cNvPr>
          <p:cNvSpPr txBox="1"/>
          <p:nvPr/>
        </p:nvSpPr>
        <p:spPr>
          <a:xfrm>
            <a:off x="2831256" y="5149948"/>
            <a:ext cx="138747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000" b="1" spc="-10" dirty="0">
                <a:latin typeface="Poppins SemiBold"/>
                <a:cs typeface="Poppins SemiBold"/>
              </a:rPr>
              <a:t>Implementation </a:t>
            </a:r>
            <a:r>
              <a:rPr sz="1000" b="1" dirty="0">
                <a:latin typeface="Poppins SemiBold"/>
                <a:cs typeface="Poppins SemiBold"/>
              </a:rPr>
              <a:t>Monthly</a:t>
            </a:r>
            <a:r>
              <a:rPr sz="1000" b="1" spc="-10" dirty="0">
                <a:latin typeface="Poppins SemiBold"/>
                <a:cs typeface="Poppins SemiBold"/>
              </a:rPr>
              <a:t> subscription Commission</a:t>
            </a:r>
            <a:endParaRPr sz="1000">
              <a:latin typeface="Poppins SemiBold"/>
              <a:cs typeface="Poppins SemiBold"/>
            </a:endParaRPr>
          </a:p>
        </p:txBody>
      </p:sp>
      <p:sp>
        <p:nvSpPr>
          <p:cNvPr id="50" name="object 26">
            <a:extLst>
              <a:ext uri="{FF2B5EF4-FFF2-40B4-BE49-F238E27FC236}">
                <a16:creationId xmlns:a16="http://schemas.microsoft.com/office/drawing/2014/main" id="{E4438CDF-DD7B-5E32-846E-A86DE99C40C5}"/>
              </a:ext>
            </a:extLst>
          </p:cNvPr>
          <p:cNvSpPr txBox="1"/>
          <p:nvPr/>
        </p:nvSpPr>
        <p:spPr>
          <a:xfrm>
            <a:off x="4638296" y="5161939"/>
            <a:ext cx="605155" cy="7112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100" spc="-10" dirty="0">
                <a:solidFill>
                  <a:srgbClr val="717D82"/>
                </a:solidFill>
                <a:latin typeface="Poppins"/>
                <a:cs typeface="Poppins"/>
              </a:rPr>
              <a:t>€50,000</a:t>
            </a:r>
            <a:endParaRPr sz="1100">
              <a:latin typeface="Poppins"/>
              <a:cs typeface="Poppins"/>
            </a:endParaRPr>
          </a:p>
          <a:p>
            <a:pPr marL="12700" marR="47625">
              <a:lnSpc>
                <a:spcPct val="136300"/>
              </a:lnSpc>
            </a:pPr>
            <a:r>
              <a:rPr sz="1100" spc="-10" dirty="0">
                <a:solidFill>
                  <a:srgbClr val="717D82"/>
                </a:solidFill>
                <a:latin typeface="Poppins"/>
                <a:cs typeface="Poppins"/>
              </a:rPr>
              <a:t>€15,000 </a:t>
            </a:r>
            <a:r>
              <a:rPr sz="1100" spc="-20" dirty="0">
                <a:solidFill>
                  <a:srgbClr val="717D82"/>
                </a:solidFill>
                <a:latin typeface="Poppins"/>
                <a:cs typeface="Poppins"/>
              </a:rPr>
              <a:t>0.5%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51" name="object 27">
            <a:extLst>
              <a:ext uri="{FF2B5EF4-FFF2-40B4-BE49-F238E27FC236}">
                <a16:creationId xmlns:a16="http://schemas.microsoft.com/office/drawing/2014/main" id="{C9D3CB1E-C145-3E24-DBF2-C286027977FD}"/>
              </a:ext>
            </a:extLst>
          </p:cNvPr>
          <p:cNvSpPr txBox="1"/>
          <p:nvPr/>
        </p:nvSpPr>
        <p:spPr>
          <a:xfrm>
            <a:off x="2831244" y="1426096"/>
            <a:ext cx="2671445" cy="129095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400" b="1" dirty="0">
                <a:latin typeface="Poppins SemiBold"/>
                <a:cs typeface="Poppins SemiBold"/>
              </a:rPr>
              <a:t>Nui </a:t>
            </a:r>
            <a:r>
              <a:rPr sz="1400" b="1" spc="-10" dirty="0">
                <a:latin typeface="Poppins SemiBold"/>
                <a:cs typeface="Poppins SemiBold"/>
              </a:rPr>
              <a:t>Essential</a:t>
            </a:r>
            <a:endParaRPr sz="1400">
              <a:latin typeface="Poppins SemiBold"/>
              <a:cs typeface="Poppins SemiBold"/>
            </a:endParaRPr>
          </a:p>
          <a:p>
            <a:pPr marL="12700" marR="5080">
              <a:lnSpc>
                <a:spcPts val="1800"/>
              </a:lnSpc>
              <a:spcBef>
                <a:spcPts val="80"/>
              </a:spcBef>
            </a:pPr>
            <a:r>
              <a:rPr sz="1200" dirty="0">
                <a:solidFill>
                  <a:srgbClr val="717D82"/>
                </a:solidFill>
                <a:latin typeface="Poppins"/>
                <a:cs typeface="Poppins"/>
              </a:rPr>
              <a:t>For small to medium businesses </a:t>
            </a:r>
            <a:r>
              <a:rPr sz="1200" spc="-25" dirty="0">
                <a:solidFill>
                  <a:srgbClr val="717D82"/>
                </a:solidFill>
                <a:latin typeface="Poppins"/>
                <a:cs typeface="Poppins"/>
              </a:rPr>
              <a:t>or </a:t>
            </a:r>
            <a:r>
              <a:rPr sz="1200" dirty="0">
                <a:solidFill>
                  <a:srgbClr val="717D82"/>
                </a:solidFill>
                <a:latin typeface="Poppins"/>
                <a:cs typeface="Poppins"/>
              </a:rPr>
              <a:t>larger businesses looking to </a:t>
            </a:r>
            <a:r>
              <a:rPr sz="1200" spc="-10" dirty="0">
                <a:solidFill>
                  <a:srgbClr val="717D82"/>
                </a:solidFill>
                <a:latin typeface="Poppins"/>
                <a:cs typeface="Poppins"/>
              </a:rPr>
              <a:t>pilot </a:t>
            </a:r>
            <a:r>
              <a:rPr sz="1200" dirty="0">
                <a:solidFill>
                  <a:srgbClr val="717D82"/>
                </a:solidFill>
                <a:latin typeface="Poppins"/>
                <a:cs typeface="Poppins"/>
              </a:rPr>
              <a:t>digital </a:t>
            </a:r>
            <a:r>
              <a:rPr sz="1200" spc="-10" dirty="0">
                <a:solidFill>
                  <a:srgbClr val="717D82"/>
                </a:solidFill>
                <a:latin typeface="Poppins"/>
                <a:cs typeface="Poppins"/>
              </a:rPr>
              <a:t>trading.</a:t>
            </a:r>
            <a:endParaRPr sz="12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1200" b="1" spc="-10" dirty="0">
                <a:latin typeface="Poppins SemiBold"/>
                <a:cs typeface="Poppins SemiBold"/>
              </a:rPr>
              <a:t>Includes</a:t>
            </a:r>
            <a:endParaRPr sz="1200">
              <a:latin typeface="Poppins SemiBold"/>
              <a:cs typeface="Poppins SemiBold"/>
            </a:endParaRPr>
          </a:p>
        </p:txBody>
      </p:sp>
      <p:graphicFrame>
        <p:nvGraphicFramePr>
          <p:cNvPr id="52" name="object 28">
            <a:extLst>
              <a:ext uri="{FF2B5EF4-FFF2-40B4-BE49-F238E27FC236}">
                <a16:creationId xmlns:a16="http://schemas.microsoft.com/office/drawing/2014/main" id="{ED4C6B7A-8CAC-6BFA-F373-C9E7E1EAD5FB}"/>
              </a:ext>
            </a:extLst>
          </p:cNvPr>
          <p:cNvGraphicFramePr>
            <a:graphicFrameLocks noGrp="1"/>
          </p:cNvGraphicFramePr>
          <p:nvPr/>
        </p:nvGraphicFramePr>
        <p:xfrm>
          <a:off x="6027724" y="5228564"/>
          <a:ext cx="2487294" cy="6508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45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1" spc="-10" dirty="0">
                          <a:latin typeface="Poppins SemiBold"/>
                          <a:cs typeface="Poppins SemiBold"/>
                        </a:rPr>
                        <a:t>Implementation</a:t>
                      </a:r>
                      <a:endParaRPr sz="1000">
                        <a:latin typeface="Poppins SemiBold"/>
                        <a:cs typeface="Poppins SemiBold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spc="-10" dirty="0">
                          <a:solidFill>
                            <a:srgbClr val="717D82"/>
                          </a:solidFill>
                          <a:latin typeface="Poppins"/>
                          <a:cs typeface="Poppins"/>
                        </a:rPr>
                        <a:t>€125,000</a:t>
                      </a:r>
                      <a:endParaRPr sz="1100">
                        <a:latin typeface="Poppins"/>
                        <a:cs typeface="Poppins"/>
                      </a:endParaRPr>
                    </a:p>
                  </a:txBody>
                  <a:tcPr marL="0" marR="0" marT="698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b="1" dirty="0">
                          <a:latin typeface="Poppins SemiBold"/>
                          <a:cs typeface="Poppins SemiBold"/>
                        </a:rPr>
                        <a:t>Monthly</a:t>
                      </a:r>
                      <a:r>
                        <a:rPr sz="1000" b="1" spc="-10" dirty="0">
                          <a:latin typeface="Poppins SemiBold"/>
                          <a:cs typeface="Poppins SemiBold"/>
                        </a:rPr>
                        <a:t> subscription</a:t>
                      </a:r>
                      <a:endParaRPr sz="1000">
                        <a:latin typeface="Poppins SemiBold"/>
                        <a:cs typeface="Poppins SemiBold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100" spc="-10" dirty="0">
                          <a:solidFill>
                            <a:srgbClr val="717D82"/>
                          </a:solidFill>
                          <a:latin typeface="Poppins"/>
                          <a:cs typeface="Poppins"/>
                        </a:rPr>
                        <a:t>€20,000</a:t>
                      </a:r>
                      <a:endParaRPr sz="1100">
                        <a:latin typeface="Poppins"/>
                        <a:cs typeface="Poppins"/>
                      </a:endParaRPr>
                    </a:p>
                  </a:txBody>
                  <a:tcPr marL="0" marR="0" marT="2349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45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b="1" spc="-10" dirty="0">
                          <a:latin typeface="Poppins SemiBold"/>
                          <a:cs typeface="Poppins SemiBold"/>
                        </a:rPr>
                        <a:t>Commission</a:t>
                      </a:r>
                      <a:endParaRPr sz="1000">
                        <a:latin typeface="Poppins SemiBold"/>
                        <a:cs typeface="Poppins SemiBold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100" spc="-20" dirty="0">
                          <a:solidFill>
                            <a:srgbClr val="717D82"/>
                          </a:solidFill>
                          <a:latin typeface="Poppins"/>
                          <a:cs typeface="Poppins"/>
                        </a:rPr>
                        <a:t>0.25%</a:t>
                      </a:r>
                      <a:endParaRPr sz="1100">
                        <a:latin typeface="Poppins"/>
                        <a:cs typeface="Poppins"/>
                      </a:endParaRPr>
                    </a:p>
                  </a:txBody>
                  <a:tcPr marL="0" marR="0" marT="2349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3" name="object 29">
            <a:extLst>
              <a:ext uri="{FF2B5EF4-FFF2-40B4-BE49-F238E27FC236}">
                <a16:creationId xmlns:a16="http://schemas.microsoft.com/office/drawing/2014/main" id="{95EEBC91-BD9C-3C9A-C08E-AC43081EB9DE}"/>
              </a:ext>
            </a:extLst>
          </p:cNvPr>
          <p:cNvSpPr txBox="1"/>
          <p:nvPr/>
        </p:nvSpPr>
        <p:spPr>
          <a:xfrm>
            <a:off x="9229811" y="5149948"/>
            <a:ext cx="138747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000" b="1" spc="-10" dirty="0">
                <a:latin typeface="Poppins SemiBold"/>
                <a:cs typeface="Poppins SemiBold"/>
              </a:rPr>
              <a:t>Implementation </a:t>
            </a:r>
            <a:r>
              <a:rPr sz="1000" b="1" dirty="0">
                <a:latin typeface="Poppins SemiBold"/>
                <a:cs typeface="Poppins SemiBold"/>
              </a:rPr>
              <a:t>Monthly</a:t>
            </a:r>
            <a:r>
              <a:rPr sz="1000" b="1" spc="-10" dirty="0">
                <a:latin typeface="Poppins SemiBold"/>
                <a:cs typeface="Poppins SemiBold"/>
              </a:rPr>
              <a:t> subscription Commission</a:t>
            </a:r>
            <a:endParaRPr sz="1000">
              <a:latin typeface="Poppins SemiBold"/>
              <a:cs typeface="Poppins SemiBold"/>
            </a:endParaRPr>
          </a:p>
        </p:txBody>
      </p:sp>
      <p:sp>
        <p:nvSpPr>
          <p:cNvPr id="54" name="object 30">
            <a:extLst>
              <a:ext uri="{FF2B5EF4-FFF2-40B4-BE49-F238E27FC236}">
                <a16:creationId xmlns:a16="http://schemas.microsoft.com/office/drawing/2014/main" id="{5DC1F1B0-FF3C-2521-06A8-F1057CEFE2BE}"/>
              </a:ext>
            </a:extLst>
          </p:cNvPr>
          <p:cNvSpPr txBox="1"/>
          <p:nvPr/>
        </p:nvSpPr>
        <p:spPr>
          <a:xfrm>
            <a:off x="11036852" y="5161939"/>
            <a:ext cx="28130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6300"/>
              </a:lnSpc>
              <a:spcBef>
                <a:spcPts val="100"/>
              </a:spcBef>
            </a:pPr>
            <a:r>
              <a:rPr sz="1100" spc="-25" dirty="0">
                <a:solidFill>
                  <a:srgbClr val="717D82"/>
                </a:solidFill>
                <a:latin typeface="Poppins"/>
                <a:cs typeface="Poppins"/>
              </a:rPr>
              <a:t>TBA TBA TBA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55" name="object 31">
            <a:extLst>
              <a:ext uri="{FF2B5EF4-FFF2-40B4-BE49-F238E27FC236}">
                <a16:creationId xmlns:a16="http://schemas.microsoft.com/office/drawing/2014/main" id="{E4D2DF97-C205-EDB2-4041-576BC2C4AD12}"/>
              </a:ext>
            </a:extLst>
          </p:cNvPr>
          <p:cNvSpPr txBox="1"/>
          <p:nvPr/>
        </p:nvSpPr>
        <p:spPr>
          <a:xfrm>
            <a:off x="6046768" y="1428656"/>
            <a:ext cx="2790190" cy="73850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400" b="1" dirty="0">
                <a:latin typeface="Poppins SemiBold"/>
                <a:cs typeface="Poppins SemiBold"/>
              </a:rPr>
              <a:t>Nui </a:t>
            </a:r>
            <a:r>
              <a:rPr sz="1400" b="1" spc="-25" dirty="0">
                <a:latin typeface="Poppins SemiBold"/>
                <a:cs typeface="Poppins SemiBold"/>
              </a:rPr>
              <a:t>Pro</a:t>
            </a:r>
            <a:endParaRPr sz="1400">
              <a:latin typeface="Poppins SemiBold"/>
              <a:cs typeface="Poppins SemiBold"/>
            </a:endParaRPr>
          </a:p>
          <a:p>
            <a:pPr marL="12700" marR="5080">
              <a:lnSpc>
                <a:spcPts val="1800"/>
              </a:lnSpc>
              <a:spcBef>
                <a:spcPts val="60"/>
              </a:spcBef>
            </a:pPr>
            <a:r>
              <a:rPr sz="1200" dirty="0">
                <a:solidFill>
                  <a:srgbClr val="717D82"/>
                </a:solidFill>
                <a:latin typeface="Poppins"/>
                <a:cs typeface="Poppins"/>
              </a:rPr>
              <a:t>For</a:t>
            </a:r>
            <a:r>
              <a:rPr sz="1200" spc="-10" dirty="0">
                <a:solidFill>
                  <a:srgbClr val="717D82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717D82"/>
                </a:solidFill>
                <a:latin typeface="Poppins"/>
                <a:cs typeface="Poppins"/>
              </a:rPr>
              <a:t>larger businesses with an </a:t>
            </a:r>
            <a:r>
              <a:rPr sz="1200" spc="-10" dirty="0">
                <a:solidFill>
                  <a:srgbClr val="717D82"/>
                </a:solidFill>
                <a:latin typeface="Poppins"/>
                <a:cs typeface="Poppins"/>
              </a:rPr>
              <a:t>estab- </a:t>
            </a:r>
            <a:r>
              <a:rPr sz="1200" dirty="0">
                <a:solidFill>
                  <a:srgbClr val="717D82"/>
                </a:solidFill>
                <a:latin typeface="Poppins"/>
                <a:cs typeface="Poppins"/>
              </a:rPr>
              <a:t>lished digital trading </a:t>
            </a:r>
            <a:r>
              <a:rPr sz="1200" spc="-10" dirty="0">
                <a:solidFill>
                  <a:srgbClr val="717D82"/>
                </a:solidFill>
                <a:latin typeface="Poppins"/>
                <a:cs typeface="Poppins"/>
              </a:rPr>
              <a:t>strategy.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56" name="object 32">
            <a:extLst>
              <a:ext uri="{FF2B5EF4-FFF2-40B4-BE49-F238E27FC236}">
                <a16:creationId xmlns:a16="http://schemas.microsoft.com/office/drawing/2014/main" id="{B23ED960-9CCF-A3FE-1F74-F4E7E31C98B1}"/>
              </a:ext>
            </a:extLst>
          </p:cNvPr>
          <p:cNvSpPr txBox="1"/>
          <p:nvPr/>
        </p:nvSpPr>
        <p:spPr>
          <a:xfrm>
            <a:off x="6320633" y="3876776"/>
            <a:ext cx="23698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717D82"/>
                </a:solidFill>
                <a:latin typeface="Poppins"/>
                <a:cs typeface="Poppins"/>
              </a:rPr>
              <a:t>Freight</a:t>
            </a:r>
            <a:endParaRPr sz="12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200" dirty="0">
                <a:solidFill>
                  <a:srgbClr val="717D82"/>
                </a:solidFill>
                <a:latin typeface="Poppins"/>
                <a:cs typeface="Poppins"/>
              </a:rPr>
              <a:t>Trade and activity </a:t>
            </a:r>
            <a:r>
              <a:rPr sz="1200" spc="-10" dirty="0">
                <a:solidFill>
                  <a:srgbClr val="717D82"/>
                </a:solidFill>
                <a:latin typeface="Poppins"/>
                <a:cs typeface="Poppins"/>
              </a:rPr>
              <a:t>dashboards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57" name="object 33">
            <a:extLst>
              <a:ext uri="{FF2B5EF4-FFF2-40B4-BE49-F238E27FC236}">
                <a16:creationId xmlns:a16="http://schemas.microsoft.com/office/drawing/2014/main" id="{0C1D5D06-140C-2435-35B4-9E46C9016771}"/>
              </a:ext>
            </a:extLst>
          </p:cNvPr>
          <p:cNvSpPr txBox="1"/>
          <p:nvPr/>
        </p:nvSpPr>
        <p:spPr>
          <a:xfrm>
            <a:off x="9229811" y="1428645"/>
            <a:ext cx="2593340" cy="73850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400" b="1" dirty="0">
                <a:latin typeface="Poppins SemiBold"/>
                <a:cs typeface="Poppins SemiBold"/>
              </a:rPr>
              <a:t>Nui </a:t>
            </a:r>
            <a:r>
              <a:rPr sz="1400" b="1" spc="-10" dirty="0">
                <a:latin typeface="Poppins SemiBold"/>
                <a:cs typeface="Poppins SemiBold"/>
              </a:rPr>
              <a:t>Advanced</a:t>
            </a:r>
            <a:endParaRPr sz="1400">
              <a:latin typeface="Poppins SemiBold"/>
              <a:cs typeface="Poppins SemiBold"/>
            </a:endParaRPr>
          </a:p>
          <a:p>
            <a:pPr marL="12700" marR="5080">
              <a:lnSpc>
                <a:spcPts val="1800"/>
              </a:lnSpc>
              <a:spcBef>
                <a:spcPts val="60"/>
              </a:spcBef>
            </a:pPr>
            <a:r>
              <a:rPr sz="1200" dirty="0">
                <a:solidFill>
                  <a:srgbClr val="717D82"/>
                </a:solidFill>
                <a:latin typeface="Poppins"/>
                <a:cs typeface="Poppins"/>
              </a:rPr>
              <a:t>For</a:t>
            </a:r>
            <a:r>
              <a:rPr sz="1200" spc="-10" dirty="0">
                <a:solidFill>
                  <a:srgbClr val="717D82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717D82"/>
                </a:solidFill>
                <a:latin typeface="Poppins"/>
                <a:cs typeface="Poppins"/>
              </a:rPr>
              <a:t>businesses with a large </a:t>
            </a:r>
            <a:r>
              <a:rPr sz="1200" spc="-10" dirty="0">
                <a:solidFill>
                  <a:srgbClr val="717D82"/>
                </a:solidFill>
                <a:latin typeface="Poppins"/>
                <a:cs typeface="Poppins"/>
              </a:rPr>
              <a:t>digital </a:t>
            </a:r>
            <a:r>
              <a:rPr sz="1200" dirty="0">
                <a:solidFill>
                  <a:srgbClr val="717D82"/>
                </a:solidFill>
                <a:latin typeface="Poppins"/>
                <a:cs typeface="Poppins"/>
              </a:rPr>
              <a:t>footprint or bespoke </a:t>
            </a:r>
            <a:r>
              <a:rPr sz="1200" spc="-10" dirty="0">
                <a:solidFill>
                  <a:srgbClr val="717D82"/>
                </a:solidFill>
                <a:latin typeface="Poppins"/>
                <a:cs typeface="Poppins"/>
              </a:rPr>
              <a:t>needs.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58" name="object 34">
            <a:extLst>
              <a:ext uri="{FF2B5EF4-FFF2-40B4-BE49-F238E27FC236}">
                <a16:creationId xmlns:a16="http://schemas.microsoft.com/office/drawing/2014/main" id="{7AE69FAD-3A3E-179B-429B-12E2FD22FDA4}"/>
              </a:ext>
            </a:extLst>
          </p:cNvPr>
          <p:cNvSpPr txBox="1"/>
          <p:nvPr/>
        </p:nvSpPr>
        <p:spPr>
          <a:xfrm>
            <a:off x="6046758" y="2508060"/>
            <a:ext cx="6838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Poppins SemiBold"/>
                <a:cs typeface="Poppins SemiBold"/>
              </a:rPr>
              <a:t>Includes</a:t>
            </a:r>
            <a:endParaRPr sz="1200">
              <a:latin typeface="Poppins SemiBold"/>
              <a:cs typeface="Poppins SemiBold"/>
            </a:endParaRPr>
          </a:p>
        </p:txBody>
      </p:sp>
      <p:sp>
        <p:nvSpPr>
          <p:cNvPr id="59" name="object 35">
            <a:extLst>
              <a:ext uri="{FF2B5EF4-FFF2-40B4-BE49-F238E27FC236}">
                <a16:creationId xmlns:a16="http://schemas.microsoft.com/office/drawing/2014/main" id="{68183F61-39AD-564B-F32E-A7A829D36CA7}"/>
              </a:ext>
            </a:extLst>
          </p:cNvPr>
          <p:cNvSpPr txBox="1"/>
          <p:nvPr/>
        </p:nvSpPr>
        <p:spPr>
          <a:xfrm>
            <a:off x="9229811" y="2508060"/>
            <a:ext cx="6838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Poppins SemiBold"/>
                <a:cs typeface="Poppins SemiBold"/>
              </a:rPr>
              <a:t>Includes</a:t>
            </a:r>
            <a:endParaRPr sz="1200">
              <a:latin typeface="Poppins SemiBold"/>
              <a:cs typeface="Poppins SemiBold"/>
            </a:endParaRPr>
          </a:p>
        </p:txBody>
      </p:sp>
      <p:pic>
        <p:nvPicPr>
          <p:cNvPr id="61" name="object 37">
            <a:extLst>
              <a:ext uri="{FF2B5EF4-FFF2-40B4-BE49-F238E27FC236}">
                <a16:creationId xmlns:a16="http://schemas.microsoft.com/office/drawing/2014/main" id="{B2C667EC-4C83-768A-2CC6-A634EF83927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59473" y="3912422"/>
            <a:ext cx="190284" cy="144030"/>
          </a:xfrm>
          <a:prstGeom prst="rect">
            <a:avLst/>
          </a:prstGeom>
        </p:spPr>
      </p:pic>
      <p:pic>
        <p:nvPicPr>
          <p:cNvPr id="62" name="object 38">
            <a:extLst>
              <a:ext uri="{FF2B5EF4-FFF2-40B4-BE49-F238E27FC236}">
                <a16:creationId xmlns:a16="http://schemas.microsoft.com/office/drawing/2014/main" id="{02256977-73E2-A0FA-E02E-2D8F57288CE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59473" y="4224936"/>
            <a:ext cx="190284" cy="144030"/>
          </a:xfrm>
          <a:prstGeom prst="rect">
            <a:avLst/>
          </a:prstGeom>
        </p:spPr>
      </p:pic>
      <p:sp>
        <p:nvSpPr>
          <p:cNvPr id="63" name="object 39">
            <a:extLst>
              <a:ext uri="{FF2B5EF4-FFF2-40B4-BE49-F238E27FC236}">
                <a16:creationId xmlns:a16="http://schemas.microsoft.com/office/drawing/2014/main" id="{2938F9EC-2E66-0B5D-23F0-D4D10D4AFE0A}"/>
              </a:ext>
            </a:extLst>
          </p:cNvPr>
          <p:cNvSpPr txBox="1"/>
          <p:nvPr/>
        </p:nvSpPr>
        <p:spPr>
          <a:xfrm>
            <a:off x="9503618" y="3876718"/>
            <a:ext cx="23698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717D82"/>
                </a:solidFill>
                <a:latin typeface="Poppins"/>
                <a:cs typeface="Poppins"/>
              </a:rPr>
              <a:t>Freight</a:t>
            </a:r>
            <a:endParaRPr sz="1200">
              <a:latin typeface="Poppins"/>
              <a:cs typeface="Poppins"/>
            </a:endParaRPr>
          </a:p>
          <a:p>
            <a:pPr marL="12700" marR="5080">
              <a:lnSpc>
                <a:spcPct val="166700"/>
              </a:lnSpc>
            </a:pPr>
            <a:r>
              <a:rPr sz="1200" dirty="0">
                <a:solidFill>
                  <a:srgbClr val="717D82"/>
                </a:solidFill>
                <a:latin typeface="Poppins"/>
                <a:cs typeface="Poppins"/>
              </a:rPr>
              <a:t>Trade and activity </a:t>
            </a:r>
            <a:r>
              <a:rPr sz="1200" spc="-10" dirty="0">
                <a:solidFill>
                  <a:srgbClr val="717D82"/>
                </a:solidFill>
                <a:latin typeface="Poppins"/>
                <a:cs typeface="Poppins"/>
              </a:rPr>
              <a:t>dashboards </a:t>
            </a:r>
            <a:r>
              <a:rPr sz="1200" dirty="0">
                <a:solidFill>
                  <a:srgbClr val="717D82"/>
                </a:solidFill>
                <a:latin typeface="Poppins"/>
                <a:cs typeface="Poppins"/>
              </a:rPr>
              <a:t>Custom </a:t>
            </a:r>
            <a:r>
              <a:rPr sz="1200" spc="-10" dirty="0">
                <a:solidFill>
                  <a:srgbClr val="717D82"/>
                </a:solidFill>
                <a:latin typeface="Poppins"/>
                <a:cs typeface="Poppins"/>
              </a:rPr>
              <a:t>features</a:t>
            </a:r>
            <a:endParaRPr sz="1200">
              <a:latin typeface="Poppins"/>
              <a:cs typeface="Poppins"/>
            </a:endParaRPr>
          </a:p>
          <a:p>
            <a:pPr marL="53340">
              <a:lnSpc>
                <a:spcPct val="100000"/>
              </a:lnSpc>
              <a:spcBef>
                <a:spcPts val="960"/>
              </a:spcBef>
            </a:pPr>
            <a:r>
              <a:rPr sz="1200" spc="-10" dirty="0">
                <a:solidFill>
                  <a:srgbClr val="717D82"/>
                </a:solidFill>
                <a:latin typeface="Poppins"/>
                <a:cs typeface="Poppins"/>
              </a:rPr>
              <a:t>Integration</a:t>
            </a:r>
            <a:endParaRPr sz="1200">
              <a:latin typeface="Poppins"/>
              <a:cs typeface="Poppins"/>
            </a:endParaRPr>
          </a:p>
        </p:txBody>
      </p:sp>
      <p:pic>
        <p:nvPicPr>
          <p:cNvPr id="64" name="object 40">
            <a:extLst>
              <a:ext uri="{FF2B5EF4-FFF2-40B4-BE49-F238E27FC236}">
                <a16:creationId xmlns:a16="http://schemas.microsoft.com/office/drawing/2014/main" id="{6C62F1CC-1EB4-7B35-5CCF-26C8FDFD5F39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42516" y="3912422"/>
            <a:ext cx="190284" cy="144030"/>
          </a:xfrm>
          <a:prstGeom prst="rect">
            <a:avLst/>
          </a:prstGeom>
        </p:spPr>
      </p:pic>
      <p:pic>
        <p:nvPicPr>
          <p:cNvPr id="65" name="object 41">
            <a:extLst>
              <a:ext uri="{FF2B5EF4-FFF2-40B4-BE49-F238E27FC236}">
                <a16:creationId xmlns:a16="http://schemas.microsoft.com/office/drawing/2014/main" id="{5D5999D2-E3F4-D4BA-3D00-3AA69540F695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42516" y="4224936"/>
            <a:ext cx="190284" cy="144030"/>
          </a:xfrm>
          <a:prstGeom prst="rect">
            <a:avLst/>
          </a:prstGeom>
        </p:spPr>
      </p:pic>
      <p:pic>
        <p:nvPicPr>
          <p:cNvPr id="66" name="object 42">
            <a:extLst>
              <a:ext uri="{FF2B5EF4-FFF2-40B4-BE49-F238E27FC236}">
                <a16:creationId xmlns:a16="http://schemas.microsoft.com/office/drawing/2014/main" id="{16E63435-117C-73EA-F6EE-83A88C972D54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42516" y="4503865"/>
            <a:ext cx="190284" cy="144030"/>
          </a:xfrm>
          <a:prstGeom prst="rect">
            <a:avLst/>
          </a:prstGeom>
        </p:spPr>
      </p:pic>
      <p:pic>
        <p:nvPicPr>
          <p:cNvPr id="67" name="object 43">
            <a:extLst>
              <a:ext uri="{FF2B5EF4-FFF2-40B4-BE49-F238E27FC236}">
                <a16:creationId xmlns:a16="http://schemas.microsoft.com/office/drawing/2014/main" id="{A8BDE28A-8E4D-4BC2-8826-2D2F763DDEDB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42516" y="4820242"/>
            <a:ext cx="190284" cy="144030"/>
          </a:xfrm>
          <a:prstGeom prst="rect">
            <a:avLst/>
          </a:prstGeom>
        </p:spPr>
      </p:pic>
      <p:sp>
        <p:nvSpPr>
          <p:cNvPr id="68" name="object 29">
            <a:extLst>
              <a:ext uri="{FF2B5EF4-FFF2-40B4-BE49-F238E27FC236}">
                <a16:creationId xmlns:a16="http://schemas.microsoft.com/office/drawing/2014/main" id="{D204EBF4-2110-B0D5-EA65-8A82969A76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31256" y="594983"/>
            <a:ext cx="9740778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2700" b="1" dirty="0">
                <a:solidFill>
                  <a:srgbClr val="1BA9D6"/>
                </a:solidFill>
                <a:latin typeface="Poppins-SemiBold"/>
                <a:cs typeface="Poppins-SemiBold"/>
              </a:rPr>
              <a:t>Nui plans – an overview</a:t>
            </a:r>
            <a:endParaRPr sz="2700" dirty="0">
              <a:latin typeface="Poppins-SemiBold"/>
              <a:cs typeface="Poppins-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292813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Words>529</Words>
  <Application>Microsoft Office PowerPoint</Application>
  <PresentationFormat>Custom</PresentationFormat>
  <Paragraphs>117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Poppins</vt:lpstr>
      <vt:lpstr>Poppins SemiBold</vt:lpstr>
      <vt:lpstr>Poppins-Light</vt:lpstr>
      <vt:lpstr>Poppins-SemiBold</vt:lpstr>
      <vt:lpstr>Office Theme</vt:lpstr>
      <vt:lpstr>PowerPoint Presentation</vt:lpstr>
      <vt:lpstr>Why use Nui Markets?</vt:lpstr>
      <vt:lpstr>Flanders Marketplace</vt:lpstr>
      <vt:lpstr>Flanders Marketplace</vt:lpstr>
      <vt:lpstr>Sales tenders</vt:lpstr>
      <vt:lpstr>Dashboards</vt:lpstr>
      <vt:lpstr>Consistent across all Nui plans</vt:lpstr>
      <vt:lpstr>Nui is here to support you</vt:lpstr>
      <vt:lpstr>Nui plans – an overview</vt:lpstr>
      <vt:lpstr>Getting started on your Nui implementation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Owen Swinson</dc:creator>
  <cp:lastModifiedBy>Wim Mertens</cp:lastModifiedBy>
  <cp:revision>15</cp:revision>
  <dcterms:created xsi:type="dcterms:W3CDTF">2022-03-01T23:57:07Z</dcterms:created>
  <dcterms:modified xsi:type="dcterms:W3CDTF">2022-05-13T00:19:27Z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Adobe Illustrator 24.2 (Windows)</vt:lpwstr>
  </property>
</Properties>
</file>