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74" r:id="rId4"/>
    <p:sldId id="258" r:id="rId5"/>
    <p:sldId id="260" r:id="rId6"/>
    <p:sldId id="261" r:id="rId7"/>
    <p:sldId id="262" r:id="rId8"/>
    <p:sldId id="263" r:id="rId9"/>
    <p:sldId id="264" r:id="rId10"/>
    <p:sldId id="265" r:id="rId11"/>
    <p:sldId id="266" r:id="rId12"/>
    <p:sldId id="267" r:id="rId13"/>
    <p:sldId id="268" r:id="rId14"/>
    <p:sldId id="272" r:id="rId15"/>
    <p:sldId id="269" r:id="rId16"/>
    <p:sldId id="271" r:id="rId17"/>
  </p:sldIdLst>
  <p:sldSz cx="13195300" cy="7569200"/>
  <p:notesSz cx="13195300" cy="7569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F13C3A-F55E-C730-D080-DF4F5FCB1030}" name="Alexandre Guilleux" initials="AG" userId="S::alex.guilleux@corporate-value.com::15cbb826-6ec8-4926-99df-88551a362aeb" providerId="AD"/>
  <p188:author id="{19303653-29C1-829F-9E41-7FC6264D4493}" name="Isaac Mellis-Glynn" initials="IMG" userId="S::isaac@creamtrading.com::5c488137-6b80-4052-842a-b73c799749b2" providerId="AD"/>
  <p188:author id="{DF002EAF-5128-ECD6-2CEA-A827738A75A7}" name="Joanna Castellano" initials="JC" userId="S::joanna@creamtrading.com::23ff22ed-6840-48d4-a915-55655a64e9e3" providerId="AD"/>
  <p188:author id="{0D11A0DE-98F5-2E1A-39E7-5DB3DC96CCB5}" name="owen.swinson1@gmail.com" initials="o" userId="e547957e64591c1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FFFF"/>
    <a:srgbClr val="88D2EA"/>
    <a:srgbClr val="B6C3DC"/>
    <a:srgbClr val="7E9BC8"/>
    <a:srgbClr val="4978B1"/>
    <a:srgbClr val="3C6494"/>
    <a:srgbClr val="6ED3DA"/>
    <a:srgbClr val="4267B9"/>
    <a:srgbClr val="1BA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95C47-3CA7-48C1-AF9D-E2498B9BA55B}" v="33" dt="2022-05-04T23:08:50.7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6"/>
    <p:restoredTop sz="94577"/>
  </p:normalViewPr>
  <p:slideViewPr>
    <p:cSldViewPr>
      <p:cViewPr varScale="1">
        <p:scale>
          <a:sx n="71" d="100"/>
          <a:sy n="71" d="100"/>
        </p:scale>
        <p:origin x="154"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creamtrading-my.sharepoint.com/personal/isaac_creamtrading_com/Documents/Trades%20and%20GMV%202016-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saacMellis-Glynn\Downloads\New%20Model-%20Forecast%2025.3.22%20(andy%20working)%20(1)%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saacMellis-Glynn\Downloads\Company%20Trading%20Report_2017-01-01_2022-02-27%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saacMellis-Glynn\Downloads\Company%20Trading%20Report_2017-01-01_2022-02-27%2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Poppins" panose="00000500000000000000" pitchFamily="2" charset="0"/>
                <a:ea typeface="+mn-ea"/>
                <a:cs typeface="Poppins" panose="00000500000000000000" pitchFamily="2" charset="0"/>
              </a:defRPr>
            </a:pPr>
            <a:r>
              <a:rPr lang="en-NZ" b="1" dirty="0">
                <a:solidFill>
                  <a:schemeClr val="tx1"/>
                </a:solidFill>
              </a:rPr>
              <a:t>Number of trades per annum since inception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Poppins" panose="00000500000000000000" pitchFamily="2" charset="0"/>
              <a:ea typeface="+mn-ea"/>
              <a:cs typeface="Poppins" panose="00000500000000000000" pitchFamily="2"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Sheet1!$A$9:$A$14</c:f>
              <c:numCache>
                <c:formatCode>General</c:formatCode>
                <c:ptCount val="6"/>
                <c:pt idx="0">
                  <c:v>2016</c:v>
                </c:pt>
                <c:pt idx="1">
                  <c:v>2017</c:v>
                </c:pt>
                <c:pt idx="2">
                  <c:v>2018</c:v>
                </c:pt>
                <c:pt idx="3">
                  <c:v>2019</c:v>
                </c:pt>
                <c:pt idx="4">
                  <c:v>2020</c:v>
                </c:pt>
                <c:pt idx="5">
                  <c:v>2021</c:v>
                </c:pt>
              </c:numCache>
            </c:numRef>
          </c:cat>
          <c:val>
            <c:numRef>
              <c:f>Sheet1!$B$9:$B$14</c:f>
              <c:numCache>
                <c:formatCode>General</c:formatCode>
                <c:ptCount val="6"/>
                <c:pt idx="0">
                  <c:v>68</c:v>
                </c:pt>
                <c:pt idx="1">
                  <c:v>252</c:v>
                </c:pt>
                <c:pt idx="2">
                  <c:v>446</c:v>
                </c:pt>
                <c:pt idx="3">
                  <c:v>558</c:v>
                </c:pt>
                <c:pt idx="4">
                  <c:v>563</c:v>
                </c:pt>
                <c:pt idx="5" formatCode="#,##0">
                  <c:v>1664</c:v>
                </c:pt>
              </c:numCache>
            </c:numRef>
          </c:val>
          <c:extLst>
            <c:ext xmlns:c16="http://schemas.microsoft.com/office/drawing/2014/chart" uri="{C3380CC4-5D6E-409C-BE32-E72D297353CC}">
              <c16:uniqueId val="{00000000-F3C7-434B-9098-36C3A40D5813}"/>
            </c:ext>
          </c:extLst>
        </c:ser>
        <c:dLbls>
          <c:showLegendKey val="0"/>
          <c:showVal val="0"/>
          <c:showCatName val="0"/>
          <c:showSerName val="0"/>
          <c:showPercent val="0"/>
          <c:showBubbleSize val="0"/>
        </c:dLbls>
        <c:gapWidth val="219"/>
        <c:overlap val="-27"/>
        <c:axId val="1576724960"/>
        <c:axId val="1576719968"/>
      </c:barChart>
      <c:catAx>
        <c:axId val="157672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576719968"/>
        <c:crosses val="autoZero"/>
        <c:auto val="1"/>
        <c:lblAlgn val="ctr"/>
        <c:lblOffset val="100"/>
        <c:noMultiLvlLbl val="0"/>
      </c:catAx>
      <c:valAx>
        <c:axId val="1576719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1576724960"/>
        <c:crosses val="autoZero"/>
        <c:crossBetween val="between"/>
      </c:valAx>
      <c:spPr>
        <a:noFill/>
        <a:ln>
          <a:noFill/>
        </a:ln>
        <a:effectLst/>
      </c:spPr>
    </c:plotArea>
    <c:plotVisOnly val="1"/>
    <c:dispBlanksAs val="gap"/>
    <c:showDLblsOverMax val="0"/>
  </c:chart>
  <c:spPr>
    <a:noFill/>
    <a:ln>
      <a:noFill/>
    </a:ln>
    <a:effectLst/>
  </c:spPr>
  <c:txPr>
    <a:bodyPr/>
    <a:lstStyle/>
    <a:p>
      <a:pPr>
        <a:defRPr b="0">
          <a:latin typeface="Poppins" panose="00000500000000000000" pitchFamily="2" charset="0"/>
          <a:cs typeface="Poppins" panose="000005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0163-4E2B-ADC2-C73CDECAE79A}"/>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0163-4E2B-ADC2-C73CDECAE79A}"/>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0163-4E2B-ADC2-C73CDECAE79A}"/>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0163-4E2B-ADC2-C73CDECAE79A}"/>
              </c:ext>
            </c:extLst>
          </c:dPt>
          <c:dLbls>
            <c:delete val="1"/>
          </c:dLbls>
          <c:cat>
            <c:strRef>
              <c:f>'IM Use of Funds'!$O$35:$O$38</c:f>
              <c:strCache>
                <c:ptCount val="4"/>
                <c:pt idx="0">
                  <c:v>Improve the product</c:v>
                </c:pt>
                <c:pt idx="1">
                  <c:v>Develop new verticals</c:v>
                </c:pt>
                <c:pt idx="2">
                  <c:v>Expand current markets and operate marketplaces</c:v>
                </c:pt>
                <c:pt idx="3">
                  <c:v>Marketing and buyer acquisition</c:v>
                </c:pt>
              </c:strCache>
            </c:strRef>
          </c:cat>
          <c:val>
            <c:numRef>
              <c:f>'IM Use of Funds'!$P$35:$P$38</c:f>
              <c:numCache>
                <c:formatCode>0%</c:formatCode>
                <c:ptCount val="4"/>
                <c:pt idx="0">
                  <c:v>0.1</c:v>
                </c:pt>
                <c:pt idx="1">
                  <c:v>0.19</c:v>
                </c:pt>
                <c:pt idx="2">
                  <c:v>0.63</c:v>
                </c:pt>
                <c:pt idx="3">
                  <c:v>7.0000000000000007E-2</c:v>
                </c:pt>
              </c:numCache>
            </c:numRef>
          </c:val>
          <c:extLst>
            <c:ext xmlns:c16="http://schemas.microsoft.com/office/drawing/2014/chart" uri="{C3380CC4-5D6E-409C-BE32-E72D297353CC}">
              <c16:uniqueId val="{00000008-0163-4E2B-ADC2-C73CDECAE79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cap="none" baseline="0">
                <a:solidFill>
                  <a:schemeClr val="tx1">
                    <a:lumMod val="65000"/>
                    <a:lumOff val="35000"/>
                  </a:schemeClr>
                </a:solidFill>
                <a:latin typeface="Poppins" panose="00000500000000000000" pitchFamily="2" charset="0"/>
                <a:ea typeface="+mn-ea"/>
                <a:cs typeface="Poppins" panose="00000500000000000000" pitchFamily="2" charset="0"/>
              </a:defRPr>
            </a:pPr>
            <a:r>
              <a:rPr lang="en-NZ" sz="1400" cap="none" dirty="0"/>
              <a:t>FY2025 revenue forecast - composition</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title>
    <c:autoTitleDeleted val="0"/>
    <c:plotArea>
      <c:layout/>
      <c:pieChart>
        <c:varyColors val="1"/>
        <c:ser>
          <c:idx val="0"/>
          <c:order val="0"/>
          <c:tx>
            <c:strRef>
              <c:f>Trades!$AH$16</c:f>
              <c:strCache>
                <c:ptCount val="1"/>
                <c:pt idx="0">
                  <c:v>Values</c:v>
                </c:pt>
              </c:strCache>
            </c:strRef>
          </c:tx>
          <c:dPt>
            <c:idx val="0"/>
            <c:bubble3D val="0"/>
            <c:spPr>
              <a:solidFill>
                <a:schemeClr val="accent1">
                  <a:shade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C1D-4B44-82DE-8434AE542947}"/>
              </c:ext>
            </c:extLst>
          </c:dPt>
          <c:dPt>
            <c:idx val="1"/>
            <c:bubble3D val="0"/>
            <c:spPr>
              <a:solidFill>
                <a:schemeClr val="accent1">
                  <a:shade val="7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C1D-4B44-82DE-8434AE542947}"/>
              </c:ext>
            </c:extLst>
          </c:dPt>
          <c:dPt>
            <c:idx val="2"/>
            <c:bubble3D val="0"/>
            <c:spPr>
              <a:solidFill>
                <a:schemeClr val="accent1">
                  <a:shade val="9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C1D-4B44-82DE-8434AE542947}"/>
              </c:ext>
            </c:extLst>
          </c:dPt>
          <c:dPt>
            <c:idx val="3"/>
            <c:bubble3D val="0"/>
            <c:spPr>
              <a:solidFill>
                <a:schemeClr val="accent1">
                  <a:tint val="9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C1D-4B44-82DE-8434AE542947}"/>
              </c:ext>
            </c:extLst>
          </c:dPt>
          <c:dPt>
            <c:idx val="4"/>
            <c:bubble3D val="0"/>
            <c:spPr>
              <a:solidFill>
                <a:schemeClr val="accent1">
                  <a:tint val="7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C1D-4B44-82DE-8434AE542947}"/>
              </c:ext>
            </c:extLst>
          </c:dPt>
          <c:dPt>
            <c:idx val="5"/>
            <c:bubble3D val="0"/>
            <c:spPr>
              <a:solidFill>
                <a:schemeClr val="accent1">
                  <a:tint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C1D-4B44-82DE-8434AE542947}"/>
              </c:ext>
            </c:extLst>
          </c:dPt>
          <c:dLbls>
            <c:dLbl>
              <c:idx val="0"/>
              <c:layout>
                <c:manualLayout>
                  <c:x val="2.2617358433343521E-2"/>
                  <c:y val="2.0962692672011154E-3"/>
                </c:manualLayout>
              </c:layout>
              <c:tx>
                <c:rich>
                  <a:bodyPr/>
                  <a:lstStyle/>
                  <a:p>
                    <a:r>
                      <a:rPr lang="en-US" dirty="0"/>
                      <a:t>FY21 ARR</a:t>
                    </a:r>
                    <a:r>
                      <a:rPr lang="en-US" sz="1000" b="1" i="0" u="none" strike="noStrike" kern="1200" spc="0" baseline="30000" dirty="0">
                        <a:solidFill>
                          <a:srgbClr val="4F81BD"/>
                        </a:solidFill>
                        <a:latin typeface="Poppins" panose="00000500000000000000" pitchFamily="2" charset="0"/>
                        <a:cs typeface="Poppins" panose="00000500000000000000" pitchFamily="2" charset="0"/>
                      </a:rPr>
                      <a:t>3</a:t>
                    </a:r>
                    <a:r>
                      <a:rPr lang="en-US" dirty="0"/>
                      <a:t>, </a:t>
                    </a:r>
                    <a:fld id="{8C0B0345-E4AD-4836-A275-BDF3235509F5}" type="VALUE">
                      <a:rPr lang="en-US"/>
                      <a:pPr/>
                      <a:t>[VALUE]</a:t>
                    </a:fld>
                    <a:endParaRPr lang="en-US"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1D-4B44-82DE-8434AE542947}"/>
                </c:ext>
              </c:extLst>
            </c:dLbl>
            <c:dLbl>
              <c:idx val="1"/>
              <c:layout>
                <c:manualLayout>
                  <c:x val="3.6437717438108481E-2"/>
                  <c:y val="-0.14699729216491589"/>
                </c:manualLayout>
              </c:layout>
              <c:tx>
                <c:rich>
                  <a:bodyPr/>
                  <a:lstStyle/>
                  <a:p>
                    <a:r>
                      <a:rPr lang="en-US" dirty="0"/>
                      <a:t>Growth in</a:t>
                    </a:r>
                    <a:r>
                      <a:rPr lang="en-US" baseline="0" dirty="0"/>
                      <a:t> Existing Customers</a:t>
                    </a:r>
                    <a:r>
                      <a:rPr lang="en-US" dirty="0"/>
                      <a:t>, </a:t>
                    </a:r>
                    <a:fld id="{6E49E1DE-9EFB-4B62-AEA0-F1F67A16A7E3}" type="VALUE">
                      <a:rPr lang="en-US"/>
                      <a:pPr/>
                      <a:t>[VALUE]</a:t>
                    </a:fld>
                    <a:endParaRPr lang="en-US"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1D-4B44-82DE-8434AE542947}"/>
                </c:ext>
              </c:extLst>
            </c:dLbl>
            <c:dLbl>
              <c:idx val="2"/>
              <c:layout>
                <c:manualLayout>
                  <c:x val="0.22643675989084108"/>
                  <c:y val="0"/>
                </c:manualLayout>
              </c:layout>
              <c:tx>
                <c:rich>
                  <a:bodyPr rot="0" spcFirstLastPara="1" vertOverflow="ellipsis" vert="horz" wrap="square" anchor="ctr" anchorCtr="1"/>
                  <a:lstStyle/>
                  <a:p>
                    <a:pPr>
                      <a:defRPr sz="1000" b="1" i="0" u="none" strike="noStrike" kern="1200" spc="0" baseline="0">
                        <a:solidFill>
                          <a:schemeClr val="accent1">
                            <a:shade val="90000"/>
                          </a:schemeClr>
                        </a:solidFill>
                        <a:latin typeface="Poppins" panose="00000500000000000000" pitchFamily="2" charset="0"/>
                        <a:ea typeface="+mn-ea"/>
                        <a:cs typeface="Poppins" panose="00000500000000000000" pitchFamily="2" charset="0"/>
                      </a:defRPr>
                    </a:pPr>
                    <a:fld id="{EDCABAEC-EF68-4BDF-8ED0-4C03E490778D}" type="CATEGORYNAME">
                      <a:rPr lang="en-US" smtClean="0"/>
                      <a:pPr>
                        <a:defRPr sz="1000" b="1" i="0" u="none" strike="noStrike" kern="1200" spc="0" baseline="0">
                          <a:solidFill>
                            <a:schemeClr val="accent1">
                              <a:shade val="90000"/>
                            </a:schemeClr>
                          </a:solidFill>
                          <a:latin typeface="Poppins" panose="00000500000000000000" pitchFamily="2" charset="0"/>
                          <a:ea typeface="+mn-ea"/>
                          <a:cs typeface="Poppins" panose="00000500000000000000" pitchFamily="2" charset="0"/>
                        </a:defRPr>
                      </a:pPr>
                      <a:t>[CATEGORY NAME]</a:t>
                    </a:fld>
                    <a:r>
                      <a:rPr lang="en-US" dirty="0"/>
                      <a:t> and/or</a:t>
                    </a:r>
                    <a:r>
                      <a:rPr lang="en-US" baseline="0" dirty="0"/>
                      <a:t> New Verticals, </a:t>
                    </a:r>
                    <a:fld id="{29D60DAD-1044-41B8-9279-0129C48360BF}" type="VALUE">
                      <a:rPr lang="en-US" baseline="0"/>
                      <a:pPr>
                        <a:defRPr sz="1000" b="1" i="0" u="none" strike="noStrike" kern="1200" spc="0" baseline="0">
                          <a:solidFill>
                            <a:schemeClr val="accent1">
                              <a:shade val="90000"/>
                            </a:schemeClr>
                          </a:solidFill>
                          <a:latin typeface="Poppins" panose="00000500000000000000" pitchFamily="2" charset="0"/>
                          <a:ea typeface="+mn-ea"/>
                          <a:cs typeface="Poppins" panose="00000500000000000000" pitchFamily="2" charset="0"/>
                        </a:defRPr>
                      </a:pPr>
                      <a:t>[VALUE]</a:t>
                    </a:fld>
                    <a:endParaRPr lang="en-US" baseline="0" dirty="0"/>
                  </a:p>
                </c:rich>
              </c:tx>
              <c:spPr>
                <a:noFill/>
                <a:ln>
                  <a:noFill/>
                </a:ln>
                <a:effectLst/>
              </c:spPr>
              <c:txPr>
                <a:bodyPr rot="0" spcFirstLastPara="1" vertOverflow="ellipsis" vert="horz" wrap="square" anchor="ctr" anchorCtr="1"/>
                <a:lstStyle/>
                <a:p>
                  <a:pPr>
                    <a:defRPr sz="1000" b="1" i="0" u="none" strike="noStrike" kern="1200" spc="0" baseline="0">
                      <a:solidFill>
                        <a:schemeClr val="accent1">
                          <a:shade val="90000"/>
                        </a:schemeClr>
                      </a:solidFill>
                      <a:latin typeface="Poppins" panose="00000500000000000000" pitchFamily="2" charset="0"/>
                      <a:ea typeface="+mn-ea"/>
                      <a:cs typeface="Poppins" panose="00000500000000000000" pitchFamily="2"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498518132829342"/>
                      <c:h val="0.30652284702975147"/>
                    </c:manualLayout>
                  </c15:layout>
                  <c15:dlblFieldTable/>
                  <c15:showDataLabelsRange val="0"/>
                </c:ext>
                <c:ext xmlns:c16="http://schemas.microsoft.com/office/drawing/2014/chart" uri="{C3380CC4-5D6E-409C-BE32-E72D297353CC}">
                  <c16:uniqueId val="{00000005-7C1D-4B44-82DE-8434AE542947}"/>
                </c:ext>
              </c:extLst>
            </c:dLbl>
            <c:dLbl>
              <c:idx val="3"/>
              <c:layout>
                <c:manualLayout>
                  <c:x val="-1.3284448818897638E-2"/>
                  <c:y val="-9.8574657334499858E-3"/>
                </c:manualLayout>
              </c:layout>
              <c:spPr>
                <a:noFill/>
                <a:ln>
                  <a:noFill/>
                </a:ln>
                <a:effectLst/>
              </c:spPr>
              <c:txPr>
                <a:bodyPr rot="0" spcFirstLastPara="1" vertOverflow="ellipsis" vert="horz" wrap="square" anchor="ctr" anchorCtr="1"/>
                <a:lstStyle/>
                <a:p>
                  <a:pPr>
                    <a:defRPr sz="1000" b="1" i="0" u="none" strike="noStrike" kern="1200" spc="0" baseline="0">
                      <a:solidFill>
                        <a:schemeClr val="accent1">
                          <a:tint val="90000"/>
                        </a:schemeClr>
                      </a:solidFill>
                      <a:latin typeface="Poppins" panose="00000500000000000000" pitchFamily="2" charset="0"/>
                      <a:ea typeface="+mn-ea"/>
                      <a:cs typeface="Poppins" panose="00000500000000000000" pitchFamily="2"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1D-4B44-82DE-8434AE542947}"/>
                </c:ext>
              </c:extLst>
            </c:dLbl>
            <c:dLbl>
              <c:idx val="4"/>
              <c:layout>
                <c:manualLayout>
                  <c:x val="-1.6596551978855692E-2"/>
                  <c:y val="-2.0940776976315877E-2"/>
                </c:manualLayout>
              </c:layout>
              <c:tx>
                <c:rich>
                  <a:bodyPr/>
                  <a:lstStyle/>
                  <a:p>
                    <a:r>
                      <a:rPr lang="en-US"/>
                      <a:t>Nui Markets North America, </a:t>
                    </a:r>
                    <a:fld id="{2057EC38-581C-4B56-B874-5F38D1210D82}" type="VALUE">
                      <a:rPr lang="en-US"/>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C1D-4B44-82DE-8434AE542947}"/>
                </c:ext>
              </c:extLst>
            </c:dLbl>
            <c:dLbl>
              <c:idx val="5"/>
              <c:layout>
                <c:manualLayout>
                  <c:x val="-1.7711909958407348E-2"/>
                  <c:y val="4.9357411137948212E-3"/>
                </c:manualLayout>
              </c:layout>
              <c:spPr>
                <a:noFill/>
                <a:ln>
                  <a:noFill/>
                </a:ln>
                <a:effectLst/>
              </c:spPr>
              <c:txPr>
                <a:bodyPr rot="0" spcFirstLastPara="1" vertOverflow="ellipsis" vert="horz" wrap="square" anchor="ctr" anchorCtr="1"/>
                <a:lstStyle/>
                <a:p>
                  <a:pPr>
                    <a:defRPr sz="1000" b="1" i="0" u="none" strike="noStrike" kern="1200" spc="0" baseline="0">
                      <a:solidFill>
                        <a:schemeClr val="accent1">
                          <a:tint val="50000"/>
                        </a:schemeClr>
                      </a:solidFill>
                      <a:latin typeface="Poppins" panose="00000500000000000000" pitchFamily="2" charset="0"/>
                      <a:ea typeface="+mn-ea"/>
                      <a:cs typeface="Poppins" panose="00000500000000000000" pitchFamily="2"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1D-4B44-82DE-8434AE542947}"/>
                </c:ext>
              </c:extLst>
            </c:dLbl>
            <c:spPr>
              <a:noFill/>
              <a:ln>
                <a:noFill/>
              </a:ln>
              <a:effectLst/>
            </c:spPr>
            <c:txPr>
              <a:bodyPr rot="0" spcFirstLastPara="1" vertOverflow="ellipsis" vert="horz" wrap="square" anchor="ctr" anchorCtr="1"/>
              <a:lstStyle/>
              <a:p>
                <a:pPr>
                  <a:defRPr sz="1000" b="1" i="0" u="none" strike="noStrike" kern="1200" spc="0" baseline="0">
                    <a:solidFill>
                      <a:schemeClr val="accent1"/>
                    </a:solidFill>
                    <a:latin typeface="Poppins" panose="00000500000000000000" pitchFamily="2" charset="0"/>
                    <a:ea typeface="+mn-ea"/>
                    <a:cs typeface="Poppins" panose="00000500000000000000" pitchFamily="2"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Trades!$AG$17:$AG$22</c:f>
              <c:strCache>
                <c:ptCount val="6"/>
                <c:pt idx="1">
                  <c:v>Existing Customers</c:v>
                </c:pt>
                <c:pt idx="2">
                  <c:v>New Customers</c:v>
                </c:pt>
                <c:pt idx="3">
                  <c:v>DAO EU</c:v>
                </c:pt>
                <c:pt idx="4">
                  <c:v>DAO USA</c:v>
                </c:pt>
                <c:pt idx="5">
                  <c:v>Ethanol</c:v>
                </c:pt>
              </c:strCache>
            </c:strRef>
          </c:cat>
          <c:val>
            <c:numRef>
              <c:f>Trades!$AH$17:$AH$22</c:f>
              <c:numCache>
                <c:formatCode>_-"$"* #,##0_-;\-"$"* #,##0_-;_-"$"* "-"??_-;_-@_-</c:formatCode>
                <c:ptCount val="6"/>
                <c:pt idx="1">
                  <c:v>4437000</c:v>
                </c:pt>
                <c:pt idx="2">
                  <c:v>890000</c:v>
                </c:pt>
                <c:pt idx="3">
                  <c:v>700000</c:v>
                </c:pt>
                <c:pt idx="4">
                  <c:v>2818000</c:v>
                </c:pt>
                <c:pt idx="5">
                  <c:v>1381000</c:v>
                </c:pt>
              </c:numCache>
            </c:numRef>
          </c:val>
          <c:extLst>
            <c:ext xmlns:c16="http://schemas.microsoft.com/office/drawing/2014/chart" uri="{C3380CC4-5D6E-409C-BE32-E72D297353CC}">
              <c16:uniqueId val="{0000000C-7C1D-4B44-82DE-8434AE542947}"/>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Poppins" panose="00000500000000000000" pitchFamily="2" charset="0"/>
          <a:cs typeface="Poppins" panose="000005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Poppins" panose="00000500000000000000" pitchFamily="2" charset="0"/>
                <a:ea typeface="+mn-ea"/>
                <a:cs typeface="Poppins" panose="00000500000000000000" pitchFamily="2" charset="0"/>
              </a:defRPr>
            </a:pPr>
            <a:r>
              <a:rPr lang="en-US" dirty="0"/>
              <a:t>Revenue</a:t>
            </a:r>
            <a:r>
              <a:rPr lang="en-GB" sz="1400" b="1" i="0" u="none" strike="noStrike" baseline="30000" dirty="0">
                <a:effectLst/>
              </a:rPr>
              <a:t>1</a:t>
            </a:r>
            <a:r>
              <a:rPr lang="en-US" dirty="0"/>
              <a:t>, EBITDA and net cash</a:t>
            </a:r>
            <a:r>
              <a:rPr lang="en-GB" sz="1400" b="1" i="0" u="none" strike="noStrike" baseline="30000" dirty="0">
                <a:effectLst/>
              </a:rPr>
              <a:t>2</a:t>
            </a:r>
            <a:r>
              <a:rPr lang="en-US" dirty="0"/>
              <a:t> forecast</a:t>
            </a:r>
            <a:r>
              <a:rPr lang="en-GB" sz="1400" b="1" i="0" u="none" strike="noStrike" baseline="30000" dirty="0">
                <a:effectLst/>
              </a:rPr>
              <a:t>3</a:t>
            </a:r>
            <a:r>
              <a:rPr lang="en-US"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title>
    <c:autoTitleDeleted val="0"/>
    <c:plotArea>
      <c:layout/>
      <c:barChart>
        <c:barDir val="col"/>
        <c:grouping val="clustered"/>
        <c:varyColors val="0"/>
        <c:ser>
          <c:idx val="0"/>
          <c:order val="0"/>
          <c:tx>
            <c:strRef>
              <c:f>Trades!$AF$108</c:f>
              <c:strCache>
                <c:ptCount val="1"/>
                <c:pt idx="0">
                  <c:v>Revenue </c:v>
                </c:pt>
              </c:strCache>
            </c:strRef>
          </c:tx>
          <c:spPr>
            <a:solidFill>
              <a:schemeClr val="accent1">
                <a:tint val="65000"/>
              </a:schemeClr>
            </a:solidFill>
            <a:ln>
              <a:noFill/>
            </a:ln>
            <a:effectLst/>
          </c:spPr>
          <c:invertIfNegative val="0"/>
          <c:cat>
            <c:strRef>
              <c:f>Trades!$AG$107:$AN$107</c:f>
              <c:strCache>
                <c:ptCount val="8"/>
                <c:pt idx="0">
                  <c:v>FY18</c:v>
                </c:pt>
                <c:pt idx="1">
                  <c:v>FY19</c:v>
                </c:pt>
                <c:pt idx="2">
                  <c:v>FY20</c:v>
                </c:pt>
                <c:pt idx="3">
                  <c:v>FY21</c:v>
                </c:pt>
                <c:pt idx="4">
                  <c:v>FY22</c:v>
                </c:pt>
                <c:pt idx="5">
                  <c:v>FY23</c:v>
                </c:pt>
                <c:pt idx="6">
                  <c:v>FY24</c:v>
                </c:pt>
                <c:pt idx="7">
                  <c:v>FY25</c:v>
                </c:pt>
              </c:strCache>
            </c:strRef>
          </c:cat>
          <c:val>
            <c:numRef>
              <c:f>Trades!$AG$108:$AN$108</c:f>
              <c:numCache>
                <c:formatCode>General</c:formatCode>
                <c:ptCount val="8"/>
                <c:pt idx="0">
                  <c:v>0.57699999999999996</c:v>
                </c:pt>
                <c:pt idx="1">
                  <c:v>1.077</c:v>
                </c:pt>
                <c:pt idx="2">
                  <c:v>0.80700000000000005</c:v>
                </c:pt>
                <c:pt idx="3">
                  <c:v>1.456</c:v>
                </c:pt>
                <c:pt idx="4">
                  <c:v>2.2549999999999999</c:v>
                </c:pt>
                <c:pt idx="5">
                  <c:v>4.2640000000000002</c:v>
                </c:pt>
                <c:pt idx="6">
                  <c:v>7.1890000000000001</c:v>
                </c:pt>
                <c:pt idx="7">
                  <c:v>10.225</c:v>
                </c:pt>
              </c:numCache>
            </c:numRef>
          </c:val>
          <c:extLst>
            <c:ext xmlns:c16="http://schemas.microsoft.com/office/drawing/2014/chart" uri="{C3380CC4-5D6E-409C-BE32-E72D297353CC}">
              <c16:uniqueId val="{00000000-1FBF-C944-B220-654062C0BE72}"/>
            </c:ext>
          </c:extLst>
        </c:ser>
        <c:ser>
          <c:idx val="1"/>
          <c:order val="1"/>
          <c:tx>
            <c:strRef>
              <c:f>Trades!$AF$109</c:f>
              <c:strCache>
                <c:ptCount val="1"/>
                <c:pt idx="0">
                  <c:v>EBITDA </c:v>
                </c:pt>
              </c:strCache>
            </c:strRef>
          </c:tx>
          <c:spPr>
            <a:solidFill>
              <a:schemeClr val="accent1"/>
            </a:solidFill>
            <a:ln>
              <a:noFill/>
            </a:ln>
            <a:effectLst/>
          </c:spPr>
          <c:invertIfNegative val="0"/>
          <c:cat>
            <c:strRef>
              <c:f>Trades!$AG$107:$AN$107</c:f>
              <c:strCache>
                <c:ptCount val="8"/>
                <c:pt idx="0">
                  <c:v>FY18</c:v>
                </c:pt>
                <c:pt idx="1">
                  <c:v>FY19</c:v>
                </c:pt>
                <c:pt idx="2">
                  <c:v>FY20</c:v>
                </c:pt>
                <c:pt idx="3">
                  <c:v>FY21</c:v>
                </c:pt>
                <c:pt idx="4">
                  <c:v>FY22</c:v>
                </c:pt>
                <c:pt idx="5">
                  <c:v>FY23</c:v>
                </c:pt>
                <c:pt idx="6">
                  <c:v>FY24</c:v>
                </c:pt>
                <c:pt idx="7">
                  <c:v>FY25</c:v>
                </c:pt>
              </c:strCache>
            </c:strRef>
          </c:cat>
          <c:val>
            <c:numRef>
              <c:f>Trades!$AG$109:$AN$109</c:f>
              <c:numCache>
                <c:formatCode>General</c:formatCode>
                <c:ptCount val="8"/>
                <c:pt idx="0">
                  <c:v>-1.468</c:v>
                </c:pt>
                <c:pt idx="1">
                  <c:v>-1.446</c:v>
                </c:pt>
                <c:pt idx="2">
                  <c:v>-1.571</c:v>
                </c:pt>
                <c:pt idx="3">
                  <c:v>-1.218</c:v>
                </c:pt>
                <c:pt idx="4">
                  <c:v>-2.1419999999999999</c:v>
                </c:pt>
                <c:pt idx="5">
                  <c:v>-7.6980000000000004</c:v>
                </c:pt>
                <c:pt idx="6">
                  <c:v>-7.3609999999999998</c:v>
                </c:pt>
                <c:pt idx="7">
                  <c:v>-6.6230000000000002</c:v>
                </c:pt>
              </c:numCache>
            </c:numRef>
          </c:val>
          <c:extLst>
            <c:ext xmlns:c16="http://schemas.microsoft.com/office/drawing/2014/chart" uri="{C3380CC4-5D6E-409C-BE32-E72D297353CC}">
              <c16:uniqueId val="{00000001-1FBF-C944-B220-654062C0BE72}"/>
            </c:ext>
          </c:extLst>
        </c:ser>
        <c:ser>
          <c:idx val="2"/>
          <c:order val="2"/>
          <c:tx>
            <c:strRef>
              <c:f>Trades!$AF$110</c:f>
              <c:strCache>
                <c:ptCount val="1"/>
                <c:pt idx="0">
                  <c:v>Net Cash </c:v>
                </c:pt>
              </c:strCache>
            </c:strRef>
          </c:tx>
          <c:spPr>
            <a:solidFill>
              <a:schemeClr val="accent1">
                <a:shade val="65000"/>
              </a:schemeClr>
            </a:solidFill>
            <a:ln>
              <a:noFill/>
            </a:ln>
            <a:effectLst/>
          </c:spPr>
          <c:invertIfNegative val="0"/>
          <c:cat>
            <c:strRef>
              <c:f>Trades!$AG$107:$AN$107</c:f>
              <c:strCache>
                <c:ptCount val="8"/>
                <c:pt idx="0">
                  <c:v>FY18</c:v>
                </c:pt>
                <c:pt idx="1">
                  <c:v>FY19</c:v>
                </c:pt>
                <c:pt idx="2">
                  <c:v>FY20</c:v>
                </c:pt>
                <c:pt idx="3">
                  <c:v>FY21</c:v>
                </c:pt>
                <c:pt idx="4">
                  <c:v>FY22</c:v>
                </c:pt>
                <c:pt idx="5">
                  <c:v>FY23</c:v>
                </c:pt>
                <c:pt idx="6">
                  <c:v>FY24</c:v>
                </c:pt>
                <c:pt idx="7">
                  <c:v>FY25</c:v>
                </c:pt>
              </c:strCache>
            </c:strRef>
          </c:cat>
          <c:val>
            <c:numRef>
              <c:f>Trades!$AG$110:$AN$110</c:f>
              <c:numCache>
                <c:formatCode>General</c:formatCode>
                <c:ptCount val="8"/>
                <c:pt idx="4">
                  <c:v>2.0150000000000001</c:v>
                </c:pt>
                <c:pt idx="5">
                  <c:v>7.7869999999999999</c:v>
                </c:pt>
                <c:pt idx="6">
                  <c:v>0.193</c:v>
                </c:pt>
                <c:pt idx="7">
                  <c:v>-6.6289999999999996</c:v>
                </c:pt>
              </c:numCache>
            </c:numRef>
          </c:val>
          <c:extLst>
            <c:ext xmlns:c16="http://schemas.microsoft.com/office/drawing/2014/chart" uri="{C3380CC4-5D6E-409C-BE32-E72D297353CC}">
              <c16:uniqueId val="{00000002-1FBF-C944-B220-654062C0BE72}"/>
            </c:ext>
          </c:extLst>
        </c:ser>
        <c:dLbls>
          <c:showLegendKey val="0"/>
          <c:showVal val="0"/>
          <c:showCatName val="0"/>
          <c:showSerName val="0"/>
          <c:showPercent val="0"/>
          <c:showBubbleSize val="0"/>
        </c:dLbls>
        <c:gapWidth val="219"/>
        <c:overlap val="-27"/>
        <c:axId val="2051927744"/>
        <c:axId val="2051929408"/>
      </c:barChart>
      <c:catAx>
        <c:axId val="205192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2051929408"/>
        <c:crosses val="autoZero"/>
        <c:auto val="1"/>
        <c:lblAlgn val="ctr"/>
        <c:lblOffset val="100"/>
        <c:noMultiLvlLbl val="0"/>
      </c:catAx>
      <c:valAx>
        <c:axId val="2051929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r>
                  <a:rPr lang="en-NZ"/>
                  <a:t>Millions NZD</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2051927744"/>
        <c:crosses val="autoZero"/>
        <c:crossBetween val="between"/>
      </c:valAx>
      <c:spPr>
        <a:noFill/>
        <a:ln>
          <a:noFill/>
        </a:ln>
        <a:effectLst/>
      </c:spPr>
    </c:plotArea>
    <c:legend>
      <c:legendPos val="b"/>
      <c:layout>
        <c:manualLayout>
          <c:xMode val="edge"/>
          <c:yMode val="edge"/>
          <c:x val="0.34473576473414674"/>
          <c:y val="0.89879229649142733"/>
          <c:w val="0.38940133476174249"/>
          <c:h val="6.2486391008525044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legend>
    <c:plotVisOnly val="1"/>
    <c:dispBlanksAs val="gap"/>
    <c:showDLblsOverMax val="0"/>
  </c:chart>
  <c:spPr>
    <a:noFill/>
    <a:ln>
      <a:noFill/>
    </a:ln>
    <a:effectLst/>
  </c:spPr>
  <c:txPr>
    <a:bodyPr/>
    <a:lstStyle/>
    <a:p>
      <a:pPr>
        <a:defRPr b="1">
          <a:latin typeface="Poppins" panose="00000500000000000000" pitchFamily="2" charset="0"/>
          <a:cs typeface="Poppins" panose="00000500000000000000"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0.52984</cdr:x>
      <cdr:y>0.13513</cdr:y>
    </cdr:from>
    <cdr:to>
      <cdr:x>0.67392</cdr:x>
      <cdr:y>0.23437</cdr:y>
    </cdr:to>
    <cdr:sp macro="" textlink="">
      <cdr:nvSpPr>
        <cdr:cNvPr id="2" name="TextBox 1">
          <a:extLst xmlns:a="http://schemas.openxmlformats.org/drawingml/2006/main">
            <a:ext uri="{FF2B5EF4-FFF2-40B4-BE49-F238E27FC236}">
              <a16:creationId xmlns:a16="http://schemas.microsoft.com/office/drawing/2014/main" id="{08F2E5E5-D126-4132-AD9C-6A8FF85EE25E}"/>
            </a:ext>
          </a:extLst>
        </cdr:cNvPr>
        <cdr:cNvSpPr txBox="1"/>
      </cdr:nvSpPr>
      <cdr:spPr>
        <a:xfrm xmlns:a="http://schemas.openxmlformats.org/drawingml/2006/main">
          <a:off x="2634354" y="394450"/>
          <a:ext cx="716369" cy="289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bg1"/>
              </a:solidFill>
              <a:latin typeface="Poppins" panose="00000500000000000000" pitchFamily="2" charset="0"/>
              <a:cs typeface="Poppins" panose="00000500000000000000" pitchFamily="2" charset="0"/>
            </a:rPr>
            <a:t>10%</a:t>
          </a:r>
          <a:endParaRPr lang="en-NZ" sz="1100" b="1" dirty="0">
            <a:solidFill>
              <a:schemeClr val="bg1"/>
            </a:solidFill>
            <a:latin typeface="Poppins" panose="00000500000000000000" pitchFamily="2" charset="0"/>
            <a:cs typeface="Poppins" panose="00000500000000000000" pitchFamily="2" charset="0"/>
          </a:endParaRPr>
        </a:p>
      </cdr:txBody>
    </cdr:sp>
  </cdr:relSizeAnchor>
  <cdr:relSizeAnchor xmlns:cdr="http://schemas.openxmlformats.org/drawingml/2006/chartDrawing">
    <cdr:from>
      <cdr:x>0.64189</cdr:x>
      <cdr:y>0.31469</cdr:y>
    </cdr:from>
    <cdr:to>
      <cdr:x>0.78597</cdr:x>
      <cdr:y>0.41393</cdr:y>
    </cdr:to>
    <cdr:sp macro="" textlink="">
      <cdr:nvSpPr>
        <cdr:cNvPr id="3" name="TextBox 1">
          <a:extLst xmlns:a="http://schemas.openxmlformats.org/drawingml/2006/main">
            <a:ext uri="{FF2B5EF4-FFF2-40B4-BE49-F238E27FC236}">
              <a16:creationId xmlns:a16="http://schemas.microsoft.com/office/drawing/2014/main" id="{0B8BF09F-F0A7-4C41-9C6B-A8B66F3B8D80}"/>
            </a:ext>
          </a:extLst>
        </cdr:cNvPr>
        <cdr:cNvSpPr txBox="1"/>
      </cdr:nvSpPr>
      <cdr:spPr>
        <a:xfrm xmlns:a="http://schemas.openxmlformats.org/drawingml/2006/main">
          <a:off x="3191480" y="918593"/>
          <a:ext cx="716370" cy="2896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bg1"/>
              </a:solidFill>
              <a:latin typeface="Poppins" panose="00000500000000000000" pitchFamily="2" charset="0"/>
              <a:cs typeface="Poppins" panose="00000500000000000000" pitchFamily="2" charset="0"/>
            </a:rPr>
            <a:t>19%</a:t>
          </a:r>
          <a:endParaRPr lang="en-NZ" sz="1100" b="1" dirty="0">
            <a:solidFill>
              <a:schemeClr val="bg1"/>
            </a:solidFill>
            <a:latin typeface="Poppins" panose="00000500000000000000" pitchFamily="2" charset="0"/>
            <a:cs typeface="Poppins" panose="00000500000000000000" pitchFamily="2"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0.53595</cdr:x>
      <cdr:y>0.10482</cdr:y>
    </cdr:from>
    <cdr:to>
      <cdr:x>0.53595</cdr:x>
      <cdr:y>0.89352</cdr:y>
    </cdr:to>
    <cdr:cxnSp macro="">
      <cdr:nvCxnSpPr>
        <cdr:cNvPr id="3" name="Straight Connector 2">
          <a:extLst xmlns:a="http://schemas.openxmlformats.org/drawingml/2006/main">
            <a:ext uri="{FF2B5EF4-FFF2-40B4-BE49-F238E27FC236}">
              <a16:creationId xmlns:a16="http://schemas.microsoft.com/office/drawing/2014/main" id="{79B3937F-9823-42BD-B44A-4764C0053F5F}"/>
            </a:ext>
          </a:extLst>
        </cdr:cNvPr>
        <cdr:cNvCxnSpPr/>
      </cdr:nvCxnSpPr>
      <cdr:spPr>
        <a:xfrm xmlns:a="http://schemas.openxmlformats.org/drawingml/2006/main">
          <a:off x="3589047" y="455716"/>
          <a:ext cx="0" cy="342900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0.53402</cdr:x>
      <cdr:y>0.12324</cdr:y>
    </cdr:from>
    <cdr:to>
      <cdr:x>0.72402</cdr:x>
      <cdr:y>0.19352</cdr:y>
    </cdr:to>
    <cdr:sp macro="" textlink="">
      <cdr:nvSpPr>
        <cdr:cNvPr id="8" name="TextBox 7">
          <a:extLst xmlns:a="http://schemas.openxmlformats.org/drawingml/2006/main">
            <a:ext uri="{FF2B5EF4-FFF2-40B4-BE49-F238E27FC236}">
              <a16:creationId xmlns:a16="http://schemas.microsoft.com/office/drawing/2014/main" id="{A8895298-5B58-45EE-A991-34E65AA5205F}"/>
            </a:ext>
          </a:extLst>
        </cdr:cNvPr>
        <cdr:cNvSpPr txBox="1"/>
      </cdr:nvSpPr>
      <cdr:spPr>
        <a:xfrm xmlns:a="http://schemas.openxmlformats.org/drawingml/2006/main">
          <a:off x="3576150" y="535801"/>
          <a:ext cx="1272356" cy="3055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1050" b="1" i="0" dirty="0">
              <a:solidFill>
                <a:schemeClr val="tx1"/>
              </a:solidFill>
            </a:rPr>
            <a:t>Forecast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18175"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473950" y="0"/>
            <a:ext cx="5718175" cy="379413"/>
          </a:xfrm>
          <a:prstGeom prst="rect">
            <a:avLst/>
          </a:prstGeom>
        </p:spPr>
        <p:txBody>
          <a:bodyPr vert="horz" lIns="91440" tIns="45720" rIns="91440" bIns="45720" rtlCol="0"/>
          <a:lstStyle>
            <a:lvl1pPr algn="r">
              <a:defRPr sz="1200"/>
            </a:lvl1pPr>
          </a:lstStyle>
          <a:p>
            <a:fld id="{D26C2BBA-AA8F-9244-850B-6666B634A040}" type="datetimeFigureOut">
              <a:rPr lang="en-US" smtClean="0"/>
              <a:t>5/9/2022</a:t>
            </a:fld>
            <a:endParaRPr lang="en-US"/>
          </a:p>
        </p:txBody>
      </p:sp>
      <p:sp>
        <p:nvSpPr>
          <p:cNvPr id="4" name="Slide Image Placeholder 3"/>
          <p:cNvSpPr>
            <a:spLocks noGrp="1" noRot="1" noChangeAspect="1"/>
          </p:cNvSpPr>
          <p:nvPr>
            <p:ph type="sldImg" idx="2"/>
          </p:nvPr>
        </p:nvSpPr>
        <p:spPr>
          <a:xfrm>
            <a:off x="4371975" y="946150"/>
            <a:ext cx="4451350" cy="2554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19213" y="3643313"/>
            <a:ext cx="10556875" cy="29797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7189788"/>
            <a:ext cx="5718175"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473950" y="7189788"/>
            <a:ext cx="5718175" cy="379412"/>
          </a:xfrm>
          <a:prstGeom prst="rect">
            <a:avLst/>
          </a:prstGeom>
        </p:spPr>
        <p:txBody>
          <a:bodyPr vert="horz" lIns="91440" tIns="45720" rIns="91440" bIns="45720" rtlCol="0" anchor="b"/>
          <a:lstStyle>
            <a:lvl1pPr algn="r">
              <a:defRPr sz="1200"/>
            </a:lvl1pPr>
          </a:lstStyle>
          <a:p>
            <a:fld id="{15D03342-EDA8-0044-A810-2EF296252415}" type="slidenum">
              <a:rPr lang="en-US" smtClean="0"/>
              <a:t>‹#›</a:t>
            </a:fld>
            <a:endParaRPr lang="en-US"/>
          </a:p>
        </p:txBody>
      </p:sp>
    </p:spTree>
    <p:extLst>
      <p:ext uri="{BB962C8B-B14F-4D97-AF65-F5344CB8AC3E}">
        <p14:creationId xmlns:p14="http://schemas.microsoft.com/office/powerpoint/2010/main" val="42355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5D03342-EDA8-0044-A810-2EF296252415}" type="slidenum">
              <a:rPr lang="en-US" smtClean="0"/>
              <a:t>2</a:t>
            </a:fld>
            <a:endParaRPr lang="en-US"/>
          </a:p>
        </p:txBody>
      </p:sp>
    </p:spTree>
    <p:extLst>
      <p:ext uri="{BB962C8B-B14F-4D97-AF65-F5344CB8AC3E}">
        <p14:creationId xmlns:p14="http://schemas.microsoft.com/office/powerpoint/2010/main" val="58210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03342-EDA8-0044-A810-2EF296252415}" type="slidenum">
              <a:rPr lang="en-US" smtClean="0"/>
              <a:t>7</a:t>
            </a:fld>
            <a:endParaRPr lang="en-US"/>
          </a:p>
        </p:txBody>
      </p:sp>
    </p:spTree>
    <p:extLst>
      <p:ext uri="{BB962C8B-B14F-4D97-AF65-F5344CB8AC3E}">
        <p14:creationId xmlns:p14="http://schemas.microsoft.com/office/powerpoint/2010/main" val="283539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5D03342-EDA8-0044-A810-2EF296252415}" type="slidenum">
              <a:rPr lang="en-US" smtClean="0"/>
              <a:t>8</a:t>
            </a:fld>
            <a:endParaRPr lang="en-US"/>
          </a:p>
        </p:txBody>
      </p:sp>
    </p:spTree>
    <p:extLst>
      <p:ext uri="{BB962C8B-B14F-4D97-AF65-F5344CB8AC3E}">
        <p14:creationId xmlns:p14="http://schemas.microsoft.com/office/powerpoint/2010/main" val="343780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5D03342-EDA8-0044-A810-2EF296252415}" type="slidenum">
              <a:rPr lang="en-US" smtClean="0"/>
              <a:t>11</a:t>
            </a:fld>
            <a:endParaRPr lang="en-US"/>
          </a:p>
        </p:txBody>
      </p:sp>
    </p:spTree>
    <p:extLst>
      <p:ext uri="{BB962C8B-B14F-4D97-AF65-F5344CB8AC3E}">
        <p14:creationId xmlns:p14="http://schemas.microsoft.com/office/powerpoint/2010/main" val="355320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15D03342-EDA8-0044-A810-2EF296252415}" type="slidenum">
              <a:rPr lang="en-US" smtClean="0"/>
              <a:t>13</a:t>
            </a:fld>
            <a:endParaRPr lang="en-US"/>
          </a:p>
        </p:txBody>
      </p:sp>
    </p:spTree>
    <p:extLst>
      <p:ext uri="{BB962C8B-B14F-4D97-AF65-F5344CB8AC3E}">
        <p14:creationId xmlns:p14="http://schemas.microsoft.com/office/powerpoint/2010/main" val="44474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90123" y="2346452"/>
            <a:ext cx="11221403" cy="15895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80247" y="4238752"/>
            <a:ext cx="9241155" cy="18923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8B9EA5"/>
                </a:solidFill>
                <a:latin typeface="Poppins-Light"/>
                <a:cs typeface="Poppins-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8B9EA5"/>
                </a:solidFill>
                <a:latin typeface="Poppins-Light"/>
                <a:cs typeface="Poppins-Light"/>
              </a:defRPr>
            </a:lvl1pPr>
          </a:lstStyle>
          <a:p>
            <a:endParaRPr/>
          </a:p>
        </p:txBody>
      </p:sp>
      <p:sp>
        <p:nvSpPr>
          <p:cNvPr id="3" name="Holder 3"/>
          <p:cNvSpPr>
            <a:spLocks noGrp="1"/>
          </p:cNvSpPr>
          <p:nvPr>
            <p:ph sz="half" idx="2"/>
          </p:nvPr>
        </p:nvSpPr>
        <p:spPr>
          <a:xfrm>
            <a:off x="660082" y="1740916"/>
            <a:ext cx="5742718"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98849" y="1740916"/>
            <a:ext cx="5742718" cy="499567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8B9EA5"/>
                </a:solidFill>
                <a:latin typeface="Poppins-Light"/>
                <a:cs typeface="Poppins-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5/9/2022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18060" y="1973334"/>
            <a:ext cx="4104640" cy="890905"/>
          </a:xfrm>
          <a:prstGeom prst="rect">
            <a:avLst/>
          </a:prstGeom>
        </p:spPr>
        <p:txBody>
          <a:bodyPr wrap="square" lIns="0" tIns="0" rIns="0" bIns="0">
            <a:spAutoFit/>
          </a:bodyPr>
          <a:lstStyle>
            <a:lvl1pPr>
              <a:defRPr sz="5650" b="0" i="0">
                <a:solidFill>
                  <a:srgbClr val="8B9EA5"/>
                </a:solidFill>
                <a:latin typeface="Poppins-Light"/>
                <a:cs typeface="Poppins-Light"/>
              </a:defRPr>
            </a:lvl1pPr>
          </a:lstStyle>
          <a:p>
            <a:endParaRPr/>
          </a:p>
        </p:txBody>
      </p:sp>
      <p:sp>
        <p:nvSpPr>
          <p:cNvPr id="3" name="Holder 3"/>
          <p:cNvSpPr>
            <a:spLocks noGrp="1"/>
          </p:cNvSpPr>
          <p:nvPr>
            <p:ph type="body" idx="1"/>
          </p:nvPr>
        </p:nvSpPr>
        <p:spPr>
          <a:xfrm>
            <a:off x="660082" y="1740916"/>
            <a:ext cx="11881485"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88561" y="7039356"/>
            <a:ext cx="4224528" cy="3784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60082" y="7039356"/>
            <a:ext cx="3036379" cy="3784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5/9/2022</a:t>
            </a:fld>
            <a:endParaRPr lang="en-US"/>
          </a:p>
        </p:txBody>
      </p:sp>
      <p:sp>
        <p:nvSpPr>
          <p:cNvPr id="6" name="Holder 6"/>
          <p:cNvSpPr>
            <a:spLocks noGrp="1"/>
          </p:cNvSpPr>
          <p:nvPr>
            <p:ph type="sldNum" sz="quarter" idx="7"/>
          </p:nvPr>
        </p:nvSpPr>
        <p:spPr>
          <a:xfrm>
            <a:off x="9505188" y="7039356"/>
            <a:ext cx="3036379" cy="3784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3.png"/><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5.png"/><Relationship Id="rId4" Type="http://schemas.openxmlformats.org/officeDocument/2006/relationships/image" Target="../media/image12.png"/><Relationship Id="rId9" Type="http://schemas.openxmlformats.org/officeDocument/2006/relationships/hyperlink" Target="https://www.nbr.co.nz/story/dairy-trading-platform-nui-launching-us-mark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3.png"/><Relationship Id="rId7"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15.png"/><Relationship Id="rId10" Type="http://schemas.openxmlformats.org/officeDocument/2006/relationships/image" Target="../media/image50.png"/><Relationship Id="rId4" Type="http://schemas.openxmlformats.org/officeDocument/2006/relationships/image" Target="../media/image14.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11.png"/><Relationship Id="rId3" Type="http://schemas.openxmlformats.org/officeDocument/2006/relationships/image" Target="../media/image52.jpg"/><Relationship Id="rId7" Type="http://schemas.openxmlformats.org/officeDocument/2006/relationships/image" Target="../media/image55.jpg"/><Relationship Id="rId12" Type="http://schemas.openxmlformats.org/officeDocument/2006/relationships/image" Target="../media/image60.png"/><Relationship Id="rId17" Type="http://schemas.openxmlformats.org/officeDocument/2006/relationships/image" Target="../media/image65.jpg"/><Relationship Id="rId2" Type="http://schemas.openxmlformats.org/officeDocument/2006/relationships/image" Target="../media/image9.png"/><Relationship Id="rId16" Type="http://schemas.openxmlformats.org/officeDocument/2006/relationships/image" Target="../media/image64.png"/><Relationship Id="rId20"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54.jpg"/><Relationship Id="rId11" Type="http://schemas.openxmlformats.org/officeDocument/2006/relationships/image" Target="../media/image59.jpg"/><Relationship Id="rId5" Type="http://schemas.openxmlformats.org/officeDocument/2006/relationships/image" Target="../media/image8.jpg"/><Relationship Id="rId15" Type="http://schemas.openxmlformats.org/officeDocument/2006/relationships/image" Target="../media/image63.jpg"/><Relationship Id="rId10" Type="http://schemas.openxmlformats.org/officeDocument/2006/relationships/image" Target="../media/image58.png"/><Relationship Id="rId19" Type="http://schemas.openxmlformats.org/officeDocument/2006/relationships/image" Target="../media/image66.png"/><Relationship Id="rId4" Type="http://schemas.openxmlformats.org/officeDocument/2006/relationships/image" Target="../media/image53.png"/><Relationship Id="rId9" Type="http://schemas.openxmlformats.org/officeDocument/2006/relationships/image" Target="../media/image57.jpg"/><Relationship Id="rId14" Type="http://schemas.openxmlformats.org/officeDocument/2006/relationships/image" Target="../media/image6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8794294A-A651-48D0-9FFD-3A4A72B0C8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349"/>
            <a:ext cx="13195299" cy="7554502"/>
          </a:xfrm>
          <a:prstGeom prst="rect">
            <a:avLst/>
          </a:prstGeom>
        </p:spPr>
      </p:pic>
      <p:sp>
        <p:nvSpPr>
          <p:cNvPr id="20" name="object 20"/>
          <p:cNvSpPr txBox="1"/>
          <p:nvPr/>
        </p:nvSpPr>
        <p:spPr>
          <a:xfrm>
            <a:off x="1049362" y="3767632"/>
            <a:ext cx="6767488" cy="1606658"/>
          </a:xfrm>
          <a:prstGeom prst="rect">
            <a:avLst/>
          </a:prstGeom>
        </p:spPr>
        <p:txBody>
          <a:bodyPr vert="horz" wrap="square" lIns="0" tIns="12700" rIns="0" bIns="0" rtlCol="0">
            <a:spAutoFit/>
          </a:bodyPr>
          <a:lstStyle/>
          <a:p>
            <a:pPr marL="12700">
              <a:lnSpc>
                <a:spcPct val="100000"/>
              </a:lnSpc>
              <a:spcBef>
                <a:spcPts val="100"/>
              </a:spcBef>
            </a:pPr>
            <a:r>
              <a:rPr lang="en-NZ" sz="2700" b="1" dirty="0">
                <a:solidFill>
                  <a:srgbClr val="1BA9D6"/>
                </a:solidFill>
                <a:latin typeface="Poppins-SemiBold"/>
                <a:cs typeface="Poppins-SemiBold"/>
              </a:rPr>
              <a:t>Investor Pitch Deck - April 2022</a:t>
            </a:r>
          </a:p>
          <a:p>
            <a:pPr marL="12700">
              <a:lnSpc>
                <a:spcPct val="100000"/>
              </a:lnSpc>
              <a:spcBef>
                <a:spcPts val="100"/>
              </a:spcBef>
            </a:pPr>
            <a:endParaRPr lang="en-NZ" sz="2700" b="1" dirty="0">
              <a:solidFill>
                <a:srgbClr val="1BA9D6"/>
              </a:solidFill>
              <a:latin typeface="Poppins-SemiBold"/>
              <a:cs typeface="Poppins-SemiBold"/>
            </a:endParaRPr>
          </a:p>
          <a:p>
            <a:pPr marL="12700" marR="675640">
              <a:lnSpc>
                <a:spcPct val="106500"/>
              </a:lnSpc>
              <a:spcBef>
                <a:spcPts val="1285"/>
              </a:spcBef>
            </a:pPr>
            <a:r>
              <a:rPr lang="en-NZ" dirty="0">
                <a:solidFill>
                  <a:srgbClr val="FFFFFF"/>
                </a:solidFill>
                <a:latin typeface="Poppins"/>
                <a:cs typeface="Poppins"/>
              </a:rPr>
              <a:t>Simplifying the way you trade with our efficient, transparent, digital trade platform.</a:t>
            </a:r>
            <a:endParaRPr sz="1800" dirty="0">
              <a:latin typeface="Poppins"/>
              <a:cs typeface="Poppins"/>
            </a:endParaRPr>
          </a:p>
        </p:txBody>
      </p:sp>
      <p:pic>
        <p:nvPicPr>
          <p:cNvPr id="42" name="Picture 41">
            <a:extLst>
              <a:ext uri="{FF2B5EF4-FFF2-40B4-BE49-F238E27FC236}">
                <a16:creationId xmlns:a16="http://schemas.microsoft.com/office/drawing/2014/main" id="{6F370E68-B21E-45ED-8C55-7CDFA9773A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3832" y="2066925"/>
            <a:ext cx="5315218" cy="1135440"/>
          </a:xfrm>
          <a:prstGeom prst="rect">
            <a:avLst/>
          </a:prstGeom>
        </p:spPr>
      </p:pic>
      <p:sp>
        <p:nvSpPr>
          <p:cNvPr id="7" name="object 39">
            <a:extLst>
              <a:ext uri="{FF2B5EF4-FFF2-40B4-BE49-F238E27FC236}">
                <a16:creationId xmlns:a16="http://schemas.microsoft.com/office/drawing/2014/main" id="{13E714A9-5CB5-E249-8D46-369BE74DA4C2}"/>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6" name="TextBox 5">
            <a:extLst>
              <a:ext uri="{FF2B5EF4-FFF2-40B4-BE49-F238E27FC236}">
                <a16:creationId xmlns:a16="http://schemas.microsoft.com/office/drawing/2014/main" id="{D2095866-81E4-4881-98F4-3568737616AD}"/>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ray&#10;&#10;Description automatically generated">
            <a:extLst>
              <a:ext uri="{FF2B5EF4-FFF2-40B4-BE49-F238E27FC236}">
                <a16:creationId xmlns:a16="http://schemas.microsoft.com/office/drawing/2014/main" id="{5873A126-66DC-2D4E-B013-A78DB3BF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9487" y="0"/>
            <a:ext cx="2385813" cy="7569200"/>
          </a:xfrm>
          <a:prstGeom prst="rect">
            <a:avLst/>
          </a:prstGeom>
        </p:spPr>
      </p:pic>
      <p:sp>
        <p:nvSpPr>
          <p:cNvPr id="19" name="object 31">
            <a:extLst>
              <a:ext uri="{FF2B5EF4-FFF2-40B4-BE49-F238E27FC236}">
                <a16:creationId xmlns:a16="http://schemas.microsoft.com/office/drawing/2014/main" id="{B678EC09-39B2-7549-8A57-3ECBBD95034E}"/>
              </a:ext>
            </a:extLst>
          </p:cNvPr>
          <p:cNvSpPr txBox="1"/>
          <p:nvPr/>
        </p:nvSpPr>
        <p:spPr>
          <a:xfrm>
            <a:off x="442126" y="6409129"/>
            <a:ext cx="8906510" cy="197490"/>
          </a:xfrm>
          <a:prstGeom prst="rect">
            <a:avLst/>
          </a:prstGeom>
        </p:spPr>
        <p:txBody>
          <a:bodyPr vert="horz" wrap="square" lIns="0" tIns="12700" rIns="0" bIns="0" rtlCol="0">
            <a:spAutoFit/>
          </a:bodyPr>
          <a:lstStyle/>
          <a:p>
            <a:pPr marL="12700">
              <a:lnSpc>
                <a:spcPct val="100000"/>
              </a:lnSpc>
              <a:spcBef>
                <a:spcPts val="100"/>
              </a:spcBef>
            </a:pPr>
            <a:endParaRPr lang="en-NZ" sz="1200" dirty="0">
              <a:latin typeface="Poppins"/>
              <a:cs typeface="Poppins"/>
            </a:endParaRPr>
          </a:p>
        </p:txBody>
      </p:sp>
      <p:sp>
        <p:nvSpPr>
          <p:cNvPr id="30" name="object 17">
            <a:extLst>
              <a:ext uri="{FF2B5EF4-FFF2-40B4-BE49-F238E27FC236}">
                <a16:creationId xmlns:a16="http://schemas.microsoft.com/office/drawing/2014/main" id="{E85C905C-05D0-2C45-8009-72364CACFD47}"/>
              </a:ext>
            </a:extLst>
          </p:cNvPr>
          <p:cNvSpPr txBox="1">
            <a:spLocks noGrp="1"/>
          </p:cNvSpPr>
          <p:nvPr>
            <p:ph type="title"/>
          </p:nvPr>
        </p:nvSpPr>
        <p:spPr>
          <a:xfrm>
            <a:off x="890128" y="213712"/>
            <a:ext cx="9991174" cy="751488"/>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1BA9D5"/>
                </a:solidFill>
                <a:latin typeface="Poppins-SemiBold"/>
                <a:cs typeface="Poppins-SemiBold"/>
              </a:rPr>
              <a:t>Expanding our “platform as a service” offering in existing and new </a:t>
            </a:r>
            <a:r>
              <a:rPr sz="2400" b="1" spc="-10" dirty="0">
                <a:solidFill>
                  <a:srgbClr val="1BA9D5"/>
                </a:solidFill>
                <a:latin typeface="Poppins-SemiBold"/>
                <a:cs typeface="Poppins-SemiBold"/>
              </a:rPr>
              <a:t>verticals</a:t>
            </a:r>
            <a:endParaRPr sz="2400" dirty="0">
              <a:latin typeface="Poppins-SemiBold"/>
              <a:cs typeface="Poppins-SemiBold"/>
            </a:endParaRPr>
          </a:p>
        </p:txBody>
      </p:sp>
      <p:sp>
        <p:nvSpPr>
          <p:cNvPr id="31" name="object 19">
            <a:extLst>
              <a:ext uri="{FF2B5EF4-FFF2-40B4-BE49-F238E27FC236}">
                <a16:creationId xmlns:a16="http://schemas.microsoft.com/office/drawing/2014/main" id="{E473C7BF-B6BA-D14B-B92C-99AF98D69174}"/>
              </a:ext>
            </a:extLst>
          </p:cNvPr>
          <p:cNvSpPr/>
          <p:nvPr/>
        </p:nvSpPr>
        <p:spPr>
          <a:xfrm>
            <a:off x="444511" y="429260"/>
            <a:ext cx="307340" cy="307340"/>
          </a:xfrm>
          <a:custGeom>
            <a:avLst/>
            <a:gdLst/>
            <a:ahLst/>
            <a:cxnLst/>
            <a:rect l="l" t="t" r="r" b="b"/>
            <a:pathLst>
              <a:path w="307340" h="307340">
                <a:moveTo>
                  <a:pt x="153441" y="0"/>
                </a:moveTo>
                <a:lnTo>
                  <a:pt x="104945" y="7822"/>
                </a:lnTo>
                <a:lnTo>
                  <a:pt x="62824" y="29604"/>
                </a:lnTo>
                <a:lnTo>
                  <a:pt x="29607" y="62819"/>
                </a:lnTo>
                <a:lnTo>
                  <a:pt x="7823" y="104940"/>
                </a:lnTo>
                <a:lnTo>
                  <a:pt x="0" y="153441"/>
                </a:lnTo>
                <a:lnTo>
                  <a:pt x="7823" y="201942"/>
                </a:lnTo>
                <a:lnTo>
                  <a:pt x="29607" y="244063"/>
                </a:lnTo>
                <a:lnTo>
                  <a:pt x="62824" y="277278"/>
                </a:lnTo>
                <a:lnTo>
                  <a:pt x="104945" y="299060"/>
                </a:lnTo>
                <a:lnTo>
                  <a:pt x="153441" y="306882"/>
                </a:lnTo>
                <a:lnTo>
                  <a:pt x="201942" y="299060"/>
                </a:lnTo>
                <a:lnTo>
                  <a:pt x="244063" y="277278"/>
                </a:lnTo>
                <a:lnTo>
                  <a:pt x="277278" y="244063"/>
                </a:lnTo>
                <a:lnTo>
                  <a:pt x="299060" y="201942"/>
                </a:lnTo>
                <a:lnTo>
                  <a:pt x="306882" y="153441"/>
                </a:lnTo>
                <a:lnTo>
                  <a:pt x="299060" y="104940"/>
                </a:lnTo>
                <a:lnTo>
                  <a:pt x="277278" y="62819"/>
                </a:lnTo>
                <a:lnTo>
                  <a:pt x="244063" y="29604"/>
                </a:lnTo>
                <a:lnTo>
                  <a:pt x="201942" y="7822"/>
                </a:lnTo>
                <a:lnTo>
                  <a:pt x="153441" y="0"/>
                </a:lnTo>
                <a:close/>
              </a:path>
            </a:pathLst>
          </a:custGeom>
          <a:solidFill>
            <a:srgbClr val="04B9D5"/>
          </a:solidFill>
        </p:spPr>
        <p:txBody>
          <a:bodyPr wrap="square" lIns="0" tIns="0" rIns="0" bIns="0" rtlCol="0"/>
          <a:lstStyle/>
          <a:p>
            <a:endParaRPr/>
          </a:p>
        </p:txBody>
      </p:sp>
      <p:sp>
        <p:nvSpPr>
          <p:cNvPr id="32" name="object 20">
            <a:extLst>
              <a:ext uri="{FF2B5EF4-FFF2-40B4-BE49-F238E27FC236}">
                <a16:creationId xmlns:a16="http://schemas.microsoft.com/office/drawing/2014/main" id="{0C31E65D-8167-0F4F-B774-7DC2BA617235}"/>
              </a:ext>
            </a:extLst>
          </p:cNvPr>
          <p:cNvSpPr txBox="1"/>
          <p:nvPr/>
        </p:nvSpPr>
        <p:spPr>
          <a:xfrm>
            <a:off x="552143" y="477119"/>
            <a:ext cx="92075" cy="237244"/>
          </a:xfrm>
          <a:prstGeom prst="rect">
            <a:avLst/>
          </a:prstGeom>
        </p:spPr>
        <p:txBody>
          <a:bodyPr vert="horz" wrap="square" lIns="0" tIns="13970" rIns="0" bIns="0" rtlCol="0">
            <a:spAutoFit/>
          </a:bodyPr>
          <a:lstStyle/>
          <a:p>
            <a:pPr marL="12700">
              <a:lnSpc>
                <a:spcPct val="100000"/>
              </a:lnSpc>
              <a:spcBef>
                <a:spcPts val="110"/>
              </a:spcBef>
            </a:pPr>
            <a:r>
              <a:rPr sz="1450" b="1" spc="15" dirty="0">
                <a:solidFill>
                  <a:srgbClr val="FFFFFF"/>
                </a:solidFill>
                <a:latin typeface="Poppins" pitchFamily="2" charset="77"/>
                <a:cs typeface="Poppins" pitchFamily="2" charset="77"/>
              </a:rPr>
              <a:t>1</a:t>
            </a:r>
            <a:endParaRPr sz="1450" dirty="0">
              <a:latin typeface="Poppins" pitchFamily="2" charset="77"/>
              <a:cs typeface="Poppins" pitchFamily="2" charset="77"/>
            </a:endParaRPr>
          </a:p>
        </p:txBody>
      </p:sp>
      <p:sp>
        <p:nvSpPr>
          <p:cNvPr id="35" name="object 16">
            <a:extLst>
              <a:ext uri="{FF2B5EF4-FFF2-40B4-BE49-F238E27FC236}">
                <a16:creationId xmlns:a16="http://schemas.microsoft.com/office/drawing/2014/main" id="{7C0EC7C9-6E0A-D444-9F3A-9EAB9BD99F9E}"/>
              </a:ext>
            </a:extLst>
          </p:cNvPr>
          <p:cNvSpPr txBox="1"/>
          <p:nvPr/>
        </p:nvSpPr>
        <p:spPr>
          <a:xfrm>
            <a:off x="319670" y="1201316"/>
            <a:ext cx="2966353" cy="4839723"/>
          </a:xfrm>
          <a:prstGeom prst="rect">
            <a:avLst/>
          </a:prstGeom>
        </p:spPr>
        <p:txBody>
          <a:bodyPr vert="horz" wrap="square" lIns="0" tIns="12700" rIns="0" bIns="0" rtlCol="0">
            <a:spAutoFit/>
          </a:bodyPr>
          <a:lstStyle/>
          <a:p>
            <a:pPr marL="12700">
              <a:lnSpc>
                <a:spcPct val="100000"/>
              </a:lnSpc>
              <a:spcBef>
                <a:spcPts val="100"/>
              </a:spcBef>
            </a:pPr>
            <a:r>
              <a:rPr sz="1400" b="1" dirty="0">
                <a:latin typeface="Poppins-SemiBold"/>
                <a:cs typeface="Poppins-SemiBold"/>
              </a:rPr>
              <a:t>Double-down on </a:t>
            </a:r>
            <a:r>
              <a:rPr sz="1400" b="1" spc="-10" dirty="0">
                <a:latin typeface="Poppins-SemiBold"/>
                <a:cs typeface="Poppins-SemiBold"/>
              </a:rPr>
              <a:t>dairy</a:t>
            </a:r>
            <a:endParaRPr sz="1400" dirty="0">
              <a:latin typeface="Poppins-SemiBold"/>
              <a:cs typeface="Poppins-SemiBold"/>
            </a:endParaRPr>
          </a:p>
          <a:p>
            <a:pPr marL="12700" marR="243840">
              <a:lnSpc>
                <a:spcPct val="104200"/>
              </a:lnSpc>
              <a:spcBef>
                <a:spcPts val="1310"/>
              </a:spcBef>
            </a:pPr>
            <a:r>
              <a:rPr lang="en-NZ" sz="1200" b="1" dirty="0">
                <a:solidFill>
                  <a:srgbClr val="FF0000"/>
                </a:solidFill>
                <a:latin typeface="Poppins-SemiBold"/>
                <a:cs typeface="Poppins-SemiBold"/>
              </a:rPr>
              <a:t>Further expand </a:t>
            </a:r>
            <a:r>
              <a:rPr lang="en-NZ" sz="1200" b="1" spc="-10" dirty="0">
                <a:solidFill>
                  <a:srgbClr val="FF0000"/>
                </a:solidFill>
                <a:latin typeface="Poppins-SemiBold"/>
                <a:cs typeface="Poppins-SemiBold"/>
              </a:rPr>
              <a:t>in North America</a:t>
            </a:r>
            <a:endParaRPr lang="en-NZ" sz="1200" dirty="0">
              <a:solidFill>
                <a:srgbClr val="FF0000"/>
              </a:solidFill>
              <a:latin typeface="Poppins-SemiBold"/>
              <a:cs typeface="Poppins-SemiBold"/>
            </a:endParaRPr>
          </a:p>
          <a:p>
            <a:pPr marL="279400" marR="5080">
              <a:lnSpc>
                <a:spcPct val="104200"/>
              </a:lnSpc>
              <a:spcBef>
                <a:spcPts val="919"/>
              </a:spcBef>
            </a:pPr>
            <a:r>
              <a:rPr lang="en-NZ" sz="1200" dirty="0">
                <a:solidFill>
                  <a:srgbClr val="FF0000"/>
                </a:solidFill>
                <a:latin typeface="Poppins"/>
                <a:cs typeface="Poppins"/>
              </a:rPr>
              <a:t>Standing up further single seller platforms in the US Dairy Market. </a:t>
            </a:r>
            <a:endParaRPr lang="en-US" sz="1200" dirty="0">
              <a:solidFill>
                <a:srgbClr val="666666"/>
              </a:solidFill>
              <a:latin typeface="Poppins-SemiBold"/>
              <a:cs typeface="Poppins-SemiBold"/>
            </a:endParaRPr>
          </a:p>
          <a:p>
            <a:pPr marL="12700">
              <a:lnSpc>
                <a:spcPct val="100000"/>
              </a:lnSpc>
              <a:spcBef>
                <a:spcPts val="855"/>
              </a:spcBef>
            </a:pPr>
            <a:r>
              <a:rPr lang="en-US" sz="1200" b="1" dirty="0">
                <a:solidFill>
                  <a:srgbClr val="666666"/>
                </a:solidFill>
                <a:latin typeface="Poppins-SemiBold"/>
                <a:cs typeface="Poppins-SemiBold"/>
              </a:rPr>
              <a:t>Build an Asian buyer </a:t>
            </a:r>
            <a:r>
              <a:rPr lang="en-US" sz="1200" b="1" spc="-20" dirty="0">
                <a:solidFill>
                  <a:srgbClr val="666666"/>
                </a:solidFill>
                <a:latin typeface="Poppins-SemiBold"/>
                <a:cs typeface="Poppins-SemiBold"/>
              </a:rPr>
              <a:t>base</a:t>
            </a:r>
            <a:endParaRPr lang="en-US" sz="1200" dirty="0">
              <a:latin typeface="Poppins-SemiBold"/>
              <a:cs typeface="Poppins-SemiBold"/>
            </a:endParaRPr>
          </a:p>
          <a:p>
            <a:pPr marL="279400" marR="208279">
              <a:lnSpc>
                <a:spcPct val="104200"/>
              </a:lnSpc>
              <a:spcBef>
                <a:spcPts val="475"/>
              </a:spcBef>
            </a:pPr>
            <a:r>
              <a:rPr lang="en-NZ" sz="1200" dirty="0">
                <a:solidFill>
                  <a:srgbClr val="666666"/>
                </a:solidFill>
                <a:latin typeface="Poppins"/>
                <a:cs typeface="Poppins"/>
              </a:rPr>
              <a:t>Identifying</a:t>
            </a:r>
            <a:r>
              <a:rPr lang="en-NZ" sz="1200" spc="-10" dirty="0">
                <a:solidFill>
                  <a:srgbClr val="666666"/>
                </a:solidFill>
                <a:latin typeface="Poppins"/>
                <a:cs typeface="Poppins"/>
              </a:rPr>
              <a:t> </a:t>
            </a:r>
            <a:r>
              <a:rPr lang="en-NZ" sz="1200" dirty="0">
                <a:solidFill>
                  <a:srgbClr val="666666"/>
                </a:solidFill>
                <a:latin typeface="Poppins"/>
                <a:cs typeface="Poppins"/>
              </a:rPr>
              <a:t>dairy buyers in </a:t>
            </a:r>
            <a:r>
              <a:rPr lang="en-NZ" sz="1200" spc="-20" dirty="0">
                <a:solidFill>
                  <a:srgbClr val="666666"/>
                </a:solidFill>
                <a:latin typeface="Poppins"/>
                <a:cs typeface="Poppins"/>
              </a:rPr>
              <a:t>Asia </a:t>
            </a:r>
            <a:r>
              <a:rPr lang="en-NZ" sz="1200" dirty="0">
                <a:solidFill>
                  <a:srgbClr val="666666"/>
                </a:solidFill>
                <a:latin typeface="Poppins"/>
                <a:cs typeface="Poppins"/>
              </a:rPr>
              <a:t>and</a:t>
            </a:r>
            <a:r>
              <a:rPr lang="en-NZ" sz="1200" spc="-10" dirty="0">
                <a:solidFill>
                  <a:srgbClr val="666666"/>
                </a:solidFill>
                <a:latin typeface="Poppins"/>
                <a:cs typeface="Poppins"/>
              </a:rPr>
              <a:t> </a:t>
            </a:r>
            <a:r>
              <a:rPr lang="en-NZ" sz="1200" dirty="0">
                <a:solidFill>
                  <a:srgbClr val="666666"/>
                </a:solidFill>
                <a:latin typeface="Poppins"/>
                <a:cs typeface="Poppins"/>
              </a:rPr>
              <a:t>introducing them to </a:t>
            </a:r>
            <a:r>
              <a:rPr lang="en-NZ" sz="1200" spc="-25" dirty="0">
                <a:solidFill>
                  <a:srgbClr val="666666"/>
                </a:solidFill>
                <a:latin typeface="Poppins"/>
                <a:cs typeface="Poppins"/>
              </a:rPr>
              <a:t>our </a:t>
            </a:r>
            <a:r>
              <a:rPr lang="en-NZ" sz="1200" dirty="0">
                <a:solidFill>
                  <a:srgbClr val="666666"/>
                </a:solidFill>
                <a:latin typeface="Poppins"/>
                <a:cs typeface="Poppins"/>
              </a:rPr>
              <a:t>international platforms </a:t>
            </a:r>
            <a:r>
              <a:rPr lang="en-NZ" sz="1200" spc="-20" dirty="0">
                <a:solidFill>
                  <a:srgbClr val="666666"/>
                </a:solidFill>
                <a:latin typeface="Poppins"/>
                <a:cs typeface="Poppins"/>
              </a:rPr>
              <a:t>will </a:t>
            </a:r>
            <a:r>
              <a:rPr lang="en-NZ" sz="1200" dirty="0">
                <a:solidFill>
                  <a:srgbClr val="666666"/>
                </a:solidFill>
                <a:latin typeface="Poppins"/>
                <a:cs typeface="Poppins"/>
              </a:rPr>
              <a:t>increase the volume </a:t>
            </a:r>
            <a:r>
              <a:rPr lang="en-NZ" sz="1200" spc="-10" dirty="0">
                <a:solidFill>
                  <a:srgbClr val="666666"/>
                </a:solidFill>
                <a:latin typeface="Poppins"/>
                <a:cs typeface="Poppins"/>
              </a:rPr>
              <a:t>traded.</a:t>
            </a:r>
            <a:endParaRPr lang="en-NZ" sz="1200" dirty="0">
              <a:latin typeface="Poppins"/>
              <a:cs typeface="Poppins"/>
            </a:endParaRPr>
          </a:p>
          <a:p>
            <a:pPr marL="279400" marR="430530">
              <a:lnSpc>
                <a:spcPct val="104200"/>
              </a:lnSpc>
              <a:spcBef>
                <a:spcPts val="1500"/>
              </a:spcBef>
            </a:pPr>
            <a:r>
              <a:rPr sz="1200" dirty="0">
                <a:solidFill>
                  <a:srgbClr val="666666"/>
                </a:solidFill>
                <a:latin typeface="Poppins"/>
                <a:cs typeface="Poppins"/>
              </a:rPr>
              <a:t>We will engage in-</a:t>
            </a:r>
            <a:r>
              <a:rPr sz="1200" spc="-10" dirty="0">
                <a:solidFill>
                  <a:srgbClr val="666666"/>
                </a:solidFill>
                <a:latin typeface="Poppins"/>
                <a:cs typeface="Poppins"/>
              </a:rPr>
              <a:t>market </a:t>
            </a:r>
            <a:r>
              <a:rPr sz="1200" dirty="0">
                <a:solidFill>
                  <a:srgbClr val="666666"/>
                </a:solidFill>
                <a:latin typeface="Poppins"/>
                <a:cs typeface="Poppins"/>
              </a:rPr>
              <a:t>agents in South</a:t>
            </a:r>
            <a:r>
              <a:rPr lang="en-US" sz="1200" dirty="0">
                <a:solidFill>
                  <a:srgbClr val="666666"/>
                </a:solidFill>
                <a:latin typeface="Poppins"/>
                <a:cs typeface="Poppins"/>
              </a:rPr>
              <a:t>-</a:t>
            </a:r>
            <a:r>
              <a:rPr sz="1200" dirty="0">
                <a:solidFill>
                  <a:srgbClr val="666666"/>
                </a:solidFill>
                <a:latin typeface="Poppins"/>
                <a:cs typeface="Poppins"/>
              </a:rPr>
              <a:t>East Asia </a:t>
            </a:r>
            <a:r>
              <a:rPr sz="1200" spc="-25" dirty="0">
                <a:solidFill>
                  <a:srgbClr val="666666"/>
                </a:solidFill>
                <a:latin typeface="Poppins"/>
                <a:cs typeface="Poppins"/>
              </a:rPr>
              <a:t>to </a:t>
            </a:r>
            <a:r>
              <a:rPr sz="1200" dirty="0">
                <a:solidFill>
                  <a:srgbClr val="666666"/>
                </a:solidFill>
                <a:latin typeface="Poppins"/>
                <a:cs typeface="Poppins"/>
              </a:rPr>
              <a:t>drive </a:t>
            </a:r>
            <a:r>
              <a:rPr sz="1200" spc="-10" dirty="0">
                <a:solidFill>
                  <a:srgbClr val="666666"/>
                </a:solidFill>
                <a:latin typeface="Poppins"/>
                <a:cs typeface="Poppins"/>
              </a:rPr>
              <a:t>liquidity.</a:t>
            </a:r>
            <a:endParaRPr sz="1200" dirty="0">
              <a:latin typeface="Poppins"/>
              <a:cs typeface="Poppins"/>
            </a:endParaRPr>
          </a:p>
          <a:p>
            <a:pPr marL="12700" marR="243840">
              <a:lnSpc>
                <a:spcPct val="104200"/>
              </a:lnSpc>
              <a:spcBef>
                <a:spcPts val="1310"/>
              </a:spcBef>
            </a:pPr>
            <a:r>
              <a:rPr lang="en-NZ" sz="1200" b="1" dirty="0">
                <a:solidFill>
                  <a:srgbClr val="666666"/>
                </a:solidFill>
                <a:latin typeface="Poppins-SemiBold"/>
                <a:cs typeface="Poppins"/>
              </a:rPr>
              <a:t>Shorten sales cycle process </a:t>
            </a:r>
          </a:p>
          <a:p>
            <a:pPr marL="279400" marR="5080">
              <a:lnSpc>
                <a:spcPct val="104200"/>
              </a:lnSpc>
              <a:spcBef>
                <a:spcPts val="919"/>
              </a:spcBef>
            </a:pPr>
            <a:r>
              <a:rPr lang="en-US" sz="1200" spc="-20" dirty="0">
                <a:solidFill>
                  <a:srgbClr val="666666"/>
                </a:solidFill>
                <a:latin typeface="Poppins"/>
                <a:cs typeface="Poppins"/>
              </a:rPr>
              <a:t>Although each sales cycle differs, our experience in the dairy sector has allowed us to shorten the sales cycle to a target of 12 weeks. </a:t>
            </a:r>
          </a:p>
          <a:p>
            <a:pPr marL="279400" marR="5080">
              <a:lnSpc>
                <a:spcPct val="104200"/>
              </a:lnSpc>
              <a:spcBef>
                <a:spcPts val="919"/>
              </a:spcBef>
            </a:pPr>
            <a:endParaRPr lang="en-US" sz="1200" spc="-20" dirty="0">
              <a:solidFill>
                <a:srgbClr val="666666"/>
              </a:solidFill>
              <a:latin typeface="Poppins"/>
              <a:cs typeface="Poppins"/>
            </a:endParaRPr>
          </a:p>
          <a:p>
            <a:pPr marL="279400" marR="5080">
              <a:lnSpc>
                <a:spcPct val="104200"/>
              </a:lnSpc>
              <a:spcBef>
                <a:spcPts val="919"/>
              </a:spcBef>
            </a:pPr>
            <a:endParaRPr lang="en-US" sz="1200" spc="-20" dirty="0">
              <a:solidFill>
                <a:srgbClr val="666666"/>
              </a:solidFill>
              <a:latin typeface="Poppins"/>
              <a:cs typeface="Poppins"/>
            </a:endParaRPr>
          </a:p>
        </p:txBody>
      </p:sp>
      <p:grpSp>
        <p:nvGrpSpPr>
          <p:cNvPr id="2" name="Group 1">
            <a:extLst>
              <a:ext uri="{FF2B5EF4-FFF2-40B4-BE49-F238E27FC236}">
                <a16:creationId xmlns:a16="http://schemas.microsoft.com/office/drawing/2014/main" id="{84D63FCA-A9B4-0B4C-B295-0685F81A14F3}"/>
              </a:ext>
            </a:extLst>
          </p:cNvPr>
          <p:cNvGrpSpPr/>
          <p:nvPr/>
        </p:nvGrpSpPr>
        <p:grpSpPr>
          <a:xfrm>
            <a:off x="442126" y="1956383"/>
            <a:ext cx="66589" cy="1736953"/>
            <a:chOff x="479527" y="1907158"/>
            <a:chExt cx="66589" cy="1736953"/>
          </a:xfrm>
        </p:grpSpPr>
        <p:pic>
          <p:nvPicPr>
            <p:cNvPr id="44" name="object 23">
              <a:extLst>
                <a:ext uri="{FF2B5EF4-FFF2-40B4-BE49-F238E27FC236}">
                  <a16:creationId xmlns:a16="http://schemas.microsoft.com/office/drawing/2014/main" id="{E0FA59CA-9A20-6048-B396-0EF0645DFE54}"/>
                </a:ext>
              </a:extLst>
            </p:cNvPr>
            <p:cNvPicPr/>
            <p:nvPr/>
          </p:nvPicPr>
          <p:blipFill>
            <a:blip r:embed="rId3" cstate="print"/>
            <a:stretch>
              <a:fillRect/>
            </a:stretch>
          </p:blipFill>
          <p:spPr>
            <a:xfrm>
              <a:off x="481935" y="1907158"/>
              <a:ext cx="63690" cy="63703"/>
            </a:xfrm>
            <a:prstGeom prst="rect">
              <a:avLst/>
            </a:prstGeom>
          </p:spPr>
        </p:pic>
        <p:pic>
          <p:nvPicPr>
            <p:cNvPr id="45" name="object 24">
              <a:extLst>
                <a:ext uri="{FF2B5EF4-FFF2-40B4-BE49-F238E27FC236}">
                  <a16:creationId xmlns:a16="http://schemas.microsoft.com/office/drawing/2014/main" id="{E9EC81F4-C3FB-BA4D-86D9-C7D91D478A67}"/>
                </a:ext>
              </a:extLst>
            </p:cNvPr>
            <p:cNvPicPr/>
            <p:nvPr/>
          </p:nvPicPr>
          <p:blipFill>
            <a:blip r:embed="rId3" cstate="print"/>
            <a:stretch>
              <a:fillRect/>
            </a:stretch>
          </p:blipFill>
          <p:spPr>
            <a:xfrm>
              <a:off x="482426" y="2654042"/>
              <a:ext cx="63690" cy="63703"/>
            </a:xfrm>
            <a:prstGeom prst="rect">
              <a:avLst/>
            </a:prstGeom>
          </p:spPr>
        </p:pic>
        <p:pic>
          <p:nvPicPr>
            <p:cNvPr id="46" name="object 25">
              <a:extLst>
                <a:ext uri="{FF2B5EF4-FFF2-40B4-BE49-F238E27FC236}">
                  <a16:creationId xmlns:a16="http://schemas.microsoft.com/office/drawing/2014/main" id="{3141A1F9-DDB7-6448-ACE5-BD212FCF0598}"/>
                </a:ext>
              </a:extLst>
            </p:cNvPr>
            <p:cNvPicPr/>
            <p:nvPr/>
          </p:nvPicPr>
          <p:blipFill>
            <a:blip r:embed="rId4" cstate="print"/>
            <a:stretch>
              <a:fillRect/>
            </a:stretch>
          </p:blipFill>
          <p:spPr>
            <a:xfrm>
              <a:off x="479527" y="3580408"/>
              <a:ext cx="63690" cy="63703"/>
            </a:xfrm>
            <a:prstGeom prst="rect">
              <a:avLst/>
            </a:prstGeom>
          </p:spPr>
        </p:pic>
      </p:grpSp>
      <p:sp>
        <p:nvSpPr>
          <p:cNvPr id="47" name="object 21">
            <a:extLst>
              <a:ext uri="{FF2B5EF4-FFF2-40B4-BE49-F238E27FC236}">
                <a16:creationId xmlns:a16="http://schemas.microsoft.com/office/drawing/2014/main" id="{B8A08144-E8E3-6945-AF46-7FF39C653FE3}"/>
              </a:ext>
            </a:extLst>
          </p:cNvPr>
          <p:cNvSpPr/>
          <p:nvPr/>
        </p:nvSpPr>
        <p:spPr>
          <a:xfrm>
            <a:off x="349250" y="1120001"/>
            <a:ext cx="10229215" cy="0"/>
          </a:xfrm>
          <a:custGeom>
            <a:avLst/>
            <a:gdLst/>
            <a:ahLst/>
            <a:cxnLst/>
            <a:rect l="l" t="t" r="r" b="b"/>
            <a:pathLst>
              <a:path w="10229215">
                <a:moveTo>
                  <a:pt x="0" y="0"/>
                </a:moveTo>
                <a:lnTo>
                  <a:pt x="10228948" y="0"/>
                </a:lnTo>
              </a:path>
            </a:pathLst>
          </a:custGeom>
          <a:ln w="12700">
            <a:solidFill>
              <a:srgbClr val="CCCCCC"/>
            </a:solidFill>
          </a:ln>
        </p:spPr>
        <p:txBody>
          <a:bodyPr wrap="square" lIns="0" tIns="0" rIns="0" bIns="0" rtlCol="0"/>
          <a:lstStyle/>
          <a:p>
            <a:endParaRPr/>
          </a:p>
        </p:txBody>
      </p:sp>
      <p:sp>
        <p:nvSpPr>
          <p:cNvPr id="74" name="object 22">
            <a:extLst>
              <a:ext uri="{FF2B5EF4-FFF2-40B4-BE49-F238E27FC236}">
                <a16:creationId xmlns:a16="http://schemas.microsoft.com/office/drawing/2014/main" id="{F84ED7A9-6750-C749-896A-59EDE87F085D}"/>
              </a:ext>
            </a:extLst>
          </p:cNvPr>
          <p:cNvSpPr/>
          <p:nvPr/>
        </p:nvSpPr>
        <p:spPr>
          <a:xfrm flipH="1">
            <a:off x="3236141" y="1155090"/>
            <a:ext cx="45719" cy="5042516"/>
          </a:xfrm>
          <a:custGeom>
            <a:avLst/>
            <a:gdLst/>
            <a:ahLst/>
            <a:cxnLst/>
            <a:rect l="l" t="t" r="r" b="b"/>
            <a:pathLst>
              <a:path h="4705985">
                <a:moveTo>
                  <a:pt x="0" y="0"/>
                </a:moveTo>
                <a:lnTo>
                  <a:pt x="0" y="4705680"/>
                </a:lnTo>
              </a:path>
            </a:pathLst>
          </a:custGeom>
          <a:ln w="12700">
            <a:solidFill>
              <a:srgbClr val="CCCCCC"/>
            </a:solidFill>
          </a:ln>
        </p:spPr>
        <p:txBody>
          <a:bodyPr wrap="square" lIns="0" tIns="0" rIns="0" bIns="0" rtlCol="0"/>
          <a:lstStyle/>
          <a:p>
            <a:endParaRPr/>
          </a:p>
        </p:txBody>
      </p:sp>
      <p:sp>
        <p:nvSpPr>
          <p:cNvPr id="75" name="object 26">
            <a:extLst>
              <a:ext uri="{FF2B5EF4-FFF2-40B4-BE49-F238E27FC236}">
                <a16:creationId xmlns:a16="http://schemas.microsoft.com/office/drawing/2014/main" id="{138376D0-F299-6B46-951E-AC2322CDEA00}"/>
              </a:ext>
            </a:extLst>
          </p:cNvPr>
          <p:cNvSpPr txBox="1"/>
          <p:nvPr/>
        </p:nvSpPr>
        <p:spPr>
          <a:xfrm>
            <a:off x="3358062" y="1189850"/>
            <a:ext cx="3455670" cy="4168064"/>
          </a:xfrm>
          <a:prstGeom prst="rect">
            <a:avLst/>
          </a:prstGeom>
        </p:spPr>
        <p:txBody>
          <a:bodyPr vert="horz" wrap="square" lIns="0" tIns="12700" rIns="0" bIns="0" rtlCol="0">
            <a:spAutoFit/>
          </a:bodyPr>
          <a:lstStyle/>
          <a:p>
            <a:pPr marL="12700">
              <a:lnSpc>
                <a:spcPct val="100000"/>
              </a:lnSpc>
              <a:spcBef>
                <a:spcPts val="100"/>
              </a:spcBef>
            </a:pPr>
            <a:r>
              <a:rPr sz="1400" b="1" dirty="0">
                <a:latin typeface="Poppins-SemiBold"/>
                <a:cs typeface="Poppins-SemiBold"/>
              </a:rPr>
              <a:t>Expand in ethanol in </a:t>
            </a:r>
            <a:r>
              <a:rPr sz="1400" b="1" spc="-10" dirty="0">
                <a:latin typeface="Poppins-SemiBold"/>
                <a:cs typeface="Poppins-SemiBold"/>
              </a:rPr>
              <a:t>Brazil</a:t>
            </a:r>
            <a:endParaRPr sz="1400" dirty="0">
              <a:latin typeface="Poppins-SemiBold"/>
              <a:cs typeface="Poppins-SemiBold"/>
            </a:endParaRPr>
          </a:p>
          <a:p>
            <a:pPr marL="252729" marR="73660">
              <a:lnSpc>
                <a:spcPct val="104200"/>
              </a:lnSpc>
              <a:spcBef>
                <a:spcPts val="795"/>
              </a:spcBef>
            </a:pPr>
            <a:r>
              <a:rPr sz="1200" dirty="0">
                <a:solidFill>
                  <a:srgbClr val="666666"/>
                </a:solidFill>
                <a:latin typeface="Poppins"/>
                <a:cs typeface="Poppins"/>
              </a:rPr>
              <a:t>We</a:t>
            </a:r>
            <a:r>
              <a:rPr lang="en-US" sz="1200" dirty="0">
                <a:solidFill>
                  <a:srgbClr val="666666"/>
                </a:solidFill>
                <a:latin typeface="Poppins"/>
                <a:cs typeface="Poppins"/>
              </a:rPr>
              <a:t> will </a:t>
            </a:r>
            <a:r>
              <a:rPr sz="1200" dirty="0">
                <a:solidFill>
                  <a:srgbClr val="666666"/>
                </a:solidFill>
                <a:latin typeface="Poppins"/>
                <a:cs typeface="Poppins"/>
              </a:rPr>
              <a:t>use our experience in </a:t>
            </a:r>
            <a:r>
              <a:rPr lang="en-NZ" sz="1200" dirty="0">
                <a:solidFill>
                  <a:srgbClr val="FF0000"/>
                </a:solidFill>
                <a:latin typeface="Poppins"/>
                <a:cs typeface="Poppins"/>
              </a:rPr>
              <a:t>digital trading</a:t>
            </a:r>
            <a:r>
              <a:rPr lang="en-NZ" sz="1200" dirty="0">
                <a:solidFill>
                  <a:srgbClr val="666666"/>
                </a:solidFill>
                <a:latin typeface="Poppins"/>
                <a:cs typeface="Poppins"/>
              </a:rPr>
              <a:t> </a:t>
            </a:r>
            <a:r>
              <a:rPr sz="1200" dirty="0">
                <a:solidFill>
                  <a:srgbClr val="666666"/>
                </a:solidFill>
                <a:latin typeface="Poppins"/>
                <a:cs typeface="Poppins"/>
              </a:rPr>
              <a:t>to build out a strong </a:t>
            </a:r>
            <a:r>
              <a:rPr sz="1200" spc="-10" dirty="0">
                <a:solidFill>
                  <a:srgbClr val="666666"/>
                </a:solidFill>
                <a:latin typeface="Poppins"/>
                <a:cs typeface="Poppins"/>
              </a:rPr>
              <a:t>online </a:t>
            </a:r>
            <a:r>
              <a:rPr sz="1200" dirty="0">
                <a:solidFill>
                  <a:srgbClr val="666666"/>
                </a:solidFill>
                <a:latin typeface="Poppins"/>
                <a:cs typeface="Poppins"/>
              </a:rPr>
              <a:t>trading ecosystem for</a:t>
            </a:r>
            <a:r>
              <a:rPr lang="en-NZ" sz="400" spc="320" dirty="0">
                <a:solidFill>
                  <a:srgbClr val="666666"/>
                </a:solidFill>
                <a:latin typeface="Poppins"/>
                <a:cs typeface="Poppins"/>
              </a:rPr>
              <a:t> </a:t>
            </a:r>
            <a:r>
              <a:rPr sz="1200" spc="-10" dirty="0">
                <a:solidFill>
                  <a:srgbClr val="666666"/>
                </a:solidFill>
                <a:latin typeface="Poppins"/>
                <a:cs typeface="Poppins"/>
              </a:rPr>
              <a:t>ethanol.</a:t>
            </a:r>
            <a:endParaRPr sz="1200" dirty="0">
              <a:latin typeface="Poppins"/>
              <a:cs typeface="Poppins"/>
            </a:endParaRPr>
          </a:p>
          <a:p>
            <a:pPr marL="252729" marR="9525">
              <a:lnSpc>
                <a:spcPct val="104200"/>
              </a:lnSpc>
              <a:spcBef>
                <a:spcPts val="1495"/>
              </a:spcBef>
            </a:pPr>
            <a:r>
              <a:rPr sz="1200" dirty="0">
                <a:solidFill>
                  <a:srgbClr val="666666"/>
                </a:solidFill>
                <a:latin typeface="Poppins"/>
                <a:cs typeface="Poppins"/>
              </a:rPr>
              <a:t>A year-long</a:t>
            </a:r>
            <a:r>
              <a:rPr lang="en-US" sz="1200" dirty="0">
                <a:solidFill>
                  <a:srgbClr val="666666"/>
                </a:solidFill>
                <a:latin typeface="Poppins"/>
                <a:cs typeface="Poppins"/>
              </a:rPr>
              <a:t> </a:t>
            </a:r>
            <a:r>
              <a:rPr lang="en-US" sz="1200" dirty="0">
                <a:solidFill>
                  <a:srgbClr val="FF0000"/>
                </a:solidFill>
                <a:latin typeface="Poppins"/>
                <a:cs typeface="Poppins"/>
              </a:rPr>
              <a:t>opportunity validation </a:t>
            </a:r>
            <a:r>
              <a:rPr sz="1200" dirty="0">
                <a:solidFill>
                  <a:srgbClr val="666666"/>
                </a:solidFill>
                <a:latin typeface="Poppins"/>
                <a:cs typeface="Poppins"/>
              </a:rPr>
              <a:t>exercise </a:t>
            </a:r>
            <a:r>
              <a:rPr sz="1200" spc="-25" dirty="0">
                <a:solidFill>
                  <a:srgbClr val="666666"/>
                </a:solidFill>
                <a:latin typeface="Poppins"/>
                <a:cs typeface="Poppins"/>
              </a:rPr>
              <a:t>has </a:t>
            </a:r>
            <a:r>
              <a:rPr sz="1200" dirty="0">
                <a:solidFill>
                  <a:srgbClr val="666666"/>
                </a:solidFill>
                <a:latin typeface="Poppins"/>
                <a:cs typeface="Poppins"/>
              </a:rPr>
              <a:t>allowed us to confirm that there is </a:t>
            </a:r>
            <a:r>
              <a:rPr sz="1200" spc="-50" dirty="0">
                <a:solidFill>
                  <a:srgbClr val="666666"/>
                </a:solidFill>
                <a:latin typeface="Poppins"/>
                <a:cs typeface="Poppins"/>
              </a:rPr>
              <a:t>a </a:t>
            </a:r>
            <a:r>
              <a:rPr sz="1200" dirty="0">
                <a:solidFill>
                  <a:srgbClr val="666666"/>
                </a:solidFill>
                <a:latin typeface="Poppins"/>
                <a:cs typeface="Poppins"/>
              </a:rPr>
              <a:t>strong business case to proceed with </a:t>
            </a:r>
            <a:r>
              <a:rPr sz="1200" spc="-10" dirty="0">
                <a:solidFill>
                  <a:srgbClr val="666666"/>
                </a:solidFill>
                <a:latin typeface="Poppins"/>
                <a:cs typeface="Poppins"/>
              </a:rPr>
              <a:t>this.</a:t>
            </a:r>
            <a:endParaRPr sz="1200" dirty="0">
              <a:latin typeface="Poppins"/>
              <a:cs typeface="Poppins"/>
            </a:endParaRPr>
          </a:p>
          <a:p>
            <a:pPr marL="252729" marR="5080">
              <a:lnSpc>
                <a:spcPct val="104200"/>
              </a:lnSpc>
              <a:spcBef>
                <a:spcPts val="1500"/>
              </a:spcBef>
            </a:pPr>
            <a:r>
              <a:rPr lang="en-US" sz="1200" dirty="0">
                <a:solidFill>
                  <a:srgbClr val="666666"/>
                </a:solidFill>
                <a:latin typeface="Poppins"/>
                <a:cs typeface="Poppins"/>
              </a:rPr>
              <a:t>We are already </a:t>
            </a:r>
            <a:r>
              <a:rPr lang="en-US" sz="1200" spc="-20" dirty="0">
                <a:solidFill>
                  <a:srgbClr val="666666"/>
                </a:solidFill>
                <a:latin typeface="Poppins"/>
                <a:cs typeface="Poppins"/>
              </a:rPr>
              <a:t>working </a:t>
            </a:r>
            <a:r>
              <a:rPr lang="en-US" sz="1200" dirty="0">
                <a:solidFill>
                  <a:srgbClr val="666666"/>
                </a:solidFill>
                <a:latin typeface="Poppins"/>
                <a:cs typeface="Poppins"/>
              </a:rPr>
              <a:t>with</a:t>
            </a:r>
            <a:r>
              <a:rPr lang="en-US" sz="1200" spc="-10" dirty="0">
                <a:solidFill>
                  <a:srgbClr val="666666"/>
                </a:solidFill>
                <a:latin typeface="Poppins"/>
                <a:cs typeface="Poppins"/>
              </a:rPr>
              <a:t> </a:t>
            </a:r>
            <a:r>
              <a:rPr lang="en-US" sz="1200" dirty="0">
                <a:solidFill>
                  <a:srgbClr val="666666"/>
                </a:solidFill>
                <a:latin typeface="Poppins"/>
                <a:cs typeface="Poppins"/>
              </a:rPr>
              <a:t>our partner in Brazil on a </a:t>
            </a:r>
            <a:r>
              <a:rPr lang="en-NZ" sz="1200" spc="-10" dirty="0">
                <a:solidFill>
                  <a:srgbClr val="666666"/>
                </a:solidFill>
                <a:latin typeface="Poppins"/>
                <a:cs typeface="Poppins"/>
              </a:rPr>
              <a:t>phased</a:t>
            </a:r>
            <a:r>
              <a:rPr sz="1200" spc="-10" dirty="0">
                <a:solidFill>
                  <a:srgbClr val="666666"/>
                </a:solidFill>
                <a:latin typeface="Poppins"/>
                <a:cs typeface="Poppins"/>
              </a:rPr>
              <a:t> </a:t>
            </a:r>
            <a:r>
              <a:rPr sz="1200" dirty="0">
                <a:solidFill>
                  <a:srgbClr val="666666"/>
                </a:solidFill>
                <a:latin typeface="Poppins"/>
                <a:cs typeface="Poppins"/>
              </a:rPr>
              <a:t>implementation plan</a:t>
            </a:r>
            <a:r>
              <a:rPr lang="en-NZ" sz="1200" dirty="0">
                <a:solidFill>
                  <a:srgbClr val="666666"/>
                </a:solidFill>
                <a:latin typeface="Poppins"/>
                <a:cs typeface="Poppins"/>
              </a:rPr>
              <a:t>.</a:t>
            </a:r>
            <a:endParaRPr sz="1200" dirty="0">
              <a:latin typeface="Poppins"/>
              <a:cs typeface="Poppins"/>
            </a:endParaRPr>
          </a:p>
          <a:p>
            <a:pPr marL="252729" marR="24765">
              <a:lnSpc>
                <a:spcPct val="104200"/>
              </a:lnSpc>
              <a:spcBef>
                <a:spcPts val="1500"/>
              </a:spcBef>
            </a:pPr>
            <a:r>
              <a:rPr sz="1200" dirty="0">
                <a:solidFill>
                  <a:srgbClr val="666666"/>
                </a:solidFill>
                <a:latin typeface="Poppins"/>
                <a:cs typeface="Poppins"/>
              </a:rPr>
              <a:t>Trading through the platform will </a:t>
            </a:r>
            <a:r>
              <a:rPr sz="1200" spc="-10" dirty="0">
                <a:solidFill>
                  <a:srgbClr val="666666"/>
                </a:solidFill>
                <a:latin typeface="Poppins"/>
                <a:cs typeface="Poppins"/>
              </a:rPr>
              <a:t>improve </a:t>
            </a:r>
            <a:r>
              <a:rPr sz="1200" dirty="0">
                <a:solidFill>
                  <a:srgbClr val="666666"/>
                </a:solidFill>
                <a:latin typeface="Poppins"/>
                <a:cs typeface="Poppins"/>
              </a:rPr>
              <a:t>trade</a:t>
            </a:r>
            <a:r>
              <a:rPr sz="1200" spc="320" dirty="0">
                <a:solidFill>
                  <a:srgbClr val="666666"/>
                </a:solidFill>
                <a:latin typeface="Poppins"/>
                <a:cs typeface="Poppins"/>
              </a:rPr>
              <a:t> </a:t>
            </a:r>
            <a:r>
              <a:rPr sz="1200" dirty="0">
                <a:solidFill>
                  <a:srgbClr val="666666"/>
                </a:solidFill>
                <a:latin typeface="Poppins"/>
                <a:cs typeface="Poppins"/>
              </a:rPr>
              <a:t>efficiency for all partners and </a:t>
            </a:r>
            <a:r>
              <a:rPr sz="1200" spc="-10" dirty="0">
                <a:solidFill>
                  <a:srgbClr val="666666"/>
                </a:solidFill>
                <a:latin typeface="Poppins"/>
                <a:cs typeface="Poppins"/>
              </a:rPr>
              <a:t>bring </a:t>
            </a:r>
            <a:r>
              <a:rPr sz="1200" dirty="0">
                <a:solidFill>
                  <a:srgbClr val="666666"/>
                </a:solidFill>
                <a:latin typeface="Poppins"/>
                <a:cs typeface="Poppins"/>
              </a:rPr>
              <a:t>with it the</a:t>
            </a:r>
            <a:r>
              <a:rPr sz="1200" spc="320" dirty="0">
                <a:solidFill>
                  <a:srgbClr val="666666"/>
                </a:solidFill>
                <a:latin typeface="Poppins"/>
                <a:cs typeface="Poppins"/>
              </a:rPr>
              <a:t> </a:t>
            </a:r>
            <a:r>
              <a:rPr sz="1200" dirty="0">
                <a:solidFill>
                  <a:srgbClr val="666666"/>
                </a:solidFill>
                <a:latin typeface="Poppins"/>
                <a:cs typeface="Poppins"/>
              </a:rPr>
              <a:t>market transparency that </a:t>
            </a:r>
            <a:r>
              <a:rPr sz="1200" spc="-25" dirty="0">
                <a:solidFill>
                  <a:srgbClr val="666666"/>
                </a:solidFill>
                <a:latin typeface="Poppins"/>
                <a:cs typeface="Poppins"/>
              </a:rPr>
              <a:t>all </a:t>
            </a:r>
            <a:r>
              <a:rPr sz="1200" dirty="0">
                <a:solidFill>
                  <a:srgbClr val="666666"/>
                </a:solidFill>
                <a:latin typeface="Poppins"/>
                <a:cs typeface="Poppins"/>
              </a:rPr>
              <a:t>parties </a:t>
            </a:r>
            <a:r>
              <a:rPr sz="1200" spc="-20" dirty="0">
                <a:solidFill>
                  <a:srgbClr val="666666"/>
                </a:solidFill>
                <a:latin typeface="Poppins"/>
                <a:cs typeface="Poppins"/>
              </a:rPr>
              <a:t>seek.</a:t>
            </a:r>
            <a:endParaRPr sz="1200" dirty="0">
              <a:latin typeface="Poppins"/>
              <a:cs typeface="Poppins"/>
            </a:endParaRPr>
          </a:p>
          <a:p>
            <a:pPr marL="252729" marR="407670">
              <a:lnSpc>
                <a:spcPct val="104200"/>
              </a:lnSpc>
              <a:spcBef>
                <a:spcPts val="1500"/>
              </a:spcBef>
            </a:pPr>
            <a:r>
              <a:rPr sz="1200" dirty="0">
                <a:solidFill>
                  <a:srgbClr val="666666"/>
                </a:solidFill>
                <a:latin typeface="Poppins"/>
                <a:cs typeface="Poppins"/>
              </a:rPr>
              <a:t>We are aiming to launch the </a:t>
            </a:r>
            <a:r>
              <a:rPr sz="1200" spc="-10" dirty="0">
                <a:solidFill>
                  <a:srgbClr val="666666"/>
                </a:solidFill>
                <a:latin typeface="Poppins"/>
                <a:cs typeface="Poppins"/>
              </a:rPr>
              <a:t>ethanol </a:t>
            </a:r>
            <a:r>
              <a:rPr sz="1200" dirty="0">
                <a:solidFill>
                  <a:srgbClr val="666666"/>
                </a:solidFill>
                <a:latin typeface="Poppins"/>
                <a:cs typeface="Poppins"/>
              </a:rPr>
              <a:t>platform in</a:t>
            </a:r>
            <a:r>
              <a:rPr lang="en-NZ" sz="1200" dirty="0">
                <a:solidFill>
                  <a:srgbClr val="666666"/>
                </a:solidFill>
                <a:latin typeface="Poppins"/>
                <a:cs typeface="Poppins"/>
              </a:rPr>
              <a:t> </a:t>
            </a:r>
            <a:r>
              <a:rPr sz="1200" dirty="0">
                <a:solidFill>
                  <a:srgbClr val="666666"/>
                </a:solidFill>
                <a:latin typeface="Poppins"/>
                <a:cs typeface="Poppins"/>
              </a:rPr>
              <a:t>July </a:t>
            </a:r>
            <a:r>
              <a:rPr sz="1200" spc="-10" dirty="0">
                <a:solidFill>
                  <a:srgbClr val="666666"/>
                </a:solidFill>
                <a:latin typeface="Poppins"/>
                <a:cs typeface="Poppins"/>
              </a:rPr>
              <a:t>2022.</a:t>
            </a:r>
            <a:endParaRPr sz="1200" dirty="0">
              <a:latin typeface="Poppins"/>
              <a:cs typeface="Poppins"/>
            </a:endParaRPr>
          </a:p>
        </p:txBody>
      </p:sp>
      <p:grpSp>
        <p:nvGrpSpPr>
          <p:cNvPr id="3" name="Group 2">
            <a:extLst>
              <a:ext uri="{FF2B5EF4-FFF2-40B4-BE49-F238E27FC236}">
                <a16:creationId xmlns:a16="http://schemas.microsoft.com/office/drawing/2014/main" id="{DA7D0534-43C9-5C4B-B7A0-8B9761286413}"/>
              </a:ext>
            </a:extLst>
          </p:cNvPr>
          <p:cNvGrpSpPr/>
          <p:nvPr/>
        </p:nvGrpSpPr>
        <p:grpSpPr>
          <a:xfrm>
            <a:off x="3428965" y="1577405"/>
            <a:ext cx="68987" cy="3487208"/>
            <a:chOff x="3741302" y="1631956"/>
            <a:chExt cx="68987" cy="3487208"/>
          </a:xfrm>
        </p:grpSpPr>
        <p:pic>
          <p:nvPicPr>
            <p:cNvPr id="76" name="object 27">
              <a:extLst>
                <a:ext uri="{FF2B5EF4-FFF2-40B4-BE49-F238E27FC236}">
                  <a16:creationId xmlns:a16="http://schemas.microsoft.com/office/drawing/2014/main" id="{C27B2027-E162-D640-8DBB-B3B99FC9A104}"/>
                </a:ext>
              </a:extLst>
            </p:cNvPr>
            <p:cNvPicPr/>
            <p:nvPr/>
          </p:nvPicPr>
          <p:blipFill>
            <a:blip r:embed="rId4" cstate="print"/>
            <a:stretch>
              <a:fillRect/>
            </a:stretch>
          </p:blipFill>
          <p:spPr>
            <a:xfrm>
              <a:off x="3746599" y="1631956"/>
              <a:ext cx="63690" cy="63703"/>
            </a:xfrm>
            <a:prstGeom prst="rect">
              <a:avLst/>
            </a:prstGeom>
          </p:spPr>
        </p:pic>
        <p:pic>
          <p:nvPicPr>
            <p:cNvPr id="77" name="object 28">
              <a:extLst>
                <a:ext uri="{FF2B5EF4-FFF2-40B4-BE49-F238E27FC236}">
                  <a16:creationId xmlns:a16="http://schemas.microsoft.com/office/drawing/2014/main" id="{76341CCB-04A4-DB4E-944C-1B4744381549}"/>
                </a:ext>
              </a:extLst>
            </p:cNvPr>
            <p:cNvPicPr/>
            <p:nvPr/>
          </p:nvPicPr>
          <p:blipFill>
            <a:blip r:embed="rId4" cstate="print"/>
            <a:stretch>
              <a:fillRect/>
            </a:stretch>
          </p:blipFill>
          <p:spPr>
            <a:xfrm>
              <a:off x="3746599" y="2386202"/>
              <a:ext cx="63690" cy="63703"/>
            </a:xfrm>
            <a:prstGeom prst="rect">
              <a:avLst/>
            </a:prstGeom>
          </p:spPr>
        </p:pic>
        <p:pic>
          <p:nvPicPr>
            <p:cNvPr id="78" name="object 29">
              <a:extLst>
                <a:ext uri="{FF2B5EF4-FFF2-40B4-BE49-F238E27FC236}">
                  <a16:creationId xmlns:a16="http://schemas.microsoft.com/office/drawing/2014/main" id="{E493C8B0-0BB6-0A4F-9BEA-B3E460513F97}"/>
                </a:ext>
              </a:extLst>
            </p:cNvPr>
            <p:cNvPicPr/>
            <p:nvPr/>
          </p:nvPicPr>
          <p:blipFill>
            <a:blip r:embed="rId3" cstate="print"/>
            <a:stretch>
              <a:fillRect/>
            </a:stretch>
          </p:blipFill>
          <p:spPr>
            <a:xfrm>
              <a:off x="3746599" y="3351968"/>
              <a:ext cx="63690" cy="63703"/>
            </a:xfrm>
            <a:prstGeom prst="rect">
              <a:avLst/>
            </a:prstGeom>
          </p:spPr>
        </p:pic>
        <p:pic>
          <p:nvPicPr>
            <p:cNvPr id="79" name="object 30">
              <a:extLst>
                <a:ext uri="{FF2B5EF4-FFF2-40B4-BE49-F238E27FC236}">
                  <a16:creationId xmlns:a16="http://schemas.microsoft.com/office/drawing/2014/main" id="{3362E21B-23FC-EC43-93BC-6923986F86A8}"/>
                </a:ext>
              </a:extLst>
            </p:cNvPr>
            <p:cNvPicPr/>
            <p:nvPr/>
          </p:nvPicPr>
          <p:blipFill>
            <a:blip r:embed="rId4" cstate="print"/>
            <a:stretch>
              <a:fillRect/>
            </a:stretch>
          </p:blipFill>
          <p:spPr>
            <a:xfrm>
              <a:off x="3741302" y="4089695"/>
              <a:ext cx="63690" cy="63703"/>
            </a:xfrm>
            <a:prstGeom prst="rect">
              <a:avLst/>
            </a:prstGeom>
          </p:spPr>
        </p:pic>
        <p:pic>
          <p:nvPicPr>
            <p:cNvPr id="80" name="object 31">
              <a:extLst>
                <a:ext uri="{FF2B5EF4-FFF2-40B4-BE49-F238E27FC236}">
                  <a16:creationId xmlns:a16="http://schemas.microsoft.com/office/drawing/2014/main" id="{01950F2E-5B95-E246-A87A-549D5E126795}"/>
                </a:ext>
              </a:extLst>
            </p:cNvPr>
            <p:cNvPicPr/>
            <p:nvPr/>
          </p:nvPicPr>
          <p:blipFill>
            <a:blip r:embed="rId3" cstate="print"/>
            <a:stretch>
              <a:fillRect/>
            </a:stretch>
          </p:blipFill>
          <p:spPr>
            <a:xfrm>
              <a:off x="3741302" y="5055461"/>
              <a:ext cx="63690" cy="63703"/>
            </a:xfrm>
            <a:prstGeom prst="rect">
              <a:avLst/>
            </a:prstGeom>
          </p:spPr>
        </p:pic>
      </p:grpSp>
      <p:sp>
        <p:nvSpPr>
          <p:cNvPr id="82" name="object 34">
            <a:extLst>
              <a:ext uri="{FF2B5EF4-FFF2-40B4-BE49-F238E27FC236}">
                <a16:creationId xmlns:a16="http://schemas.microsoft.com/office/drawing/2014/main" id="{3AAB7A2F-D0A3-0441-93FE-A148F442ABA7}"/>
              </a:ext>
            </a:extLst>
          </p:cNvPr>
          <p:cNvSpPr txBox="1"/>
          <p:nvPr/>
        </p:nvSpPr>
        <p:spPr>
          <a:xfrm>
            <a:off x="7082912" y="1082358"/>
            <a:ext cx="3368675" cy="4620895"/>
          </a:xfrm>
          <a:prstGeom prst="rect">
            <a:avLst/>
          </a:prstGeom>
        </p:spPr>
        <p:txBody>
          <a:bodyPr vert="horz" wrap="square" lIns="0" tIns="119380" rIns="0" bIns="0" rtlCol="0">
            <a:spAutoFit/>
          </a:bodyPr>
          <a:lstStyle/>
          <a:p>
            <a:pPr marL="12700">
              <a:lnSpc>
                <a:spcPct val="100000"/>
              </a:lnSpc>
              <a:spcBef>
                <a:spcPts val="940"/>
              </a:spcBef>
            </a:pPr>
            <a:r>
              <a:rPr sz="1400" b="1" dirty="0">
                <a:latin typeface="Poppins-SemiBold"/>
                <a:cs typeface="Poppins-SemiBold"/>
              </a:rPr>
              <a:t>Explore new </a:t>
            </a:r>
            <a:r>
              <a:rPr sz="1400" b="1" spc="-10" dirty="0">
                <a:latin typeface="Poppins-SemiBold"/>
                <a:cs typeface="Poppins-SemiBold"/>
              </a:rPr>
              <a:t>sectors</a:t>
            </a:r>
            <a:endParaRPr sz="1400" dirty="0">
              <a:latin typeface="Poppins-SemiBold"/>
              <a:cs typeface="Poppins-SemiBold"/>
            </a:endParaRPr>
          </a:p>
          <a:p>
            <a:pPr marL="252729" marR="158115">
              <a:lnSpc>
                <a:spcPct val="104200"/>
              </a:lnSpc>
              <a:spcBef>
                <a:spcPts val="665"/>
              </a:spcBef>
            </a:pPr>
            <a:r>
              <a:rPr sz="1200" dirty="0">
                <a:solidFill>
                  <a:srgbClr val="666666"/>
                </a:solidFill>
                <a:latin typeface="Poppins"/>
                <a:cs typeface="Poppins"/>
              </a:rPr>
              <a:t>Pilot customers in produce, meat </a:t>
            </a:r>
            <a:r>
              <a:rPr sz="1200" spc="-25" dirty="0">
                <a:solidFill>
                  <a:srgbClr val="666666"/>
                </a:solidFill>
                <a:latin typeface="Poppins"/>
                <a:cs typeface="Poppins"/>
              </a:rPr>
              <a:t>and </a:t>
            </a:r>
            <a:r>
              <a:rPr sz="1200" dirty="0">
                <a:solidFill>
                  <a:srgbClr val="666666"/>
                </a:solidFill>
                <a:latin typeface="Poppins"/>
                <a:cs typeface="Poppins"/>
              </a:rPr>
              <a:t>now ethanol</a:t>
            </a:r>
            <a:r>
              <a:rPr sz="1200" spc="320" dirty="0">
                <a:solidFill>
                  <a:srgbClr val="666666"/>
                </a:solidFill>
                <a:latin typeface="Poppins"/>
                <a:cs typeface="Poppins"/>
              </a:rPr>
              <a:t> </a:t>
            </a:r>
            <a:r>
              <a:rPr sz="1200" dirty="0">
                <a:solidFill>
                  <a:srgbClr val="666666"/>
                </a:solidFill>
                <a:latin typeface="Poppins"/>
                <a:cs typeface="Poppins"/>
              </a:rPr>
              <a:t>confirm to us that the </a:t>
            </a:r>
            <a:r>
              <a:rPr sz="1200" spc="-25" dirty="0">
                <a:solidFill>
                  <a:srgbClr val="666666"/>
                </a:solidFill>
                <a:latin typeface="Poppins"/>
                <a:cs typeface="Poppins"/>
              </a:rPr>
              <a:t>Nui </a:t>
            </a:r>
            <a:r>
              <a:rPr sz="1200" dirty="0">
                <a:solidFill>
                  <a:srgbClr val="666666"/>
                </a:solidFill>
                <a:latin typeface="Poppins"/>
                <a:cs typeface="Poppins"/>
              </a:rPr>
              <a:t>platform can be effective</a:t>
            </a:r>
            <a:r>
              <a:rPr sz="1200" spc="320" dirty="0">
                <a:solidFill>
                  <a:srgbClr val="666666"/>
                </a:solidFill>
                <a:latin typeface="Poppins"/>
                <a:cs typeface="Poppins"/>
              </a:rPr>
              <a:t> </a:t>
            </a:r>
            <a:r>
              <a:rPr sz="1200" dirty="0">
                <a:solidFill>
                  <a:srgbClr val="666666"/>
                </a:solidFill>
                <a:latin typeface="Poppins"/>
                <a:cs typeface="Poppins"/>
              </a:rPr>
              <a:t>in </a:t>
            </a:r>
            <a:r>
              <a:rPr sz="1200" spc="-20" dirty="0">
                <a:solidFill>
                  <a:srgbClr val="666666"/>
                </a:solidFill>
                <a:latin typeface="Poppins"/>
                <a:cs typeface="Poppins"/>
              </a:rPr>
              <a:t>many </a:t>
            </a:r>
            <a:r>
              <a:rPr sz="1200" spc="-10" dirty="0">
                <a:solidFill>
                  <a:srgbClr val="666666"/>
                </a:solidFill>
                <a:latin typeface="Poppins"/>
                <a:cs typeface="Poppins"/>
              </a:rPr>
              <a:t>sectors.</a:t>
            </a:r>
            <a:endParaRPr sz="1200" dirty="0">
              <a:latin typeface="Poppins"/>
              <a:cs typeface="Poppins"/>
            </a:endParaRPr>
          </a:p>
          <a:p>
            <a:pPr marL="252729" marR="11430">
              <a:lnSpc>
                <a:spcPct val="104200"/>
              </a:lnSpc>
              <a:spcBef>
                <a:spcPts val="1495"/>
              </a:spcBef>
            </a:pPr>
            <a:r>
              <a:rPr sz="1200" dirty="0">
                <a:solidFill>
                  <a:srgbClr val="666666"/>
                </a:solidFill>
                <a:latin typeface="Poppins"/>
                <a:cs typeface="Poppins"/>
              </a:rPr>
              <a:t>We do recognise, however, that </a:t>
            </a:r>
            <a:r>
              <a:rPr sz="1200" spc="-25" dirty="0">
                <a:solidFill>
                  <a:srgbClr val="666666"/>
                </a:solidFill>
                <a:latin typeface="Poppins"/>
                <a:cs typeface="Poppins"/>
              </a:rPr>
              <a:t>to </a:t>
            </a:r>
            <a:r>
              <a:rPr sz="1200" dirty="0">
                <a:solidFill>
                  <a:srgbClr val="666666"/>
                </a:solidFill>
                <a:latin typeface="Poppins"/>
                <a:cs typeface="Poppins"/>
              </a:rPr>
              <a:t>succeed</a:t>
            </a:r>
            <a:r>
              <a:rPr lang="en-US" sz="1200" dirty="0">
                <a:solidFill>
                  <a:srgbClr val="666666"/>
                </a:solidFill>
                <a:latin typeface="Poppins"/>
                <a:cs typeface="Poppins"/>
              </a:rPr>
              <a:t>,</a:t>
            </a:r>
            <a:r>
              <a:rPr sz="1200" dirty="0">
                <a:solidFill>
                  <a:srgbClr val="666666"/>
                </a:solidFill>
                <a:latin typeface="Poppins"/>
                <a:cs typeface="Poppins"/>
              </a:rPr>
              <a:t> we need</a:t>
            </a:r>
            <a:r>
              <a:rPr sz="1200" spc="320" dirty="0">
                <a:solidFill>
                  <a:srgbClr val="666666"/>
                </a:solidFill>
                <a:latin typeface="Poppins"/>
                <a:cs typeface="Poppins"/>
              </a:rPr>
              <a:t> </a:t>
            </a:r>
            <a:r>
              <a:rPr sz="1200" dirty="0">
                <a:solidFill>
                  <a:srgbClr val="666666"/>
                </a:solidFill>
                <a:latin typeface="Poppins"/>
                <a:cs typeface="Poppins"/>
              </a:rPr>
              <a:t>the right partners </a:t>
            </a:r>
            <a:r>
              <a:rPr sz="1200" spc="-25" dirty="0">
                <a:solidFill>
                  <a:srgbClr val="666666"/>
                </a:solidFill>
                <a:latin typeface="Poppins"/>
                <a:cs typeface="Poppins"/>
              </a:rPr>
              <a:t>and </a:t>
            </a:r>
            <a:r>
              <a:rPr sz="1200" dirty="0">
                <a:solidFill>
                  <a:srgbClr val="666666"/>
                </a:solidFill>
                <a:latin typeface="Poppins"/>
                <a:cs typeface="Poppins"/>
              </a:rPr>
              <a:t>a strong knowledge of the </a:t>
            </a:r>
            <a:r>
              <a:rPr sz="1200" spc="-10" dirty="0">
                <a:solidFill>
                  <a:srgbClr val="666666"/>
                </a:solidFill>
                <a:latin typeface="Poppins"/>
                <a:cs typeface="Poppins"/>
              </a:rPr>
              <a:t>sector.</a:t>
            </a:r>
            <a:endParaRPr sz="1200" dirty="0">
              <a:latin typeface="Poppins"/>
              <a:cs typeface="Poppins"/>
            </a:endParaRPr>
          </a:p>
          <a:p>
            <a:pPr marL="252729" marR="55880">
              <a:lnSpc>
                <a:spcPct val="104200"/>
              </a:lnSpc>
              <a:spcBef>
                <a:spcPts val="1500"/>
              </a:spcBef>
            </a:pPr>
            <a:r>
              <a:rPr sz="1200" dirty="0">
                <a:solidFill>
                  <a:srgbClr val="666666"/>
                </a:solidFill>
                <a:latin typeface="Poppins"/>
                <a:cs typeface="Poppins"/>
              </a:rPr>
              <a:t>We want to focus in on markets</a:t>
            </a:r>
            <a:r>
              <a:rPr lang="en-US" sz="1200" spc="320" dirty="0">
                <a:solidFill>
                  <a:srgbClr val="666666"/>
                </a:solidFill>
                <a:latin typeface="Poppins"/>
                <a:cs typeface="Poppins"/>
              </a:rPr>
              <a:t> </a:t>
            </a:r>
            <a:r>
              <a:rPr sz="1200" dirty="0">
                <a:solidFill>
                  <a:srgbClr val="666666"/>
                </a:solidFill>
                <a:latin typeface="Poppins"/>
                <a:cs typeface="Poppins"/>
              </a:rPr>
              <a:t>with a large spot market and </a:t>
            </a:r>
            <a:r>
              <a:rPr sz="1200" spc="-50" dirty="0">
                <a:solidFill>
                  <a:srgbClr val="666666"/>
                </a:solidFill>
                <a:latin typeface="Poppins"/>
                <a:cs typeface="Poppins"/>
              </a:rPr>
              <a:t>a </a:t>
            </a:r>
            <a:r>
              <a:rPr sz="1200" dirty="0">
                <a:solidFill>
                  <a:srgbClr val="666666"/>
                </a:solidFill>
                <a:latin typeface="Poppins"/>
                <a:cs typeface="Poppins"/>
              </a:rPr>
              <a:t>large number of</a:t>
            </a:r>
            <a:r>
              <a:rPr sz="1200" spc="320" dirty="0">
                <a:solidFill>
                  <a:srgbClr val="666666"/>
                </a:solidFill>
                <a:latin typeface="Poppins"/>
                <a:cs typeface="Poppins"/>
              </a:rPr>
              <a:t> </a:t>
            </a:r>
            <a:r>
              <a:rPr sz="1200" dirty="0">
                <a:solidFill>
                  <a:srgbClr val="666666"/>
                </a:solidFill>
                <a:latin typeface="Poppins"/>
                <a:cs typeface="Poppins"/>
              </a:rPr>
              <a:t>buyers and </a:t>
            </a:r>
            <a:r>
              <a:rPr sz="1200" spc="-10" dirty="0">
                <a:solidFill>
                  <a:srgbClr val="666666"/>
                </a:solidFill>
                <a:latin typeface="Poppins"/>
                <a:cs typeface="Poppins"/>
              </a:rPr>
              <a:t>sellers.</a:t>
            </a:r>
            <a:endParaRPr sz="1200" dirty="0">
              <a:latin typeface="Poppins"/>
              <a:cs typeface="Poppins"/>
            </a:endParaRPr>
          </a:p>
          <a:p>
            <a:pPr marL="252729" marR="5080">
              <a:lnSpc>
                <a:spcPct val="104200"/>
              </a:lnSpc>
              <a:spcBef>
                <a:spcPts val="1500"/>
              </a:spcBef>
            </a:pPr>
            <a:r>
              <a:rPr sz="1200" dirty="0">
                <a:solidFill>
                  <a:srgbClr val="666666"/>
                </a:solidFill>
                <a:latin typeface="Poppins"/>
                <a:cs typeface="Poppins"/>
              </a:rPr>
              <a:t>A discovery phase will be undertaken </a:t>
            </a:r>
            <a:r>
              <a:rPr sz="1200" spc="-25" dirty="0">
                <a:solidFill>
                  <a:srgbClr val="666666"/>
                </a:solidFill>
                <a:latin typeface="Poppins"/>
                <a:cs typeface="Poppins"/>
              </a:rPr>
              <a:t>in </a:t>
            </a:r>
            <a:r>
              <a:rPr sz="1200" dirty="0">
                <a:solidFill>
                  <a:srgbClr val="666666"/>
                </a:solidFill>
                <a:latin typeface="Poppins"/>
                <a:cs typeface="Poppins"/>
              </a:rPr>
              <a:t>a number of</a:t>
            </a:r>
            <a:r>
              <a:rPr sz="1200" spc="320" dirty="0">
                <a:solidFill>
                  <a:srgbClr val="666666"/>
                </a:solidFill>
                <a:latin typeface="Poppins"/>
                <a:cs typeface="Poppins"/>
              </a:rPr>
              <a:t> </a:t>
            </a:r>
            <a:r>
              <a:rPr sz="1200" dirty="0">
                <a:solidFill>
                  <a:srgbClr val="666666"/>
                </a:solidFill>
                <a:latin typeface="Poppins"/>
                <a:cs typeface="Poppins"/>
              </a:rPr>
              <a:t>sectors to </a:t>
            </a:r>
            <a:r>
              <a:rPr sz="1200" spc="-10" dirty="0">
                <a:solidFill>
                  <a:srgbClr val="666666"/>
                </a:solidFill>
                <a:latin typeface="Poppins"/>
                <a:cs typeface="Poppins"/>
              </a:rPr>
              <a:t>further </a:t>
            </a:r>
            <a:r>
              <a:rPr sz="1200" dirty="0">
                <a:solidFill>
                  <a:srgbClr val="666666"/>
                </a:solidFill>
                <a:latin typeface="Poppins"/>
                <a:cs typeface="Poppins"/>
              </a:rPr>
              <a:t>determine fit - sectors recently </a:t>
            </a:r>
            <a:r>
              <a:rPr sz="1200" spc="-10" dirty="0">
                <a:solidFill>
                  <a:srgbClr val="666666"/>
                </a:solidFill>
                <a:latin typeface="Poppins"/>
                <a:cs typeface="Poppins"/>
              </a:rPr>
              <a:t>identified </a:t>
            </a:r>
            <a:r>
              <a:rPr sz="1200" dirty="0">
                <a:solidFill>
                  <a:srgbClr val="666666"/>
                </a:solidFill>
                <a:latin typeface="Poppins"/>
                <a:cs typeface="Poppins"/>
              </a:rPr>
              <a:t>include eggs, fertiliser, animal </a:t>
            </a:r>
            <a:r>
              <a:rPr sz="1200" spc="-10" dirty="0">
                <a:solidFill>
                  <a:srgbClr val="666666"/>
                </a:solidFill>
                <a:latin typeface="Poppins"/>
                <a:cs typeface="Poppins"/>
              </a:rPr>
              <a:t>feed, </a:t>
            </a:r>
            <a:r>
              <a:rPr sz="1200" dirty="0">
                <a:solidFill>
                  <a:srgbClr val="666666"/>
                </a:solidFill>
                <a:latin typeface="Poppins"/>
                <a:cs typeface="Poppins"/>
              </a:rPr>
              <a:t>carbon</a:t>
            </a:r>
            <a:r>
              <a:rPr sz="1200" spc="-10" dirty="0">
                <a:solidFill>
                  <a:srgbClr val="666666"/>
                </a:solidFill>
                <a:latin typeface="Poppins"/>
                <a:cs typeface="Poppins"/>
              </a:rPr>
              <a:t> </a:t>
            </a:r>
            <a:r>
              <a:rPr sz="1200" dirty="0">
                <a:solidFill>
                  <a:srgbClr val="666666"/>
                </a:solidFill>
                <a:latin typeface="Poppins"/>
                <a:cs typeface="Poppins"/>
              </a:rPr>
              <a:t>and </a:t>
            </a:r>
            <a:r>
              <a:rPr sz="1200" spc="-10" dirty="0">
                <a:solidFill>
                  <a:srgbClr val="666666"/>
                </a:solidFill>
                <a:latin typeface="Poppins"/>
                <a:cs typeface="Poppins"/>
              </a:rPr>
              <a:t>biofuel.</a:t>
            </a:r>
            <a:endParaRPr sz="1200" dirty="0">
              <a:latin typeface="Poppins"/>
              <a:cs typeface="Poppins"/>
            </a:endParaRPr>
          </a:p>
          <a:p>
            <a:pPr marL="252729" marR="53340">
              <a:lnSpc>
                <a:spcPct val="104200"/>
              </a:lnSpc>
              <a:spcBef>
                <a:spcPts val="1500"/>
              </a:spcBef>
            </a:pPr>
            <a:r>
              <a:rPr sz="1200" dirty="0">
                <a:solidFill>
                  <a:srgbClr val="666666"/>
                </a:solidFill>
                <a:latin typeface="Poppins"/>
                <a:cs typeface="Poppins"/>
              </a:rPr>
              <a:t>Alongside this, we remain </a:t>
            </a:r>
            <a:r>
              <a:rPr sz="1200" spc="-10" dirty="0">
                <a:solidFill>
                  <a:srgbClr val="666666"/>
                </a:solidFill>
                <a:latin typeface="Poppins"/>
                <a:cs typeface="Poppins"/>
              </a:rPr>
              <a:t>opportunistic </a:t>
            </a:r>
            <a:r>
              <a:rPr sz="1200" dirty="0">
                <a:solidFill>
                  <a:srgbClr val="666666"/>
                </a:solidFill>
                <a:latin typeface="Poppins"/>
                <a:cs typeface="Poppins"/>
              </a:rPr>
              <a:t>and will consider further pilot </a:t>
            </a:r>
            <a:r>
              <a:rPr sz="1200" spc="-10" dirty="0">
                <a:solidFill>
                  <a:srgbClr val="666666"/>
                </a:solidFill>
                <a:latin typeface="Poppins"/>
                <a:cs typeface="Poppins"/>
              </a:rPr>
              <a:t>customers </a:t>
            </a:r>
            <a:r>
              <a:rPr sz="1200" dirty="0">
                <a:solidFill>
                  <a:srgbClr val="666666"/>
                </a:solidFill>
                <a:latin typeface="Poppins"/>
                <a:cs typeface="Poppins"/>
              </a:rPr>
              <a:t>where </a:t>
            </a:r>
            <a:r>
              <a:rPr sz="1200" spc="-10" dirty="0">
                <a:solidFill>
                  <a:srgbClr val="666666"/>
                </a:solidFill>
                <a:latin typeface="Poppins"/>
                <a:cs typeface="Poppins"/>
              </a:rPr>
              <a:t>practical.</a:t>
            </a:r>
            <a:endParaRPr sz="1200" dirty="0">
              <a:latin typeface="Poppins"/>
              <a:cs typeface="Poppins"/>
            </a:endParaRPr>
          </a:p>
        </p:txBody>
      </p:sp>
      <p:grpSp>
        <p:nvGrpSpPr>
          <p:cNvPr id="4" name="Group 3">
            <a:extLst>
              <a:ext uri="{FF2B5EF4-FFF2-40B4-BE49-F238E27FC236}">
                <a16:creationId xmlns:a16="http://schemas.microsoft.com/office/drawing/2014/main" id="{33243704-F28D-7C44-8910-ACC365F7B849}"/>
              </a:ext>
            </a:extLst>
          </p:cNvPr>
          <p:cNvGrpSpPr/>
          <p:nvPr/>
        </p:nvGrpSpPr>
        <p:grpSpPr>
          <a:xfrm>
            <a:off x="7155932" y="1584294"/>
            <a:ext cx="63690" cy="3683173"/>
            <a:chOff x="7815238" y="1639316"/>
            <a:chExt cx="63690" cy="3683173"/>
          </a:xfrm>
        </p:grpSpPr>
        <p:pic>
          <p:nvPicPr>
            <p:cNvPr id="84" name="object 35">
              <a:extLst>
                <a:ext uri="{FF2B5EF4-FFF2-40B4-BE49-F238E27FC236}">
                  <a16:creationId xmlns:a16="http://schemas.microsoft.com/office/drawing/2014/main" id="{8543C4D8-4FD7-E248-BC86-91CFE2BBD10A}"/>
                </a:ext>
              </a:extLst>
            </p:cNvPr>
            <p:cNvPicPr/>
            <p:nvPr/>
          </p:nvPicPr>
          <p:blipFill>
            <a:blip r:embed="rId5" cstate="print"/>
            <a:stretch>
              <a:fillRect/>
            </a:stretch>
          </p:blipFill>
          <p:spPr>
            <a:xfrm>
              <a:off x="7815238" y="1639316"/>
              <a:ext cx="63690" cy="63703"/>
            </a:xfrm>
            <a:prstGeom prst="rect">
              <a:avLst/>
            </a:prstGeom>
          </p:spPr>
        </p:pic>
        <p:pic>
          <p:nvPicPr>
            <p:cNvPr id="85" name="object 36">
              <a:extLst>
                <a:ext uri="{FF2B5EF4-FFF2-40B4-BE49-F238E27FC236}">
                  <a16:creationId xmlns:a16="http://schemas.microsoft.com/office/drawing/2014/main" id="{B7A51CF2-78F6-3D44-9858-A07ED4894526}"/>
                </a:ext>
              </a:extLst>
            </p:cNvPr>
            <p:cNvPicPr/>
            <p:nvPr/>
          </p:nvPicPr>
          <p:blipFill>
            <a:blip r:embed="rId6" cstate="print"/>
            <a:stretch>
              <a:fillRect/>
            </a:stretch>
          </p:blipFill>
          <p:spPr>
            <a:xfrm>
              <a:off x="7815238" y="2596763"/>
              <a:ext cx="63690" cy="63703"/>
            </a:xfrm>
            <a:prstGeom prst="rect">
              <a:avLst/>
            </a:prstGeom>
          </p:spPr>
        </p:pic>
        <p:pic>
          <p:nvPicPr>
            <p:cNvPr id="86" name="object 37">
              <a:extLst>
                <a:ext uri="{FF2B5EF4-FFF2-40B4-BE49-F238E27FC236}">
                  <a16:creationId xmlns:a16="http://schemas.microsoft.com/office/drawing/2014/main" id="{AC1F113B-74BE-EC47-8060-23BF4C9D3A76}"/>
                </a:ext>
              </a:extLst>
            </p:cNvPr>
            <p:cNvPicPr/>
            <p:nvPr/>
          </p:nvPicPr>
          <p:blipFill>
            <a:blip r:embed="rId5" cstate="print"/>
            <a:stretch>
              <a:fillRect/>
            </a:stretch>
          </p:blipFill>
          <p:spPr>
            <a:xfrm>
              <a:off x="7815238" y="3351010"/>
              <a:ext cx="63690" cy="63703"/>
            </a:xfrm>
            <a:prstGeom prst="rect">
              <a:avLst/>
            </a:prstGeom>
          </p:spPr>
        </p:pic>
        <p:pic>
          <p:nvPicPr>
            <p:cNvPr id="87" name="object 38">
              <a:extLst>
                <a:ext uri="{FF2B5EF4-FFF2-40B4-BE49-F238E27FC236}">
                  <a16:creationId xmlns:a16="http://schemas.microsoft.com/office/drawing/2014/main" id="{E37D09B7-FF9E-A943-911D-480928E623C8}"/>
                </a:ext>
              </a:extLst>
            </p:cNvPr>
            <p:cNvPicPr/>
            <p:nvPr/>
          </p:nvPicPr>
          <p:blipFill>
            <a:blip r:embed="rId5" cstate="print"/>
            <a:stretch>
              <a:fillRect/>
            </a:stretch>
          </p:blipFill>
          <p:spPr>
            <a:xfrm>
              <a:off x="7815238" y="4105256"/>
              <a:ext cx="63690" cy="63703"/>
            </a:xfrm>
            <a:prstGeom prst="rect">
              <a:avLst/>
            </a:prstGeom>
          </p:spPr>
        </p:pic>
        <p:pic>
          <p:nvPicPr>
            <p:cNvPr id="88" name="object 39">
              <a:extLst>
                <a:ext uri="{FF2B5EF4-FFF2-40B4-BE49-F238E27FC236}">
                  <a16:creationId xmlns:a16="http://schemas.microsoft.com/office/drawing/2014/main" id="{5B3D47A3-A5F9-BC41-96B5-97E41FA80761}"/>
                </a:ext>
              </a:extLst>
            </p:cNvPr>
            <p:cNvPicPr/>
            <p:nvPr/>
          </p:nvPicPr>
          <p:blipFill>
            <a:blip r:embed="rId5" cstate="print"/>
            <a:stretch>
              <a:fillRect/>
            </a:stretch>
          </p:blipFill>
          <p:spPr>
            <a:xfrm>
              <a:off x="7815238" y="5258786"/>
              <a:ext cx="63690" cy="63703"/>
            </a:xfrm>
            <a:prstGeom prst="rect">
              <a:avLst/>
            </a:prstGeom>
          </p:spPr>
        </p:pic>
      </p:grpSp>
      <p:sp>
        <p:nvSpPr>
          <p:cNvPr id="92" name="object 13">
            <a:extLst>
              <a:ext uri="{FF2B5EF4-FFF2-40B4-BE49-F238E27FC236}">
                <a16:creationId xmlns:a16="http://schemas.microsoft.com/office/drawing/2014/main" id="{2210D0A6-19BD-D848-9F7D-3EC7EC3B684E}"/>
              </a:ext>
            </a:extLst>
          </p:cNvPr>
          <p:cNvSpPr/>
          <p:nvPr/>
        </p:nvSpPr>
        <p:spPr>
          <a:xfrm>
            <a:off x="208737" y="6306048"/>
            <a:ext cx="2882851" cy="355594"/>
          </a:xfrm>
          <a:custGeom>
            <a:avLst/>
            <a:gdLst/>
            <a:ahLst/>
            <a:cxnLst/>
            <a:rect l="l" t="t" r="r" b="b"/>
            <a:pathLst>
              <a:path w="2882900" h="355600">
                <a:moveTo>
                  <a:pt x="2591193" y="0"/>
                </a:moveTo>
                <a:lnTo>
                  <a:pt x="0" y="0"/>
                </a:lnTo>
                <a:lnTo>
                  <a:pt x="291706" y="177800"/>
                </a:lnTo>
                <a:lnTo>
                  <a:pt x="0" y="355600"/>
                </a:lnTo>
                <a:lnTo>
                  <a:pt x="2591193" y="355600"/>
                </a:lnTo>
                <a:lnTo>
                  <a:pt x="2882900" y="177800"/>
                </a:lnTo>
                <a:lnTo>
                  <a:pt x="2591193" y="0"/>
                </a:lnTo>
                <a:close/>
              </a:path>
            </a:pathLst>
          </a:custGeom>
          <a:solidFill>
            <a:srgbClr val="4F81BC"/>
          </a:solidFill>
        </p:spPr>
        <p:txBody>
          <a:bodyPr wrap="square" lIns="0" tIns="0" rIns="0" bIns="0" rtlCol="0"/>
          <a:lstStyle/>
          <a:p>
            <a:endParaRPr/>
          </a:p>
        </p:txBody>
      </p:sp>
      <p:sp>
        <p:nvSpPr>
          <p:cNvPr id="93" name="object 14">
            <a:extLst>
              <a:ext uri="{FF2B5EF4-FFF2-40B4-BE49-F238E27FC236}">
                <a16:creationId xmlns:a16="http://schemas.microsoft.com/office/drawing/2014/main" id="{64D7CF5E-8600-D44C-BF3B-799FA77F5D4E}"/>
              </a:ext>
            </a:extLst>
          </p:cNvPr>
          <p:cNvSpPr/>
          <p:nvPr/>
        </p:nvSpPr>
        <p:spPr>
          <a:xfrm>
            <a:off x="3740788" y="6306298"/>
            <a:ext cx="2882900" cy="355600"/>
          </a:xfrm>
          <a:custGeom>
            <a:avLst/>
            <a:gdLst/>
            <a:ahLst/>
            <a:cxnLst/>
            <a:rect l="l" t="t" r="r" b="b"/>
            <a:pathLst>
              <a:path w="2882900" h="355600">
                <a:moveTo>
                  <a:pt x="2591193" y="0"/>
                </a:moveTo>
                <a:lnTo>
                  <a:pt x="0" y="0"/>
                </a:lnTo>
                <a:lnTo>
                  <a:pt x="291706" y="177800"/>
                </a:lnTo>
                <a:lnTo>
                  <a:pt x="0" y="355600"/>
                </a:lnTo>
                <a:lnTo>
                  <a:pt x="2591193" y="355600"/>
                </a:lnTo>
                <a:lnTo>
                  <a:pt x="2882900" y="177800"/>
                </a:lnTo>
                <a:lnTo>
                  <a:pt x="2591193" y="0"/>
                </a:lnTo>
                <a:close/>
              </a:path>
            </a:pathLst>
          </a:custGeom>
          <a:solidFill>
            <a:srgbClr val="4F81BC"/>
          </a:solidFill>
        </p:spPr>
        <p:txBody>
          <a:bodyPr wrap="square" lIns="0" tIns="0" rIns="0" bIns="0" rtlCol="0"/>
          <a:lstStyle/>
          <a:p>
            <a:endParaRPr/>
          </a:p>
        </p:txBody>
      </p:sp>
      <p:sp>
        <p:nvSpPr>
          <p:cNvPr id="94" name="object 15">
            <a:extLst>
              <a:ext uri="{FF2B5EF4-FFF2-40B4-BE49-F238E27FC236}">
                <a16:creationId xmlns:a16="http://schemas.microsoft.com/office/drawing/2014/main" id="{4C9BEE2F-AF0B-FE4F-A669-77050C075E93}"/>
              </a:ext>
            </a:extLst>
          </p:cNvPr>
          <p:cNvSpPr/>
          <p:nvPr/>
        </p:nvSpPr>
        <p:spPr>
          <a:xfrm>
            <a:off x="7247151" y="6303235"/>
            <a:ext cx="2882900" cy="355600"/>
          </a:xfrm>
          <a:custGeom>
            <a:avLst/>
            <a:gdLst/>
            <a:ahLst/>
            <a:cxnLst/>
            <a:rect l="l" t="t" r="r" b="b"/>
            <a:pathLst>
              <a:path w="2882900" h="355600">
                <a:moveTo>
                  <a:pt x="2591193" y="0"/>
                </a:moveTo>
                <a:lnTo>
                  <a:pt x="0" y="0"/>
                </a:lnTo>
                <a:lnTo>
                  <a:pt x="291706" y="177800"/>
                </a:lnTo>
                <a:lnTo>
                  <a:pt x="0" y="355600"/>
                </a:lnTo>
                <a:lnTo>
                  <a:pt x="2591193" y="355600"/>
                </a:lnTo>
                <a:lnTo>
                  <a:pt x="2882900" y="177800"/>
                </a:lnTo>
                <a:lnTo>
                  <a:pt x="2591193" y="0"/>
                </a:lnTo>
                <a:close/>
              </a:path>
            </a:pathLst>
          </a:custGeom>
          <a:solidFill>
            <a:srgbClr val="4F81BC"/>
          </a:solidFill>
        </p:spPr>
        <p:txBody>
          <a:bodyPr wrap="square" lIns="0" tIns="0" rIns="0" bIns="0" rtlCol="0"/>
          <a:lstStyle/>
          <a:p>
            <a:endParaRPr dirty="0"/>
          </a:p>
        </p:txBody>
      </p:sp>
      <p:sp>
        <p:nvSpPr>
          <p:cNvPr id="95" name="object 40">
            <a:extLst>
              <a:ext uri="{FF2B5EF4-FFF2-40B4-BE49-F238E27FC236}">
                <a16:creationId xmlns:a16="http://schemas.microsoft.com/office/drawing/2014/main" id="{EAC91CE5-BB44-7940-B0C2-3FD5C360B10A}"/>
              </a:ext>
            </a:extLst>
          </p:cNvPr>
          <p:cNvSpPr txBox="1"/>
          <p:nvPr/>
        </p:nvSpPr>
        <p:spPr>
          <a:xfrm>
            <a:off x="4257500" y="6367884"/>
            <a:ext cx="2693037"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Poppins-SemiBold"/>
                <a:cs typeface="Poppins-SemiBold"/>
              </a:rPr>
              <a:t>July 2022 - end of </a:t>
            </a:r>
            <a:r>
              <a:rPr sz="1200" b="1" spc="-20" dirty="0">
                <a:solidFill>
                  <a:srgbClr val="FFFFFF"/>
                </a:solidFill>
                <a:latin typeface="Poppins-SemiBold"/>
                <a:cs typeface="Poppins-SemiBold"/>
              </a:rPr>
              <a:t>2023</a:t>
            </a:r>
            <a:endParaRPr sz="1200" dirty="0">
              <a:latin typeface="Poppins-SemiBold"/>
              <a:cs typeface="Poppins-SemiBold"/>
            </a:endParaRPr>
          </a:p>
        </p:txBody>
      </p:sp>
      <p:sp>
        <p:nvSpPr>
          <p:cNvPr id="96" name="object 41">
            <a:extLst>
              <a:ext uri="{FF2B5EF4-FFF2-40B4-BE49-F238E27FC236}">
                <a16:creationId xmlns:a16="http://schemas.microsoft.com/office/drawing/2014/main" id="{EE96EBED-A331-7E4D-9A24-FED2C4D431A2}"/>
              </a:ext>
            </a:extLst>
          </p:cNvPr>
          <p:cNvSpPr txBox="1"/>
          <p:nvPr/>
        </p:nvSpPr>
        <p:spPr>
          <a:xfrm>
            <a:off x="1355814" y="6367884"/>
            <a:ext cx="447032" cy="197490"/>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Poppins-SemiBold"/>
                <a:cs typeface="Poppins-SemiBold"/>
              </a:rPr>
              <a:t>2022</a:t>
            </a:r>
            <a:endParaRPr sz="1200" dirty="0">
              <a:latin typeface="Poppins-SemiBold"/>
              <a:cs typeface="Poppins-SemiBold"/>
            </a:endParaRPr>
          </a:p>
        </p:txBody>
      </p:sp>
      <p:sp>
        <p:nvSpPr>
          <p:cNvPr id="97" name="object 42">
            <a:extLst>
              <a:ext uri="{FF2B5EF4-FFF2-40B4-BE49-F238E27FC236}">
                <a16:creationId xmlns:a16="http://schemas.microsoft.com/office/drawing/2014/main" id="{C9953648-ADE4-B24E-B5C7-50BFFAA1989C}"/>
              </a:ext>
            </a:extLst>
          </p:cNvPr>
          <p:cNvSpPr txBox="1"/>
          <p:nvPr/>
        </p:nvSpPr>
        <p:spPr>
          <a:xfrm>
            <a:off x="7888092" y="6373641"/>
            <a:ext cx="1758314"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Poppins-SemiBold"/>
                <a:cs typeface="Poppins-SemiBold"/>
              </a:rPr>
              <a:t>From January </a:t>
            </a:r>
            <a:r>
              <a:rPr sz="1200" b="1" spc="-20" dirty="0">
                <a:solidFill>
                  <a:srgbClr val="FFFFFF"/>
                </a:solidFill>
                <a:latin typeface="Poppins-SemiBold"/>
                <a:cs typeface="Poppins-SemiBold"/>
              </a:rPr>
              <a:t>2023</a:t>
            </a:r>
            <a:endParaRPr sz="1200" dirty="0">
              <a:latin typeface="Poppins-SemiBold"/>
              <a:cs typeface="Poppins-SemiBold"/>
            </a:endParaRPr>
          </a:p>
        </p:txBody>
      </p:sp>
      <p:sp>
        <p:nvSpPr>
          <p:cNvPr id="39" name="TextBox 38">
            <a:extLst>
              <a:ext uri="{FF2B5EF4-FFF2-40B4-BE49-F238E27FC236}">
                <a16:creationId xmlns:a16="http://schemas.microsoft.com/office/drawing/2014/main" id="{3456D770-287E-2146-B24C-D23533237274}"/>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40" name="object 39">
            <a:extLst>
              <a:ext uri="{FF2B5EF4-FFF2-40B4-BE49-F238E27FC236}">
                <a16:creationId xmlns:a16="http://schemas.microsoft.com/office/drawing/2014/main" id="{52A1C5E5-2379-499B-92FD-E82070AD65CD}"/>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83" name="object 33">
            <a:extLst>
              <a:ext uri="{FF2B5EF4-FFF2-40B4-BE49-F238E27FC236}">
                <a16:creationId xmlns:a16="http://schemas.microsoft.com/office/drawing/2014/main" id="{3D0C20BC-FC9E-DA4C-85E3-1F0E9AA92C1D}"/>
              </a:ext>
            </a:extLst>
          </p:cNvPr>
          <p:cNvSpPr/>
          <p:nvPr/>
        </p:nvSpPr>
        <p:spPr>
          <a:xfrm>
            <a:off x="7006711" y="1233725"/>
            <a:ext cx="45719" cy="4963881"/>
          </a:xfrm>
          <a:custGeom>
            <a:avLst/>
            <a:gdLst/>
            <a:ahLst/>
            <a:cxnLst/>
            <a:rect l="l" t="t" r="r" b="b"/>
            <a:pathLst>
              <a:path h="4705985">
                <a:moveTo>
                  <a:pt x="0" y="0"/>
                </a:moveTo>
                <a:lnTo>
                  <a:pt x="0" y="4705680"/>
                </a:lnTo>
              </a:path>
            </a:pathLst>
          </a:custGeom>
          <a:ln w="12700">
            <a:solidFill>
              <a:srgbClr val="CCCCCC"/>
            </a:solidFill>
          </a:ln>
        </p:spPr>
        <p:txBody>
          <a:bodyPr wrap="square" lIns="0" tIns="0" rIns="0" bIns="0" rtlCol="0"/>
          <a:lstStyle/>
          <a:p>
            <a:endParaRPr/>
          </a:p>
        </p:txBody>
      </p:sp>
      <p:pic>
        <p:nvPicPr>
          <p:cNvPr id="48" name="object 25">
            <a:extLst>
              <a:ext uri="{FF2B5EF4-FFF2-40B4-BE49-F238E27FC236}">
                <a16:creationId xmlns:a16="http://schemas.microsoft.com/office/drawing/2014/main" id="{876C6F20-A649-4416-A938-A23F49C24284}"/>
              </a:ext>
            </a:extLst>
          </p:cNvPr>
          <p:cNvPicPr/>
          <p:nvPr/>
        </p:nvPicPr>
        <p:blipFill>
          <a:blip r:embed="rId4" cstate="print"/>
          <a:stretch>
            <a:fillRect/>
          </a:stretch>
        </p:blipFill>
        <p:spPr>
          <a:xfrm>
            <a:off x="442126" y="4699000"/>
            <a:ext cx="63690" cy="63703"/>
          </a:xfrm>
          <a:prstGeom prst="rect">
            <a:avLst/>
          </a:prstGeom>
        </p:spPr>
      </p:pic>
      <p:sp>
        <p:nvSpPr>
          <p:cNvPr id="41" name="TextBox 40">
            <a:extLst>
              <a:ext uri="{FF2B5EF4-FFF2-40B4-BE49-F238E27FC236}">
                <a16:creationId xmlns:a16="http://schemas.microsoft.com/office/drawing/2014/main" id="{6BE9948C-8530-410E-9EF9-AC4F376AF346}"/>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10</a:t>
            </a:r>
          </a:p>
        </p:txBody>
      </p:sp>
      <p:pic>
        <p:nvPicPr>
          <p:cNvPr id="49" name="Picture 48">
            <a:extLst>
              <a:ext uri="{FF2B5EF4-FFF2-40B4-BE49-F238E27FC236}">
                <a16:creationId xmlns:a16="http://schemas.microsoft.com/office/drawing/2014/main" id="{A73ED3C9-DC2B-4BA5-A003-1FB2143D3D3A}"/>
              </a:ext>
            </a:extLst>
          </p:cNvPr>
          <p:cNvPicPr>
            <a:picLocks noChangeAspect="1"/>
          </p:cNvPicPr>
          <p:nvPr/>
        </p:nvPicPr>
        <p:blipFill>
          <a:blip r:embed="rId7"/>
          <a:stretch>
            <a:fillRect/>
          </a:stretch>
        </p:blipFill>
        <p:spPr>
          <a:xfrm>
            <a:off x="9367200" y="180000"/>
            <a:ext cx="4059410" cy="3376800"/>
          </a:xfrm>
          <a:prstGeom prst="rect">
            <a:avLst/>
          </a:prstGeom>
        </p:spPr>
      </p:pic>
    </p:spTree>
    <p:extLst>
      <p:ext uri="{BB962C8B-B14F-4D97-AF65-F5344CB8AC3E}">
        <p14:creationId xmlns:p14="http://schemas.microsoft.com/office/powerpoint/2010/main" val="416277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object 24">
            <a:extLst>
              <a:ext uri="{FF2B5EF4-FFF2-40B4-BE49-F238E27FC236}">
                <a16:creationId xmlns:a16="http://schemas.microsoft.com/office/drawing/2014/main" id="{761F2E2F-6793-804C-AC12-C48115833E90}"/>
              </a:ext>
            </a:extLst>
          </p:cNvPr>
          <p:cNvPicPr/>
          <p:nvPr/>
        </p:nvPicPr>
        <p:blipFill>
          <a:blip r:embed="rId3" cstate="print"/>
          <a:stretch>
            <a:fillRect/>
          </a:stretch>
        </p:blipFill>
        <p:spPr>
          <a:xfrm>
            <a:off x="501650" y="1774035"/>
            <a:ext cx="1092153" cy="1365384"/>
          </a:xfrm>
          <a:prstGeom prst="rect">
            <a:avLst/>
          </a:prstGeom>
        </p:spPr>
      </p:pic>
      <p:grpSp>
        <p:nvGrpSpPr>
          <p:cNvPr id="2" name="Group 1">
            <a:extLst>
              <a:ext uri="{FF2B5EF4-FFF2-40B4-BE49-F238E27FC236}">
                <a16:creationId xmlns:a16="http://schemas.microsoft.com/office/drawing/2014/main" id="{36741294-4FC6-9843-BA53-BBF256B30E93}"/>
              </a:ext>
            </a:extLst>
          </p:cNvPr>
          <p:cNvGrpSpPr/>
          <p:nvPr/>
        </p:nvGrpSpPr>
        <p:grpSpPr>
          <a:xfrm>
            <a:off x="1797050" y="1605244"/>
            <a:ext cx="64971" cy="1578129"/>
            <a:chOff x="2099270" y="1605244"/>
            <a:chExt cx="64971" cy="1578129"/>
          </a:xfrm>
        </p:grpSpPr>
        <p:pic>
          <p:nvPicPr>
            <p:cNvPr id="42" name="object 25">
              <a:extLst>
                <a:ext uri="{FF2B5EF4-FFF2-40B4-BE49-F238E27FC236}">
                  <a16:creationId xmlns:a16="http://schemas.microsoft.com/office/drawing/2014/main" id="{8571FDE4-DA76-FF49-B5F8-49445A9DF6EC}"/>
                </a:ext>
              </a:extLst>
            </p:cNvPr>
            <p:cNvPicPr/>
            <p:nvPr/>
          </p:nvPicPr>
          <p:blipFill>
            <a:blip r:embed="rId4" cstate="print"/>
            <a:stretch>
              <a:fillRect/>
            </a:stretch>
          </p:blipFill>
          <p:spPr>
            <a:xfrm>
              <a:off x="2099270" y="1605244"/>
              <a:ext cx="64971" cy="63703"/>
            </a:xfrm>
            <a:prstGeom prst="rect">
              <a:avLst/>
            </a:prstGeom>
          </p:spPr>
        </p:pic>
        <p:pic>
          <p:nvPicPr>
            <p:cNvPr id="43" name="object 26">
              <a:extLst>
                <a:ext uri="{FF2B5EF4-FFF2-40B4-BE49-F238E27FC236}">
                  <a16:creationId xmlns:a16="http://schemas.microsoft.com/office/drawing/2014/main" id="{D04BAC5D-FC4D-C647-AC55-A746CEF39FFC}"/>
                </a:ext>
              </a:extLst>
            </p:cNvPr>
            <p:cNvPicPr/>
            <p:nvPr/>
          </p:nvPicPr>
          <p:blipFill>
            <a:blip r:embed="rId4" cstate="print"/>
            <a:stretch>
              <a:fillRect/>
            </a:stretch>
          </p:blipFill>
          <p:spPr>
            <a:xfrm>
              <a:off x="2099270" y="2551122"/>
              <a:ext cx="64971" cy="63703"/>
            </a:xfrm>
            <a:prstGeom prst="rect">
              <a:avLst/>
            </a:prstGeom>
          </p:spPr>
        </p:pic>
        <p:pic>
          <p:nvPicPr>
            <p:cNvPr id="48" name="object 27">
              <a:extLst>
                <a:ext uri="{FF2B5EF4-FFF2-40B4-BE49-F238E27FC236}">
                  <a16:creationId xmlns:a16="http://schemas.microsoft.com/office/drawing/2014/main" id="{769A4FB1-39C1-F049-A1D0-5437D9EF6CFE}"/>
                </a:ext>
              </a:extLst>
            </p:cNvPr>
            <p:cNvPicPr/>
            <p:nvPr/>
          </p:nvPicPr>
          <p:blipFill>
            <a:blip r:embed="rId4" cstate="print"/>
            <a:stretch>
              <a:fillRect/>
            </a:stretch>
          </p:blipFill>
          <p:spPr>
            <a:xfrm>
              <a:off x="2099270" y="3119670"/>
              <a:ext cx="64971" cy="63703"/>
            </a:xfrm>
            <a:prstGeom prst="rect">
              <a:avLst/>
            </a:prstGeom>
          </p:spPr>
        </p:pic>
      </p:grpSp>
      <p:pic>
        <p:nvPicPr>
          <p:cNvPr id="49" name="object 28">
            <a:extLst>
              <a:ext uri="{FF2B5EF4-FFF2-40B4-BE49-F238E27FC236}">
                <a16:creationId xmlns:a16="http://schemas.microsoft.com/office/drawing/2014/main" id="{1117303F-E694-5141-A1C2-53B6B5B8179E}"/>
              </a:ext>
            </a:extLst>
          </p:cNvPr>
          <p:cNvPicPr/>
          <p:nvPr/>
        </p:nvPicPr>
        <p:blipFill>
          <a:blip r:embed="rId5" cstate="print"/>
          <a:stretch>
            <a:fillRect/>
          </a:stretch>
        </p:blipFill>
        <p:spPr>
          <a:xfrm>
            <a:off x="511835" y="4926125"/>
            <a:ext cx="1073025" cy="1314149"/>
          </a:xfrm>
          <a:prstGeom prst="rect">
            <a:avLst/>
          </a:prstGeom>
        </p:spPr>
      </p:pic>
      <p:pic>
        <p:nvPicPr>
          <p:cNvPr id="30" name="Picture 29" descr="A picture containing ray&#10;&#10;Description automatically generated">
            <a:extLst>
              <a:ext uri="{FF2B5EF4-FFF2-40B4-BE49-F238E27FC236}">
                <a16:creationId xmlns:a16="http://schemas.microsoft.com/office/drawing/2014/main" id="{BBEF124D-3ECE-264A-B767-2361725EAC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9487" y="0"/>
            <a:ext cx="2385813" cy="7569200"/>
          </a:xfrm>
          <a:prstGeom prst="rect">
            <a:avLst/>
          </a:prstGeom>
        </p:spPr>
      </p:pic>
      <p:sp>
        <p:nvSpPr>
          <p:cNvPr id="31" name="object 19">
            <a:extLst>
              <a:ext uri="{FF2B5EF4-FFF2-40B4-BE49-F238E27FC236}">
                <a16:creationId xmlns:a16="http://schemas.microsoft.com/office/drawing/2014/main" id="{E473C7BF-B6BA-D14B-B92C-99AF98D69174}"/>
              </a:ext>
            </a:extLst>
          </p:cNvPr>
          <p:cNvSpPr/>
          <p:nvPr/>
        </p:nvSpPr>
        <p:spPr>
          <a:xfrm>
            <a:off x="458704" y="409257"/>
            <a:ext cx="307340" cy="307340"/>
          </a:xfrm>
          <a:custGeom>
            <a:avLst/>
            <a:gdLst/>
            <a:ahLst/>
            <a:cxnLst/>
            <a:rect l="l" t="t" r="r" b="b"/>
            <a:pathLst>
              <a:path w="307340" h="307340">
                <a:moveTo>
                  <a:pt x="153441" y="0"/>
                </a:moveTo>
                <a:lnTo>
                  <a:pt x="104945" y="7822"/>
                </a:lnTo>
                <a:lnTo>
                  <a:pt x="62824" y="29604"/>
                </a:lnTo>
                <a:lnTo>
                  <a:pt x="29607" y="62819"/>
                </a:lnTo>
                <a:lnTo>
                  <a:pt x="7823" y="104940"/>
                </a:lnTo>
                <a:lnTo>
                  <a:pt x="0" y="153441"/>
                </a:lnTo>
                <a:lnTo>
                  <a:pt x="7823" y="201942"/>
                </a:lnTo>
                <a:lnTo>
                  <a:pt x="29607" y="244063"/>
                </a:lnTo>
                <a:lnTo>
                  <a:pt x="62824" y="277278"/>
                </a:lnTo>
                <a:lnTo>
                  <a:pt x="104945" y="299060"/>
                </a:lnTo>
                <a:lnTo>
                  <a:pt x="153441" y="306882"/>
                </a:lnTo>
                <a:lnTo>
                  <a:pt x="201942" y="299060"/>
                </a:lnTo>
                <a:lnTo>
                  <a:pt x="244063" y="277278"/>
                </a:lnTo>
                <a:lnTo>
                  <a:pt x="277278" y="244063"/>
                </a:lnTo>
                <a:lnTo>
                  <a:pt x="299060" y="201942"/>
                </a:lnTo>
                <a:lnTo>
                  <a:pt x="306882" y="153441"/>
                </a:lnTo>
                <a:lnTo>
                  <a:pt x="299060" y="104940"/>
                </a:lnTo>
                <a:lnTo>
                  <a:pt x="277278" y="62819"/>
                </a:lnTo>
                <a:lnTo>
                  <a:pt x="244063" y="29604"/>
                </a:lnTo>
                <a:lnTo>
                  <a:pt x="201942" y="7822"/>
                </a:lnTo>
                <a:lnTo>
                  <a:pt x="153441" y="0"/>
                </a:lnTo>
                <a:close/>
              </a:path>
            </a:pathLst>
          </a:custGeom>
          <a:solidFill>
            <a:srgbClr val="04B9D5"/>
          </a:solidFill>
        </p:spPr>
        <p:txBody>
          <a:bodyPr wrap="square" lIns="0" tIns="0" rIns="0" bIns="0" rtlCol="0"/>
          <a:lstStyle/>
          <a:p>
            <a:endParaRPr/>
          </a:p>
        </p:txBody>
      </p:sp>
      <p:sp>
        <p:nvSpPr>
          <p:cNvPr id="32" name="object 20">
            <a:extLst>
              <a:ext uri="{FF2B5EF4-FFF2-40B4-BE49-F238E27FC236}">
                <a16:creationId xmlns:a16="http://schemas.microsoft.com/office/drawing/2014/main" id="{0C31E65D-8167-0F4F-B774-7DC2BA617235}"/>
              </a:ext>
            </a:extLst>
          </p:cNvPr>
          <p:cNvSpPr txBox="1"/>
          <p:nvPr/>
        </p:nvSpPr>
        <p:spPr>
          <a:xfrm>
            <a:off x="547174" y="444305"/>
            <a:ext cx="92075" cy="237244"/>
          </a:xfrm>
          <a:prstGeom prst="rect">
            <a:avLst/>
          </a:prstGeom>
        </p:spPr>
        <p:txBody>
          <a:bodyPr vert="horz" wrap="square" lIns="0" tIns="13970" rIns="0" bIns="0" rtlCol="0">
            <a:spAutoFit/>
          </a:bodyPr>
          <a:lstStyle/>
          <a:p>
            <a:pPr marL="12700">
              <a:lnSpc>
                <a:spcPct val="100000"/>
              </a:lnSpc>
              <a:spcBef>
                <a:spcPts val="110"/>
              </a:spcBef>
            </a:pPr>
            <a:r>
              <a:rPr lang="en-NZ" sz="1450" b="1" spc="15" dirty="0">
                <a:solidFill>
                  <a:srgbClr val="FFFFFF"/>
                </a:solidFill>
                <a:latin typeface="Poppins" pitchFamily="2" charset="77"/>
                <a:cs typeface="Poppins" pitchFamily="2" charset="77"/>
              </a:rPr>
              <a:t>2</a:t>
            </a:r>
            <a:endParaRPr sz="1450" dirty="0">
              <a:latin typeface="Poppins" pitchFamily="2" charset="77"/>
              <a:cs typeface="Poppins" pitchFamily="2" charset="77"/>
            </a:endParaRPr>
          </a:p>
        </p:txBody>
      </p:sp>
      <p:sp>
        <p:nvSpPr>
          <p:cNvPr id="83" name="object 33">
            <a:extLst>
              <a:ext uri="{FF2B5EF4-FFF2-40B4-BE49-F238E27FC236}">
                <a16:creationId xmlns:a16="http://schemas.microsoft.com/office/drawing/2014/main" id="{3D0C20BC-FC9E-DA4C-85E3-1F0E9AA92C1D}"/>
              </a:ext>
            </a:extLst>
          </p:cNvPr>
          <p:cNvSpPr/>
          <p:nvPr/>
        </p:nvSpPr>
        <p:spPr>
          <a:xfrm>
            <a:off x="6796986" y="1346202"/>
            <a:ext cx="45719" cy="6095996"/>
          </a:xfrm>
          <a:custGeom>
            <a:avLst/>
            <a:gdLst/>
            <a:ahLst/>
            <a:cxnLst/>
            <a:rect l="l" t="t" r="r" b="b"/>
            <a:pathLst>
              <a:path h="4705985">
                <a:moveTo>
                  <a:pt x="0" y="0"/>
                </a:moveTo>
                <a:lnTo>
                  <a:pt x="0" y="4705680"/>
                </a:lnTo>
              </a:path>
            </a:pathLst>
          </a:custGeom>
          <a:ln w="12700">
            <a:solidFill>
              <a:srgbClr val="CCCCCC"/>
            </a:solidFill>
          </a:ln>
        </p:spPr>
        <p:txBody>
          <a:bodyPr wrap="square" lIns="0" tIns="0" rIns="0" bIns="0" rtlCol="0"/>
          <a:lstStyle/>
          <a:p>
            <a:endParaRPr/>
          </a:p>
        </p:txBody>
      </p:sp>
      <p:sp>
        <p:nvSpPr>
          <p:cNvPr id="39" name="object 21">
            <a:extLst>
              <a:ext uri="{FF2B5EF4-FFF2-40B4-BE49-F238E27FC236}">
                <a16:creationId xmlns:a16="http://schemas.microsoft.com/office/drawing/2014/main" id="{A6789F78-66E5-474F-9B21-826F2BD44DE3}"/>
              </a:ext>
            </a:extLst>
          </p:cNvPr>
          <p:cNvSpPr txBox="1">
            <a:spLocks/>
          </p:cNvSpPr>
          <p:nvPr/>
        </p:nvSpPr>
        <p:spPr>
          <a:xfrm>
            <a:off x="873135" y="127000"/>
            <a:ext cx="9936352" cy="972639"/>
          </a:xfrm>
          <a:prstGeom prst="rect">
            <a:avLst/>
          </a:prstGeom>
        </p:spPr>
        <p:txBody>
          <a:bodyPr vert="horz" wrap="square" lIns="0" tIns="108585" rIns="0" bIns="0" rtlCol="0">
            <a:spAutoFit/>
          </a:bodyPr>
          <a:lstStyle>
            <a:lvl1pPr>
              <a:defRPr sz="5650" b="0" i="0">
                <a:solidFill>
                  <a:srgbClr val="8B9EA5"/>
                </a:solidFill>
                <a:latin typeface="Poppins-Light"/>
                <a:ea typeface="+mj-ea"/>
                <a:cs typeface="Poppins-Light"/>
              </a:defRPr>
            </a:lvl1pPr>
          </a:lstStyle>
          <a:p>
            <a:pPr marL="12700">
              <a:spcBef>
                <a:spcPts val="855"/>
              </a:spcBef>
            </a:pPr>
            <a:r>
              <a:rPr lang="en-NZ" sz="2400" b="1" kern="0" dirty="0">
                <a:solidFill>
                  <a:srgbClr val="1BA9D5"/>
                </a:solidFill>
                <a:latin typeface="Poppins-SemiBold"/>
                <a:cs typeface="Poppins-SemiBold"/>
              </a:rPr>
              <a:t>Becoming the platform </a:t>
            </a:r>
            <a:r>
              <a:rPr lang="en-NZ" sz="2400" b="1" kern="0" spc="-10" dirty="0">
                <a:solidFill>
                  <a:srgbClr val="1BA9D5"/>
                </a:solidFill>
                <a:latin typeface="Poppins-SemiBold"/>
                <a:cs typeface="Poppins-SemiBold"/>
              </a:rPr>
              <a:t>operator of choice in dairy </a:t>
            </a:r>
            <a:endParaRPr lang="en-NZ" sz="2400" kern="0" dirty="0">
              <a:latin typeface="Poppins-SemiBold"/>
              <a:cs typeface="Poppins-SemiBold"/>
            </a:endParaRPr>
          </a:p>
          <a:p>
            <a:pPr marL="29845" marR="5080">
              <a:lnSpc>
                <a:spcPct val="104200"/>
              </a:lnSpc>
              <a:spcBef>
                <a:spcPts val="395"/>
              </a:spcBef>
            </a:pPr>
            <a:r>
              <a:rPr lang="en-NZ" sz="1400" b="1" kern="0" dirty="0">
                <a:solidFill>
                  <a:srgbClr val="000000"/>
                </a:solidFill>
                <a:latin typeface="Poppins-SemiBold"/>
                <a:cs typeface="Poppins-SemiBold"/>
              </a:rPr>
              <a:t>Since</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2018,</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Nui</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has</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provided</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a</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multi</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seller/multi</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buyer</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platform</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to</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Dairy</a:t>
            </a:r>
            <a:r>
              <a:rPr lang="en-NZ" sz="1400" b="1" kern="0" spc="-30" dirty="0">
                <a:solidFill>
                  <a:srgbClr val="000000"/>
                </a:solidFill>
                <a:latin typeface="Poppins-SemiBold"/>
                <a:cs typeface="Poppins-SemiBold"/>
              </a:rPr>
              <a:t> </a:t>
            </a:r>
            <a:r>
              <a:rPr lang="en-NZ" sz="1400" b="1" kern="0" dirty="0">
                <a:solidFill>
                  <a:srgbClr val="000000"/>
                </a:solidFill>
                <a:latin typeface="Poppins-SemiBold"/>
                <a:cs typeface="Poppins-SemiBold"/>
              </a:rPr>
              <a:t>Auctions</a:t>
            </a:r>
            <a:r>
              <a:rPr lang="en-NZ" sz="1400" b="1" kern="0" spc="-30" dirty="0">
                <a:solidFill>
                  <a:srgbClr val="000000"/>
                </a:solidFill>
                <a:latin typeface="Poppins-SemiBold"/>
                <a:cs typeface="Poppins-SemiBold"/>
              </a:rPr>
              <a:t> </a:t>
            </a:r>
            <a:r>
              <a:rPr lang="en-NZ" sz="1400" b="1" kern="0" dirty="0">
                <a:solidFill>
                  <a:schemeClr val="tx1"/>
                </a:solidFill>
                <a:latin typeface="Poppins-SemiBold"/>
                <a:cs typeface="Poppins-SemiBold"/>
              </a:rPr>
              <a:t>Online</a:t>
            </a:r>
            <a:r>
              <a:rPr lang="en-NZ" sz="1400" b="1" kern="0" spc="-30" dirty="0">
                <a:solidFill>
                  <a:schemeClr val="tx1"/>
                </a:solidFill>
                <a:latin typeface="Poppins-SemiBold"/>
                <a:cs typeface="Poppins-SemiBold"/>
              </a:rPr>
              <a:t> </a:t>
            </a:r>
            <a:r>
              <a:rPr lang="en-NZ" sz="1400" b="1" kern="0" dirty="0">
                <a:solidFill>
                  <a:schemeClr val="tx1"/>
                </a:solidFill>
                <a:latin typeface="Poppins-SemiBold"/>
                <a:cs typeface="Poppins-SemiBold"/>
              </a:rPr>
              <a:t>(DAO).</a:t>
            </a:r>
            <a:r>
              <a:rPr lang="en-NZ" sz="1400" b="1" kern="0" spc="-30" dirty="0">
                <a:solidFill>
                  <a:schemeClr val="tx1"/>
                </a:solidFill>
                <a:latin typeface="Poppins-SemiBold"/>
                <a:cs typeface="Poppins-SemiBold"/>
              </a:rPr>
              <a:t> </a:t>
            </a:r>
            <a:r>
              <a:rPr lang="en-NZ" sz="1400" b="1" kern="0" dirty="0">
                <a:solidFill>
                  <a:srgbClr val="FF0000"/>
                </a:solidFill>
                <a:latin typeface="Poppins-SemiBold"/>
                <a:cs typeface="Poppins-SemiBold"/>
              </a:rPr>
              <a:t>We</a:t>
            </a:r>
            <a:r>
              <a:rPr lang="en-NZ" sz="1400" b="1" kern="0" spc="-30" dirty="0">
                <a:solidFill>
                  <a:srgbClr val="FF0000"/>
                </a:solidFill>
                <a:latin typeface="Poppins-SemiBold"/>
                <a:cs typeface="Poppins-SemiBold"/>
              </a:rPr>
              <a:t> have </a:t>
            </a:r>
            <a:r>
              <a:rPr lang="en-NZ" sz="1400" b="1" kern="0" dirty="0">
                <a:solidFill>
                  <a:srgbClr val="FF0000"/>
                </a:solidFill>
                <a:latin typeface="Poppins-SemiBold"/>
                <a:cs typeface="Poppins-SemiBold"/>
              </a:rPr>
              <a:t>now</a:t>
            </a:r>
            <a:r>
              <a:rPr lang="en-NZ" sz="1400" b="1" kern="0" spc="-30" dirty="0">
                <a:solidFill>
                  <a:srgbClr val="FF0000"/>
                </a:solidFill>
                <a:latin typeface="Poppins-SemiBold"/>
                <a:cs typeface="Poppins-SemiBold"/>
              </a:rPr>
              <a:t> </a:t>
            </a:r>
            <a:r>
              <a:rPr lang="en-NZ" sz="1400" b="1" kern="0" spc="-10" dirty="0">
                <a:solidFill>
                  <a:srgbClr val="FF0000"/>
                </a:solidFill>
                <a:latin typeface="Poppins-SemiBold"/>
                <a:cs typeface="Poppins-SemiBold"/>
              </a:rPr>
              <a:t>expanded </a:t>
            </a:r>
            <a:r>
              <a:rPr lang="en-NZ" sz="1400" b="1" kern="0" dirty="0">
                <a:solidFill>
                  <a:srgbClr val="FF0000"/>
                </a:solidFill>
                <a:latin typeface="Poppins-SemiBold"/>
                <a:cs typeface="Poppins-SemiBold"/>
              </a:rPr>
              <a:t>into the role of platform operator – firstly with DAO and then with Nui Markets North </a:t>
            </a:r>
            <a:r>
              <a:rPr lang="en-NZ" sz="1400" b="1" kern="0" spc="-10" dirty="0">
                <a:solidFill>
                  <a:srgbClr val="FF0000"/>
                </a:solidFill>
                <a:latin typeface="Poppins-SemiBold"/>
                <a:cs typeface="Poppins-SemiBold"/>
              </a:rPr>
              <a:t>America</a:t>
            </a:r>
            <a:r>
              <a:rPr lang="en-NZ" sz="1400" b="1" kern="0" spc="-10" dirty="0">
                <a:solidFill>
                  <a:srgbClr val="000000"/>
                </a:solidFill>
                <a:latin typeface="Poppins-SemiBold"/>
                <a:cs typeface="Poppins-SemiBold"/>
              </a:rPr>
              <a:t>.</a:t>
            </a:r>
            <a:endParaRPr lang="en-NZ" sz="1400" kern="0" dirty="0">
              <a:latin typeface="Poppins-SemiBold"/>
              <a:cs typeface="Poppins-SemiBold"/>
            </a:endParaRPr>
          </a:p>
        </p:txBody>
      </p:sp>
      <p:grpSp>
        <p:nvGrpSpPr>
          <p:cNvPr id="4" name="Group 3">
            <a:extLst>
              <a:ext uri="{FF2B5EF4-FFF2-40B4-BE49-F238E27FC236}">
                <a16:creationId xmlns:a16="http://schemas.microsoft.com/office/drawing/2014/main" id="{B518B690-6FF3-3D45-8DAF-5DEE71812464}"/>
              </a:ext>
            </a:extLst>
          </p:cNvPr>
          <p:cNvGrpSpPr/>
          <p:nvPr/>
        </p:nvGrpSpPr>
        <p:grpSpPr>
          <a:xfrm>
            <a:off x="1795602" y="4954376"/>
            <a:ext cx="63690" cy="815402"/>
            <a:chOff x="2101124" y="4850734"/>
            <a:chExt cx="63690" cy="815402"/>
          </a:xfrm>
        </p:grpSpPr>
        <p:pic>
          <p:nvPicPr>
            <p:cNvPr id="50" name="object 31">
              <a:extLst>
                <a:ext uri="{FF2B5EF4-FFF2-40B4-BE49-F238E27FC236}">
                  <a16:creationId xmlns:a16="http://schemas.microsoft.com/office/drawing/2014/main" id="{96EE504F-5E6A-7A47-889B-1C1856928E19}"/>
                </a:ext>
              </a:extLst>
            </p:cNvPr>
            <p:cNvPicPr/>
            <p:nvPr/>
          </p:nvPicPr>
          <p:blipFill>
            <a:blip r:embed="rId7" cstate="print"/>
            <a:stretch>
              <a:fillRect/>
            </a:stretch>
          </p:blipFill>
          <p:spPr>
            <a:xfrm>
              <a:off x="2101124" y="5602433"/>
              <a:ext cx="63690" cy="63703"/>
            </a:xfrm>
            <a:prstGeom prst="rect">
              <a:avLst/>
            </a:prstGeom>
          </p:spPr>
        </p:pic>
        <p:pic>
          <p:nvPicPr>
            <p:cNvPr id="51" name="object 32">
              <a:extLst>
                <a:ext uri="{FF2B5EF4-FFF2-40B4-BE49-F238E27FC236}">
                  <a16:creationId xmlns:a16="http://schemas.microsoft.com/office/drawing/2014/main" id="{5AB9CA77-2188-A943-8E72-2D57F2521E07}"/>
                </a:ext>
              </a:extLst>
            </p:cNvPr>
            <p:cNvPicPr/>
            <p:nvPr/>
          </p:nvPicPr>
          <p:blipFill>
            <a:blip r:embed="rId7" cstate="print"/>
            <a:stretch>
              <a:fillRect/>
            </a:stretch>
          </p:blipFill>
          <p:spPr>
            <a:xfrm>
              <a:off x="2101124" y="4850734"/>
              <a:ext cx="63690" cy="63703"/>
            </a:xfrm>
            <a:prstGeom prst="rect">
              <a:avLst/>
            </a:prstGeom>
          </p:spPr>
        </p:pic>
      </p:grpSp>
      <p:sp>
        <p:nvSpPr>
          <p:cNvPr id="52" name="object 22">
            <a:extLst>
              <a:ext uri="{FF2B5EF4-FFF2-40B4-BE49-F238E27FC236}">
                <a16:creationId xmlns:a16="http://schemas.microsoft.com/office/drawing/2014/main" id="{FDFF1C68-D3AC-F64D-9B8E-E7AC510CFADA}"/>
              </a:ext>
            </a:extLst>
          </p:cNvPr>
          <p:cNvSpPr txBox="1"/>
          <p:nvPr/>
        </p:nvSpPr>
        <p:spPr>
          <a:xfrm>
            <a:off x="1949450" y="1517228"/>
            <a:ext cx="4780848" cy="2113280"/>
          </a:xfrm>
          <a:prstGeom prst="rect">
            <a:avLst/>
          </a:prstGeom>
        </p:spPr>
        <p:txBody>
          <a:bodyPr vert="horz" wrap="square" lIns="0" tIns="5080" rIns="0" bIns="0" rtlCol="0">
            <a:spAutoFit/>
          </a:bodyPr>
          <a:lstStyle/>
          <a:p>
            <a:pPr marL="12700" marR="5080">
              <a:lnSpc>
                <a:spcPct val="104200"/>
              </a:lnSpc>
              <a:spcBef>
                <a:spcPts val="40"/>
              </a:spcBef>
            </a:pPr>
            <a:r>
              <a:rPr sz="1200" dirty="0">
                <a:solidFill>
                  <a:srgbClr val="666666"/>
                </a:solidFill>
                <a:latin typeface="Poppins"/>
                <a:cs typeface="Poppins"/>
              </a:rPr>
              <a:t>DAO was owned and operated by a prominent European </a:t>
            </a:r>
            <a:r>
              <a:rPr sz="1200" spc="-10" dirty="0">
                <a:solidFill>
                  <a:srgbClr val="666666"/>
                </a:solidFill>
                <a:latin typeface="Poppins"/>
                <a:cs typeface="Poppins"/>
              </a:rPr>
              <a:t>dairy </a:t>
            </a:r>
            <a:r>
              <a:rPr sz="1200" dirty="0">
                <a:solidFill>
                  <a:srgbClr val="666666"/>
                </a:solidFill>
                <a:latin typeface="Poppins"/>
                <a:cs typeface="Poppins"/>
              </a:rPr>
              <a:t>trader. Because this trader also traded on the platform, </a:t>
            </a:r>
            <a:r>
              <a:rPr sz="1200" spc="-10" dirty="0">
                <a:solidFill>
                  <a:srgbClr val="666666"/>
                </a:solidFill>
                <a:latin typeface="Poppins"/>
                <a:cs typeface="Poppins"/>
              </a:rPr>
              <a:t>there </a:t>
            </a:r>
            <a:r>
              <a:rPr sz="1200" dirty="0">
                <a:solidFill>
                  <a:srgbClr val="666666"/>
                </a:solidFill>
                <a:latin typeface="Poppins"/>
                <a:cs typeface="Poppins"/>
              </a:rPr>
              <a:t>was a misguided unwillingness by competing traders to </a:t>
            </a:r>
            <a:r>
              <a:rPr sz="1200" spc="-25" dirty="0">
                <a:solidFill>
                  <a:srgbClr val="666666"/>
                </a:solidFill>
                <a:latin typeface="Poppins"/>
                <a:cs typeface="Poppins"/>
              </a:rPr>
              <a:t>use </a:t>
            </a:r>
            <a:r>
              <a:rPr sz="1200" dirty="0">
                <a:solidFill>
                  <a:srgbClr val="666666"/>
                </a:solidFill>
                <a:latin typeface="Poppins"/>
                <a:cs typeface="Poppins"/>
              </a:rPr>
              <a:t>the</a:t>
            </a:r>
            <a:r>
              <a:rPr sz="1200" spc="-10" dirty="0">
                <a:solidFill>
                  <a:srgbClr val="666666"/>
                </a:solidFill>
                <a:latin typeface="Poppins"/>
                <a:cs typeface="Poppins"/>
              </a:rPr>
              <a:t> </a:t>
            </a:r>
            <a:r>
              <a:rPr sz="1200" dirty="0">
                <a:solidFill>
                  <a:srgbClr val="666666"/>
                </a:solidFill>
                <a:latin typeface="Poppins"/>
                <a:cs typeface="Poppins"/>
              </a:rPr>
              <a:t>platform and risk advantaging their </a:t>
            </a:r>
            <a:r>
              <a:rPr sz="1200" spc="-10" dirty="0">
                <a:solidFill>
                  <a:srgbClr val="666666"/>
                </a:solidFill>
                <a:latin typeface="Poppins"/>
                <a:cs typeface="Poppins"/>
              </a:rPr>
              <a:t>competitor.</a:t>
            </a:r>
            <a:endParaRPr sz="1200" dirty="0">
              <a:latin typeface="Poppins"/>
              <a:cs typeface="Poppins"/>
            </a:endParaRPr>
          </a:p>
          <a:p>
            <a:pPr marL="12700" marR="87630">
              <a:lnSpc>
                <a:spcPct val="104200"/>
              </a:lnSpc>
              <a:spcBef>
                <a:spcPts val="1495"/>
              </a:spcBef>
            </a:pPr>
            <a:r>
              <a:rPr sz="1200" dirty="0">
                <a:solidFill>
                  <a:srgbClr val="666666"/>
                </a:solidFill>
                <a:latin typeface="Poppins"/>
                <a:cs typeface="Poppins"/>
              </a:rPr>
              <a:t>To combat this issue, we have acquired DAO, </a:t>
            </a:r>
            <a:r>
              <a:rPr lang="en-US" sz="1200" dirty="0">
                <a:solidFill>
                  <a:srgbClr val="666666"/>
                </a:solidFill>
                <a:latin typeface="Poppins"/>
                <a:cs typeface="Poppins"/>
              </a:rPr>
              <a:t>which has made </a:t>
            </a:r>
            <a:r>
              <a:rPr sz="1200" dirty="0">
                <a:solidFill>
                  <a:srgbClr val="666666"/>
                </a:solidFill>
                <a:latin typeface="Poppins"/>
                <a:cs typeface="Poppins"/>
              </a:rPr>
              <a:t>the platform independent of any market </a:t>
            </a:r>
            <a:r>
              <a:rPr sz="1200" spc="-10" dirty="0">
                <a:solidFill>
                  <a:srgbClr val="666666"/>
                </a:solidFill>
                <a:latin typeface="Poppins"/>
                <a:cs typeface="Poppins"/>
              </a:rPr>
              <a:t>participant.</a:t>
            </a:r>
            <a:endParaRPr sz="1200" dirty="0">
              <a:latin typeface="Poppins"/>
              <a:cs typeface="Poppins"/>
            </a:endParaRPr>
          </a:p>
          <a:p>
            <a:pPr marL="12700" marR="88265" algn="just">
              <a:lnSpc>
                <a:spcPct val="104200"/>
              </a:lnSpc>
              <a:spcBef>
                <a:spcPts val="1500"/>
              </a:spcBef>
            </a:pPr>
            <a:r>
              <a:rPr sz="1200" dirty="0">
                <a:solidFill>
                  <a:srgbClr val="666666"/>
                </a:solidFill>
                <a:latin typeface="Poppins"/>
                <a:cs typeface="Poppins"/>
              </a:rPr>
              <a:t>Since 1 April, we have been platform operator with full </a:t>
            </a:r>
            <a:r>
              <a:rPr sz="1200" spc="-10" dirty="0">
                <a:solidFill>
                  <a:srgbClr val="666666"/>
                </a:solidFill>
                <a:latin typeface="Poppins"/>
                <a:cs typeface="Poppins"/>
              </a:rPr>
              <a:t>control </a:t>
            </a:r>
            <a:r>
              <a:rPr sz="1200" dirty="0">
                <a:solidFill>
                  <a:srgbClr val="666666"/>
                </a:solidFill>
                <a:latin typeface="Poppins"/>
                <a:cs typeface="Poppins"/>
              </a:rPr>
              <a:t>over the platform. We will rebrand it ‘Nui Markets Europe’ </a:t>
            </a:r>
            <a:r>
              <a:rPr sz="1200" spc="-10" dirty="0">
                <a:solidFill>
                  <a:srgbClr val="666666"/>
                </a:solidFill>
                <a:latin typeface="Poppins"/>
                <a:cs typeface="Poppins"/>
              </a:rPr>
              <a:t>later </a:t>
            </a:r>
            <a:r>
              <a:rPr sz="1200" dirty="0">
                <a:solidFill>
                  <a:srgbClr val="666666"/>
                </a:solidFill>
                <a:latin typeface="Poppins"/>
                <a:cs typeface="Poppins"/>
              </a:rPr>
              <a:t>this </a:t>
            </a:r>
            <a:r>
              <a:rPr sz="1200" spc="-20" dirty="0">
                <a:solidFill>
                  <a:srgbClr val="666666"/>
                </a:solidFill>
                <a:latin typeface="Poppins"/>
                <a:cs typeface="Poppins"/>
              </a:rPr>
              <a:t>year.</a:t>
            </a:r>
            <a:endParaRPr sz="1200" dirty="0">
              <a:latin typeface="Poppins"/>
              <a:cs typeface="Poppins"/>
            </a:endParaRPr>
          </a:p>
        </p:txBody>
      </p:sp>
      <p:sp>
        <p:nvSpPr>
          <p:cNvPr id="54" name="object 20">
            <a:extLst>
              <a:ext uri="{FF2B5EF4-FFF2-40B4-BE49-F238E27FC236}">
                <a16:creationId xmlns:a16="http://schemas.microsoft.com/office/drawing/2014/main" id="{5247D31C-4355-A74D-A0C5-45DE66E8E38B}"/>
              </a:ext>
            </a:extLst>
          </p:cNvPr>
          <p:cNvSpPr txBox="1"/>
          <p:nvPr/>
        </p:nvSpPr>
        <p:spPr>
          <a:xfrm>
            <a:off x="7001517" y="1226639"/>
            <a:ext cx="3460064" cy="6304868"/>
          </a:xfrm>
          <a:prstGeom prst="rect">
            <a:avLst/>
          </a:prstGeom>
        </p:spPr>
        <p:txBody>
          <a:bodyPr vert="horz" wrap="square" lIns="0" tIns="5080" rIns="0" bIns="0" rtlCol="0">
            <a:spAutoFit/>
          </a:bodyPr>
          <a:lstStyle/>
          <a:p>
            <a:pPr marL="12700" marR="281305">
              <a:spcBef>
                <a:spcPts val="940"/>
              </a:spcBef>
            </a:pPr>
            <a:r>
              <a:rPr sz="1200" b="1" dirty="0">
                <a:latin typeface="Poppins-SemiBold"/>
              </a:rPr>
              <a:t>Benefits</a:t>
            </a:r>
            <a:r>
              <a:rPr lang="en-US" sz="1200" b="1" dirty="0">
                <a:latin typeface="Poppins-SemiBold"/>
              </a:rPr>
              <a:t> </a:t>
            </a:r>
            <a:r>
              <a:rPr sz="1200" b="1" dirty="0">
                <a:latin typeface="Poppins-SemiBold"/>
              </a:rPr>
              <a:t>of Nui becoming the platform operator</a:t>
            </a:r>
            <a:r>
              <a:rPr lang="en-NZ" sz="1200" b="1" dirty="0">
                <a:latin typeface="Poppins-SemiBold"/>
              </a:rPr>
              <a:t> </a:t>
            </a:r>
            <a:r>
              <a:rPr lang="en-US" sz="1200" b="1" dirty="0">
                <a:latin typeface="Poppins-SemiBold"/>
              </a:rPr>
              <a:t>on our multi seller/multi buyer platforms</a:t>
            </a:r>
            <a:r>
              <a:rPr sz="1200" b="1" dirty="0">
                <a:latin typeface="Poppins-SemiBold"/>
              </a:rPr>
              <a:t>:</a:t>
            </a:r>
          </a:p>
          <a:p>
            <a:pPr marL="253365" marR="78105" algn="just">
              <a:lnSpc>
                <a:spcPct val="104200"/>
              </a:lnSpc>
              <a:spcBef>
                <a:spcPts val="1395"/>
              </a:spcBef>
            </a:pPr>
            <a:r>
              <a:rPr sz="1200" dirty="0">
                <a:solidFill>
                  <a:srgbClr val="666666"/>
                </a:solidFill>
                <a:latin typeface="Poppins"/>
                <a:cs typeface="Poppins"/>
              </a:rPr>
              <a:t>Increased</a:t>
            </a:r>
            <a:r>
              <a:rPr sz="1200" spc="60" dirty="0">
                <a:solidFill>
                  <a:srgbClr val="666666"/>
                </a:solidFill>
                <a:latin typeface="Poppins"/>
                <a:cs typeface="Poppins"/>
              </a:rPr>
              <a:t> </a:t>
            </a:r>
            <a:r>
              <a:rPr sz="1200" dirty="0">
                <a:solidFill>
                  <a:srgbClr val="666666"/>
                </a:solidFill>
                <a:latin typeface="Poppins"/>
                <a:cs typeface="Poppins"/>
              </a:rPr>
              <a:t>trust</a:t>
            </a:r>
            <a:r>
              <a:rPr sz="1200" spc="65" dirty="0">
                <a:solidFill>
                  <a:srgbClr val="666666"/>
                </a:solidFill>
                <a:latin typeface="Poppins"/>
                <a:cs typeface="Poppins"/>
              </a:rPr>
              <a:t> </a:t>
            </a:r>
            <a:r>
              <a:rPr sz="1200" dirty="0">
                <a:solidFill>
                  <a:srgbClr val="666666"/>
                </a:solidFill>
                <a:latin typeface="Poppins"/>
                <a:cs typeface="Poppins"/>
              </a:rPr>
              <a:t>in</a:t>
            </a:r>
            <a:r>
              <a:rPr sz="1200" spc="65" dirty="0">
                <a:solidFill>
                  <a:srgbClr val="666666"/>
                </a:solidFill>
                <a:latin typeface="Poppins"/>
                <a:cs typeface="Poppins"/>
              </a:rPr>
              <a:t> </a:t>
            </a:r>
            <a:r>
              <a:rPr sz="1200" dirty="0">
                <a:solidFill>
                  <a:srgbClr val="666666"/>
                </a:solidFill>
                <a:latin typeface="Poppins"/>
                <a:cs typeface="Poppins"/>
              </a:rPr>
              <a:t>the</a:t>
            </a:r>
            <a:r>
              <a:rPr sz="1200" spc="65" dirty="0">
                <a:solidFill>
                  <a:srgbClr val="666666"/>
                </a:solidFill>
                <a:latin typeface="Poppins"/>
                <a:cs typeface="Poppins"/>
              </a:rPr>
              <a:t> </a:t>
            </a:r>
            <a:r>
              <a:rPr sz="1200" dirty="0">
                <a:solidFill>
                  <a:srgbClr val="666666"/>
                </a:solidFill>
                <a:latin typeface="Poppins"/>
                <a:cs typeface="Poppins"/>
              </a:rPr>
              <a:t>platforms</a:t>
            </a:r>
            <a:r>
              <a:rPr sz="1200" spc="65" dirty="0">
                <a:solidFill>
                  <a:srgbClr val="666666"/>
                </a:solidFill>
                <a:latin typeface="Poppins"/>
                <a:cs typeface="Poppins"/>
              </a:rPr>
              <a:t> </a:t>
            </a:r>
            <a:r>
              <a:rPr sz="1200" dirty="0">
                <a:solidFill>
                  <a:srgbClr val="666666"/>
                </a:solidFill>
                <a:latin typeface="Poppins"/>
                <a:cs typeface="Poppins"/>
              </a:rPr>
              <a:t>as</a:t>
            </a:r>
            <a:r>
              <a:rPr sz="1200" spc="65" dirty="0">
                <a:solidFill>
                  <a:srgbClr val="666666"/>
                </a:solidFill>
                <a:latin typeface="Poppins"/>
                <a:cs typeface="Poppins"/>
              </a:rPr>
              <a:t> </a:t>
            </a:r>
            <a:r>
              <a:rPr sz="1200" dirty="0">
                <a:solidFill>
                  <a:srgbClr val="666666"/>
                </a:solidFill>
                <a:latin typeface="Poppins"/>
                <a:cs typeface="Poppins"/>
              </a:rPr>
              <a:t>Nui</a:t>
            </a:r>
            <a:r>
              <a:rPr sz="1200" spc="65" dirty="0">
                <a:solidFill>
                  <a:srgbClr val="666666"/>
                </a:solidFill>
                <a:latin typeface="Poppins"/>
                <a:cs typeface="Poppins"/>
              </a:rPr>
              <a:t> </a:t>
            </a:r>
            <a:r>
              <a:rPr sz="1200" spc="-25" dirty="0">
                <a:solidFill>
                  <a:srgbClr val="666666"/>
                </a:solidFill>
                <a:latin typeface="Poppins"/>
                <a:cs typeface="Poppins"/>
              </a:rPr>
              <a:t>is </a:t>
            </a:r>
            <a:r>
              <a:rPr sz="1200" dirty="0">
                <a:solidFill>
                  <a:srgbClr val="666666"/>
                </a:solidFill>
                <a:latin typeface="Poppins"/>
                <a:cs typeface="Poppins"/>
              </a:rPr>
              <a:t>industry</a:t>
            </a:r>
            <a:r>
              <a:rPr sz="1200" spc="70" dirty="0">
                <a:solidFill>
                  <a:srgbClr val="666666"/>
                </a:solidFill>
                <a:latin typeface="Poppins"/>
                <a:cs typeface="Poppins"/>
              </a:rPr>
              <a:t> </a:t>
            </a:r>
            <a:r>
              <a:rPr sz="1200" dirty="0">
                <a:solidFill>
                  <a:srgbClr val="666666"/>
                </a:solidFill>
                <a:latin typeface="Poppins"/>
                <a:cs typeface="Poppins"/>
              </a:rPr>
              <a:t>agnostic</a:t>
            </a:r>
            <a:r>
              <a:rPr sz="1200" spc="75" dirty="0">
                <a:solidFill>
                  <a:srgbClr val="666666"/>
                </a:solidFill>
                <a:latin typeface="Poppins"/>
                <a:cs typeface="Poppins"/>
              </a:rPr>
              <a:t> </a:t>
            </a:r>
            <a:r>
              <a:rPr sz="1200" dirty="0">
                <a:solidFill>
                  <a:srgbClr val="666666"/>
                </a:solidFill>
                <a:latin typeface="Poppins"/>
                <a:cs typeface="Poppins"/>
              </a:rPr>
              <a:t>and</a:t>
            </a:r>
            <a:r>
              <a:rPr sz="1200" spc="75" dirty="0">
                <a:solidFill>
                  <a:srgbClr val="666666"/>
                </a:solidFill>
                <a:latin typeface="Poppins"/>
                <a:cs typeface="Poppins"/>
              </a:rPr>
              <a:t> </a:t>
            </a:r>
            <a:r>
              <a:rPr sz="1200" dirty="0">
                <a:solidFill>
                  <a:srgbClr val="666666"/>
                </a:solidFill>
                <a:latin typeface="Poppins"/>
                <a:cs typeface="Poppins"/>
              </a:rPr>
              <a:t>does</a:t>
            </a:r>
            <a:r>
              <a:rPr sz="1200" spc="75" dirty="0">
                <a:solidFill>
                  <a:srgbClr val="666666"/>
                </a:solidFill>
                <a:latin typeface="Poppins"/>
                <a:cs typeface="Poppins"/>
              </a:rPr>
              <a:t> </a:t>
            </a:r>
            <a:r>
              <a:rPr sz="1200" dirty="0">
                <a:solidFill>
                  <a:srgbClr val="666666"/>
                </a:solidFill>
                <a:latin typeface="Poppins"/>
                <a:cs typeface="Poppins"/>
              </a:rPr>
              <a:t>not</a:t>
            </a:r>
            <a:r>
              <a:rPr sz="1200" spc="70" dirty="0">
                <a:solidFill>
                  <a:srgbClr val="666666"/>
                </a:solidFill>
                <a:latin typeface="Poppins"/>
                <a:cs typeface="Poppins"/>
              </a:rPr>
              <a:t> </a:t>
            </a:r>
            <a:r>
              <a:rPr sz="1200" dirty="0">
                <a:solidFill>
                  <a:srgbClr val="666666"/>
                </a:solidFill>
                <a:latin typeface="Poppins"/>
                <a:cs typeface="Poppins"/>
              </a:rPr>
              <a:t>trade</a:t>
            </a:r>
            <a:r>
              <a:rPr sz="1200" spc="75" dirty="0">
                <a:solidFill>
                  <a:srgbClr val="666666"/>
                </a:solidFill>
                <a:latin typeface="Poppins"/>
                <a:cs typeface="Poppins"/>
              </a:rPr>
              <a:t> </a:t>
            </a:r>
            <a:r>
              <a:rPr sz="1200" spc="-25" dirty="0">
                <a:solidFill>
                  <a:srgbClr val="666666"/>
                </a:solidFill>
                <a:latin typeface="Poppins"/>
                <a:cs typeface="Poppins"/>
              </a:rPr>
              <a:t>on </a:t>
            </a:r>
            <a:r>
              <a:rPr sz="1200" dirty="0">
                <a:solidFill>
                  <a:srgbClr val="666666"/>
                </a:solidFill>
                <a:latin typeface="Poppins"/>
                <a:cs typeface="Poppins"/>
              </a:rPr>
              <a:t>the</a:t>
            </a:r>
            <a:r>
              <a:rPr sz="1200" spc="40" dirty="0">
                <a:solidFill>
                  <a:srgbClr val="666666"/>
                </a:solidFill>
                <a:latin typeface="Poppins"/>
                <a:cs typeface="Poppins"/>
              </a:rPr>
              <a:t> </a:t>
            </a:r>
            <a:r>
              <a:rPr sz="1200" spc="-10" dirty="0">
                <a:solidFill>
                  <a:srgbClr val="666666"/>
                </a:solidFill>
                <a:latin typeface="Poppins"/>
                <a:cs typeface="Poppins"/>
              </a:rPr>
              <a:t>platforms.</a:t>
            </a:r>
            <a:endParaRPr sz="1200" dirty="0">
              <a:latin typeface="Poppins"/>
              <a:cs typeface="Poppins"/>
            </a:endParaRPr>
          </a:p>
          <a:p>
            <a:pPr marL="253365" marR="66675">
              <a:lnSpc>
                <a:spcPct val="104200"/>
              </a:lnSpc>
              <a:spcBef>
                <a:spcPts val="1500"/>
              </a:spcBef>
            </a:pPr>
            <a:r>
              <a:rPr sz="1200" dirty="0">
                <a:solidFill>
                  <a:srgbClr val="666666"/>
                </a:solidFill>
                <a:latin typeface="Poppins"/>
                <a:cs typeface="Poppins"/>
              </a:rPr>
              <a:t>Nui</a:t>
            </a:r>
            <a:r>
              <a:rPr sz="1200" spc="50" dirty="0">
                <a:solidFill>
                  <a:srgbClr val="666666"/>
                </a:solidFill>
                <a:latin typeface="Poppins"/>
                <a:cs typeface="Poppins"/>
              </a:rPr>
              <a:t> </a:t>
            </a:r>
            <a:r>
              <a:rPr sz="1200" dirty="0">
                <a:solidFill>
                  <a:srgbClr val="666666"/>
                </a:solidFill>
                <a:latin typeface="Poppins"/>
                <a:cs typeface="Poppins"/>
              </a:rPr>
              <a:t>gains</a:t>
            </a:r>
            <a:r>
              <a:rPr sz="1200" spc="50" dirty="0">
                <a:solidFill>
                  <a:srgbClr val="666666"/>
                </a:solidFill>
                <a:latin typeface="Poppins"/>
                <a:cs typeface="Poppins"/>
              </a:rPr>
              <a:t> </a:t>
            </a:r>
            <a:r>
              <a:rPr sz="1200" dirty="0">
                <a:solidFill>
                  <a:srgbClr val="666666"/>
                </a:solidFill>
                <a:latin typeface="Poppins"/>
                <a:cs typeface="Poppins"/>
              </a:rPr>
              <a:t>a</a:t>
            </a:r>
            <a:r>
              <a:rPr sz="1200" spc="55" dirty="0">
                <a:solidFill>
                  <a:srgbClr val="666666"/>
                </a:solidFill>
                <a:latin typeface="Poppins"/>
                <a:cs typeface="Poppins"/>
              </a:rPr>
              <a:t> </a:t>
            </a:r>
            <a:r>
              <a:rPr sz="1200" dirty="0">
                <a:solidFill>
                  <a:srgbClr val="666666"/>
                </a:solidFill>
                <a:latin typeface="Poppins"/>
                <a:cs typeface="Poppins"/>
              </a:rPr>
              <a:t>clearer</a:t>
            </a:r>
            <a:r>
              <a:rPr sz="1200" spc="50" dirty="0">
                <a:solidFill>
                  <a:srgbClr val="666666"/>
                </a:solidFill>
                <a:latin typeface="Poppins"/>
                <a:cs typeface="Poppins"/>
              </a:rPr>
              <a:t> </a:t>
            </a:r>
            <a:r>
              <a:rPr sz="1200" dirty="0">
                <a:solidFill>
                  <a:srgbClr val="666666"/>
                </a:solidFill>
                <a:latin typeface="Poppins"/>
                <a:cs typeface="Poppins"/>
              </a:rPr>
              <a:t>view</a:t>
            </a:r>
            <a:r>
              <a:rPr sz="1200" spc="55" dirty="0">
                <a:solidFill>
                  <a:srgbClr val="666666"/>
                </a:solidFill>
                <a:latin typeface="Poppins"/>
                <a:cs typeface="Poppins"/>
              </a:rPr>
              <a:t> </a:t>
            </a:r>
            <a:r>
              <a:rPr sz="1200" dirty="0">
                <a:solidFill>
                  <a:srgbClr val="666666"/>
                </a:solidFill>
                <a:latin typeface="Poppins"/>
                <a:cs typeface="Poppins"/>
              </a:rPr>
              <a:t>of</a:t>
            </a:r>
            <a:r>
              <a:rPr sz="1200" spc="50" dirty="0">
                <a:solidFill>
                  <a:srgbClr val="666666"/>
                </a:solidFill>
                <a:latin typeface="Poppins"/>
                <a:cs typeface="Poppins"/>
              </a:rPr>
              <a:t> </a:t>
            </a:r>
            <a:r>
              <a:rPr sz="1200" spc="-10" dirty="0">
                <a:solidFill>
                  <a:srgbClr val="666666"/>
                </a:solidFill>
                <a:latin typeface="Poppins"/>
                <a:cs typeface="Poppins"/>
              </a:rPr>
              <a:t>customer </a:t>
            </a:r>
            <a:r>
              <a:rPr sz="1200" dirty="0">
                <a:solidFill>
                  <a:srgbClr val="666666"/>
                </a:solidFill>
                <a:latin typeface="Poppins"/>
                <a:cs typeface="Poppins"/>
              </a:rPr>
              <a:t>needs</a:t>
            </a:r>
            <a:r>
              <a:rPr sz="1200" spc="50" dirty="0">
                <a:solidFill>
                  <a:srgbClr val="666666"/>
                </a:solidFill>
                <a:latin typeface="Poppins"/>
                <a:cs typeface="Poppins"/>
              </a:rPr>
              <a:t> </a:t>
            </a:r>
            <a:r>
              <a:rPr sz="1200" dirty="0">
                <a:solidFill>
                  <a:srgbClr val="666666"/>
                </a:solidFill>
                <a:latin typeface="Poppins"/>
                <a:cs typeface="Poppins"/>
              </a:rPr>
              <a:t>as</a:t>
            </a:r>
            <a:r>
              <a:rPr sz="1200" spc="55" dirty="0">
                <a:solidFill>
                  <a:srgbClr val="666666"/>
                </a:solidFill>
                <a:latin typeface="Poppins"/>
                <a:cs typeface="Poppins"/>
              </a:rPr>
              <a:t> </a:t>
            </a:r>
            <a:r>
              <a:rPr sz="1200" dirty="0">
                <a:solidFill>
                  <a:srgbClr val="666666"/>
                </a:solidFill>
                <a:latin typeface="Poppins"/>
                <a:cs typeface="Poppins"/>
              </a:rPr>
              <a:t>we</a:t>
            </a:r>
            <a:r>
              <a:rPr sz="1200" spc="55" dirty="0">
                <a:solidFill>
                  <a:srgbClr val="666666"/>
                </a:solidFill>
                <a:latin typeface="Poppins"/>
                <a:cs typeface="Poppins"/>
              </a:rPr>
              <a:t> </a:t>
            </a:r>
            <a:r>
              <a:rPr sz="1200" dirty="0">
                <a:solidFill>
                  <a:srgbClr val="666666"/>
                </a:solidFill>
                <a:latin typeface="Poppins"/>
                <a:cs typeface="Poppins"/>
              </a:rPr>
              <a:t>are</a:t>
            </a:r>
            <a:r>
              <a:rPr sz="1200" spc="50" dirty="0">
                <a:solidFill>
                  <a:srgbClr val="666666"/>
                </a:solidFill>
                <a:latin typeface="Poppins"/>
                <a:cs typeface="Poppins"/>
              </a:rPr>
              <a:t> </a:t>
            </a:r>
            <a:r>
              <a:rPr sz="1200" dirty="0">
                <a:solidFill>
                  <a:srgbClr val="666666"/>
                </a:solidFill>
                <a:latin typeface="Poppins"/>
                <a:cs typeface="Poppins"/>
              </a:rPr>
              <a:t>closer</a:t>
            </a:r>
            <a:r>
              <a:rPr sz="1200" spc="55" dirty="0">
                <a:solidFill>
                  <a:srgbClr val="666666"/>
                </a:solidFill>
                <a:latin typeface="Poppins"/>
                <a:cs typeface="Poppins"/>
              </a:rPr>
              <a:t> </a:t>
            </a:r>
            <a:r>
              <a:rPr sz="1200" dirty="0">
                <a:solidFill>
                  <a:srgbClr val="666666"/>
                </a:solidFill>
                <a:latin typeface="Poppins"/>
                <a:cs typeface="Poppins"/>
              </a:rPr>
              <a:t>to</a:t>
            </a:r>
            <a:r>
              <a:rPr sz="1200" spc="55" dirty="0">
                <a:solidFill>
                  <a:srgbClr val="666666"/>
                </a:solidFill>
                <a:latin typeface="Poppins"/>
                <a:cs typeface="Poppins"/>
              </a:rPr>
              <a:t> </a:t>
            </a:r>
            <a:r>
              <a:rPr sz="1200" dirty="0">
                <a:solidFill>
                  <a:srgbClr val="666666"/>
                </a:solidFill>
                <a:latin typeface="Poppins"/>
                <a:cs typeface="Poppins"/>
              </a:rPr>
              <a:t>end</a:t>
            </a:r>
            <a:r>
              <a:rPr sz="1200" spc="55" dirty="0">
                <a:solidFill>
                  <a:srgbClr val="666666"/>
                </a:solidFill>
                <a:latin typeface="Poppins"/>
                <a:cs typeface="Poppins"/>
              </a:rPr>
              <a:t> </a:t>
            </a:r>
            <a:r>
              <a:rPr sz="1200" dirty="0">
                <a:solidFill>
                  <a:srgbClr val="666666"/>
                </a:solidFill>
                <a:latin typeface="Poppins"/>
                <a:cs typeface="Poppins"/>
              </a:rPr>
              <a:t>users.</a:t>
            </a:r>
            <a:r>
              <a:rPr sz="1200" spc="50" dirty="0">
                <a:solidFill>
                  <a:srgbClr val="666666"/>
                </a:solidFill>
                <a:latin typeface="Poppins"/>
                <a:cs typeface="Poppins"/>
              </a:rPr>
              <a:t> </a:t>
            </a:r>
            <a:r>
              <a:rPr sz="1200" spc="-25" dirty="0">
                <a:solidFill>
                  <a:srgbClr val="666666"/>
                </a:solidFill>
                <a:latin typeface="Poppins"/>
                <a:cs typeface="Poppins"/>
              </a:rPr>
              <a:t>Our </a:t>
            </a:r>
            <a:r>
              <a:rPr sz="1200" dirty="0">
                <a:solidFill>
                  <a:srgbClr val="666666"/>
                </a:solidFill>
                <a:latin typeface="Poppins"/>
                <a:cs typeface="Poppins"/>
              </a:rPr>
              <a:t>overall</a:t>
            </a:r>
            <a:r>
              <a:rPr sz="1200" spc="105" dirty="0">
                <a:solidFill>
                  <a:srgbClr val="666666"/>
                </a:solidFill>
                <a:latin typeface="Poppins"/>
                <a:cs typeface="Poppins"/>
              </a:rPr>
              <a:t> </a:t>
            </a:r>
            <a:r>
              <a:rPr sz="1200" dirty="0">
                <a:solidFill>
                  <a:srgbClr val="666666"/>
                </a:solidFill>
                <a:latin typeface="Poppins"/>
                <a:cs typeface="Poppins"/>
              </a:rPr>
              <a:t>industry</a:t>
            </a:r>
            <a:r>
              <a:rPr sz="1200" spc="110" dirty="0">
                <a:solidFill>
                  <a:srgbClr val="666666"/>
                </a:solidFill>
                <a:latin typeface="Poppins"/>
                <a:cs typeface="Poppins"/>
              </a:rPr>
              <a:t> </a:t>
            </a:r>
            <a:r>
              <a:rPr sz="1200" dirty="0">
                <a:solidFill>
                  <a:srgbClr val="666666"/>
                </a:solidFill>
                <a:latin typeface="Poppins"/>
                <a:cs typeface="Poppins"/>
              </a:rPr>
              <a:t>knowledge</a:t>
            </a:r>
            <a:r>
              <a:rPr sz="1200" spc="105" dirty="0">
                <a:solidFill>
                  <a:srgbClr val="666666"/>
                </a:solidFill>
                <a:latin typeface="Poppins"/>
                <a:cs typeface="Poppins"/>
              </a:rPr>
              <a:t> </a:t>
            </a:r>
            <a:r>
              <a:rPr sz="1200" spc="-10" dirty="0">
                <a:solidFill>
                  <a:srgbClr val="666666"/>
                </a:solidFill>
                <a:latin typeface="Poppins"/>
                <a:cs typeface="Poppins"/>
              </a:rPr>
              <a:t>increases.</a:t>
            </a:r>
            <a:endParaRPr sz="1200" dirty="0">
              <a:latin typeface="Poppins"/>
              <a:cs typeface="Poppins"/>
            </a:endParaRPr>
          </a:p>
          <a:p>
            <a:pPr marL="253365" marR="288290">
              <a:lnSpc>
                <a:spcPct val="104200"/>
              </a:lnSpc>
              <a:spcBef>
                <a:spcPts val="1500"/>
              </a:spcBef>
            </a:pPr>
            <a:r>
              <a:rPr sz="1200" dirty="0">
                <a:solidFill>
                  <a:srgbClr val="666666"/>
                </a:solidFill>
                <a:latin typeface="Poppins"/>
                <a:cs typeface="Poppins"/>
              </a:rPr>
              <a:t>Nui</a:t>
            </a:r>
            <a:r>
              <a:rPr sz="1200" spc="65" dirty="0">
                <a:solidFill>
                  <a:srgbClr val="666666"/>
                </a:solidFill>
                <a:latin typeface="Poppins"/>
                <a:cs typeface="Poppins"/>
              </a:rPr>
              <a:t> </a:t>
            </a:r>
            <a:r>
              <a:rPr sz="1200" dirty="0">
                <a:solidFill>
                  <a:srgbClr val="666666"/>
                </a:solidFill>
                <a:latin typeface="Poppins"/>
                <a:cs typeface="Poppins"/>
              </a:rPr>
              <a:t>receives</a:t>
            </a:r>
            <a:r>
              <a:rPr sz="1200" spc="65" dirty="0">
                <a:solidFill>
                  <a:srgbClr val="666666"/>
                </a:solidFill>
                <a:latin typeface="Poppins"/>
                <a:cs typeface="Poppins"/>
              </a:rPr>
              <a:t> </a:t>
            </a:r>
            <a:r>
              <a:rPr sz="1200" dirty="0">
                <a:solidFill>
                  <a:srgbClr val="666666"/>
                </a:solidFill>
                <a:latin typeface="Poppins"/>
                <a:cs typeface="Poppins"/>
              </a:rPr>
              <a:t>100%</a:t>
            </a:r>
            <a:r>
              <a:rPr sz="1200" spc="70" dirty="0">
                <a:solidFill>
                  <a:srgbClr val="666666"/>
                </a:solidFill>
                <a:latin typeface="Poppins"/>
                <a:cs typeface="Poppins"/>
              </a:rPr>
              <a:t> </a:t>
            </a:r>
            <a:r>
              <a:rPr sz="1200" dirty="0">
                <a:solidFill>
                  <a:srgbClr val="666666"/>
                </a:solidFill>
                <a:latin typeface="Poppins"/>
                <a:cs typeface="Poppins"/>
              </a:rPr>
              <a:t>of</a:t>
            </a:r>
            <a:r>
              <a:rPr sz="1200" spc="65" dirty="0">
                <a:solidFill>
                  <a:srgbClr val="666666"/>
                </a:solidFill>
                <a:latin typeface="Poppins"/>
                <a:cs typeface="Poppins"/>
              </a:rPr>
              <a:t> </a:t>
            </a:r>
            <a:r>
              <a:rPr sz="1200" dirty="0">
                <a:solidFill>
                  <a:srgbClr val="666666"/>
                </a:solidFill>
                <a:latin typeface="Poppins"/>
                <a:cs typeface="Poppins"/>
              </a:rPr>
              <a:t>revenue</a:t>
            </a:r>
            <a:r>
              <a:rPr sz="1200" spc="70" dirty="0">
                <a:solidFill>
                  <a:srgbClr val="666666"/>
                </a:solidFill>
                <a:latin typeface="Poppins"/>
                <a:cs typeface="Poppins"/>
              </a:rPr>
              <a:t> </a:t>
            </a:r>
            <a:r>
              <a:rPr sz="1200" dirty="0">
                <a:solidFill>
                  <a:srgbClr val="666666"/>
                </a:solidFill>
                <a:latin typeface="Poppins"/>
                <a:cs typeface="Poppins"/>
              </a:rPr>
              <a:t>from</a:t>
            </a:r>
            <a:r>
              <a:rPr sz="1200" spc="65" dirty="0">
                <a:solidFill>
                  <a:srgbClr val="666666"/>
                </a:solidFill>
                <a:latin typeface="Poppins"/>
                <a:cs typeface="Poppins"/>
              </a:rPr>
              <a:t> </a:t>
            </a:r>
            <a:r>
              <a:rPr sz="1200" spc="-25" dirty="0">
                <a:solidFill>
                  <a:srgbClr val="666666"/>
                </a:solidFill>
                <a:latin typeface="Poppins"/>
                <a:cs typeface="Poppins"/>
              </a:rPr>
              <a:t>the </a:t>
            </a:r>
            <a:r>
              <a:rPr sz="1200" spc="-10" dirty="0">
                <a:solidFill>
                  <a:srgbClr val="666666"/>
                </a:solidFill>
                <a:latin typeface="Poppins"/>
                <a:cs typeface="Poppins"/>
              </a:rPr>
              <a:t>platforms.</a:t>
            </a:r>
            <a:endParaRPr sz="1200" dirty="0">
              <a:latin typeface="Poppins"/>
              <a:cs typeface="Poppins"/>
            </a:endParaRPr>
          </a:p>
          <a:p>
            <a:pPr marL="253365" marR="5080">
              <a:lnSpc>
                <a:spcPct val="104200"/>
              </a:lnSpc>
              <a:spcBef>
                <a:spcPts val="1495"/>
              </a:spcBef>
            </a:pPr>
            <a:r>
              <a:rPr sz="1200" dirty="0">
                <a:solidFill>
                  <a:srgbClr val="666666"/>
                </a:solidFill>
                <a:latin typeface="Poppins"/>
                <a:cs typeface="Poppins"/>
              </a:rPr>
              <a:t>Nui</a:t>
            </a:r>
            <a:r>
              <a:rPr sz="1200" spc="80" dirty="0">
                <a:solidFill>
                  <a:srgbClr val="666666"/>
                </a:solidFill>
                <a:latin typeface="Poppins"/>
                <a:cs typeface="Poppins"/>
              </a:rPr>
              <a:t> </a:t>
            </a:r>
            <a:r>
              <a:rPr sz="1200" dirty="0">
                <a:solidFill>
                  <a:srgbClr val="666666"/>
                </a:solidFill>
                <a:latin typeface="Poppins"/>
                <a:cs typeface="Poppins"/>
              </a:rPr>
              <a:t>can</a:t>
            </a:r>
            <a:r>
              <a:rPr sz="1200" spc="80" dirty="0">
                <a:solidFill>
                  <a:srgbClr val="666666"/>
                </a:solidFill>
                <a:latin typeface="Poppins"/>
                <a:cs typeface="Poppins"/>
              </a:rPr>
              <a:t> </a:t>
            </a:r>
            <a:r>
              <a:rPr sz="1200" dirty="0">
                <a:solidFill>
                  <a:srgbClr val="666666"/>
                </a:solidFill>
                <a:latin typeface="Poppins"/>
                <a:cs typeface="Poppins"/>
              </a:rPr>
              <a:t>upsell</a:t>
            </a:r>
            <a:r>
              <a:rPr sz="1200" spc="80" dirty="0">
                <a:solidFill>
                  <a:srgbClr val="666666"/>
                </a:solidFill>
                <a:latin typeface="Poppins"/>
                <a:cs typeface="Poppins"/>
              </a:rPr>
              <a:t> </a:t>
            </a:r>
            <a:r>
              <a:rPr sz="1200" dirty="0">
                <a:solidFill>
                  <a:srgbClr val="666666"/>
                </a:solidFill>
                <a:latin typeface="Poppins"/>
                <a:cs typeface="Poppins"/>
              </a:rPr>
              <a:t>customers,</a:t>
            </a:r>
            <a:r>
              <a:rPr sz="1200" spc="80" dirty="0">
                <a:solidFill>
                  <a:srgbClr val="666666"/>
                </a:solidFill>
                <a:latin typeface="Poppins"/>
                <a:cs typeface="Poppins"/>
              </a:rPr>
              <a:t> </a:t>
            </a:r>
            <a:r>
              <a:rPr sz="1200" dirty="0">
                <a:solidFill>
                  <a:srgbClr val="666666"/>
                </a:solidFill>
                <a:latin typeface="Poppins"/>
                <a:cs typeface="Poppins"/>
              </a:rPr>
              <a:t>starting</a:t>
            </a:r>
            <a:r>
              <a:rPr sz="1200" spc="85" dirty="0">
                <a:solidFill>
                  <a:srgbClr val="666666"/>
                </a:solidFill>
                <a:latin typeface="Poppins"/>
                <a:cs typeface="Poppins"/>
              </a:rPr>
              <a:t> </a:t>
            </a:r>
            <a:r>
              <a:rPr sz="1200" spc="-20" dirty="0">
                <a:solidFill>
                  <a:srgbClr val="666666"/>
                </a:solidFill>
                <a:latin typeface="Poppins"/>
                <a:cs typeface="Poppins"/>
              </a:rPr>
              <a:t>them </a:t>
            </a:r>
            <a:r>
              <a:rPr sz="1200" dirty="0">
                <a:solidFill>
                  <a:srgbClr val="666666"/>
                </a:solidFill>
                <a:latin typeface="Poppins"/>
                <a:cs typeface="Poppins"/>
              </a:rPr>
              <a:t>off</a:t>
            </a:r>
            <a:r>
              <a:rPr sz="1200" spc="60" dirty="0">
                <a:solidFill>
                  <a:srgbClr val="666666"/>
                </a:solidFill>
                <a:latin typeface="Poppins"/>
                <a:cs typeface="Poppins"/>
              </a:rPr>
              <a:t> </a:t>
            </a:r>
            <a:r>
              <a:rPr sz="1200" dirty="0">
                <a:solidFill>
                  <a:srgbClr val="666666"/>
                </a:solidFill>
                <a:latin typeface="Poppins"/>
                <a:cs typeface="Poppins"/>
              </a:rPr>
              <a:t>on</a:t>
            </a:r>
            <a:r>
              <a:rPr sz="1200" spc="60" dirty="0">
                <a:solidFill>
                  <a:srgbClr val="666666"/>
                </a:solidFill>
                <a:latin typeface="Poppins"/>
                <a:cs typeface="Poppins"/>
              </a:rPr>
              <a:t> </a:t>
            </a:r>
            <a:r>
              <a:rPr sz="1200" dirty="0">
                <a:solidFill>
                  <a:srgbClr val="666666"/>
                </a:solidFill>
                <a:latin typeface="Poppins"/>
                <a:cs typeface="Poppins"/>
              </a:rPr>
              <a:t>a</a:t>
            </a:r>
            <a:r>
              <a:rPr sz="1200" spc="65" dirty="0">
                <a:solidFill>
                  <a:srgbClr val="666666"/>
                </a:solidFill>
                <a:latin typeface="Poppins"/>
                <a:cs typeface="Poppins"/>
              </a:rPr>
              <a:t> </a:t>
            </a:r>
            <a:r>
              <a:rPr sz="1200" dirty="0">
                <a:solidFill>
                  <a:srgbClr val="666666"/>
                </a:solidFill>
                <a:latin typeface="Poppins"/>
                <a:cs typeface="Poppins"/>
              </a:rPr>
              <a:t>multi</a:t>
            </a:r>
            <a:r>
              <a:rPr sz="1200" spc="60" dirty="0">
                <a:solidFill>
                  <a:srgbClr val="666666"/>
                </a:solidFill>
                <a:latin typeface="Poppins"/>
                <a:cs typeface="Poppins"/>
              </a:rPr>
              <a:t> </a:t>
            </a:r>
            <a:r>
              <a:rPr sz="1200" dirty="0">
                <a:solidFill>
                  <a:srgbClr val="666666"/>
                </a:solidFill>
                <a:latin typeface="Poppins"/>
                <a:cs typeface="Poppins"/>
              </a:rPr>
              <a:t>seller/multi</a:t>
            </a:r>
            <a:r>
              <a:rPr sz="1200" spc="65" dirty="0">
                <a:solidFill>
                  <a:srgbClr val="666666"/>
                </a:solidFill>
                <a:latin typeface="Poppins"/>
                <a:cs typeface="Poppins"/>
              </a:rPr>
              <a:t> </a:t>
            </a:r>
            <a:r>
              <a:rPr sz="1200" dirty="0">
                <a:solidFill>
                  <a:srgbClr val="666666"/>
                </a:solidFill>
                <a:latin typeface="Poppins"/>
                <a:cs typeface="Poppins"/>
              </a:rPr>
              <a:t>buyer</a:t>
            </a:r>
            <a:r>
              <a:rPr sz="1200" spc="60" dirty="0">
                <a:solidFill>
                  <a:srgbClr val="666666"/>
                </a:solidFill>
                <a:latin typeface="Poppins"/>
                <a:cs typeface="Poppins"/>
              </a:rPr>
              <a:t> </a:t>
            </a:r>
            <a:r>
              <a:rPr sz="1200" spc="-10" dirty="0">
                <a:solidFill>
                  <a:srgbClr val="666666"/>
                </a:solidFill>
                <a:latin typeface="Poppins"/>
                <a:cs typeface="Poppins"/>
              </a:rPr>
              <a:t>platform </a:t>
            </a:r>
            <a:r>
              <a:rPr sz="1200" dirty="0">
                <a:solidFill>
                  <a:srgbClr val="666666"/>
                </a:solidFill>
                <a:latin typeface="Poppins"/>
                <a:cs typeface="Poppins"/>
              </a:rPr>
              <a:t>before</a:t>
            </a:r>
            <a:r>
              <a:rPr sz="1200" spc="65" dirty="0">
                <a:solidFill>
                  <a:srgbClr val="666666"/>
                </a:solidFill>
                <a:latin typeface="Poppins"/>
                <a:cs typeface="Poppins"/>
              </a:rPr>
              <a:t> </a:t>
            </a:r>
            <a:r>
              <a:rPr sz="1200" dirty="0">
                <a:solidFill>
                  <a:srgbClr val="666666"/>
                </a:solidFill>
                <a:latin typeface="Poppins"/>
                <a:cs typeface="Poppins"/>
              </a:rPr>
              <a:t>offering</a:t>
            </a:r>
            <a:r>
              <a:rPr sz="1200" spc="65" dirty="0">
                <a:solidFill>
                  <a:srgbClr val="666666"/>
                </a:solidFill>
                <a:latin typeface="Poppins"/>
                <a:cs typeface="Poppins"/>
              </a:rPr>
              <a:t> </a:t>
            </a:r>
            <a:r>
              <a:rPr sz="1200" dirty="0">
                <a:solidFill>
                  <a:srgbClr val="666666"/>
                </a:solidFill>
                <a:latin typeface="Poppins"/>
                <a:cs typeface="Poppins"/>
              </a:rPr>
              <a:t>them</a:t>
            </a:r>
            <a:r>
              <a:rPr sz="1200" spc="70" dirty="0">
                <a:solidFill>
                  <a:srgbClr val="666666"/>
                </a:solidFill>
                <a:latin typeface="Poppins"/>
                <a:cs typeface="Poppins"/>
              </a:rPr>
              <a:t> </a:t>
            </a:r>
            <a:r>
              <a:rPr sz="1200" dirty="0">
                <a:solidFill>
                  <a:srgbClr val="666666"/>
                </a:solidFill>
                <a:latin typeface="Poppins"/>
                <a:cs typeface="Poppins"/>
              </a:rPr>
              <a:t>the</a:t>
            </a:r>
            <a:r>
              <a:rPr sz="1200" spc="65" dirty="0">
                <a:solidFill>
                  <a:srgbClr val="666666"/>
                </a:solidFill>
                <a:latin typeface="Poppins"/>
                <a:cs typeface="Poppins"/>
              </a:rPr>
              <a:t> </a:t>
            </a:r>
            <a:r>
              <a:rPr sz="1200" dirty="0">
                <a:solidFill>
                  <a:srgbClr val="666666"/>
                </a:solidFill>
                <a:latin typeface="Poppins"/>
                <a:cs typeface="Poppins"/>
              </a:rPr>
              <a:t>option</a:t>
            </a:r>
            <a:r>
              <a:rPr sz="1200" spc="70" dirty="0">
                <a:solidFill>
                  <a:srgbClr val="666666"/>
                </a:solidFill>
                <a:latin typeface="Poppins"/>
                <a:cs typeface="Poppins"/>
              </a:rPr>
              <a:t> </a:t>
            </a:r>
            <a:r>
              <a:rPr sz="1200" dirty="0">
                <a:solidFill>
                  <a:srgbClr val="666666"/>
                </a:solidFill>
                <a:latin typeface="Poppins"/>
                <a:cs typeface="Poppins"/>
              </a:rPr>
              <a:t>to</a:t>
            </a:r>
            <a:r>
              <a:rPr sz="1200" spc="65" dirty="0">
                <a:solidFill>
                  <a:srgbClr val="666666"/>
                </a:solidFill>
                <a:latin typeface="Poppins"/>
                <a:cs typeface="Poppins"/>
              </a:rPr>
              <a:t> </a:t>
            </a:r>
            <a:r>
              <a:rPr sz="1200" spc="-20" dirty="0">
                <a:solidFill>
                  <a:srgbClr val="666666"/>
                </a:solidFill>
                <a:latin typeface="Poppins"/>
                <a:cs typeface="Poppins"/>
              </a:rPr>
              <a:t>have </a:t>
            </a:r>
            <a:r>
              <a:rPr sz="1200" dirty="0">
                <a:solidFill>
                  <a:srgbClr val="666666"/>
                </a:solidFill>
                <a:latin typeface="Poppins"/>
                <a:cs typeface="Poppins"/>
              </a:rPr>
              <a:t>their</a:t>
            </a:r>
            <a:r>
              <a:rPr sz="1200" spc="70" dirty="0">
                <a:solidFill>
                  <a:srgbClr val="666666"/>
                </a:solidFill>
                <a:latin typeface="Poppins"/>
                <a:cs typeface="Poppins"/>
              </a:rPr>
              <a:t> </a:t>
            </a:r>
            <a:r>
              <a:rPr sz="1200" dirty="0">
                <a:solidFill>
                  <a:srgbClr val="666666"/>
                </a:solidFill>
                <a:latin typeface="Poppins"/>
                <a:cs typeface="Poppins"/>
              </a:rPr>
              <a:t>own</a:t>
            </a:r>
            <a:r>
              <a:rPr sz="1200" spc="70" dirty="0">
                <a:solidFill>
                  <a:srgbClr val="666666"/>
                </a:solidFill>
                <a:latin typeface="Poppins"/>
                <a:cs typeface="Poppins"/>
              </a:rPr>
              <a:t> </a:t>
            </a:r>
            <a:r>
              <a:rPr sz="1200" dirty="0">
                <a:solidFill>
                  <a:srgbClr val="666666"/>
                </a:solidFill>
                <a:latin typeface="Poppins"/>
                <a:cs typeface="Poppins"/>
              </a:rPr>
              <a:t>single</a:t>
            </a:r>
            <a:r>
              <a:rPr sz="1200" spc="75" dirty="0">
                <a:solidFill>
                  <a:srgbClr val="666666"/>
                </a:solidFill>
                <a:latin typeface="Poppins"/>
                <a:cs typeface="Poppins"/>
              </a:rPr>
              <a:t> </a:t>
            </a:r>
            <a:r>
              <a:rPr sz="1200" dirty="0">
                <a:solidFill>
                  <a:srgbClr val="666666"/>
                </a:solidFill>
                <a:latin typeface="Poppins"/>
                <a:cs typeface="Poppins"/>
              </a:rPr>
              <a:t>seller</a:t>
            </a:r>
            <a:r>
              <a:rPr sz="1200" spc="70" dirty="0">
                <a:solidFill>
                  <a:srgbClr val="666666"/>
                </a:solidFill>
                <a:latin typeface="Poppins"/>
                <a:cs typeface="Poppins"/>
              </a:rPr>
              <a:t> </a:t>
            </a:r>
            <a:r>
              <a:rPr sz="1200" dirty="0">
                <a:solidFill>
                  <a:srgbClr val="666666"/>
                </a:solidFill>
                <a:latin typeface="Poppins"/>
                <a:cs typeface="Poppins"/>
              </a:rPr>
              <a:t>platform</a:t>
            </a:r>
            <a:r>
              <a:rPr sz="1200" spc="75" dirty="0">
                <a:solidFill>
                  <a:srgbClr val="666666"/>
                </a:solidFill>
                <a:latin typeface="Poppins"/>
                <a:cs typeface="Poppins"/>
              </a:rPr>
              <a:t> </a:t>
            </a:r>
            <a:r>
              <a:rPr sz="1200" dirty="0">
                <a:solidFill>
                  <a:srgbClr val="666666"/>
                </a:solidFill>
                <a:latin typeface="Poppins"/>
                <a:cs typeface="Poppins"/>
              </a:rPr>
              <a:t>once</a:t>
            </a:r>
            <a:r>
              <a:rPr sz="1200" spc="70" dirty="0">
                <a:solidFill>
                  <a:srgbClr val="666666"/>
                </a:solidFill>
                <a:latin typeface="Poppins"/>
                <a:cs typeface="Poppins"/>
              </a:rPr>
              <a:t> </a:t>
            </a:r>
            <a:r>
              <a:rPr sz="1200" spc="-20" dirty="0">
                <a:solidFill>
                  <a:srgbClr val="666666"/>
                </a:solidFill>
                <a:latin typeface="Poppins"/>
                <a:cs typeface="Poppins"/>
              </a:rPr>
              <a:t>they </a:t>
            </a:r>
            <a:r>
              <a:rPr sz="1200" dirty="0">
                <a:solidFill>
                  <a:srgbClr val="666666"/>
                </a:solidFill>
                <a:latin typeface="Poppins"/>
                <a:cs typeface="Poppins"/>
              </a:rPr>
              <a:t>are</a:t>
            </a:r>
            <a:r>
              <a:rPr sz="1200" spc="60" dirty="0">
                <a:solidFill>
                  <a:srgbClr val="666666"/>
                </a:solidFill>
                <a:latin typeface="Poppins"/>
                <a:cs typeface="Poppins"/>
              </a:rPr>
              <a:t> </a:t>
            </a:r>
            <a:r>
              <a:rPr sz="1200" dirty="0">
                <a:solidFill>
                  <a:srgbClr val="666666"/>
                </a:solidFill>
                <a:latin typeface="Poppins"/>
                <a:cs typeface="Poppins"/>
              </a:rPr>
              <a:t>familiar</a:t>
            </a:r>
            <a:r>
              <a:rPr sz="1200" spc="60" dirty="0">
                <a:solidFill>
                  <a:srgbClr val="666666"/>
                </a:solidFill>
                <a:latin typeface="Poppins"/>
                <a:cs typeface="Poppins"/>
              </a:rPr>
              <a:t> </a:t>
            </a:r>
            <a:r>
              <a:rPr sz="1200" dirty="0">
                <a:solidFill>
                  <a:srgbClr val="666666"/>
                </a:solidFill>
                <a:latin typeface="Poppins"/>
                <a:cs typeface="Poppins"/>
              </a:rPr>
              <a:t>with</a:t>
            </a:r>
            <a:r>
              <a:rPr sz="1200" spc="60" dirty="0">
                <a:solidFill>
                  <a:srgbClr val="666666"/>
                </a:solidFill>
                <a:latin typeface="Poppins"/>
                <a:cs typeface="Poppins"/>
              </a:rPr>
              <a:t> </a:t>
            </a:r>
            <a:r>
              <a:rPr sz="1200" dirty="0">
                <a:solidFill>
                  <a:srgbClr val="666666"/>
                </a:solidFill>
                <a:latin typeface="Poppins"/>
                <a:cs typeface="Poppins"/>
              </a:rPr>
              <a:t>the</a:t>
            </a:r>
            <a:r>
              <a:rPr sz="1200" spc="60" dirty="0">
                <a:solidFill>
                  <a:srgbClr val="666666"/>
                </a:solidFill>
                <a:latin typeface="Poppins"/>
                <a:cs typeface="Poppins"/>
              </a:rPr>
              <a:t> </a:t>
            </a:r>
            <a:r>
              <a:rPr sz="1200" spc="-10" dirty="0">
                <a:solidFill>
                  <a:srgbClr val="666666"/>
                </a:solidFill>
                <a:latin typeface="Poppins"/>
                <a:cs typeface="Poppins"/>
              </a:rPr>
              <a:t>technology.</a:t>
            </a:r>
            <a:endParaRPr sz="1200" dirty="0">
              <a:latin typeface="Poppins"/>
              <a:cs typeface="Poppins"/>
            </a:endParaRPr>
          </a:p>
          <a:p>
            <a:pPr marL="253365" marR="259079">
              <a:lnSpc>
                <a:spcPct val="104200"/>
              </a:lnSpc>
              <a:spcBef>
                <a:spcPts val="1500"/>
              </a:spcBef>
            </a:pPr>
            <a:r>
              <a:rPr sz="1200" dirty="0">
                <a:solidFill>
                  <a:srgbClr val="666666"/>
                </a:solidFill>
                <a:latin typeface="Poppins"/>
                <a:cs typeface="Poppins"/>
              </a:rPr>
              <a:t>The</a:t>
            </a:r>
            <a:r>
              <a:rPr sz="1200" spc="75" dirty="0">
                <a:solidFill>
                  <a:srgbClr val="666666"/>
                </a:solidFill>
                <a:latin typeface="Poppins"/>
                <a:cs typeface="Poppins"/>
              </a:rPr>
              <a:t> </a:t>
            </a:r>
            <a:r>
              <a:rPr sz="1200" dirty="0">
                <a:solidFill>
                  <a:srgbClr val="666666"/>
                </a:solidFill>
                <a:latin typeface="Poppins"/>
                <a:cs typeface="Poppins"/>
              </a:rPr>
              <a:t>platforms</a:t>
            </a:r>
            <a:r>
              <a:rPr sz="1200" spc="75" dirty="0">
                <a:solidFill>
                  <a:srgbClr val="666666"/>
                </a:solidFill>
                <a:latin typeface="Poppins"/>
                <a:cs typeface="Poppins"/>
              </a:rPr>
              <a:t> </a:t>
            </a:r>
            <a:r>
              <a:rPr sz="1200" dirty="0">
                <a:solidFill>
                  <a:srgbClr val="666666"/>
                </a:solidFill>
                <a:latin typeface="Poppins"/>
                <a:cs typeface="Poppins"/>
              </a:rPr>
              <a:t>can</a:t>
            </a:r>
            <a:r>
              <a:rPr sz="1200" spc="80" dirty="0">
                <a:solidFill>
                  <a:srgbClr val="666666"/>
                </a:solidFill>
                <a:latin typeface="Poppins"/>
                <a:cs typeface="Poppins"/>
              </a:rPr>
              <a:t> </a:t>
            </a:r>
            <a:r>
              <a:rPr sz="1200" dirty="0">
                <a:solidFill>
                  <a:srgbClr val="666666"/>
                </a:solidFill>
                <a:latin typeface="Poppins"/>
                <a:cs typeface="Poppins"/>
              </a:rPr>
              <a:t>be</a:t>
            </a:r>
            <a:r>
              <a:rPr sz="1200" spc="75" dirty="0">
                <a:solidFill>
                  <a:srgbClr val="666666"/>
                </a:solidFill>
                <a:latin typeface="Poppins"/>
                <a:cs typeface="Poppins"/>
              </a:rPr>
              <a:t> </a:t>
            </a:r>
            <a:r>
              <a:rPr sz="1200" dirty="0">
                <a:solidFill>
                  <a:srgbClr val="666666"/>
                </a:solidFill>
                <a:latin typeface="Poppins"/>
                <a:cs typeface="Poppins"/>
              </a:rPr>
              <a:t>Nui-</a:t>
            </a:r>
            <a:r>
              <a:rPr sz="1200" spc="-10" dirty="0">
                <a:solidFill>
                  <a:srgbClr val="666666"/>
                </a:solidFill>
                <a:latin typeface="Poppins"/>
                <a:cs typeface="Poppins"/>
              </a:rPr>
              <a:t>branded, </a:t>
            </a:r>
            <a:r>
              <a:rPr sz="1200" dirty="0">
                <a:solidFill>
                  <a:srgbClr val="666666"/>
                </a:solidFill>
                <a:latin typeface="Poppins"/>
                <a:cs typeface="Poppins"/>
              </a:rPr>
              <a:t>allowing</a:t>
            </a:r>
            <a:r>
              <a:rPr sz="1200" spc="60" dirty="0">
                <a:solidFill>
                  <a:srgbClr val="666666"/>
                </a:solidFill>
                <a:latin typeface="Poppins"/>
                <a:cs typeface="Poppins"/>
              </a:rPr>
              <a:t> </a:t>
            </a:r>
            <a:r>
              <a:rPr sz="1200" dirty="0">
                <a:solidFill>
                  <a:srgbClr val="666666"/>
                </a:solidFill>
                <a:latin typeface="Poppins"/>
                <a:cs typeface="Poppins"/>
              </a:rPr>
              <a:t>us</a:t>
            </a:r>
            <a:r>
              <a:rPr sz="1200" spc="60" dirty="0">
                <a:solidFill>
                  <a:srgbClr val="666666"/>
                </a:solidFill>
                <a:latin typeface="Poppins"/>
                <a:cs typeface="Poppins"/>
              </a:rPr>
              <a:t> </a:t>
            </a:r>
            <a:r>
              <a:rPr sz="1200" dirty="0">
                <a:solidFill>
                  <a:srgbClr val="666666"/>
                </a:solidFill>
                <a:latin typeface="Poppins"/>
                <a:cs typeface="Poppins"/>
              </a:rPr>
              <a:t>to</a:t>
            </a:r>
            <a:r>
              <a:rPr sz="1200" spc="65" dirty="0">
                <a:solidFill>
                  <a:srgbClr val="666666"/>
                </a:solidFill>
                <a:latin typeface="Poppins"/>
                <a:cs typeface="Poppins"/>
              </a:rPr>
              <a:t> </a:t>
            </a:r>
            <a:r>
              <a:rPr sz="1200" dirty="0">
                <a:solidFill>
                  <a:srgbClr val="666666"/>
                </a:solidFill>
                <a:latin typeface="Poppins"/>
                <a:cs typeface="Poppins"/>
              </a:rPr>
              <a:t>grow</a:t>
            </a:r>
            <a:r>
              <a:rPr sz="1200" spc="60" dirty="0">
                <a:solidFill>
                  <a:srgbClr val="666666"/>
                </a:solidFill>
                <a:latin typeface="Poppins"/>
                <a:cs typeface="Poppins"/>
              </a:rPr>
              <a:t> </a:t>
            </a:r>
            <a:r>
              <a:rPr sz="1200" dirty="0">
                <a:solidFill>
                  <a:srgbClr val="666666"/>
                </a:solidFill>
                <a:latin typeface="Poppins"/>
                <a:cs typeface="Poppins"/>
              </a:rPr>
              <a:t>brand</a:t>
            </a:r>
            <a:r>
              <a:rPr sz="1200" spc="65" dirty="0">
                <a:solidFill>
                  <a:srgbClr val="666666"/>
                </a:solidFill>
                <a:latin typeface="Poppins"/>
                <a:cs typeface="Poppins"/>
              </a:rPr>
              <a:t> </a:t>
            </a:r>
            <a:r>
              <a:rPr sz="1200" spc="-10" dirty="0">
                <a:solidFill>
                  <a:srgbClr val="666666"/>
                </a:solidFill>
                <a:latin typeface="Poppins"/>
                <a:cs typeface="Poppins"/>
              </a:rPr>
              <a:t>awareness.</a:t>
            </a:r>
            <a:endParaRPr sz="1200" dirty="0">
              <a:latin typeface="Poppins"/>
              <a:cs typeface="Poppins"/>
            </a:endParaRPr>
          </a:p>
          <a:p>
            <a:pPr marL="253365" marR="14604">
              <a:lnSpc>
                <a:spcPct val="104200"/>
              </a:lnSpc>
              <a:spcBef>
                <a:spcPts val="1500"/>
              </a:spcBef>
            </a:pPr>
            <a:r>
              <a:rPr sz="1200" dirty="0">
                <a:solidFill>
                  <a:srgbClr val="666666"/>
                </a:solidFill>
                <a:latin typeface="Poppins"/>
                <a:cs typeface="Poppins"/>
              </a:rPr>
              <a:t>We</a:t>
            </a:r>
            <a:r>
              <a:rPr sz="1200" spc="60" dirty="0">
                <a:solidFill>
                  <a:srgbClr val="666666"/>
                </a:solidFill>
                <a:latin typeface="Poppins"/>
                <a:cs typeface="Poppins"/>
              </a:rPr>
              <a:t> </a:t>
            </a:r>
            <a:r>
              <a:rPr sz="1200" dirty="0">
                <a:solidFill>
                  <a:srgbClr val="666666"/>
                </a:solidFill>
                <a:latin typeface="Poppins"/>
                <a:cs typeface="Poppins"/>
              </a:rPr>
              <a:t>can</a:t>
            </a:r>
            <a:r>
              <a:rPr sz="1200" spc="60" dirty="0">
                <a:solidFill>
                  <a:srgbClr val="666666"/>
                </a:solidFill>
                <a:latin typeface="Poppins"/>
                <a:cs typeface="Poppins"/>
              </a:rPr>
              <a:t> </a:t>
            </a:r>
            <a:r>
              <a:rPr sz="1200" dirty="0">
                <a:solidFill>
                  <a:srgbClr val="666666"/>
                </a:solidFill>
                <a:latin typeface="Poppins"/>
                <a:cs typeface="Poppins"/>
              </a:rPr>
              <a:t>increase</a:t>
            </a:r>
            <a:r>
              <a:rPr sz="1200" spc="65" dirty="0">
                <a:solidFill>
                  <a:srgbClr val="666666"/>
                </a:solidFill>
                <a:latin typeface="Poppins"/>
                <a:cs typeface="Poppins"/>
              </a:rPr>
              <a:t> </a:t>
            </a:r>
            <a:r>
              <a:rPr sz="1200" dirty="0">
                <a:solidFill>
                  <a:srgbClr val="666666"/>
                </a:solidFill>
                <a:latin typeface="Poppins"/>
                <a:cs typeface="Poppins"/>
              </a:rPr>
              <a:t>our</a:t>
            </a:r>
            <a:r>
              <a:rPr sz="1200" spc="60" dirty="0">
                <a:solidFill>
                  <a:srgbClr val="666666"/>
                </a:solidFill>
                <a:latin typeface="Poppins"/>
                <a:cs typeface="Poppins"/>
              </a:rPr>
              <a:t> </a:t>
            </a:r>
            <a:r>
              <a:rPr sz="1200" dirty="0">
                <a:solidFill>
                  <a:srgbClr val="666666"/>
                </a:solidFill>
                <a:latin typeface="Poppins"/>
                <a:cs typeface="Poppins"/>
              </a:rPr>
              <a:t>offering</a:t>
            </a:r>
            <a:r>
              <a:rPr sz="1200" spc="65" dirty="0">
                <a:solidFill>
                  <a:srgbClr val="666666"/>
                </a:solidFill>
                <a:latin typeface="Poppins"/>
                <a:cs typeface="Poppins"/>
              </a:rPr>
              <a:t> </a:t>
            </a:r>
            <a:r>
              <a:rPr sz="1200" dirty="0">
                <a:solidFill>
                  <a:srgbClr val="666666"/>
                </a:solidFill>
                <a:latin typeface="Poppins"/>
                <a:cs typeface="Poppins"/>
              </a:rPr>
              <a:t>to</a:t>
            </a:r>
            <a:r>
              <a:rPr sz="1200" spc="60" dirty="0">
                <a:solidFill>
                  <a:srgbClr val="666666"/>
                </a:solidFill>
                <a:latin typeface="Poppins"/>
                <a:cs typeface="Poppins"/>
              </a:rPr>
              <a:t> </a:t>
            </a:r>
            <a:r>
              <a:rPr sz="1200" spc="-10" dirty="0">
                <a:solidFill>
                  <a:srgbClr val="666666"/>
                </a:solidFill>
                <a:latin typeface="Poppins"/>
                <a:cs typeface="Poppins"/>
              </a:rPr>
              <a:t>current </a:t>
            </a:r>
            <a:r>
              <a:rPr sz="1200" dirty="0">
                <a:solidFill>
                  <a:srgbClr val="666666"/>
                </a:solidFill>
                <a:latin typeface="Poppins"/>
                <a:cs typeface="Poppins"/>
              </a:rPr>
              <a:t>customers</a:t>
            </a:r>
            <a:r>
              <a:rPr sz="1200" spc="55" dirty="0">
                <a:solidFill>
                  <a:srgbClr val="666666"/>
                </a:solidFill>
                <a:latin typeface="Poppins"/>
                <a:cs typeface="Poppins"/>
              </a:rPr>
              <a:t> </a:t>
            </a:r>
            <a:r>
              <a:rPr sz="1200" dirty="0">
                <a:solidFill>
                  <a:srgbClr val="666666"/>
                </a:solidFill>
                <a:latin typeface="Poppins"/>
                <a:cs typeface="Poppins"/>
              </a:rPr>
              <a:t>as</a:t>
            </a:r>
            <a:r>
              <a:rPr sz="1200" spc="55" dirty="0">
                <a:solidFill>
                  <a:srgbClr val="666666"/>
                </a:solidFill>
                <a:latin typeface="Poppins"/>
                <a:cs typeface="Poppins"/>
              </a:rPr>
              <a:t> </a:t>
            </a:r>
            <a:r>
              <a:rPr sz="1200" dirty="0">
                <a:solidFill>
                  <a:srgbClr val="666666"/>
                </a:solidFill>
                <a:latin typeface="Poppins"/>
                <a:cs typeface="Poppins"/>
              </a:rPr>
              <a:t>we</a:t>
            </a:r>
            <a:r>
              <a:rPr sz="1200" spc="55" dirty="0">
                <a:solidFill>
                  <a:srgbClr val="666666"/>
                </a:solidFill>
                <a:latin typeface="Poppins"/>
                <a:cs typeface="Poppins"/>
              </a:rPr>
              <a:t> </a:t>
            </a:r>
            <a:r>
              <a:rPr sz="1200" dirty="0">
                <a:solidFill>
                  <a:srgbClr val="666666"/>
                </a:solidFill>
                <a:latin typeface="Poppins"/>
                <a:cs typeface="Poppins"/>
              </a:rPr>
              <a:t>are</a:t>
            </a:r>
            <a:r>
              <a:rPr sz="1200" spc="60" dirty="0">
                <a:solidFill>
                  <a:srgbClr val="666666"/>
                </a:solidFill>
                <a:latin typeface="Poppins"/>
                <a:cs typeface="Poppins"/>
              </a:rPr>
              <a:t> </a:t>
            </a:r>
            <a:r>
              <a:rPr sz="1200" dirty="0">
                <a:solidFill>
                  <a:srgbClr val="666666"/>
                </a:solidFill>
                <a:latin typeface="Poppins"/>
                <a:cs typeface="Poppins"/>
              </a:rPr>
              <a:t>able</a:t>
            </a:r>
            <a:r>
              <a:rPr sz="1200" spc="55" dirty="0">
                <a:solidFill>
                  <a:srgbClr val="666666"/>
                </a:solidFill>
                <a:latin typeface="Poppins"/>
                <a:cs typeface="Poppins"/>
              </a:rPr>
              <a:t> </a:t>
            </a:r>
            <a:r>
              <a:rPr sz="1200" dirty="0">
                <a:solidFill>
                  <a:srgbClr val="666666"/>
                </a:solidFill>
                <a:latin typeface="Poppins"/>
                <a:cs typeface="Poppins"/>
              </a:rPr>
              <a:t>to</a:t>
            </a:r>
            <a:r>
              <a:rPr sz="1200" spc="55" dirty="0">
                <a:solidFill>
                  <a:srgbClr val="666666"/>
                </a:solidFill>
                <a:latin typeface="Poppins"/>
                <a:cs typeface="Poppins"/>
              </a:rPr>
              <a:t> </a:t>
            </a:r>
            <a:r>
              <a:rPr sz="1200" spc="-10" dirty="0">
                <a:solidFill>
                  <a:srgbClr val="666666"/>
                </a:solidFill>
                <a:latin typeface="Poppins"/>
                <a:cs typeface="Poppins"/>
              </a:rPr>
              <a:t>facilitate </a:t>
            </a:r>
            <a:r>
              <a:rPr sz="1200" dirty="0">
                <a:solidFill>
                  <a:srgbClr val="666666"/>
                </a:solidFill>
                <a:latin typeface="Poppins"/>
                <a:cs typeface="Poppins"/>
              </a:rPr>
              <a:t>buyers</a:t>
            </a:r>
            <a:r>
              <a:rPr sz="1200" spc="60" dirty="0">
                <a:solidFill>
                  <a:srgbClr val="666666"/>
                </a:solidFill>
                <a:latin typeface="Poppins"/>
                <a:cs typeface="Poppins"/>
              </a:rPr>
              <a:t> </a:t>
            </a:r>
            <a:r>
              <a:rPr sz="1200" dirty="0">
                <a:solidFill>
                  <a:srgbClr val="666666"/>
                </a:solidFill>
                <a:latin typeface="Poppins"/>
                <a:cs typeface="Poppins"/>
              </a:rPr>
              <a:t>moving</a:t>
            </a:r>
            <a:r>
              <a:rPr sz="1200" spc="60" dirty="0">
                <a:solidFill>
                  <a:srgbClr val="666666"/>
                </a:solidFill>
                <a:latin typeface="Poppins"/>
                <a:cs typeface="Poppins"/>
              </a:rPr>
              <a:t> </a:t>
            </a:r>
            <a:r>
              <a:rPr sz="1200" dirty="0">
                <a:solidFill>
                  <a:srgbClr val="666666"/>
                </a:solidFill>
                <a:latin typeface="Poppins"/>
                <a:cs typeface="Poppins"/>
              </a:rPr>
              <a:t>from</a:t>
            </a:r>
            <a:r>
              <a:rPr sz="1200" spc="60" dirty="0">
                <a:solidFill>
                  <a:srgbClr val="666666"/>
                </a:solidFill>
                <a:latin typeface="Poppins"/>
                <a:cs typeface="Poppins"/>
              </a:rPr>
              <a:t> </a:t>
            </a:r>
            <a:r>
              <a:rPr sz="1200" dirty="0">
                <a:solidFill>
                  <a:srgbClr val="666666"/>
                </a:solidFill>
                <a:latin typeface="Poppins"/>
                <a:cs typeface="Poppins"/>
              </a:rPr>
              <a:t>one</a:t>
            </a:r>
            <a:r>
              <a:rPr sz="1200" spc="65" dirty="0">
                <a:solidFill>
                  <a:srgbClr val="666666"/>
                </a:solidFill>
                <a:latin typeface="Poppins"/>
                <a:cs typeface="Poppins"/>
              </a:rPr>
              <a:t> </a:t>
            </a:r>
            <a:r>
              <a:rPr sz="1200" dirty="0">
                <a:solidFill>
                  <a:srgbClr val="666666"/>
                </a:solidFill>
                <a:latin typeface="Poppins"/>
                <a:cs typeface="Poppins"/>
              </a:rPr>
              <a:t>of</a:t>
            </a:r>
            <a:r>
              <a:rPr sz="1200" spc="60" dirty="0">
                <a:solidFill>
                  <a:srgbClr val="666666"/>
                </a:solidFill>
                <a:latin typeface="Poppins"/>
                <a:cs typeface="Poppins"/>
              </a:rPr>
              <a:t> </a:t>
            </a:r>
            <a:r>
              <a:rPr sz="1200" dirty="0">
                <a:solidFill>
                  <a:srgbClr val="666666"/>
                </a:solidFill>
                <a:latin typeface="Poppins"/>
                <a:cs typeface="Poppins"/>
              </a:rPr>
              <a:t>our</a:t>
            </a:r>
            <a:r>
              <a:rPr sz="1200" spc="60" dirty="0">
                <a:solidFill>
                  <a:srgbClr val="666666"/>
                </a:solidFill>
                <a:latin typeface="Poppins"/>
                <a:cs typeface="Poppins"/>
              </a:rPr>
              <a:t> </a:t>
            </a:r>
            <a:r>
              <a:rPr sz="1200" spc="-20" dirty="0">
                <a:solidFill>
                  <a:srgbClr val="666666"/>
                </a:solidFill>
                <a:latin typeface="Poppins"/>
                <a:cs typeface="Poppins"/>
              </a:rPr>
              <a:t>multi </a:t>
            </a:r>
            <a:r>
              <a:rPr sz="1200" dirty="0">
                <a:solidFill>
                  <a:srgbClr val="666666"/>
                </a:solidFill>
                <a:latin typeface="Poppins"/>
                <a:cs typeface="Poppins"/>
              </a:rPr>
              <a:t>seller/multi</a:t>
            </a:r>
            <a:r>
              <a:rPr sz="1200" spc="70" dirty="0">
                <a:solidFill>
                  <a:srgbClr val="666666"/>
                </a:solidFill>
                <a:latin typeface="Poppins"/>
                <a:cs typeface="Poppins"/>
              </a:rPr>
              <a:t> </a:t>
            </a:r>
            <a:r>
              <a:rPr sz="1200" dirty="0">
                <a:solidFill>
                  <a:srgbClr val="666666"/>
                </a:solidFill>
                <a:latin typeface="Poppins"/>
                <a:cs typeface="Poppins"/>
              </a:rPr>
              <a:t>buyer</a:t>
            </a:r>
            <a:r>
              <a:rPr sz="1200" spc="75" dirty="0">
                <a:solidFill>
                  <a:srgbClr val="666666"/>
                </a:solidFill>
                <a:latin typeface="Poppins"/>
                <a:cs typeface="Poppins"/>
              </a:rPr>
              <a:t> </a:t>
            </a:r>
            <a:r>
              <a:rPr sz="1200" dirty="0">
                <a:solidFill>
                  <a:srgbClr val="666666"/>
                </a:solidFill>
                <a:latin typeface="Poppins"/>
                <a:cs typeface="Poppins"/>
              </a:rPr>
              <a:t>platforms</a:t>
            </a:r>
            <a:r>
              <a:rPr sz="1200" spc="75" dirty="0">
                <a:solidFill>
                  <a:srgbClr val="666666"/>
                </a:solidFill>
                <a:latin typeface="Poppins"/>
                <a:cs typeface="Poppins"/>
              </a:rPr>
              <a:t> </a:t>
            </a:r>
            <a:r>
              <a:rPr sz="1200" dirty="0">
                <a:solidFill>
                  <a:srgbClr val="666666"/>
                </a:solidFill>
                <a:latin typeface="Poppins"/>
                <a:cs typeface="Poppins"/>
              </a:rPr>
              <a:t>to</a:t>
            </a:r>
            <a:r>
              <a:rPr sz="1200" spc="75" dirty="0">
                <a:solidFill>
                  <a:srgbClr val="666666"/>
                </a:solidFill>
                <a:latin typeface="Poppins"/>
                <a:cs typeface="Poppins"/>
              </a:rPr>
              <a:t> </a:t>
            </a:r>
            <a:r>
              <a:rPr sz="1200" dirty="0">
                <a:solidFill>
                  <a:srgbClr val="666666"/>
                </a:solidFill>
                <a:latin typeface="Poppins"/>
                <a:cs typeface="Poppins"/>
              </a:rPr>
              <a:t>one</a:t>
            </a:r>
            <a:r>
              <a:rPr sz="1200" spc="70" dirty="0">
                <a:solidFill>
                  <a:srgbClr val="666666"/>
                </a:solidFill>
                <a:latin typeface="Poppins"/>
                <a:cs typeface="Poppins"/>
              </a:rPr>
              <a:t> </a:t>
            </a:r>
            <a:r>
              <a:rPr sz="1200" dirty="0">
                <a:solidFill>
                  <a:srgbClr val="666666"/>
                </a:solidFill>
                <a:latin typeface="Poppins"/>
                <a:cs typeface="Poppins"/>
              </a:rPr>
              <a:t>of</a:t>
            </a:r>
            <a:r>
              <a:rPr sz="1200" spc="75" dirty="0">
                <a:solidFill>
                  <a:srgbClr val="666666"/>
                </a:solidFill>
                <a:latin typeface="Poppins"/>
                <a:cs typeface="Poppins"/>
              </a:rPr>
              <a:t> </a:t>
            </a:r>
            <a:r>
              <a:rPr sz="1200" spc="-25" dirty="0">
                <a:solidFill>
                  <a:srgbClr val="666666"/>
                </a:solidFill>
                <a:latin typeface="Poppins"/>
                <a:cs typeface="Poppins"/>
              </a:rPr>
              <a:t>our </a:t>
            </a:r>
            <a:r>
              <a:rPr sz="1200" dirty="0">
                <a:solidFill>
                  <a:srgbClr val="666666"/>
                </a:solidFill>
                <a:latin typeface="Poppins"/>
                <a:cs typeface="Poppins"/>
              </a:rPr>
              <a:t>single</a:t>
            </a:r>
            <a:r>
              <a:rPr sz="1200" spc="70" dirty="0">
                <a:solidFill>
                  <a:srgbClr val="666666"/>
                </a:solidFill>
                <a:latin typeface="Poppins"/>
                <a:cs typeface="Poppins"/>
              </a:rPr>
              <a:t> </a:t>
            </a:r>
            <a:r>
              <a:rPr sz="1200" dirty="0">
                <a:solidFill>
                  <a:srgbClr val="666666"/>
                </a:solidFill>
                <a:latin typeface="Poppins"/>
                <a:cs typeface="Poppins"/>
              </a:rPr>
              <a:t>seller</a:t>
            </a:r>
            <a:r>
              <a:rPr sz="1200" spc="70" dirty="0">
                <a:solidFill>
                  <a:srgbClr val="666666"/>
                </a:solidFill>
                <a:latin typeface="Poppins"/>
                <a:cs typeface="Poppins"/>
              </a:rPr>
              <a:t> </a:t>
            </a:r>
            <a:r>
              <a:rPr sz="1200" spc="-10" dirty="0">
                <a:solidFill>
                  <a:srgbClr val="666666"/>
                </a:solidFill>
                <a:latin typeface="Poppins"/>
                <a:cs typeface="Poppins"/>
              </a:rPr>
              <a:t>platforms.</a:t>
            </a:r>
            <a:endParaRPr lang="en-NZ" sz="1200" spc="-10" dirty="0">
              <a:solidFill>
                <a:srgbClr val="666666"/>
              </a:solidFill>
              <a:latin typeface="Poppins"/>
              <a:cs typeface="Poppins"/>
            </a:endParaRPr>
          </a:p>
          <a:p>
            <a:pPr marL="253365" marR="14604">
              <a:lnSpc>
                <a:spcPct val="104200"/>
              </a:lnSpc>
              <a:spcBef>
                <a:spcPts val="1500"/>
              </a:spcBef>
            </a:pPr>
            <a:r>
              <a:rPr lang="en-NZ" sz="1200" spc="-10" dirty="0">
                <a:solidFill>
                  <a:srgbClr val="FF0000"/>
                </a:solidFill>
                <a:latin typeface="Poppins"/>
                <a:cs typeface="Poppins"/>
              </a:rPr>
              <a:t>We can share market insights from multi seller/multi buyer platforms as appropriate</a:t>
            </a:r>
            <a:endParaRPr sz="1200" dirty="0">
              <a:solidFill>
                <a:srgbClr val="FF0000"/>
              </a:solidFill>
              <a:latin typeface="Poppins"/>
              <a:cs typeface="Poppins"/>
            </a:endParaRPr>
          </a:p>
        </p:txBody>
      </p:sp>
      <p:grpSp>
        <p:nvGrpSpPr>
          <p:cNvPr id="55" name="object 30">
            <a:extLst>
              <a:ext uri="{FF2B5EF4-FFF2-40B4-BE49-F238E27FC236}">
                <a16:creationId xmlns:a16="http://schemas.microsoft.com/office/drawing/2014/main" id="{C8A19E7C-05DA-A549-B00D-8BA97E592A41}"/>
              </a:ext>
            </a:extLst>
          </p:cNvPr>
          <p:cNvGrpSpPr/>
          <p:nvPr/>
        </p:nvGrpSpPr>
        <p:grpSpPr>
          <a:xfrm>
            <a:off x="7004215" y="1955800"/>
            <a:ext cx="162879" cy="3935129"/>
            <a:chOff x="7657803" y="2189780"/>
            <a:chExt cx="162879" cy="3935129"/>
          </a:xfrm>
        </p:grpSpPr>
        <p:pic>
          <p:nvPicPr>
            <p:cNvPr id="58" name="object 33">
              <a:extLst>
                <a:ext uri="{FF2B5EF4-FFF2-40B4-BE49-F238E27FC236}">
                  <a16:creationId xmlns:a16="http://schemas.microsoft.com/office/drawing/2014/main" id="{6CD0E144-73C7-4945-A8AA-FFB46AB0066B}"/>
                </a:ext>
              </a:extLst>
            </p:cNvPr>
            <p:cNvPicPr/>
            <p:nvPr/>
          </p:nvPicPr>
          <p:blipFill>
            <a:blip r:embed="rId8" cstate="print"/>
            <a:stretch>
              <a:fillRect/>
            </a:stretch>
          </p:blipFill>
          <p:spPr>
            <a:xfrm>
              <a:off x="7657805" y="2954138"/>
              <a:ext cx="162877" cy="123266"/>
            </a:xfrm>
            <a:prstGeom prst="rect">
              <a:avLst/>
            </a:prstGeom>
          </p:spPr>
        </p:pic>
        <p:pic>
          <p:nvPicPr>
            <p:cNvPr id="59" name="object 34">
              <a:extLst>
                <a:ext uri="{FF2B5EF4-FFF2-40B4-BE49-F238E27FC236}">
                  <a16:creationId xmlns:a16="http://schemas.microsoft.com/office/drawing/2014/main" id="{D3A7D53F-782F-CF4C-B0D9-B922BBC33D45}"/>
                </a:ext>
              </a:extLst>
            </p:cNvPr>
            <p:cNvPicPr/>
            <p:nvPr/>
          </p:nvPicPr>
          <p:blipFill>
            <a:blip r:embed="rId8" cstate="print"/>
            <a:stretch>
              <a:fillRect/>
            </a:stretch>
          </p:blipFill>
          <p:spPr>
            <a:xfrm>
              <a:off x="7657805" y="3706901"/>
              <a:ext cx="162877" cy="123266"/>
            </a:xfrm>
            <a:prstGeom prst="rect">
              <a:avLst/>
            </a:prstGeom>
          </p:spPr>
        </p:pic>
        <p:pic>
          <p:nvPicPr>
            <p:cNvPr id="60" name="object 35">
              <a:extLst>
                <a:ext uri="{FF2B5EF4-FFF2-40B4-BE49-F238E27FC236}">
                  <a16:creationId xmlns:a16="http://schemas.microsoft.com/office/drawing/2014/main" id="{256E525A-B756-5F46-B2E9-447C9D50488F}"/>
                </a:ext>
              </a:extLst>
            </p:cNvPr>
            <p:cNvPicPr/>
            <p:nvPr/>
          </p:nvPicPr>
          <p:blipFill>
            <a:blip r:embed="rId8" cstate="print"/>
            <a:stretch>
              <a:fillRect/>
            </a:stretch>
          </p:blipFill>
          <p:spPr>
            <a:xfrm>
              <a:off x="7657805" y="4285029"/>
              <a:ext cx="162877" cy="123266"/>
            </a:xfrm>
            <a:prstGeom prst="rect">
              <a:avLst/>
            </a:prstGeom>
          </p:spPr>
        </p:pic>
        <p:pic>
          <p:nvPicPr>
            <p:cNvPr id="61" name="object 36">
              <a:extLst>
                <a:ext uri="{FF2B5EF4-FFF2-40B4-BE49-F238E27FC236}">
                  <a16:creationId xmlns:a16="http://schemas.microsoft.com/office/drawing/2014/main" id="{0B5A33AF-11AF-784E-BEBA-55F32DB87430}"/>
                </a:ext>
              </a:extLst>
            </p:cNvPr>
            <p:cNvPicPr/>
            <p:nvPr/>
          </p:nvPicPr>
          <p:blipFill>
            <a:blip r:embed="rId8" cstate="print"/>
            <a:stretch>
              <a:fillRect/>
            </a:stretch>
          </p:blipFill>
          <p:spPr>
            <a:xfrm>
              <a:off x="7657804" y="5423515"/>
              <a:ext cx="162877" cy="123266"/>
            </a:xfrm>
            <a:prstGeom prst="rect">
              <a:avLst/>
            </a:prstGeom>
          </p:spPr>
        </p:pic>
        <p:pic>
          <p:nvPicPr>
            <p:cNvPr id="62" name="object 37">
              <a:extLst>
                <a:ext uri="{FF2B5EF4-FFF2-40B4-BE49-F238E27FC236}">
                  <a16:creationId xmlns:a16="http://schemas.microsoft.com/office/drawing/2014/main" id="{2E63ACAA-B51E-E74A-BAAD-086A8FB67B60}"/>
                </a:ext>
              </a:extLst>
            </p:cNvPr>
            <p:cNvPicPr/>
            <p:nvPr/>
          </p:nvPicPr>
          <p:blipFill>
            <a:blip r:embed="rId8" cstate="print"/>
            <a:stretch>
              <a:fillRect/>
            </a:stretch>
          </p:blipFill>
          <p:spPr>
            <a:xfrm>
              <a:off x="7657803" y="6001643"/>
              <a:ext cx="162877" cy="123266"/>
            </a:xfrm>
            <a:prstGeom prst="rect">
              <a:avLst/>
            </a:prstGeom>
          </p:spPr>
        </p:pic>
        <p:pic>
          <p:nvPicPr>
            <p:cNvPr id="63" name="object 38">
              <a:extLst>
                <a:ext uri="{FF2B5EF4-FFF2-40B4-BE49-F238E27FC236}">
                  <a16:creationId xmlns:a16="http://schemas.microsoft.com/office/drawing/2014/main" id="{83773D07-0405-5940-AA63-4A400D06C38D}"/>
                </a:ext>
              </a:extLst>
            </p:cNvPr>
            <p:cNvPicPr/>
            <p:nvPr/>
          </p:nvPicPr>
          <p:blipFill>
            <a:blip r:embed="rId8" cstate="print"/>
            <a:stretch>
              <a:fillRect/>
            </a:stretch>
          </p:blipFill>
          <p:spPr>
            <a:xfrm>
              <a:off x="7657805" y="2189780"/>
              <a:ext cx="162877" cy="123266"/>
            </a:xfrm>
            <a:prstGeom prst="rect">
              <a:avLst/>
            </a:prstGeom>
          </p:spPr>
        </p:pic>
      </p:grpSp>
      <p:sp>
        <p:nvSpPr>
          <p:cNvPr id="44" name="object 29">
            <a:extLst>
              <a:ext uri="{FF2B5EF4-FFF2-40B4-BE49-F238E27FC236}">
                <a16:creationId xmlns:a16="http://schemas.microsoft.com/office/drawing/2014/main" id="{B8F79E2E-AA46-0F48-A5AB-86BFC707C574}"/>
              </a:ext>
            </a:extLst>
          </p:cNvPr>
          <p:cNvSpPr txBox="1"/>
          <p:nvPr/>
        </p:nvSpPr>
        <p:spPr>
          <a:xfrm>
            <a:off x="113595" y="4904270"/>
            <a:ext cx="6573820" cy="1293559"/>
          </a:xfrm>
          <a:prstGeom prst="rect">
            <a:avLst/>
          </a:prstGeom>
        </p:spPr>
        <p:txBody>
          <a:bodyPr vert="horz" wrap="square" lIns="0" tIns="5080" rIns="0" bIns="0" rtlCol="0">
            <a:spAutoFit/>
          </a:bodyPr>
          <a:lstStyle/>
          <a:p>
            <a:pPr marL="1868805" marR="27940">
              <a:lnSpc>
                <a:spcPct val="104200"/>
              </a:lnSpc>
              <a:spcBef>
                <a:spcPts val="1060"/>
              </a:spcBef>
            </a:pPr>
            <a:r>
              <a:rPr sz="1200" dirty="0">
                <a:solidFill>
                  <a:srgbClr val="FF0000"/>
                </a:solidFill>
                <a:latin typeface="Poppins"/>
                <a:cs typeface="Poppins"/>
              </a:rPr>
              <a:t>In April 2022, we launch</a:t>
            </a:r>
            <a:r>
              <a:rPr lang="en-US" sz="1200" dirty="0">
                <a:solidFill>
                  <a:srgbClr val="FF0000"/>
                </a:solidFill>
                <a:latin typeface="Poppins"/>
                <a:cs typeface="Poppins"/>
              </a:rPr>
              <a:t>ed</a:t>
            </a:r>
            <a:r>
              <a:rPr sz="1200" dirty="0">
                <a:solidFill>
                  <a:srgbClr val="FF0000"/>
                </a:solidFill>
                <a:latin typeface="Poppins"/>
                <a:cs typeface="Poppins"/>
              </a:rPr>
              <a:t> Nui Markets North America, </a:t>
            </a:r>
            <a:r>
              <a:rPr sz="1200" spc="-25" dirty="0">
                <a:solidFill>
                  <a:srgbClr val="FF0000"/>
                </a:solidFill>
                <a:latin typeface="Poppins"/>
                <a:cs typeface="Poppins"/>
              </a:rPr>
              <a:t>our </a:t>
            </a:r>
            <a:r>
              <a:rPr sz="1200" dirty="0">
                <a:solidFill>
                  <a:srgbClr val="FF0000"/>
                </a:solidFill>
                <a:latin typeface="Poppins"/>
                <a:cs typeface="Poppins"/>
              </a:rPr>
              <a:t>second multi seller/multi buyer platform</a:t>
            </a:r>
            <a:r>
              <a:rPr lang="en-NZ" sz="1200" dirty="0">
                <a:solidFill>
                  <a:srgbClr val="FF0000"/>
                </a:solidFill>
                <a:latin typeface="Poppins"/>
                <a:cs typeface="Poppins"/>
              </a:rPr>
              <a:t> with Nui as the platform operator. </a:t>
            </a:r>
          </a:p>
          <a:p>
            <a:pPr marL="1868805" marR="27940">
              <a:lnSpc>
                <a:spcPct val="104200"/>
              </a:lnSpc>
              <a:spcBef>
                <a:spcPts val="1060"/>
              </a:spcBef>
            </a:pPr>
            <a:r>
              <a:rPr sz="1200" dirty="0">
                <a:solidFill>
                  <a:srgbClr val="FF0000"/>
                </a:solidFill>
                <a:latin typeface="Poppins"/>
                <a:cs typeface="Poppins"/>
              </a:rPr>
              <a:t>This</a:t>
            </a:r>
            <a:r>
              <a:rPr sz="1200" spc="-10" dirty="0">
                <a:solidFill>
                  <a:srgbClr val="FF0000"/>
                </a:solidFill>
                <a:latin typeface="Poppins"/>
                <a:cs typeface="Poppins"/>
              </a:rPr>
              <a:t> </a:t>
            </a:r>
            <a:r>
              <a:rPr lang="en-US" sz="1200" spc="-10" dirty="0">
                <a:solidFill>
                  <a:srgbClr val="FF0000"/>
                </a:solidFill>
                <a:latin typeface="Poppins"/>
                <a:cs typeface="Poppins"/>
              </a:rPr>
              <a:t>platform</a:t>
            </a:r>
            <a:r>
              <a:rPr sz="1200" dirty="0">
                <a:solidFill>
                  <a:srgbClr val="FF0000"/>
                </a:solidFill>
                <a:latin typeface="Poppins"/>
                <a:cs typeface="Poppins"/>
              </a:rPr>
              <a:t> </a:t>
            </a:r>
            <a:r>
              <a:rPr lang="en-NZ" sz="1200" dirty="0">
                <a:solidFill>
                  <a:srgbClr val="FF0000"/>
                </a:solidFill>
                <a:latin typeface="Poppins"/>
                <a:cs typeface="Poppins"/>
              </a:rPr>
              <a:t>e</a:t>
            </a:r>
            <a:r>
              <a:rPr sz="1200" dirty="0" err="1">
                <a:solidFill>
                  <a:srgbClr val="FF0000"/>
                </a:solidFill>
                <a:latin typeface="Poppins"/>
                <a:cs typeface="Poppins"/>
              </a:rPr>
              <a:t>xpand</a:t>
            </a:r>
            <a:r>
              <a:rPr lang="en-US" sz="1200" dirty="0" err="1">
                <a:solidFill>
                  <a:srgbClr val="FF0000"/>
                </a:solidFill>
                <a:latin typeface="Poppins"/>
                <a:cs typeface="Poppins"/>
              </a:rPr>
              <a:t>s</a:t>
            </a:r>
            <a:r>
              <a:rPr sz="1200" dirty="0">
                <a:solidFill>
                  <a:srgbClr val="FF0000"/>
                </a:solidFill>
                <a:latin typeface="Poppins"/>
                <a:cs typeface="Poppins"/>
              </a:rPr>
              <a:t> Nui’s presence in the North American </a:t>
            </a:r>
            <a:r>
              <a:rPr sz="1200" spc="-10" dirty="0">
                <a:solidFill>
                  <a:srgbClr val="FF0000"/>
                </a:solidFill>
                <a:latin typeface="Poppins"/>
                <a:cs typeface="Poppins"/>
              </a:rPr>
              <a:t>Dairy </a:t>
            </a:r>
            <a:r>
              <a:rPr sz="1200" dirty="0">
                <a:solidFill>
                  <a:srgbClr val="FF0000"/>
                </a:solidFill>
                <a:latin typeface="Poppins"/>
                <a:cs typeface="Poppins"/>
              </a:rPr>
              <a:t>Market, where we </a:t>
            </a:r>
            <a:r>
              <a:rPr lang="en-US" sz="1200" dirty="0">
                <a:solidFill>
                  <a:srgbClr val="FF0000"/>
                </a:solidFill>
                <a:latin typeface="Poppins"/>
                <a:cs typeface="Poppins"/>
              </a:rPr>
              <a:t>already</a:t>
            </a:r>
            <a:r>
              <a:rPr sz="1200" dirty="0">
                <a:solidFill>
                  <a:srgbClr val="FF0000"/>
                </a:solidFill>
                <a:latin typeface="Poppins"/>
                <a:cs typeface="Poppins"/>
              </a:rPr>
              <a:t> provide single seller </a:t>
            </a:r>
            <a:r>
              <a:rPr sz="1200" spc="-10" dirty="0">
                <a:solidFill>
                  <a:srgbClr val="FF0000"/>
                </a:solidFill>
                <a:latin typeface="Poppins"/>
                <a:cs typeface="Poppins"/>
              </a:rPr>
              <a:t>platforms.</a:t>
            </a:r>
            <a:endParaRPr sz="1200" dirty="0">
              <a:solidFill>
                <a:srgbClr val="FF0000"/>
              </a:solidFill>
              <a:latin typeface="Poppins"/>
              <a:cs typeface="Poppins"/>
            </a:endParaRPr>
          </a:p>
        </p:txBody>
      </p:sp>
      <p:sp>
        <p:nvSpPr>
          <p:cNvPr id="5" name="Rectangle 4">
            <a:extLst>
              <a:ext uri="{FF2B5EF4-FFF2-40B4-BE49-F238E27FC236}">
                <a16:creationId xmlns:a16="http://schemas.microsoft.com/office/drawing/2014/main" id="{057103BA-8E21-3C4C-A4A6-814CC0246F42}"/>
              </a:ext>
            </a:extLst>
          </p:cNvPr>
          <p:cNvSpPr/>
          <p:nvPr/>
        </p:nvSpPr>
        <p:spPr>
          <a:xfrm>
            <a:off x="384345" y="3701575"/>
            <a:ext cx="6337235" cy="830997"/>
          </a:xfrm>
          <a:prstGeom prst="rect">
            <a:avLst/>
          </a:prstGeom>
        </p:spPr>
        <p:txBody>
          <a:bodyPr wrap="square">
            <a:spAutoFit/>
          </a:bodyPr>
          <a:lstStyle/>
          <a:p>
            <a:pPr marL="12700" marR="5080" algn="just">
              <a:spcBef>
                <a:spcPts val="40"/>
              </a:spcBef>
            </a:pPr>
            <a:r>
              <a:rPr lang="en-NZ" sz="1200" b="1" dirty="0">
                <a:solidFill>
                  <a:srgbClr val="FF0000"/>
                </a:solidFill>
                <a:latin typeface="Poppins-SemiBold"/>
                <a:cs typeface="Poppins-SemiBold"/>
              </a:rPr>
              <a:t>Since</a:t>
            </a:r>
            <a:r>
              <a:rPr lang="en-NZ" sz="1200" b="1" spc="15" dirty="0">
                <a:solidFill>
                  <a:srgbClr val="FF0000"/>
                </a:solidFill>
                <a:latin typeface="Poppins-SemiBold"/>
                <a:cs typeface="Poppins-SemiBold"/>
              </a:rPr>
              <a:t> </a:t>
            </a:r>
            <a:r>
              <a:rPr lang="en-NZ" sz="1200" b="1" dirty="0">
                <a:solidFill>
                  <a:srgbClr val="FF0000"/>
                </a:solidFill>
                <a:latin typeface="Poppins-SemiBold"/>
                <a:cs typeface="Poppins-SemiBold"/>
              </a:rPr>
              <a:t>the</a:t>
            </a:r>
            <a:r>
              <a:rPr lang="en-NZ" sz="1200" b="1" spc="15" dirty="0">
                <a:solidFill>
                  <a:srgbClr val="FF0000"/>
                </a:solidFill>
                <a:latin typeface="Poppins-SemiBold"/>
                <a:cs typeface="Poppins-SemiBold"/>
              </a:rPr>
              <a:t> </a:t>
            </a:r>
            <a:r>
              <a:rPr lang="en-NZ" sz="1200" b="1" dirty="0">
                <a:solidFill>
                  <a:srgbClr val="FF0000"/>
                </a:solidFill>
                <a:latin typeface="Poppins-SemiBold"/>
                <a:cs typeface="Poppins-SemiBold"/>
              </a:rPr>
              <a:t>announcement</a:t>
            </a:r>
            <a:r>
              <a:rPr lang="en-NZ" sz="1200" b="1" spc="15" dirty="0">
                <a:solidFill>
                  <a:srgbClr val="FF0000"/>
                </a:solidFill>
                <a:latin typeface="Poppins-SemiBold"/>
                <a:cs typeface="Poppins-SemiBold"/>
              </a:rPr>
              <a:t> </a:t>
            </a:r>
            <a:r>
              <a:rPr lang="en-NZ" sz="1200" b="1" dirty="0">
                <a:solidFill>
                  <a:srgbClr val="FF0000"/>
                </a:solidFill>
                <a:latin typeface="Poppins-SemiBold"/>
                <a:cs typeface="Poppins-SemiBold"/>
              </a:rPr>
              <a:t>of</a:t>
            </a:r>
            <a:r>
              <a:rPr lang="en-NZ" sz="1200" b="1" spc="15" dirty="0">
                <a:solidFill>
                  <a:srgbClr val="FF0000"/>
                </a:solidFill>
                <a:latin typeface="Poppins-SemiBold"/>
                <a:cs typeface="Poppins-SemiBold"/>
              </a:rPr>
              <a:t> </a:t>
            </a:r>
            <a:r>
              <a:rPr lang="en-NZ" sz="1200" b="1" dirty="0">
                <a:solidFill>
                  <a:srgbClr val="FF0000"/>
                </a:solidFill>
                <a:latin typeface="Poppins-SemiBold"/>
                <a:cs typeface="Poppins-SemiBold"/>
              </a:rPr>
              <a:t>the</a:t>
            </a:r>
            <a:r>
              <a:rPr lang="en-NZ" sz="1200" b="1" spc="15" dirty="0">
                <a:solidFill>
                  <a:srgbClr val="FF0000"/>
                </a:solidFill>
                <a:latin typeface="Poppins-SemiBold"/>
                <a:cs typeface="Poppins-SemiBold"/>
              </a:rPr>
              <a:t> </a:t>
            </a:r>
            <a:r>
              <a:rPr lang="en-NZ" sz="1200" b="1" dirty="0">
                <a:solidFill>
                  <a:srgbClr val="FF0000"/>
                </a:solidFill>
                <a:latin typeface="Poppins-SemiBold"/>
                <a:cs typeface="Poppins-SemiBold"/>
              </a:rPr>
              <a:t>acquisition</a:t>
            </a:r>
            <a:r>
              <a:rPr lang="en-NZ" sz="1200" b="1" spc="15" dirty="0">
                <a:solidFill>
                  <a:srgbClr val="FF0000"/>
                </a:solidFill>
                <a:latin typeface="Poppins-SemiBold"/>
                <a:cs typeface="Poppins-SemiBold"/>
              </a:rPr>
              <a:t> </a:t>
            </a:r>
            <a:r>
              <a:rPr lang="en-NZ" sz="1200" b="1" dirty="0">
                <a:solidFill>
                  <a:srgbClr val="FF0000"/>
                </a:solidFill>
                <a:latin typeface="Poppins-SemiBold"/>
                <a:cs typeface="Poppins-SemiBold"/>
              </a:rPr>
              <a:t>of</a:t>
            </a:r>
            <a:r>
              <a:rPr lang="en-NZ" sz="1200" b="1" spc="15" dirty="0">
                <a:solidFill>
                  <a:srgbClr val="FF0000"/>
                </a:solidFill>
                <a:latin typeface="Poppins-SemiBold"/>
                <a:cs typeface="Poppins-SemiBold"/>
              </a:rPr>
              <a:t> </a:t>
            </a:r>
            <a:r>
              <a:rPr lang="en-NZ" sz="1200" b="1" dirty="0">
                <a:solidFill>
                  <a:srgbClr val="FF0000"/>
                </a:solidFill>
                <a:latin typeface="Poppins-SemiBold"/>
                <a:cs typeface="Poppins-SemiBold"/>
              </a:rPr>
              <a:t>DAO on 10 February, 10</a:t>
            </a:r>
            <a:r>
              <a:rPr lang="en-NZ" sz="1200" b="1" spc="30" dirty="0">
                <a:solidFill>
                  <a:srgbClr val="FF0000"/>
                </a:solidFill>
                <a:latin typeface="Poppins-SemiBold"/>
                <a:cs typeface="Poppins-SemiBold"/>
              </a:rPr>
              <a:t> </a:t>
            </a:r>
            <a:r>
              <a:rPr lang="en-NZ" sz="1200" b="1" dirty="0">
                <a:solidFill>
                  <a:srgbClr val="FF0000"/>
                </a:solidFill>
                <a:latin typeface="Poppins-SemiBold"/>
                <a:cs typeface="Poppins-SemiBold"/>
              </a:rPr>
              <a:t>companies have</a:t>
            </a:r>
            <a:r>
              <a:rPr lang="en-NZ" sz="1200" b="1" spc="30" dirty="0">
                <a:solidFill>
                  <a:srgbClr val="FF0000"/>
                </a:solidFill>
                <a:latin typeface="Poppins-SemiBold"/>
                <a:cs typeface="Poppins-SemiBold"/>
              </a:rPr>
              <a:t> </a:t>
            </a:r>
            <a:r>
              <a:rPr lang="en-NZ" sz="1200" b="1" dirty="0">
                <a:solidFill>
                  <a:srgbClr val="FF0000"/>
                </a:solidFill>
                <a:latin typeface="Poppins-SemiBold"/>
                <a:cs typeface="Poppins-SemiBold"/>
              </a:rPr>
              <a:t>reactivated</a:t>
            </a:r>
            <a:r>
              <a:rPr lang="en-NZ" sz="1200" b="1" spc="30" dirty="0">
                <a:solidFill>
                  <a:srgbClr val="FF0000"/>
                </a:solidFill>
                <a:latin typeface="Poppins-SemiBold"/>
                <a:cs typeface="Poppins-SemiBold"/>
              </a:rPr>
              <a:t> </a:t>
            </a:r>
            <a:r>
              <a:rPr lang="en-NZ" sz="1200" b="1" dirty="0">
                <a:solidFill>
                  <a:srgbClr val="FF0000"/>
                </a:solidFill>
                <a:latin typeface="Poppins-SemiBold"/>
                <a:cs typeface="Poppins-SemiBold"/>
              </a:rPr>
              <a:t>their</a:t>
            </a:r>
            <a:r>
              <a:rPr lang="en-NZ" sz="1200" b="1" spc="30" dirty="0">
                <a:solidFill>
                  <a:srgbClr val="FF0000"/>
                </a:solidFill>
                <a:latin typeface="Poppins-SemiBold"/>
                <a:cs typeface="Poppins-SemiBold"/>
              </a:rPr>
              <a:t> </a:t>
            </a:r>
            <a:r>
              <a:rPr lang="en-NZ" sz="1200" b="1" dirty="0">
                <a:solidFill>
                  <a:srgbClr val="FF0000"/>
                </a:solidFill>
                <a:latin typeface="Poppins-SemiBold"/>
                <a:cs typeface="Poppins-SemiBold"/>
              </a:rPr>
              <a:t>account</a:t>
            </a:r>
            <a:r>
              <a:rPr lang="en-NZ" sz="1200" b="1" spc="30" dirty="0">
                <a:solidFill>
                  <a:srgbClr val="FF0000"/>
                </a:solidFill>
                <a:latin typeface="Poppins-SemiBold"/>
                <a:cs typeface="Poppins-SemiBold"/>
              </a:rPr>
              <a:t> </a:t>
            </a:r>
            <a:r>
              <a:rPr lang="en-NZ" sz="1200" b="1" dirty="0">
                <a:solidFill>
                  <a:srgbClr val="FF0000"/>
                </a:solidFill>
                <a:latin typeface="Poppins-SemiBold"/>
                <a:cs typeface="Poppins-SemiBold"/>
              </a:rPr>
              <a:t>and</a:t>
            </a:r>
            <a:r>
              <a:rPr lang="en-NZ" sz="1200" b="1" spc="30" dirty="0">
                <a:solidFill>
                  <a:srgbClr val="FF0000"/>
                </a:solidFill>
                <a:latin typeface="Poppins-SemiBold"/>
                <a:cs typeface="Poppins-SemiBold"/>
              </a:rPr>
              <a:t> </a:t>
            </a:r>
            <a:r>
              <a:rPr lang="en-NZ" sz="1200" b="1" spc="-50" dirty="0">
                <a:solidFill>
                  <a:srgbClr val="FF0000"/>
                </a:solidFill>
                <a:latin typeface="Poppins-SemiBold"/>
                <a:cs typeface="Poppins-SemiBold"/>
              </a:rPr>
              <a:t>6 </a:t>
            </a:r>
            <a:r>
              <a:rPr lang="en-NZ" sz="1200" b="1" dirty="0">
                <a:solidFill>
                  <a:srgbClr val="FF0000"/>
                </a:solidFill>
                <a:latin typeface="Poppins-SemiBold"/>
                <a:cs typeface="Poppins-SemiBold"/>
              </a:rPr>
              <a:t>new</a:t>
            </a:r>
            <a:r>
              <a:rPr lang="en-NZ" sz="1200" b="1" spc="55" dirty="0">
                <a:solidFill>
                  <a:srgbClr val="FF0000"/>
                </a:solidFill>
                <a:latin typeface="Poppins-SemiBold"/>
                <a:cs typeface="Poppins-SemiBold"/>
              </a:rPr>
              <a:t> </a:t>
            </a:r>
            <a:r>
              <a:rPr lang="en-NZ" sz="1200" b="1" dirty="0">
                <a:solidFill>
                  <a:srgbClr val="FF0000"/>
                </a:solidFill>
                <a:latin typeface="Poppins-SemiBold"/>
                <a:cs typeface="Poppins-SemiBold"/>
              </a:rPr>
              <a:t>companies have</a:t>
            </a:r>
            <a:r>
              <a:rPr lang="en-NZ" sz="1200" b="1" spc="55" dirty="0">
                <a:solidFill>
                  <a:srgbClr val="FF0000"/>
                </a:solidFill>
                <a:latin typeface="Poppins-SemiBold"/>
                <a:cs typeface="Poppins-SemiBold"/>
              </a:rPr>
              <a:t> </a:t>
            </a:r>
            <a:r>
              <a:rPr lang="en-NZ" sz="1200" b="1" dirty="0">
                <a:solidFill>
                  <a:srgbClr val="FF0000"/>
                </a:solidFill>
                <a:latin typeface="Poppins-SemiBold"/>
                <a:cs typeface="Poppins-SemiBold"/>
              </a:rPr>
              <a:t>joined</a:t>
            </a:r>
            <a:r>
              <a:rPr lang="en-NZ" sz="1200" b="1" spc="55" dirty="0">
                <a:solidFill>
                  <a:srgbClr val="FF0000"/>
                </a:solidFill>
                <a:latin typeface="Poppins-SemiBold"/>
                <a:cs typeface="Poppins-SemiBold"/>
              </a:rPr>
              <a:t> </a:t>
            </a:r>
            <a:r>
              <a:rPr lang="en-NZ" sz="1200" b="1" dirty="0">
                <a:solidFill>
                  <a:srgbClr val="FF0000"/>
                </a:solidFill>
                <a:latin typeface="Poppins-SemiBold"/>
                <a:cs typeface="Poppins-SemiBold"/>
              </a:rPr>
              <a:t>the</a:t>
            </a:r>
            <a:r>
              <a:rPr lang="en-NZ" sz="1200" b="1" spc="55" dirty="0">
                <a:solidFill>
                  <a:srgbClr val="FF0000"/>
                </a:solidFill>
                <a:latin typeface="Poppins-SemiBold"/>
                <a:cs typeface="Poppins-SemiBold"/>
              </a:rPr>
              <a:t> </a:t>
            </a:r>
            <a:r>
              <a:rPr lang="en-NZ" sz="1200" b="1" dirty="0">
                <a:solidFill>
                  <a:srgbClr val="FF0000"/>
                </a:solidFill>
                <a:latin typeface="Poppins-SemiBold"/>
                <a:cs typeface="Poppins-SemiBold"/>
              </a:rPr>
              <a:t>platform.</a:t>
            </a:r>
            <a:r>
              <a:rPr lang="en-NZ" sz="1200" b="1" spc="55" dirty="0">
                <a:solidFill>
                  <a:srgbClr val="FF0000"/>
                </a:solidFill>
                <a:latin typeface="Poppins-SemiBold"/>
                <a:cs typeface="Poppins-SemiBold"/>
              </a:rPr>
              <a:t> </a:t>
            </a:r>
          </a:p>
          <a:p>
            <a:pPr marL="12700" marR="5080" algn="just">
              <a:spcBef>
                <a:spcPts val="40"/>
              </a:spcBef>
            </a:pPr>
            <a:r>
              <a:rPr lang="en-NZ" sz="1200" b="1" dirty="0">
                <a:solidFill>
                  <a:srgbClr val="FF0000"/>
                </a:solidFill>
                <a:latin typeface="Poppins-SemiBold"/>
                <a:cs typeface="Poppins-SemiBold"/>
              </a:rPr>
              <a:t>At the end of April, 95 companies were members of the DAO platform.</a:t>
            </a:r>
            <a:endParaRPr lang="en-NZ" sz="1200" dirty="0">
              <a:solidFill>
                <a:srgbClr val="FF0000"/>
              </a:solidFill>
              <a:latin typeface="Poppins-SemiBold"/>
              <a:cs typeface="Poppins-SemiBold"/>
            </a:endParaRPr>
          </a:p>
        </p:txBody>
      </p:sp>
      <p:sp>
        <p:nvSpPr>
          <p:cNvPr id="45" name="TextBox 44">
            <a:extLst>
              <a:ext uri="{FF2B5EF4-FFF2-40B4-BE49-F238E27FC236}">
                <a16:creationId xmlns:a16="http://schemas.microsoft.com/office/drawing/2014/main" id="{9019548E-FCDC-8744-A914-B6D22CD1AAB3}"/>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34" name="object 39">
            <a:extLst>
              <a:ext uri="{FF2B5EF4-FFF2-40B4-BE49-F238E27FC236}">
                <a16:creationId xmlns:a16="http://schemas.microsoft.com/office/drawing/2014/main" id="{E5FECF0E-7658-4A67-AF08-F26EFBC1A3D8}"/>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35" name="object 21">
            <a:extLst>
              <a:ext uri="{FF2B5EF4-FFF2-40B4-BE49-F238E27FC236}">
                <a16:creationId xmlns:a16="http://schemas.microsoft.com/office/drawing/2014/main" id="{1BD2B914-ABBC-4E4F-BDF7-88FA10C20B91}"/>
              </a:ext>
            </a:extLst>
          </p:cNvPr>
          <p:cNvSpPr/>
          <p:nvPr/>
        </p:nvSpPr>
        <p:spPr>
          <a:xfrm>
            <a:off x="349250" y="1120001"/>
            <a:ext cx="10229215" cy="0"/>
          </a:xfrm>
          <a:custGeom>
            <a:avLst/>
            <a:gdLst/>
            <a:ahLst/>
            <a:cxnLst/>
            <a:rect l="l" t="t" r="r" b="b"/>
            <a:pathLst>
              <a:path w="10229215">
                <a:moveTo>
                  <a:pt x="0" y="0"/>
                </a:moveTo>
                <a:lnTo>
                  <a:pt x="10228948" y="0"/>
                </a:lnTo>
              </a:path>
            </a:pathLst>
          </a:custGeom>
          <a:ln w="12700">
            <a:solidFill>
              <a:srgbClr val="CCCCCC"/>
            </a:solidFill>
          </a:ln>
        </p:spPr>
        <p:txBody>
          <a:bodyPr wrap="square" lIns="0" tIns="0" rIns="0" bIns="0" rtlCol="0"/>
          <a:lstStyle/>
          <a:p>
            <a:endParaRPr/>
          </a:p>
        </p:txBody>
      </p:sp>
      <p:sp>
        <p:nvSpPr>
          <p:cNvPr id="36" name="TextBox 35">
            <a:extLst>
              <a:ext uri="{FF2B5EF4-FFF2-40B4-BE49-F238E27FC236}">
                <a16:creationId xmlns:a16="http://schemas.microsoft.com/office/drawing/2014/main" id="{86B8C297-863D-4B14-BD63-2D7B008ECFAB}"/>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11</a:t>
            </a:r>
          </a:p>
        </p:txBody>
      </p:sp>
      <p:pic>
        <p:nvPicPr>
          <p:cNvPr id="38" name="Picture 37">
            <a:extLst>
              <a:ext uri="{FF2B5EF4-FFF2-40B4-BE49-F238E27FC236}">
                <a16:creationId xmlns:a16="http://schemas.microsoft.com/office/drawing/2014/main" id="{DA56232D-0279-4308-954A-65A8E41A1669}"/>
              </a:ext>
            </a:extLst>
          </p:cNvPr>
          <p:cNvPicPr>
            <a:picLocks noChangeAspect="1"/>
          </p:cNvPicPr>
          <p:nvPr/>
        </p:nvPicPr>
        <p:blipFill>
          <a:blip r:embed="rId9"/>
          <a:stretch>
            <a:fillRect/>
          </a:stretch>
        </p:blipFill>
        <p:spPr>
          <a:xfrm>
            <a:off x="9368100" y="178118"/>
            <a:ext cx="4060299" cy="3377540"/>
          </a:xfrm>
          <a:prstGeom prst="rect">
            <a:avLst/>
          </a:prstGeom>
        </p:spPr>
      </p:pic>
      <p:pic>
        <p:nvPicPr>
          <p:cNvPr id="33" name="object 37">
            <a:extLst>
              <a:ext uri="{FF2B5EF4-FFF2-40B4-BE49-F238E27FC236}">
                <a16:creationId xmlns:a16="http://schemas.microsoft.com/office/drawing/2014/main" id="{7FAF2488-2EFD-23A7-C6AE-17365A2DF6CE}"/>
              </a:ext>
            </a:extLst>
          </p:cNvPr>
          <p:cNvPicPr/>
          <p:nvPr/>
        </p:nvPicPr>
        <p:blipFill>
          <a:blip r:embed="rId8" cstate="print"/>
          <a:stretch>
            <a:fillRect/>
          </a:stretch>
        </p:blipFill>
        <p:spPr>
          <a:xfrm>
            <a:off x="7013333" y="6923367"/>
            <a:ext cx="162877" cy="123266"/>
          </a:xfrm>
          <a:prstGeom prst="rect">
            <a:avLst/>
          </a:prstGeom>
        </p:spPr>
      </p:pic>
    </p:spTree>
    <p:extLst>
      <p:ext uri="{BB962C8B-B14F-4D97-AF65-F5344CB8AC3E}">
        <p14:creationId xmlns:p14="http://schemas.microsoft.com/office/powerpoint/2010/main" val="167871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 name="Picture 79" descr="A picture containing ray&#10;&#10;Description automatically generated">
            <a:extLst>
              <a:ext uri="{FF2B5EF4-FFF2-40B4-BE49-F238E27FC236}">
                <a16:creationId xmlns:a16="http://schemas.microsoft.com/office/drawing/2014/main" id="{0D646087-91F5-F943-9B91-79C4E4E72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9487" y="0"/>
            <a:ext cx="2385813" cy="7569200"/>
          </a:xfrm>
          <a:prstGeom prst="rect">
            <a:avLst/>
          </a:prstGeom>
        </p:spPr>
      </p:pic>
      <p:sp>
        <p:nvSpPr>
          <p:cNvPr id="31" name="object 19">
            <a:extLst>
              <a:ext uri="{FF2B5EF4-FFF2-40B4-BE49-F238E27FC236}">
                <a16:creationId xmlns:a16="http://schemas.microsoft.com/office/drawing/2014/main" id="{E473C7BF-B6BA-D14B-B92C-99AF98D69174}"/>
              </a:ext>
            </a:extLst>
          </p:cNvPr>
          <p:cNvSpPr/>
          <p:nvPr/>
        </p:nvSpPr>
        <p:spPr>
          <a:xfrm>
            <a:off x="458704" y="409257"/>
            <a:ext cx="307340" cy="307340"/>
          </a:xfrm>
          <a:custGeom>
            <a:avLst/>
            <a:gdLst/>
            <a:ahLst/>
            <a:cxnLst/>
            <a:rect l="l" t="t" r="r" b="b"/>
            <a:pathLst>
              <a:path w="307340" h="307340">
                <a:moveTo>
                  <a:pt x="153441" y="0"/>
                </a:moveTo>
                <a:lnTo>
                  <a:pt x="104945" y="7822"/>
                </a:lnTo>
                <a:lnTo>
                  <a:pt x="62824" y="29604"/>
                </a:lnTo>
                <a:lnTo>
                  <a:pt x="29607" y="62819"/>
                </a:lnTo>
                <a:lnTo>
                  <a:pt x="7823" y="104940"/>
                </a:lnTo>
                <a:lnTo>
                  <a:pt x="0" y="153441"/>
                </a:lnTo>
                <a:lnTo>
                  <a:pt x="7823" y="201942"/>
                </a:lnTo>
                <a:lnTo>
                  <a:pt x="29607" y="244063"/>
                </a:lnTo>
                <a:lnTo>
                  <a:pt x="62824" y="277278"/>
                </a:lnTo>
                <a:lnTo>
                  <a:pt x="104945" y="299060"/>
                </a:lnTo>
                <a:lnTo>
                  <a:pt x="153441" y="306882"/>
                </a:lnTo>
                <a:lnTo>
                  <a:pt x="201942" y="299060"/>
                </a:lnTo>
                <a:lnTo>
                  <a:pt x="244063" y="277278"/>
                </a:lnTo>
                <a:lnTo>
                  <a:pt x="277278" y="244063"/>
                </a:lnTo>
                <a:lnTo>
                  <a:pt x="299060" y="201942"/>
                </a:lnTo>
                <a:lnTo>
                  <a:pt x="306882" y="153441"/>
                </a:lnTo>
                <a:lnTo>
                  <a:pt x="299060" y="104940"/>
                </a:lnTo>
                <a:lnTo>
                  <a:pt x="277278" y="62819"/>
                </a:lnTo>
                <a:lnTo>
                  <a:pt x="244063" y="29604"/>
                </a:lnTo>
                <a:lnTo>
                  <a:pt x="201942" y="7822"/>
                </a:lnTo>
                <a:lnTo>
                  <a:pt x="153441" y="0"/>
                </a:lnTo>
                <a:close/>
              </a:path>
            </a:pathLst>
          </a:custGeom>
          <a:solidFill>
            <a:srgbClr val="04B9D5"/>
          </a:solidFill>
        </p:spPr>
        <p:txBody>
          <a:bodyPr wrap="square" lIns="0" tIns="0" rIns="0" bIns="0" rtlCol="0"/>
          <a:lstStyle/>
          <a:p>
            <a:endParaRPr/>
          </a:p>
        </p:txBody>
      </p:sp>
      <p:sp>
        <p:nvSpPr>
          <p:cNvPr id="32" name="object 20">
            <a:extLst>
              <a:ext uri="{FF2B5EF4-FFF2-40B4-BE49-F238E27FC236}">
                <a16:creationId xmlns:a16="http://schemas.microsoft.com/office/drawing/2014/main" id="{0C31E65D-8167-0F4F-B774-7DC2BA617235}"/>
              </a:ext>
            </a:extLst>
          </p:cNvPr>
          <p:cNvSpPr txBox="1"/>
          <p:nvPr/>
        </p:nvSpPr>
        <p:spPr>
          <a:xfrm>
            <a:off x="547174" y="444305"/>
            <a:ext cx="92075" cy="237244"/>
          </a:xfrm>
          <a:prstGeom prst="rect">
            <a:avLst/>
          </a:prstGeom>
        </p:spPr>
        <p:txBody>
          <a:bodyPr vert="horz" wrap="square" lIns="0" tIns="13970" rIns="0" bIns="0" rtlCol="0">
            <a:spAutoFit/>
          </a:bodyPr>
          <a:lstStyle/>
          <a:p>
            <a:pPr marL="12700">
              <a:lnSpc>
                <a:spcPct val="100000"/>
              </a:lnSpc>
              <a:spcBef>
                <a:spcPts val="110"/>
              </a:spcBef>
            </a:pPr>
            <a:r>
              <a:rPr lang="en-NZ" sz="1450" b="1" spc="15" dirty="0">
                <a:solidFill>
                  <a:srgbClr val="FFFFFF"/>
                </a:solidFill>
                <a:latin typeface="Poppins" pitchFamily="2" charset="77"/>
                <a:cs typeface="Poppins" pitchFamily="2" charset="77"/>
              </a:rPr>
              <a:t>3</a:t>
            </a:r>
            <a:endParaRPr sz="1450" dirty="0">
              <a:latin typeface="Poppins" pitchFamily="2" charset="77"/>
              <a:cs typeface="Poppins" pitchFamily="2" charset="77"/>
            </a:endParaRPr>
          </a:p>
        </p:txBody>
      </p:sp>
      <p:sp>
        <p:nvSpPr>
          <p:cNvPr id="33" name="object 19">
            <a:extLst>
              <a:ext uri="{FF2B5EF4-FFF2-40B4-BE49-F238E27FC236}">
                <a16:creationId xmlns:a16="http://schemas.microsoft.com/office/drawing/2014/main" id="{2187348D-0914-2049-8D10-FFE112ACA30F}"/>
              </a:ext>
            </a:extLst>
          </p:cNvPr>
          <p:cNvSpPr txBox="1">
            <a:spLocks noGrp="1"/>
          </p:cNvSpPr>
          <p:nvPr>
            <p:ph type="title"/>
          </p:nvPr>
        </p:nvSpPr>
        <p:spPr>
          <a:xfrm>
            <a:off x="862839" y="169660"/>
            <a:ext cx="9142193" cy="784830"/>
          </a:xfrm>
          <a:prstGeom prst="rect">
            <a:avLst/>
          </a:prstGeom>
        </p:spPr>
        <p:txBody>
          <a:bodyPr vert="horz" wrap="square" lIns="0" tIns="121920" rIns="0" bIns="0" rtlCol="0">
            <a:spAutoFit/>
          </a:bodyPr>
          <a:lstStyle/>
          <a:p>
            <a:pPr marL="12700">
              <a:lnSpc>
                <a:spcPct val="100000"/>
              </a:lnSpc>
              <a:spcBef>
                <a:spcPts val="960"/>
              </a:spcBef>
            </a:pPr>
            <a:r>
              <a:rPr sz="2400" b="1" dirty="0">
                <a:solidFill>
                  <a:srgbClr val="1BA9D5"/>
                </a:solidFill>
                <a:latin typeface="Poppins-SemiBold"/>
                <a:cs typeface="Poppins-SemiBold"/>
              </a:rPr>
              <a:t>Enhancing platform features to drive revenue </a:t>
            </a:r>
            <a:r>
              <a:rPr sz="2400" b="1" spc="-10" dirty="0">
                <a:solidFill>
                  <a:srgbClr val="1BA9D5"/>
                </a:solidFill>
                <a:latin typeface="Poppins-SemiBold"/>
                <a:cs typeface="Poppins-SemiBold"/>
              </a:rPr>
              <a:t>growth</a:t>
            </a:r>
            <a:endParaRPr sz="2400" dirty="0">
              <a:latin typeface="Poppins-SemiBold"/>
              <a:cs typeface="Poppins-SemiBold"/>
            </a:endParaRPr>
          </a:p>
          <a:p>
            <a:pPr marL="29845">
              <a:lnSpc>
                <a:spcPct val="100000"/>
              </a:lnSpc>
              <a:spcBef>
                <a:spcPts val="600"/>
              </a:spcBef>
            </a:pPr>
            <a:r>
              <a:rPr sz="1400" b="1" dirty="0">
                <a:solidFill>
                  <a:srgbClr val="000000"/>
                </a:solidFill>
                <a:latin typeface="Poppins-SemiBold"/>
                <a:cs typeface="Poppins-SemiBold"/>
              </a:rPr>
              <a:t>Our third path to growth will see us developing new features to drive an increase in trade </a:t>
            </a:r>
            <a:r>
              <a:rPr sz="1400" b="1" spc="-10" dirty="0">
                <a:solidFill>
                  <a:srgbClr val="000000"/>
                </a:solidFill>
                <a:latin typeface="Poppins-SemiBold"/>
                <a:cs typeface="Poppins-SemiBold"/>
              </a:rPr>
              <a:t>volume.</a:t>
            </a:r>
            <a:endParaRPr sz="1400" dirty="0">
              <a:latin typeface="Poppins-SemiBold"/>
              <a:cs typeface="Poppins-SemiBold"/>
            </a:endParaRPr>
          </a:p>
        </p:txBody>
      </p:sp>
      <p:sp>
        <p:nvSpPr>
          <p:cNvPr id="64" name="object 18">
            <a:extLst>
              <a:ext uri="{FF2B5EF4-FFF2-40B4-BE49-F238E27FC236}">
                <a16:creationId xmlns:a16="http://schemas.microsoft.com/office/drawing/2014/main" id="{AE59257D-2C07-5E40-9560-C4F1F4E873DE}"/>
              </a:ext>
            </a:extLst>
          </p:cNvPr>
          <p:cNvSpPr/>
          <p:nvPr/>
        </p:nvSpPr>
        <p:spPr>
          <a:xfrm>
            <a:off x="2072006" y="1686560"/>
            <a:ext cx="489584" cy="4841240"/>
          </a:xfrm>
          <a:custGeom>
            <a:avLst/>
            <a:gdLst/>
            <a:ahLst/>
            <a:cxnLst/>
            <a:rect l="l" t="t" r="r" b="b"/>
            <a:pathLst>
              <a:path w="535939" h="4841240">
                <a:moveTo>
                  <a:pt x="535533" y="4841189"/>
                </a:moveTo>
                <a:lnTo>
                  <a:pt x="464352" y="4839595"/>
                </a:lnTo>
                <a:lnTo>
                  <a:pt x="400388" y="4835096"/>
                </a:lnTo>
                <a:lnTo>
                  <a:pt x="346195" y="4828119"/>
                </a:lnTo>
                <a:lnTo>
                  <a:pt x="304325" y="4819087"/>
                </a:lnTo>
                <a:lnTo>
                  <a:pt x="267766" y="4796561"/>
                </a:lnTo>
                <a:lnTo>
                  <a:pt x="267766" y="2431961"/>
                </a:lnTo>
                <a:lnTo>
                  <a:pt x="258202" y="2420100"/>
                </a:lnTo>
                <a:lnTo>
                  <a:pt x="189342" y="2400407"/>
                </a:lnTo>
                <a:lnTo>
                  <a:pt x="135150" y="2393428"/>
                </a:lnTo>
                <a:lnTo>
                  <a:pt x="71185" y="2388928"/>
                </a:lnTo>
                <a:lnTo>
                  <a:pt x="0" y="2387333"/>
                </a:lnTo>
                <a:lnTo>
                  <a:pt x="71185" y="2385739"/>
                </a:lnTo>
                <a:lnTo>
                  <a:pt x="135150" y="2381241"/>
                </a:lnTo>
                <a:lnTo>
                  <a:pt x="189342" y="2374263"/>
                </a:lnTo>
                <a:lnTo>
                  <a:pt x="231210" y="2365231"/>
                </a:lnTo>
                <a:lnTo>
                  <a:pt x="267766" y="2342705"/>
                </a:lnTo>
                <a:lnTo>
                  <a:pt x="267766" y="44627"/>
                </a:lnTo>
                <a:lnTo>
                  <a:pt x="277332" y="32767"/>
                </a:lnTo>
                <a:lnTo>
                  <a:pt x="304325" y="22107"/>
                </a:lnTo>
                <a:lnTo>
                  <a:pt x="346195" y="13074"/>
                </a:lnTo>
                <a:lnTo>
                  <a:pt x="400388" y="6095"/>
                </a:lnTo>
                <a:lnTo>
                  <a:pt x="464352" y="1594"/>
                </a:lnTo>
                <a:lnTo>
                  <a:pt x="535533" y="0"/>
                </a:lnTo>
              </a:path>
            </a:pathLst>
          </a:custGeom>
          <a:ln w="16065">
            <a:solidFill>
              <a:srgbClr val="A4D4E1"/>
            </a:solidFill>
            <a:prstDash val="sysDash"/>
          </a:ln>
        </p:spPr>
        <p:txBody>
          <a:bodyPr wrap="square" lIns="0" tIns="0" rIns="0" bIns="0" rtlCol="0"/>
          <a:lstStyle/>
          <a:p>
            <a:endParaRPr dirty="0"/>
          </a:p>
        </p:txBody>
      </p:sp>
      <p:sp>
        <p:nvSpPr>
          <p:cNvPr id="65" name="object 20">
            <a:extLst>
              <a:ext uri="{FF2B5EF4-FFF2-40B4-BE49-F238E27FC236}">
                <a16:creationId xmlns:a16="http://schemas.microsoft.com/office/drawing/2014/main" id="{BF7ADC18-3AED-1044-8ABC-658187106628}"/>
              </a:ext>
            </a:extLst>
          </p:cNvPr>
          <p:cNvSpPr txBox="1"/>
          <p:nvPr/>
        </p:nvSpPr>
        <p:spPr>
          <a:xfrm>
            <a:off x="196850" y="3781678"/>
            <a:ext cx="1883410" cy="810895"/>
          </a:xfrm>
          <a:prstGeom prst="rect">
            <a:avLst/>
          </a:prstGeom>
          <a:solidFill>
            <a:srgbClr val="1BA9D5">
              <a:alpha val="14999"/>
            </a:srgbClr>
          </a:solidFill>
        </p:spPr>
        <p:txBody>
          <a:bodyPr vert="horz" wrap="square" lIns="0" tIns="107314" rIns="0" bIns="0" rtlCol="0">
            <a:spAutoFit/>
          </a:bodyPr>
          <a:lstStyle/>
          <a:p>
            <a:pPr marL="100330" marR="52705">
              <a:lnSpc>
                <a:spcPct val="103299"/>
              </a:lnSpc>
              <a:spcBef>
                <a:spcPts val="844"/>
              </a:spcBef>
            </a:pPr>
            <a:r>
              <a:rPr sz="1200" b="1" dirty="0">
                <a:latin typeface="Poppins-SemiBold"/>
                <a:cs typeface="Poppins-SemiBold"/>
              </a:rPr>
              <a:t>We will increase </a:t>
            </a:r>
            <a:r>
              <a:rPr sz="1200" b="1" spc="-10" dirty="0">
                <a:latin typeface="Poppins-SemiBold"/>
                <a:cs typeface="Poppins-SemiBold"/>
              </a:rPr>
              <a:t>trade </a:t>
            </a:r>
            <a:r>
              <a:rPr sz="1200" b="1" dirty="0">
                <a:latin typeface="Poppins-SemiBold"/>
                <a:cs typeface="Poppins-SemiBold"/>
              </a:rPr>
              <a:t>volume on </a:t>
            </a:r>
            <a:r>
              <a:rPr sz="1200" b="1" spc="-25" dirty="0">
                <a:latin typeface="Poppins-SemiBold"/>
                <a:cs typeface="Poppins-SemiBold"/>
              </a:rPr>
              <a:t>Nui </a:t>
            </a:r>
            <a:r>
              <a:rPr sz="1200" b="1" dirty="0">
                <a:latin typeface="Poppins-SemiBold"/>
                <a:cs typeface="Poppins-SemiBold"/>
              </a:rPr>
              <a:t>platforms </a:t>
            </a:r>
            <a:r>
              <a:rPr sz="1200" b="1" spc="-10" dirty="0">
                <a:latin typeface="Poppins-SemiBold"/>
                <a:cs typeface="Poppins-SemiBold"/>
              </a:rPr>
              <a:t>through:</a:t>
            </a:r>
            <a:endParaRPr sz="1200" dirty="0">
              <a:latin typeface="Poppins-SemiBold"/>
              <a:cs typeface="Poppins-SemiBold"/>
            </a:endParaRPr>
          </a:p>
        </p:txBody>
      </p:sp>
      <p:sp>
        <p:nvSpPr>
          <p:cNvPr id="66" name="object 21">
            <a:extLst>
              <a:ext uri="{FF2B5EF4-FFF2-40B4-BE49-F238E27FC236}">
                <a16:creationId xmlns:a16="http://schemas.microsoft.com/office/drawing/2014/main" id="{50330048-2FE9-ED40-AFA9-5DB015E84438}"/>
              </a:ext>
            </a:extLst>
          </p:cNvPr>
          <p:cNvSpPr txBox="1"/>
          <p:nvPr/>
        </p:nvSpPr>
        <p:spPr>
          <a:xfrm>
            <a:off x="2559050" y="1381442"/>
            <a:ext cx="1992630" cy="857885"/>
          </a:xfrm>
          <a:prstGeom prst="rect">
            <a:avLst/>
          </a:prstGeom>
          <a:solidFill>
            <a:srgbClr val="1BA9D5">
              <a:alpha val="14999"/>
            </a:srgbClr>
          </a:solidFill>
        </p:spPr>
        <p:txBody>
          <a:bodyPr vert="horz" wrap="square" lIns="0" tIns="162560" rIns="0" bIns="0" rtlCol="0">
            <a:spAutoFit/>
          </a:bodyPr>
          <a:lstStyle/>
          <a:p>
            <a:pPr marL="106045" marR="186055">
              <a:lnSpc>
                <a:spcPct val="109200"/>
              </a:lnSpc>
              <a:spcBef>
                <a:spcPts val="1280"/>
              </a:spcBef>
            </a:pPr>
            <a:r>
              <a:rPr sz="1200" dirty="0">
                <a:latin typeface="Poppins"/>
                <a:cs typeface="Poppins"/>
              </a:rPr>
              <a:t>Increasing flexibility </a:t>
            </a:r>
            <a:r>
              <a:rPr sz="1200" spc="-35" dirty="0">
                <a:latin typeface="Poppins"/>
                <a:cs typeface="Poppins"/>
              </a:rPr>
              <a:t>of </a:t>
            </a:r>
            <a:r>
              <a:rPr sz="1200" spc="-10" dirty="0">
                <a:latin typeface="Poppins"/>
                <a:cs typeface="Poppins"/>
              </a:rPr>
              <a:t>trade</a:t>
            </a:r>
            <a:endParaRPr sz="1200" dirty="0">
              <a:latin typeface="Poppins"/>
              <a:cs typeface="Poppins"/>
            </a:endParaRPr>
          </a:p>
        </p:txBody>
      </p:sp>
      <p:sp>
        <p:nvSpPr>
          <p:cNvPr id="67" name="object 22">
            <a:extLst>
              <a:ext uri="{FF2B5EF4-FFF2-40B4-BE49-F238E27FC236}">
                <a16:creationId xmlns:a16="http://schemas.microsoft.com/office/drawing/2014/main" id="{BFCEBAF1-CB65-3E41-A09A-B55DC4647CEF}"/>
              </a:ext>
            </a:extLst>
          </p:cNvPr>
          <p:cNvSpPr txBox="1"/>
          <p:nvPr/>
        </p:nvSpPr>
        <p:spPr>
          <a:xfrm>
            <a:off x="2566899" y="2876384"/>
            <a:ext cx="1992630" cy="857885"/>
          </a:xfrm>
          <a:prstGeom prst="rect">
            <a:avLst/>
          </a:prstGeom>
          <a:solidFill>
            <a:srgbClr val="1BA9D5">
              <a:alpha val="14999"/>
            </a:srgbClr>
          </a:solidFill>
        </p:spPr>
        <p:txBody>
          <a:bodyPr vert="horz" wrap="square" lIns="0" tIns="162560" rIns="0" bIns="0" rtlCol="0">
            <a:spAutoFit/>
          </a:bodyPr>
          <a:lstStyle/>
          <a:p>
            <a:pPr marL="106045" marR="56515">
              <a:lnSpc>
                <a:spcPct val="109200"/>
              </a:lnSpc>
              <a:spcBef>
                <a:spcPts val="1280"/>
              </a:spcBef>
            </a:pPr>
            <a:r>
              <a:rPr sz="1200" dirty="0">
                <a:latin typeface="Poppins"/>
                <a:cs typeface="Poppins"/>
              </a:rPr>
              <a:t>Further</a:t>
            </a:r>
            <a:r>
              <a:rPr sz="1200" spc="-10" dirty="0">
                <a:latin typeface="Poppins"/>
                <a:cs typeface="Poppins"/>
              </a:rPr>
              <a:t> </a:t>
            </a:r>
            <a:r>
              <a:rPr sz="1200" dirty="0">
                <a:latin typeface="Poppins"/>
                <a:cs typeface="Poppins"/>
              </a:rPr>
              <a:t>improving </a:t>
            </a:r>
            <a:r>
              <a:rPr sz="1200" spc="-10" dirty="0">
                <a:latin typeface="Poppins"/>
                <a:cs typeface="Poppins"/>
              </a:rPr>
              <a:t>trade efficiency</a:t>
            </a:r>
            <a:endParaRPr sz="1200">
              <a:latin typeface="Poppins"/>
              <a:cs typeface="Poppins"/>
            </a:endParaRPr>
          </a:p>
        </p:txBody>
      </p:sp>
      <p:sp>
        <p:nvSpPr>
          <p:cNvPr id="68" name="object 23">
            <a:extLst>
              <a:ext uri="{FF2B5EF4-FFF2-40B4-BE49-F238E27FC236}">
                <a16:creationId xmlns:a16="http://schemas.microsoft.com/office/drawing/2014/main" id="{397E705E-FF3A-A940-A9EE-6F264A6087E4}"/>
              </a:ext>
            </a:extLst>
          </p:cNvPr>
          <p:cNvSpPr txBox="1"/>
          <p:nvPr/>
        </p:nvSpPr>
        <p:spPr>
          <a:xfrm>
            <a:off x="2559050" y="4476482"/>
            <a:ext cx="1992630" cy="857885"/>
          </a:xfrm>
          <a:prstGeom prst="rect">
            <a:avLst/>
          </a:prstGeom>
          <a:solidFill>
            <a:srgbClr val="1BA9D5">
              <a:alpha val="14999"/>
            </a:srgbClr>
          </a:solidFill>
        </p:spPr>
        <p:txBody>
          <a:bodyPr vert="horz" wrap="square" lIns="0" tIns="86360" rIns="0" bIns="0" rtlCol="0">
            <a:spAutoFit/>
          </a:bodyPr>
          <a:lstStyle/>
          <a:p>
            <a:pPr marL="106045" marR="311150">
              <a:lnSpc>
                <a:spcPct val="109300"/>
              </a:lnSpc>
              <a:spcBef>
                <a:spcPts val="680"/>
              </a:spcBef>
            </a:pPr>
            <a:r>
              <a:rPr sz="1200" dirty="0">
                <a:latin typeface="Poppins"/>
                <a:cs typeface="Poppins"/>
              </a:rPr>
              <a:t>Supporting </a:t>
            </a:r>
            <a:r>
              <a:rPr sz="1200" spc="-25" dirty="0">
                <a:latin typeface="Poppins"/>
                <a:cs typeface="Poppins"/>
              </a:rPr>
              <a:t>our </a:t>
            </a:r>
            <a:r>
              <a:rPr sz="1200" dirty="0">
                <a:latin typeface="Poppins"/>
                <a:cs typeface="Poppins"/>
              </a:rPr>
              <a:t>customers’ </a:t>
            </a:r>
            <a:r>
              <a:rPr sz="1200" spc="-10" dirty="0">
                <a:latin typeface="Poppins"/>
                <a:cs typeface="Poppins"/>
              </a:rPr>
              <a:t>business initiatives</a:t>
            </a:r>
            <a:endParaRPr sz="1200">
              <a:latin typeface="Poppins"/>
              <a:cs typeface="Poppins"/>
            </a:endParaRPr>
          </a:p>
        </p:txBody>
      </p:sp>
      <p:sp>
        <p:nvSpPr>
          <p:cNvPr id="69" name="object 24">
            <a:extLst>
              <a:ext uri="{FF2B5EF4-FFF2-40B4-BE49-F238E27FC236}">
                <a16:creationId xmlns:a16="http://schemas.microsoft.com/office/drawing/2014/main" id="{BAA92169-899D-6E4F-9FF7-102B97238094}"/>
              </a:ext>
            </a:extLst>
          </p:cNvPr>
          <p:cNvSpPr txBox="1"/>
          <p:nvPr/>
        </p:nvSpPr>
        <p:spPr>
          <a:xfrm>
            <a:off x="2566899" y="5974384"/>
            <a:ext cx="1992630" cy="857885"/>
          </a:xfrm>
          <a:prstGeom prst="rect">
            <a:avLst/>
          </a:prstGeom>
          <a:solidFill>
            <a:srgbClr val="1BA9D5">
              <a:alpha val="14999"/>
            </a:srgbClr>
          </a:solidFill>
        </p:spPr>
        <p:txBody>
          <a:bodyPr vert="horz" wrap="square" lIns="0" tIns="149860" rIns="0" bIns="0" rtlCol="0">
            <a:spAutoFit/>
          </a:bodyPr>
          <a:lstStyle/>
          <a:p>
            <a:pPr marL="106045" marR="840105">
              <a:lnSpc>
                <a:spcPct val="109200"/>
              </a:lnSpc>
              <a:spcBef>
                <a:spcPts val="1180"/>
              </a:spcBef>
            </a:pPr>
            <a:r>
              <a:rPr sz="1200" dirty="0">
                <a:latin typeface="Poppins"/>
                <a:cs typeface="Poppins"/>
              </a:rPr>
              <a:t>Boosting </a:t>
            </a:r>
            <a:r>
              <a:rPr sz="1200" spc="-20" dirty="0">
                <a:latin typeface="Poppins"/>
                <a:cs typeface="Poppins"/>
              </a:rPr>
              <a:t>user </a:t>
            </a:r>
            <a:r>
              <a:rPr sz="1200" spc="-10" dirty="0">
                <a:latin typeface="Poppins"/>
                <a:cs typeface="Poppins"/>
              </a:rPr>
              <a:t>engagement</a:t>
            </a:r>
            <a:endParaRPr sz="1200">
              <a:latin typeface="Poppins"/>
              <a:cs typeface="Poppins"/>
            </a:endParaRPr>
          </a:p>
        </p:txBody>
      </p:sp>
      <p:sp>
        <p:nvSpPr>
          <p:cNvPr id="70" name="object 25">
            <a:extLst>
              <a:ext uri="{FF2B5EF4-FFF2-40B4-BE49-F238E27FC236}">
                <a16:creationId xmlns:a16="http://schemas.microsoft.com/office/drawing/2014/main" id="{A9FB8E5B-0A30-8C43-B24C-A5640D4E5007}"/>
              </a:ext>
            </a:extLst>
          </p:cNvPr>
          <p:cNvSpPr/>
          <p:nvPr/>
        </p:nvSpPr>
        <p:spPr>
          <a:xfrm>
            <a:off x="4540250" y="1291623"/>
            <a:ext cx="489584" cy="1037590"/>
          </a:xfrm>
          <a:custGeom>
            <a:avLst/>
            <a:gdLst/>
            <a:ahLst/>
            <a:cxnLst/>
            <a:rect l="l" t="t" r="r" b="b"/>
            <a:pathLst>
              <a:path w="489585" h="1037589">
                <a:moveTo>
                  <a:pt x="489216" y="1037132"/>
                </a:moveTo>
                <a:lnTo>
                  <a:pt x="411903" y="1035054"/>
                </a:lnTo>
                <a:lnTo>
                  <a:pt x="344757" y="1029267"/>
                </a:lnTo>
                <a:lnTo>
                  <a:pt x="291808" y="1020443"/>
                </a:lnTo>
                <a:lnTo>
                  <a:pt x="244614" y="996365"/>
                </a:lnTo>
                <a:lnTo>
                  <a:pt x="244614" y="552208"/>
                </a:lnTo>
                <a:lnTo>
                  <a:pt x="232143" y="539322"/>
                </a:lnTo>
                <a:lnTo>
                  <a:pt x="197416" y="528131"/>
                </a:lnTo>
                <a:lnTo>
                  <a:pt x="144463" y="519306"/>
                </a:lnTo>
                <a:lnTo>
                  <a:pt x="77314" y="513519"/>
                </a:lnTo>
                <a:lnTo>
                  <a:pt x="0" y="511441"/>
                </a:lnTo>
                <a:lnTo>
                  <a:pt x="77314" y="509363"/>
                </a:lnTo>
                <a:lnTo>
                  <a:pt x="144463" y="503576"/>
                </a:lnTo>
                <a:lnTo>
                  <a:pt x="197416" y="494752"/>
                </a:lnTo>
                <a:lnTo>
                  <a:pt x="232143" y="483561"/>
                </a:lnTo>
                <a:lnTo>
                  <a:pt x="244614" y="470674"/>
                </a:lnTo>
                <a:lnTo>
                  <a:pt x="244614" y="40766"/>
                </a:lnTo>
                <a:lnTo>
                  <a:pt x="257084" y="27880"/>
                </a:lnTo>
                <a:lnTo>
                  <a:pt x="291808" y="16689"/>
                </a:lnTo>
                <a:lnTo>
                  <a:pt x="344757" y="7865"/>
                </a:lnTo>
                <a:lnTo>
                  <a:pt x="411903" y="2078"/>
                </a:lnTo>
                <a:lnTo>
                  <a:pt x="489216" y="0"/>
                </a:lnTo>
              </a:path>
            </a:pathLst>
          </a:custGeom>
          <a:ln w="14681">
            <a:solidFill>
              <a:srgbClr val="A4D4E1"/>
            </a:solidFill>
            <a:prstDash val="sysDash"/>
          </a:ln>
        </p:spPr>
        <p:txBody>
          <a:bodyPr wrap="square" lIns="0" tIns="0" rIns="0" bIns="0" rtlCol="0"/>
          <a:lstStyle/>
          <a:p>
            <a:endParaRPr/>
          </a:p>
        </p:txBody>
      </p:sp>
      <p:grpSp>
        <p:nvGrpSpPr>
          <p:cNvPr id="82" name="object 67">
            <a:extLst>
              <a:ext uri="{FF2B5EF4-FFF2-40B4-BE49-F238E27FC236}">
                <a16:creationId xmlns:a16="http://schemas.microsoft.com/office/drawing/2014/main" id="{3C3B4CBD-0DDD-994B-AFB8-9FE8FA187738}"/>
              </a:ext>
            </a:extLst>
          </p:cNvPr>
          <p:cNvGrpSpPr/>
          <p:nvPr/>
        </p:nvGrpSpPr>
        <p:grpSpPr>
          <a:xfrm>
            <a:off x="4540250" y="4361255"/>
            <a:ext cx="5071355" cy="2720457"/>
            <a:chOff x="4540250" y="4361255"/>
            <a:chExt cx="5071355" cy="2720457"/>
          </a:xfrm>
        </p:grpSpPr>
        <p:sp>
          <p:nvSpPr>
            <p:cNvPr id="84" name="object 68">
              <a:extLst>
                <a:ext uri="{FF2B5EF4-FFF2-40B4-BE49-F238E27FC236}">
                  <a16:creationId xmlns:a16="http://schemas.microsoft.com/office/drawing/2014/main" id="{D4F532BE-F653-0946-A4C6-0D5808711706}"/>
                </a:ext>
              </a:extLst>
            </p:cNvPr>
            <p:cNvSpPr/>
            <p:nvPr/>
          </p:nvSpPr>
          <p:spPr>
            <a:xfrm>
              <a:off x="7541420" y="4361255"/>
              <a:ext cx="0" cy="1047750"/>
            </a:xfrm>
            <a:custGeom>
              <a:avLst/>
              <a:gdLst/>
              <a:ahLst/>
              <a:cxnLst/>
              <a:rect l="l" t="t" r="r" b="b"/>
              <a:pathLst>
                <a:path h="1047750">
                  <a:moveTo>
                    <a:pt x="0" y="0"/>
                  </a:moveTo>
                  <a:lnTo>
                    <a:pt x="0" y="1047432"/>
                  </a:lnTo>
                </a:path>
              </a:pathLst>
            </a:custGeom>
            <a:solidFill>
              <a:srgbClr val="666666"/>
            </a:solidFill>
          </p:spPr>
          <p:txBody>
            <a:bodyPr wrap="square" lIns="0" tIns="0" rIns="0" bIns="0" rtlCol="0"/>
            <a:lstStyle/>
            <a:p>
              <a:endParaRPr/>
            </a:p>
          </p:txBody>
        </p:sp>
        <p:sp>
          <p:nvSpPr>
            <p:cNvPr id="85" name="object 69">
              <a:extLst>
                <a:ext uri="{FF2B5EF4-FFF2-40B4-BE49-F238E27FC236}">
                  <a16:creationId xmlns:a16="http://schemas.microsoft.com/office/drawing/2014/main" id="{2CBC9356-AEC9-EE4E-9035-1ACC980CC803}"/>
                </a:ext>
              </a:extLst>
            </p:cNvPr>
            <p:cNvSpPr/>
            <p:nvPr/>
          </p:nvSpPr>
          <p:spPr>
            <a:xfrm>
              <a:off x="7541419" y="4361255"/>
              <a:ext cx="45719" cy="1150854"/>
            </a:xfrm>
            <a:custGeom>
              <a:avLst/>
              <a:gdLst/>
              <a:ahLst/>
              <a:cxnLst/>
              <a:rect l="l" t="t" r="r" b="b"/>
              <a:pathLst>
                <a:path h="1047750">
                  <a:moveTo>
                    <a:pt x="0" y="0"/>
                  </a:moveTo>
                  <a:lnTo>
                    <a:pt x="0" y="1047432"/>
                  </a:lnTo>
                </a:path>
              </a:pathLst>
            </a:custGeom>
            <a:ln w="12700">
              <a:solidFill>
                <a:srgbClr val="CCCCCC"/>
              </a:solidFill>
            </a:ln>
          </p:spPr>
          <p:txBody>
            <a:bodyPr wrap="square" lIns="0" tIns="0" rIns="0" bIns="0" rtlCol="0"/>
            <a:lstStyle/>
            <a:p>
              <a:endParaRPr dirty="0"/>
            </a:p>
          </p:txBody>
        </p:sp>
        <p:pic>
          <p:nvPicPr>
            <p:cNvPr id="86" name="object 70">
              <a:extLst>
                <a:ext uri="{FF2B5EF4-FFF2-40B4-BE49-F238E27FC236}">
                  <a16:creationId xmlns:a16="http://schemas.microsoft.com/office/drawing/2014/main" id="{C4BF9938-026A-554A-903E-5AE4DD4F8EA3}"/>
                </a:ext>
              </a:extLst>
            </p:cNvPr>
            <p:cNvPicPr/>
            <p:nvPr/>
          </p:nvPicPr>
          <p:blipFill>
            <a:blip r:embed="rId3" cstate="print"/>
            <a:stretch>
              <a:fillRect/>
            </a:stretch>
          </p:blipFill>
          <p:spPr>
            <a:xfrm>
              <a:off x="6416935" y="4465225"/>
              <a:ext cx="366148" cy="374464"/>
            </a:xfrm>
            <a:prstGeom prst="rect">
              <a:avLst/>
            </a:prstGeom>
          </p:spPr>
        </p:pic>
        <p:sp>
          <p:nvSpPr>
            <p:cNvPr id="87" name="object 71">
              <a:extLst>
                <a:ext uri="{FF2B5EF4-FFF2-40B4-BE49-F238E27FC236}">
                  <a16:creationId xmlns:a16="http://schemas.microsoft.com/office/drawing/2014/main" id="{D02A525B-AF4C-9E48-A971-C6CF0A5EFE8D}"/>
                </a:ext>
              </a:extLst>
            </p:cNvPr>
            <p:cNvSpPr/>
            <p:nvPr/>
          </p:nvSpPr>
          <p:spPr>
            <a:xfrm>
              <a:off x="8095590" y="4461865"/>
              <a:ext cx="213360" cy="369570"/>
            </a:xfrm>
            <a:custGeom>
              <a:avLst/>
              <a:gdLst/>
              <a:ahLst/>
              <a:cxnLst/>
              <a:rect l="l" t="t" r="r" b="b"/>
              <a:pathLst>
                <a:path w="213359" h="369570">
                  <a:moveTo>
                    <a:pt x="132080" y="22834"/>
                  </a:moveTo>
                  <a:lnTo>
                    <a:pt x="130175" y="20955"/>
                  </a:lnTo>
                  <a:lnTo>
                    <a:pt x="82854" y="20955"/>
                  </a:lnTo>
                  <a:lnTo>
                    <a:pt x="80937" y="22834"/>
                  </a:lnTo>
                  <a:lnTo>
                    <a:pt x="80937" y="27457"/>
                  </a:lnTo>
                  <a:lnTo>
                    <a:pt x="82854" y="29337"/>
                  </a:lnTo>
                  <a:lnTo>
                    <a:pt x="85204" y="29337"/>
                  </a:lnTo>
                  <a:lnTo>
                    <a:pt x="130175" y="29337"/>
                  </a:lnTo>
                  <a:lnTo>
                    <a:pt x="132080" y="27457"/>
                  </a:lnTo>
                  <a:lnTo>
                    <a:pt x="132080" y="22834"/>
                  </a:lnTo>
                  <a:close/>
                </a:path>
                <a:path w="213359" h="369570">
                  <a:moveTo>
                    <a:pt x="213055" y="8382"/>
                  </a:moveTo>
                  <a:lnTo>
                    <a:pt x="213029" y="3759"/>
                  </a:lnTo>
                  <a:lnTo>
                    <a:pt x="209232" y="12"/>
                  </a:lnTo>
                  <a:lnTo>
                    <a:pt x="204533" y="0"/>
                  </a:lnTo>
                  <a:lnTo>
                    <a:pt x="204533" y="8382"/>
                  </a:lnTo>
                  <a:lnTo>
                    <a:pt x="204533" y="41922"/>
                  </a:lnTo>
                  <a:lnTo>
                    <a:pt x="204533" y="50304"/>
                  </a:lnTo>
                  <a:lnTo>
                    <a:pt x="204533" y="318630"/>
                  </a:lnTo>
                  <a:lnTo>
                    <a:pt x="204533" y="327012"/>
                  </a:lnTo>
                  <a:lnTo>
                    <a:pt x="204533" y="360667"/>
                  </a:lnTo>
                  <a:lnTo>
                    <a:pt x="8509" y="360654"/>
                  </a:lnTo>
                  <a:lnTo>
                    <a:pt x="8509" y="327012"/>
                  </a:lnTo>
                  <a:lnTo>
                    <a:pt x="204533" y="327012"/>
                  </a:lnTo>
                  <a:lnTo>
                    <a:pt x="204533" y="318630"/>
                  </a:lnTo>
                  <a:lnTo>
                    <a:pt x="8509" y="318630"/>
                  </a:lnTo>
                  <a:lnTo>
                    <a:pt x="8509" y="50304"/>
                  </a:lnTo>
                  <a:lnTo>
                    <a:pt x="204533" y="50304"/>
                  </a:lnTo>
                  <a:lnTo>
                    <a:pt x="204533" y="41922"/>
                  </a:lnTo>
                  <a:lnTo>
                    <a:pt x="8509" y="41922"/>
                  </a:lnTo>
                  <a:lnTo>
                    <a:pt x="8509" y="8382"/>
                  </a:lnTo>
                  <a:lnTo>
                    <a:pt x="204533" y="8382"/>
                  </a:lnTo>
                  <a:lnTo>
                    <a:pt x="204533" y="0"/>
                  </a:lnTo>
                  <a:lnTo>
                    <a:pt x="3810" y="12"/>
                  </a:lnTo>
                  <a:lnTo>
                    <a:pt x="0" y="3759"/>
                  </a:lnTo>
                  <a:lnTo>
                    <a:pt x="0" y="365277"/>
                  </a:lnTo>
                  <a:lnTo>
                    <a:pt x="3810" y="369023"/>
                  </a:lnTo>
                  <a:lnTo>
                    <a:pt x="8509" y="369049"/>
                  </a:lnTo>
                  <a:lnTo>
                    <a:pt x="204533" y="369049"/>
                  </a:lnTo>
                  <a:lnTo>
                    <a:pt x="209232" y="369023"/>
                  </a:lnTo>
                  <a:lnTo>
                    <a:pt x="213029" y="365277"/>
                  </a:lnTo>
                  <a:lnTo>
                    <a:pt x="213055" y="360667"/>
                  </a:lnTo>
                  <a:lnTo>
                    <a:pt x="213055" y="327012"/>
                  </a:lnTo>
                  <a:lnTo>
                    <a:pt x="213055" y="318630"/>
                  </a:lnTo>
                  <a:lnTo>
                    <a:pt x="213055" y="50304"/>
                  </a:lnTo>
                  <a:lnTo>
                    <a:pt x="213055" y="41922"/>
                  </a:lnTo>
                  <a:lnTo>
                    <a:pt x="213055" y="8382"/>
                  </a:lnTo>
                  <a:close/>
                </a:path>
              </a:pathLst>
            </a:custGeom>
            <a:solidFill>
              <a:srgbClr val="000000"/>
            </a:solidFill>
          </p:spPr>
          <p:txBody>
            <a:bodyPr wrap="square" lIns="0" tIns="0" rIns="0" bIns="0" rtlCol="0"/>
            <a:lstStyle/>
            <a:p>
              <a:endParaRPr/>
            </a:p>
          </p:txBody>
        </p:sp>
        <p:pic>
          <p:nvPicPr>
            <p:cNvPr id="88" name="object 72">
              <a:extLst>
                <a:ext uri="{FF2B5EF4-FFF2-40B4-BE49-F238E27FC236}">
                  <a16:creationId xmlns:a16="http://schemas.microsoft.com/office/drawing/2014/main" id="{DEF24B91-13D8-3D43-BCD9-800DDCD5A01C}"/>
                </a:ext>
              </a:extLst>
            </p:cNvPr>
            <p:cNvPicPr/>
            <p:nvPr/>
          </p:nvPicPr>
          <p:blipFill>
            <a:blip r:embed="rId4" cstate="print"/>
            <a:stretch>
              <a:fillRect/>
            </a:stretch>
          </p:blipFill>
          <p:spPr>
            <a:xfrm>
              <a:off x="8157344" y="4541414"/>
              <a:ext cx="89494" cy="138633"/>
            </a:xfrm>
            <a:prstGeom prst="rect">
              <a:avLst/>
            </a:prstGeom>
          </p:spPr>
        </p:pic>
        <p:sp>
          <p:nvSpPr>
            <p:cNvPr id="89" name="object 73">
              <a:extLst>
                <a:ext uri="{FF2B5EF4-FFF2-40B4-BE49-F238E27FC236}">
                  <a16:creationId xmlns:a16="http://schemas.microsoft.com/office/drawing/2014/main" id="{A80DCAC7-094B-0046-B9CD-084154200DC1}"/>
                </a:ext>
              </a:extLst>
            </p:cNvPr>
            <p:cNvSpPr/>
            <p:nvPr/>
          </p:nvSpPr>
          <p:spPr>
            <a:xfrm>
              <a:off x="8138185" y="4705019"/>
              <a:ext cx="128270" cy="33655"/>
            </a:xfrm>
            <a:custGeom>
              <a:avLst/>
              <a:gdLst/>
              <a:ahLst/>
              <a:cxnLst/>
              <a:rect l="l" t="t" r="r" b="b"/>
              <a:pathLst>
                <a:path w="128270" h="33654">
                  <a:moveTo>
                    <a:pt x="127838" y="25158"/>
                  </a:moveTo>
                  <a:lnTo>
                    <a:pt x="0" y="25158"/>
                  </a:lnTo>
                  <a:lnTo>
                    <a:pt x="0" y="33540"/>
                  </a:lnTo>
                  <a:lnTo>
                    <a:pt x="127838" y="33540"/>
                  </a:lnTo>
                  <a:lnTo>
                    <a:pt x="127838" y="25158"/>
                  </a:lnTo>
                  <a:close/>
                </a:path>
                <a:path w="128270" h="33654">
                  <a:moveTo>
                    <a:pt x="127838" y="0"/>
                  </a:moveTo>
                  <a:lnTo>
                    <a:pt x="0" y="0"/>
                  </a:lnTo>
                  <a:lnTo>
                    <a:pt x="0" y="8382"/>
                  </a:lnTo>
                  <a:lnTo>
                    <a:pt x="127838" y="8382"/>
                  </a:lnTo>
                  <a:lnTo>
                    <a:pt x="127838" y="0"/>
                  </a:lnTo>
                  <a:close/>
                </a:path>
              </a:pathLst>
            </a:custGeom>
            <a:solidFill>
              <a:srgbClr val="000000"/>
            </a:solidFill>
          </p:spPr>
          <p:txBody>
            <a:bodyPr wrap="square" lIns="0" tIns="0" rIns="0" bIns="0" rtlCol="0"/>
            <a:lstStyle/>
            <a:p>
              <a:endParaRPr/>
            </a:p>
          </p:txBody>
        </p:sp>
        <p:sp>
          <p:nvSpPr>
            <p:cNvPr id="90" name="object 74">
              <a:extLst>
                <a:ext uri="{FF2B5EF4-FFF2-40B4-BE49-F238E27FC236}">
                  <a16:creationId xmlns:a16="http://schemas.microsoft.com/office/drawing/2014/main" id="{3A8DF689-9B16-E64A-928F-98C18ADF37F4}"/>
                </a:ext>
              </a:extLst>
            </p:cNvPr>
            <p:cNvSpPr/>
            <p:nvPr/>
          </p:nvSpPr>
          <p:spPr>
            <a:xfrm>
              <a:off x="6699537" y="5942910"/>
              <a:ext cx="0" cy="1047750"/>
            </a:xfrm>
            <a:custGeom>
              <a:avLst/>
              <a:gdLst/>
              <a:ahLst/>
              <a:cxnLst/>
              <a:rect l="l" t="t" r="r" b="b"/>
              <a:pathLst>
                <a:path h="1047750">
                  <a:moveTo>
                    <a:pt x="0" y="0"/>
                  </a:moveTo>
                  <a:lnTo>
                    <a:pt x="0" y="1047432"/>
                  </a:lnTo>
                </a:path>
              </a:pathLst>
            </a:custGeom>
            <a:solidFill>
              <a:srgbClr val="666666"/>
            </a:solidFill>
          </p:spPr>
          <p:txBody>
            <a:bodyPr wrap="square" lIns="0" tIns="0" rIns="0" bIns="0" rtlCol="0"/>
            <a:lstStyle/>
            <a:p>
              <a:endParaRPr/>
            </a:p>
          </p:txBody>
        </p:sp>
        <p:sp>
          <p:nvSpPr>
            <p:cNvPr id="91" name="object 75">
              <a:extLst>
                <a:ext uri="{FF2B5EF4-FFF2-40B4-BE49-F238E27FC236}">
                  <a16:creationId xmlns:a16="http://schemas.microsoft.com/office/drawing/2014/main" id="{39C07370-3FA0-AE4A-82EB-4D45BA653AB0}"/>
                </a:ext>
              </a:extLst>
            </p:cNvPr>
            <p:cNvSpPr/>
            <p:nvPr/>
          </p:nvSpPr>
          <p:spPr>
            <a:xfrm>
              <a:off x="6809285" y="5942909"/>
              <a:ext cx="45719" cy="1138803"/>
            </a:xfrm>
            <a:custGeom>
              <a:avLst/>
              <a:gdLst/>
              <a:ahLst/>
              <a:cxnLst/>
              <a:rect l="l" t="t" r="r" b="b"/>
              <a:pathLst>
                <a:path h="1047750">
                  <a:moveTo>
                    <a:pt x="0" y="0"/>
                  </a:moveTo>
                  <a:lnTo>
                    <a:pt x="0" y="1047432"/>
                  </a:lnTo>
                </a:path>
              </a:pathLst>
            </a:custGeom>
            <a:ln w="12700">
              <a:solidFill>
                <a:srgbClr val="CCCCCC"/>
              </a:solidFill>
            </a:ln>
          </p:spPr>
          <p:txBody>
            <a:bodyPr wrap="square" lIns="0" tIns="0" rIns="0" bIns="0" rtlCol="0"/>
            <a:lstStyle/>
            <a:p>
              <a:endParaRPr dirty="0"/>
            </a:p>
          </p:txBody>
        </p:sp>
        <p:sp>
          <p:nvSpPr>
            <p:cNvPr id="92" name="object 76">
              <a:extLst>
                <a:ext uri="{FF2B5EF4-FFF2-40B4-BE49-F238E27FC236}">
                  <a16:creationId xmlns:a16="http://schemas.microsoft.com/office/drawing/2014/main" id="{F8A9E724-F022-A84F-8AFD-7245757F3C81}"/>
                </a:ext>
              </a:extLst>
            </p:cNvPr>
            <p:cNvSpPr/>
            <p:nvPr/>
          </p:nvSpPr>
          <p:spPr>
            <a:xfrm>
              <a:off x="4540250" y="5895266"/>
              <a:ext cx="489584" cy="1037590"/>
            </a:xfrm>
            <a:custGeom>
              <a:avLst/>
              <a:gdLst/>
              <a:ahLst/>
              <a:cxnLst/>
              <a:rect l="l" t="t" r="r" b="b"/>
              <a:pathLst>
                <a:path w="489585" h="1037590">
                  <a:moveTo>
                    <a:pt x="489216" y="1037132"/>
                  </a:moveTo>
                  <a:lnTo>
                    <a:pt x="411903" y="1035054"/>
                  </a:lnTo>
                  <a:lnTo>
                    <a:pt x="344757" y="1029267"/>
                  </a:lnTo>
                  <a:lnTo>
                    <a:pt x="291808" y="1020443"/>
                  </a:lnTo>
                  <a:lnTo>
                    <a:pt x="244614" y="996365"/>
                  </a:lnTo>
                  <a:lnTo>
                    <a:pt x="244614" y="552208"/>
                  </a:lnTo>
                  <a:lnTo>
                    <a:pt x="232143" y="539322"/>
                  </a:lnTo>
                  <a:lnTo>
                    <a:pt x="197416" y="528131"/>
                  </a:lnTo>
                  <a:lnTo>
                    <a:pt x="144463" y="519306"/>
                  </a:lnTo>
                  <a:lnTo>
                    <a:pt x="77314" y="513519"/>
                  </a:lnTo>
                  <a:lnTo>
                    <a:pt x="0" y="511441"/>
                  </a:lnTo>
                  <a:lnTo>
                    <a:pt x="77314" y="509363"/>
                  </a:lnTo>
                  <a:lnTo>
                    <a:pt x="144463" y="503576"/>
                  </a:lnTo>
                  <a:lnTo>
                    <a:pt x="197416" y="494752"/>
                  </a:lnTo>
                  <a:lnTo>
                    <a:pt x="232143" y="483561"/>
                  </a:lnTo>
                  <a:lnTo>
                    <a:pt x="244614" y="470674"/>
                  </a:lnTo>
                  <a:lnTo>
                    <a:pt x="244614" y="40766"/>
                  </a:lnTo>
                  <a:lnTo>
                    <a:pt x="257084" y="27880"/>
                  </a:lnTo>
                  <a:lnTo>
                    <a:pt x="291808" y="16689"/>
                  </a:lnTo>
                  <a:lnTo>
                    <a:pt x="344757" y="7865"/>
                  </a:lnTo>
                  <a:lnTo>
                    <a:pt x="411903" y="2078"/>
                  </a:lnTo>
                  <a:lnTo>
                    <a:pt x="489216" y="0"/>
                  </a:lnTo>
                </a:path>
              </a:pathLst>
            </a:custGeom>
            <a:ln w="14681">
              <a:solidFill>
                <a:srgbClr val="A4D4E1"/>
              </a:solidFill>
              <a:prstDash val="sysDash"/>
            </a:ln>
          </p:spPr>
          <p:txBody>
            <a:bodyPr wrap="square" lIns="0" tIns="0" rIns="0" bIns="0" rtlCol="0"/>
            <a:lstStyle/>
            <a:p>
              <a:endParaRPr/>
            </a:p>
          </p:txBody>
        </p:sp>
        <p:sp>
          <p:nvSpPr>
            <p:cNvPr id="93" name="object 77">
              <a:extLst>
                <a:ext uri="{FF2B5EF4-FFF2-40B4-BE49-F238E27FC236}">
                  <a16:creationId xmlns:a16="http://schemas.microsoft.com/office/drawing/2014/main" id="{438BC781-78C3-0342-8F9F-AE9E6E340534}"/>
                </a:ext>
              </a:extLst>
            </p:cNvPr>
            <p:cNvSpPr/>
            <p:nvPr/>
          </p:nvSpPr>
          <p:spPr>
            <a:xfrm>
              <a:off x="8354624" y="5942910"/>
              <a:ext cx="0" cy="1047750"/>
            </a:xfrm>
            <a:custGeom>
              <a:avLst/>
              <a:gdLst/>
              <a:ahLst/>
              <a:cxnLst/>
              <a:rect l="l" t="t" r="r" b="b"/>
              <a:pathLst>
                <a:path h="1047750">
                  <a:moveTo>
                    <a:pt x="0" y="0"/>
                  </a:moveTo>
                  <a:lnTo>
                    <a:pt x="0" y="1047432"/>
                  </a:lnTo>
                </a:path>
              </a:pathLst>
            </a:custGeom>
            <a:solidFill>
              <a:srgbClr val="666666"/>
            </a:solidFill>
          </p:spPr>
          <p:txBody>
            <a:bodyPr wrap="square" lIns="0" tIns="0" rIns="0" bIns="0" rtlCol="0"/>
            <a:lstStyle/>
            <a:p>
              <a:endParaRPr/>
            </a:p>
          </p:txBody>
        </p:sp>
        <p:sp>
          <p:nvSpPr>
            <p:cNvPr id="94" name="object 78">
              <a:extLst>
                <a:ext uri="{FF2B5EF4-FFF2-40B4-BE49-F238E27FC236}">
                  <a16:creationId xmlns:a16="http://schemas.microsoft.com/office/drawing/2014/main" id="{CA01D2D9-D366-3D43-A956-45D39C323143}"/>
                </a:ext>
              </a:extLst>
            </p:cNvPr>
            <p:cNvSpPr/>
            <p:nvPr/>
          </p:nvSpPr>
          <p:spPr>
            <a:xfrm>
              <a:off x="8564421" y="5945604"/>
              <a:ext cx="69642" cy="1136108"/>
            </a:xfrm>
            <a:custGeom>
              <a:avLst/>
              <a:gdLst/>
              <a:ahLst/>
              <a:cxnLst/>
              <a:rect l="l" t="t" r="r" b="b"/>
              <a:pathLst>
                <a:path h="1047750">
                  <a:moveTo>
                    <a:pt x="0" y="0"/>
                  </a:moveTo>
                  <a:lnTo>
                    <a:pt x="0" y="1047432"/>
                  </a:lnTo>
                </a:path>
              </a:pathLst>
            </a:custGeom>
            <a:ln w="12700">
              <a:solidFill>
                <a:srgbClr val="CCCCCC"/>
              </a:solidFill>
            </a:ln>
          </p:spPr>
          <p:txBody>
            <a:bodyPr wrap="square" lIns="0" tIns="0" rIns="0" bIns="0" rtlCol="0"/>
            <a:lstStyle/>
            <a:p>
              <a:endParaRPr/>
            </a:p>
          </p:txBody>
        </p:sp>
        <p:sp>
          <p:nvSpPr>
            <p:cNvPr id="95" name="object 79">
              <a:extLst>
                <a:ext uri="{FF2B5EF4-FFF2-40B4-BE49-F238E27FC236}">
                  <a16:creationId xmlns:a16="http://schemas.microsoft.com/office/drawing/2014/main" id="{762A9EF2-9B8B-1349-B5AF-CB5426C36EDC}"/>
                </a:ext>
              </a:extLst>
            </p:cNvPr>
            <p:cNvSpPr/>
            <p:nvPr/>
          </p:nvSpPr>
          <p:spPr>
            <a:xfrm>
              <a:off x="5692837" y="6078986"/>
              <a:ext cx="299085" cy="304800"/>
            </a:xfrm>
            <a:custGeom>
              <a:avLst/>
              <a:gdLst/>
              <a:ahLst/>
              <a:cxnLst/>
              <a:rect l="l" t="t" r="r" b="b"/>
              <a:pathLst>
                <a:path w="299085" h="304800">
                  <a:moveTo>
                    <a:pt x="298983" y="295910"/>
                  </a:moveTo>
                  <a:lnTo>
                    <a:pt x="8801" y="295910"/>
                  </a:lnTo>
                  <a:lnTo>
                    <a:pt x="8801" y="0"/>
                  </a:lnTo>
                  <a:lnTo>
                    <a:pt x="0" y="0"/>
                  </a:lnTo>
                  <a:lnTo>
                    <a:pt x="0" y="295910"/>
                  </a:lnTo>
                  <a:lnTo>
                    <a:pt x="0" y="304800"/>
                  </a:lnTo>
                  <a:lnTo>
                    <a:pt x="298983" y="304800"/>
                  </a:lnTo>
                  <a:lnTo>
                    <a:pt x="298983" y="295910"/>
                  </a:lnTo>
                  <a:close/>
                </a:path>
              </a:pathLst>
            </a:custGeom>
            <a:solidFill>
              <a:srgbClr val="000000"/>
            </a:solidFill>
          </p:spPr>
          <p:txBody>
            <a:bodyPr wrap="square" lIns="0" tIns="0" rIns="0" bIns="0" rtlCol="0"/>
            <a:lstStyle/>
            <a:p>
              <a:endParaRPr/>
            </a:p>
          </p:txBody>
        </p:sp>
        <p:pic>
          <p:nvPicPr>
            <p:cNvPr id="96" name="object 80">
              <a:extLst>
                <a:ext uri="{FF2B5EF4-FFF2-40B4-BE49-F238E27FC236}">
                  <a16:creationId xmlns:a16="http://schemas.microsoft.com/office/drawing/2014/main" id="{074CB950-B871-6B41-B00F-7A108411C3FD}"/>
                </a:ext>
              </a:extLst>
            </p:cNvPr>
            <p:cNvPicPr/>
            <p:nvPr/>
          </p:nvPicPr>
          <p:blipFill>
            <a:blip r:embed="rId5" cstate="print"/>
            <a:stretch>
              <a:fillRect/>
            </a:stretch>
          </p:blipFill>
          <p:spPr>
            <a:xfrm>
              <a:off x="5728016" y="6083664"/>
              <a:ext cx="263906" cy="268236"/>
            </a:xfrm>
            <a:prstGeom prst="rect">
              <a:avLst/>
            </a:prstGeom>
          </p:spPr>
        </p:pic>
        <p:pic>
          <p:nvPicPr>
            <p:cNvPr id="97" name="object 81">
              <a:extLst>
                <a:ext uri="{FF2B5EF4-FFF2-40B4-BE49-F238E27FC236}">
                  <a16:creationId xmlns:a16="http://schemas.microsoft.com/office/drawing/2014/main" id="{EAFE34C4-7030-C343-AE65-2A5BB8FF2779}"/>
                </a:ext>
              </a:extLst>
            </p:cNvPr>
            <p:cNvPicPr/>
            <p:nvPr/>
          </p:nvPicPr>
          <p:blipFill>
            <a:blip r:embed="rId6" cstate="print"/>
            <a:stretch>
              <a:fillRect/>
            </a:stretch>
          </p:blipFill>
          <p:spPr>
            <a:xfrm>
              <a:off x="7425547" y="6030904"/>
              <a:ext cx="144034" cy="136338"/>
            </a:xfrm>
            <a:prstGeom prst="rect">
              <a:avLst/>
            </a:prstGeom>
          </p:spPr>
        </p:pic>
        <p:sp>
          <p:nvSpPr>
            <p:cNvPr id="99" name="object 82">
              <a:extLst>
                <a:ext uri="{FF2B5EF4-FFF2-40B4-BE49-F238E27FC236}">
                  <a16:creationId xmlns:a16="http://schemas.microsoft.com/office/drawing/2014/main" id="{62405143-23D2-7045-A166-B0EBD538F57F}"/>
                </a:ext>
              </a:extLst>
            </p:cNvPr>
            <p:cNvSpPr/>
            <p:nvPr/>
          </p:nvSpPr>
          <p:spPr>
            <a:xfrm>
              <a:off x="7417650" y="6078986"/>
              <a:ext cx="232410" cy="330835"/>
            </a:xfrm>
            <a:custGeom>
              <a:avLst/>
              <a:gdLst/>
              <a:ahLst/>
              <a:cxnLst/>
              <a:rect l="l" t="t" r="r" b="b"/>
              <a:pathLst>
                <a:path w="232409" h="330835">
                  <a:moveTo>
                    <a:pt x="79883" y="0"/>
                  </a:moveTo>
                  <a:lnTo>
                    <a:pt x="70394" y="1914"/>
                  </a:lnTo>
                  <a:lnTo>
                    <a:pt x="62657" y="7137"/>
                  </a:lnTo>
                  <a:lnTo>
                    <a:pt x="57446" y="14884"/>
                  </a:lnTo>
                  <a:lnTo>
                    <a:pt x="55537" y="24371"/>
                  </a:lnTo>
                  <a:lnTo>
                    <a:pt x="55537" y="172631"/>
                  </a:lnTo>
                  <a:lnTo>
                    <a:pt x="47752" y="137833"/>
                  </a:lnTo>
                  <a:lnTo>
                    <a:pt x="43905" y="128956"/>
                  </a:lnTo>
                  <a:lnTo>
                    <a:pt x="37189" y="122464"/>
                  </a:lnTo>
                  <a:lnTo>
                    <a:pt x="28524" y="118961"/>
                  </a:lnTo>
                  <a:lnTo>
                    <a:pt x="18834" y="119049"/>
                  </a:lnTo>
                  <a:lnTo>
                    <a:pt x="9978" y="122881"/>
                  </a:lnTo>
                  <a:lnTo>
                    <a:pt x="3496" y="129586"/>
                  </a:lnTo>
                  <a:lnTo>
                    <a:pt x="0" y="138236"/>
                  </a:lnTo>
                  <a:lnTo>
                    <a:pt x="178" y="148412"/>
                  </a:lnTo>
                  <a:lnTo>
                    <a:pt x="25362" y="261607"/>
                  </a:lnTo>
                  <a:lnTo>
                    <a:pt x="28588" y="266560"/>
                  </a:lnTo>
                  <a:lnTo>
                    <a:pt x="75527" y="302590"/>
                  </a:lnTo>
                  <a:lnTo>
                    <a:pt x="75527" y="330466"/>
                  </a:lnTo>
                  <a:lnTo>
                    <a:pt x="84302" y="330466"/>
                  </a:lnTo>
                  <a:lnTo>
                    <a:pt x="84302" y="299072"/>
                  </a:lnTo>
                  <a:lnTo>
                    <a:pt x="83667" y="297789"/>
                  </a:lnTo>
                  <a:lnTo>
                    <a:pt x="35534" y="260857"/>
                  </a:lnTo>
                  <a:lnTo>
                    <a:pt x="33502" y="257708"/>
                  </a:lnTo>
                  <a:lnTo>
                    <a:pt x="6909" y="138112"/>
                  </a:lnTo>
                  <a:lnTo>
                    <a:pt x="12166" y="129781"/>
                  </a:lnTo>
                  <a:lnTo>
                    <a:pt x="29007" y="126060"/>
                  </a:lnTo>
                  <a:lnTo>
                    <a:pt x="37287" y="131356"/>
                  </a:lnTo>
                  <a:lnTo>
                    <a:pt x="56172" y="215811"/>
                  </a:lnTo>
                  <a:lnTo>
                    <a:pt x="58547" y="217296"/>
                  </a:lnTo>
                  <a:lnTo>
                    <a:pt x="63106" y="216001"/>
                  </a:lnTo>
                  <a:lnTo>
                    <a:pt x="64300" y="214261"/>
                  </a:lnTo>
                  <a:lnTo>
                    <a:pt x="64300" y="15760"/>
                  </a:lnTo>
                  <a:lnTo>
                    <a:pt x="71247" y="8762"/>
                  </a:lnTo>
                  <a:lnTo>
                    <a:pt x="88506" y="8762"/>
                  </a:lnTo>
                  <a:lnTo>
                    <a:pt x="95529" y="15760"/>
                  </a:lnTo>
                  <a:lnTo>
                    <a:pt x="95453" y="125171"/>
                  </a:lnTo>
                  <a:lnTo>
                    <a:pt x="96926" y="127038"/>
                  </a:lnTo>
                  <a:lnTo>
                    <a:pt x="101422" y="127990"/>
                  </a:lnTo>
                  <a:lnTo>
                    <a:pt x="103733" y="126466"/>
                  </a:lnTo>
                  <a:lnTo>
                    <a:pt x="105832" y="115587"/>
                  </a:lnTo>
                  <a:lnTo>
                    <a:pt x="110031" y="109372"/>
                  </a:lnTo>
                  <a:lnTo>
                    <a:pt x="116256" y="105186"/>
                  </a:lnTo>
                  <a:lnTo>
                    <a:pt x="123876" y="103657"/>
                  </a:lnTo>
                  <a:lnTo>
                    <a:pt x="132931" y="103670"/>
                  </a:lnTo>
                  <a:lnTo>
                    <a:pt x="140779" y="109905"/>
                  </a:lnTo>
                  <a:lnTo>
                    <a:pt x="143103" y="119684"/>
                  </a:lnTo>
                  <a:lnTo>
                    <a:pt x="143586" y="120561"/>
                  </a:lnTo>
                  <a:lnTo>
                    <a:pt x="146050" y="122694"/>
                  </a:lnTo>
                  <a:lnTo>
                    <a:pt x="148577" y="122631"/>
                  </a:lnTo>
                  <a:lnTo>
                    <a:pt x="150254" y="121069"/>
                  </a:lnTo>
                  <a:lnTo>
                    <a:pt x="156802" y="116892"/>
                  </a:lnTo>
                  <a:lnTo>
                    <a:pt x="183375" y="130073"/>
                  </a:lnTo>
                  <a:lnTo>
                    <a:pt x="183299" y="136715"/>
                  </a:lnTo>
                  <a:lnTo>
                    <a:pt x="183096" y="138239"/>
                  </a:lnTo>
                  <a:lnTo>
                    <a:pt x="183655" y="139763"/>
                  </a:lnTo>
                  <a:lnTo>
                    <a:pt x="186525" y="142138"/>
                  </a:lnTo>
                  <a:lnTo>
                    <a:pt x="188989" y="142087"/>
                  </a:lnTo>
                  <a:lnTo>
                    <a:pt x="190601" y="140627"/>
                  </a:lnTo>
                  <a:lnTo>
                    <a:pt x="197237" y="136645"/>
                  </a:lnTo>
                  <a:lnTo>
                    <a:pt x="223291" y="150240"/>
                  </a:lnTo>
                  <a:lnTo>
                    <a:pt x="223291" y="226860"/>
                  </a:lnTo>
                  <a:lnTo>
                    <a:pt x="221587" y="246004"/>
                  </a:lnTo>
                  <a:lnTo>
                    <a:pt x="217179" y="260353"/>
                  </a:lnTo>
                  <a:lnTo>
                    <a:pt x="211129" y="271315"/>
                  </a:lnTo>
                  <a:lnTo>
                    <a:pt x="199562" y="286805"/>
                  </a:lnTo>
                  <a:lnTo>
                    <a:pt x="195345" y="293660"/>
                  </a:lnTo>
                  <a:lnTo>
                    <a:pt x="192405" y="301398"/>
                  </a:lnTo>
                  <a:lnTo>
                    <a:pt x="191300" y="310553"/>
                  </a:lnTo>
                  <a:lnTo>
                    <a:pt x="191300" y="330466"/>
                  </a:lnTo>
                  <a:lnTo>
                    <a:pt x="200076" y="330466"/>
                  </a:lnTo>
                  <a:lnTo>
                    <a:pt x="200076" y="310565"/>
                  </a:lnTo>
                  <a:lnTo>
                    <a:pt x="200952" y="303440"/>
                  </a:lnTo>
                  <a:lnTo>
                    <a:pt x="203354" y="297273"/>
                  </a:lnTo>
                  <a:lnTo>
                    <a:pt x="206939" y="291533"/>
                  </a:lnTo>
                  <a:lnTo>
                    <a:pt x="218506" y="276073"/>
                  </a:lnTo>
                  <a:lnTo>
                    <a:pt x="225188" y="263988"/>
                  </a:lnTo>
                  <a:lnTo>
                    <a:pt x="230134" y="248046"/>
                  </a:lnTo>
                  <a:lnTo>
                    <a:pt x="232067" y="226860"/>
                  </a:lnTo>
                  <a:lnTo>
                    <a:pt x="232067" y="155092"/>
                  </a:lnTo>
                  <a:lnTo>
                    <a:pt x="229806" y="144075"/>
                  </a:lnTo>
                  <a:lnTo>
                    <a:pt x="223733" y="135080"/>
                  </a:lnTo>
                  <a:lnTo>
                    <a:pt x="214740" y="129014"/>
                  </a:lnTo>
                  <a:lnTo>
                    <a:pt x="203721" y="126784"/>
                  </a:lnTo>
                  <a:lnTo>
                    <a:pt x="199504" y="126784"/>
                  </a:lnTo>
                  <a:lnTo>
                    <a:pt x="195377" y="127711"/>
                  </a:lnTo>
                  <a:lnTo>
                    <a:pt x="191579" y="129514"/>
                  </a:lnTo>
                  <a:lnTo>
                    <a:pt x="187211" y="119148"/>
                  </a:lnTo>
                  <a:lnTo>
                    <a:pt x="179460" y="111534"/>
                  </a:lnTo>
                  <a:lnTo>
                    <a:pt x="169419" y="107383"/>
                  </a:lnTo>
                  <a:lnTo>
                    <a:pt x="158178" y="107403"/>
                  </a:lnTo>
                  <a:lnTo>
                    <a:pt x="155029" y="108026"/>
                  </a:lnTo>
                  <a:lnTo>
                    <a:pt x="152082" y="109181"/>
                  </a:lnTo>
                  <a:lnTo>
                    <a:pt x="149339" y="110794"/>
                  </a:lnTo>
                  <a:lnTo>
                    <a:pt x="142495" y="101861"/>
                  </a:lnTo>
                  <a:lnTo>
                    <a:pt x="133083" y="96429"/>
                  </a:lnTo>
                  <a:lnTo>
                    <a:pt x="122329" y="94919"/>
                  </a:lnTo>
                  <a:lnTo>
                    <a:pt x="111455" y="97751"/>
                  </a:lnTo>
                  <a:lnTo>
                    <a:pt x="108788" y="99034"/>
                  </a:lnTo>
                  <a:lnTo>
                    <a:pt x="106400" y="100723"/>
                  </a:lnTo>
                  <a:lnTo>
                    <a:pt x="104229" y="102742"/>
                  </a:lnTo>
                  <a:lnTo>
                    <a:pt x="104229" y="24371"/>
                  </a:lnTo>
                  <a:lnTo>
                    <a:pt x="102320" y="14884"/>
                  </a:lnTo>
                  <a:lnTo>
                    <a:pt x="97109" y="7137"/>
                  </a:lnTo>
                  <a:lnTo>
                    <a:pt x="89372" y="1914"/>
                  </a:lnTo>
                  <a:lnTo>
                    <a:pt x="79883" y="0"/>
                  </a:lnTo>
                  <a:close/>
                </a:path>
              </a:pathLst>
            </a:custGeom>
            <a:solidFill>
              <a:srgbClr val="000000"/>
            </a:solidFill>
          </p:spPr>
          <p:txBody>
            <a:bodyPr wrap="square" lIns="0" tIns="0" rIns="0" bIns="0" rtlCol="0"/>
            <a:lstStyle/>
            <a:p>
              <a:endParaRPr dirty="0"/>
            </a:p>
          </p:txBody>
        </p:sp>
        <p:pic>
          <p:nvPicPr>
            <p:cNvPr id="100" name="object 83">
              <a:extLst>
                <a:ext uri="{FF2B5EF4-FFF2-40B4-BE49-F238E27FC236}">
                  <a16:creationId xmlns:a16="http://schemas.microsoft.com/office/drawing/2014/main" id="{B31BB232-C0ED-CF44-81CA-08A75C8FDFEF}"/>
                </a:ext>
              </a:extLst>
            </p:cNvPr>
            <p:cNvPicPr/>
            <p:nvPr/>
          </p:nvPicPr>
          <p:blipFill>
            <a:blip r:embed="rId7" cstate="print"/>
            <a:stretch>
              <a:fillRect/>
            </a:stretch>
          </p:blipFill>
          <p:spPr>
            <a:xfrm>
              <a:off x="9184259" y="6008053"/>
              <a:ext cx="427346" cy="383540"/>
            </a:xfrm>
            <a:prstGeom prst="rect">
              <a:avLst/>
            </a:prstGeom>
          </p:spPr>
        </p:pic>
      </p:grpSp>
      <p:sp>
        <p:nvSpPr>
          <p:cNvPr id="135" name="object 26">
            <a:extLst>
              <a:ext uri="{FF2B5EF4-FFF2-40B4-BE49-F238E27FC236}">
                <a16:creationId xmlns:a16="http://schemas.microsoft.com/office/drawing/2014/main" id="{BFD06617-51A0-F04A-ADD5-CF023B4253AC}"/>
              </a:ext>
            </a:extLst>
          </p:cNvPr>
          <p:cNvSpPr txBox="1"/>
          <p:nvPr/>
        </p:nvSpPr>
        <p:spPr>
          <a:xfrm>
            <a:off x="5066023" y="1856335"/>
            <a:ext cx="1054735" cy="320601"/>
          </a:xfrm>
          <a:prstGeom prst="rect">
            <a:avLst/>
          </a:prstGeom>
        </p:spPr>
        <p:txBody>
          <a:bodyPr vert="horz" wrap="square" lIns="0" tIns="12700" rIns="0" bIns="0" rtlCol="0">
            <a:spAutoFit/>
          </a:bodyPr>
          <a:lstStyle/>
          <a:p>
            <a:pPr marL="12700" marR="5080">
              <a:spcBef>
                <a:spcPts val="100"/>
              </a:spcBef>
            </a:pPr>
            <a:r>
              <a:rPr sz="1000" dirty="0">
                <a:solidFill>
                  <a:srgbClr val="666666"/>
                </a:solidFill>
                <a:latin typeface="Poppins"/>
                <a:cs typeface="Poppins"/>
              </a:rPr>
              <a:t>Targeted </a:t>
            </a:r>
            <a:r>
              <a:rPr sz="1000" spc="-10" dirty="0">
                <a:solidFill>
                  <a:srgbClr val="666666"/>
                </a:solidFill>
                <a:latin typeface="Poppins"/>
                <a:cs typeface="Poppins"/>
              </a:rPr>
              <a:t>offers </a:t>
            </a:r>
            <a:r>
              <a:rPr sz="1000" dirty="0">
                <a:solidFill>
                  <a:srgbClr val="666666"/>
                </a:solidFill>
                <a:latin typeface="Poppins"/>
                <a:cs typeface="Poppins"/>
              </a:rPr>
              <a:t>and </a:t>
            </a:r>
            <a:r>
              <a:rPr sz="1000" spc="-10" dirty="0">
                <a:solidFill>
                  <a:srgbClr val="666666"/>
                </a:solidFill>
                <a:latin typeface="Poppins"/>
                <a:cs typeface="Poppins"/>
              </a:rPr>
              <a:t>promotions</a:t>
            </a:r>
            <a:endParaRPr sz="1000" dirty="0">
              <a:latin typeface="Poppins"/>
              <a:cs typeface="Poppins"/>
            </a:endParaRPr>
          </a:p>
        </p:txBody>
      </p:sp>
      <p:grpSp>
        <p:nvGrpSpPr>
          <p:cNvPr id="136" name="object 27">
            <a:extLst>
              <a:ext uri="{FF2B5EF4-FFF2-40B4-BE49-F238E27FC236}">
                <a16:creationId xmlns:a16="http://schemas.microsoft.com/office/drawing/2014/main" id="{EB4DC9DB-5602-BC4C-A71E-99AB1410AC77}"/>
              </a:ext>
            </a:extLst>
          </p:cNvPr>
          <p:cNvGrpSpPr/>
          <p:nvPr/>
        </p:nvGrpSpPr>
        <p:grpSpPr>
          <a:xfrm>
            <a:off x="5395223" y="1274970"/>
            <a:ext cx="2134235" cy="1060450"/>
            <a:chOff x="5871702" y="1274970"/>
            <a:chExt cx="2134235" cy="1060450"/>
          </a:xfrm>
        </p:grpSpPr>
        <p:sp>
          <p:nvSpPr>
            <p:cNvPr id="137" name="object 28">
              <a:extLst>
                <a:ext uri="{FF2B5EF4-FFF2-40B4-BE49-F238E27FC236}">
                  <a16:creationId xmlns:a16="http://schemas.microsoft.com/office/drawing/2014/main" id="{1F9A2353-5303-8844-9F9B-ABC3CE2E118A}"/>
                </a:ext>
              </a:extLst>
            </p:cNvPr>
            <p:cNvSpPr/>
            <p:nvPr/>
          </p:nvSpPr>
          <p:spPr>
            <a:xfrm>
              <a:off x="6680593" y="1281320"/>
              <a:ext cx="0" cy="1047750"/>
            </a:xfrm>
            <a:custGeom>
              <a:avLst/>
              <a:gdLst/>
              <a:ahLst/>
              <a:cxnLst/>
              <a:rect l="l" t="t" r="r" b="b"/>
              <a:pathLst>
                <a:path h="1047750">
                  <a:moveTo>
                    <a:pt x="0" y="0"/>
                  </a:moveTo>
                  <a:lnTo>
                    <a:pt x="0" y="1047432"/>
                  </a:lnTo>
                </a:path>
              </a:pathLst>
            </a:custGeom>
            <a:solidFill>
              <a:srgbClr val="666666"/>
            </a:solidFill>
          </p:spPr>
          <p:txBody>
            <a:bodyPr wrap="square" lIns="0" tIns="0" rIns="0" bIns="0" rtlCol="0"/>
            <a:lstStyle/>
            <a:p>
              <a:endParaRPr/>
            </a:p>
          </p:txBody>
        </p:sp>
        <p:sp>
          <p:nvSpPr>
            <p:cNvPr id="138" name="object 29">
              <a:extLst>
                <a:ext uri="{FF2B5EF4-FFF2-40B4-BE49-F238E27FC236}">
                  <a16:creationId xmlns:a16="http://schemas.microsoft.com/office/drawing/2014/main" id="{990705DA-6A5D-DC47-9A7B-3A6E81B3950B}"/>
                </a:ext>
              </a:extLst>
            </p:cNvPr>
            <p:cNvSpPr/>
            <p:nvPr/>
          </p:nvSpPr>
          <p:spPr>
            <a:xfrm>
              <a:off x="6680593" y="1281320"/>
              <a:ext cx="0" cy="1047750"/>
            </a:xfrm>
            <a:custGeom>
              <a:avLst/>
              <a:gdLst/>
              <a:ahLst/>
              <a:cxnLst/>
              <a:rect l="l" t="t" r="r" b="b"/>
              <a:pathLst>
                <a:path h="1047750">
                  <a:moveTo>
                    <a:pt x="0" y="0"/>
                  </a:moveTo>
                  <a:lnTo>
                    <a:pt x="0" y="1047432"/>
                  </a:lnTo>
                </a:path>
              </a:pathLst>
            </a:custGeom>
            <a:ln w="12700">
              <a:solidFill>
                <a:srgbClr val="CCCCCC"/>
              </a:solidFill>
            </a:ln>
          </p:spPr>
          <p:txBody>
            <a:bodyPr wrap="square" lIns="0" tIns="0" rIns="0" bIns="0" rtlCol="0"/>
            <a:lstStyle/>
            <a:p>
              <a:endParaRPr/>
            </a:p>
          </p:txBody>
        </p:sp>
        <p:sp>
          <p:nvSpPr>
            <p:cNvPr id="139" name="object 30">
              <a:extLst>
                <a:ext uri="{FF2B5EF4-FFF2-40B4-BE49-F238E27FC236}">
                  <a16:creationId xmlns:a16="http://schemas.microsoft.com/office/drawing/2014/main" id="{5503FB25-2D42-5C47-84B9-57BF15268E36}"/>
                </a:ext>
              </a:extLst>
            </p:cNvPr>
            <p:cNvSpPr/>
            <p:nvPr/>
          </p:nvSpPr>
          <p:spPr>
            <a:xfrm>
              <a:off x="5871702" y="1451195"/>
              <a:ext cx="340360" cy="340360"/>
            </a:xfrm>
            <a:custGeom>
              <a:avLst/>
              <a:gdLst/>
              <a:ahLst/>
              <a:cxnLst/>
              <a:rect l="l" t="t" r="r" b="b"/>
              <a:pathLst>
                <a:path w="340360" h="340360">
                  <a:moveTo>
                    <a:pt x="170563" y="0"/>
                  </a:moveTo>
                  <a:lnTo>
                    <a:pt x="127431" y="5445"/>
                  </a:lnTo>
                  <a:lnTo>
                    <a:pt x="87070" y="21602"/>
                  </a:lnTo>
                  <a:lnTo>
                    <a:pt x="51699" y="47895"/>
                  </a:lnTo>
                  <a:lnTo>
                    <a:pt x="23536" y="83754"/>
                  </a:lnTo>
                  <a:lnTo>
                    <a:pt x="5838" y="125775"/>
                  </a:lnTo>
                  <a:lnTo>
                    <a:pt x="0" y="169460"/>
                  </a:lnTo>
                  <a:lnTo>
                    <a:pt x="5446" y="212592"/>
                  </a:lnTo>
                  <a:lnTo>
                    <a:pt x="21605" y="252953"/>
                  </a:lnTo>
                  <a:lnTo>
                    <a:pt x="47900" y="288327"/>
                  </a:lnTo>
                  <a:lnTo>
                    <a:pt x="83759" y="316494"/>
                  </a:lnTo>
                  <a:lnTo>
                    <a:pt x="125780" y="334186"/>
                  </a:lnTo>
                  <a:lnTo>
                    <a:pt x="169465" y="340022"/>
                  </a:lnTo>
                  <a:lnTo>
                    <a:pt x="212596" y="334574"/>
                  </a:lnTo>
                  <a:lnTo>
                    <a:pt x="252955" y="318417"/>
                  </a:lnTo>
                  <a:lnTo>
                    <a:pt x="288325" y="292124"/>
                  </a:lnTo>
                  <a:lnTo>
                    <a:pt x="316487" y="256270"/>
                  </a:lnTo>
                  <a:lnTo>
                    <a:pt x="334118" y="214341"/>
                  </a:lnTo>
                  <a:lnTo>
                    <a:pt x="339994" y="170012"/>
                  </a:lnTo>
                  <a:lnTo>
                    <a:pt x="334118" y="125683"/>
                  </a:lnTo>
                  <a:lnTo>
                    <a:pt x="316487" y="83754"/>
                  </a:lnTo>
                  <a:lnTo>
                    <a:pt x="305577" y="83754"/>
                  </a:lnTo>
                  <a:lnTo>
                    <a:pt x="325936" y="131009"/>
                  </a:lnTo>
                  <a:lnTo>
                    <a:pt x="330373" y="180481"/>
                  </a:lnTo>
                  <a:lnTo>
                    <a:pt x="319699" y="228513"/>
                  </a:lnTo>
                  <a:lnTo>
                    <a:pt x="294725" y="271450"/>
                  </a:lnTo>
                  <a:lnTo>
                    <a:pt x="256263" y="305635"/>
                  </a:lnTo>
                  <a:lnTo>
                    <a:pt x="209010" y="325994"/>
                  </a:lnTo>
                  <a:lnTo>
                    <a:pt x="159541" y="330431"/>
                  </a:lnTo>
                  <a:lnTo>
                    <a:pt x="111512" y="319756"/>
                  </a:lnTo>
                  <a:lnTo>
                    <a:pt x="68578" y="294783"/>
                  </a:lnTo>
                  <a:lnTo>
                    <a:pt x="34394" y="256321"/>
                  </a:lnTo>
                  <a:lnTo>
                    <a:pt x="14036" y="209063"/>
                  </a:lnTo>
                  <a:lnTo>
                    <a:pt x="9598" y="159593"/>
                  </a:lnTo>
                  <a:lnTo>
                    <a:pt x="20271" y="111563"/>
                  </a:lnTo>
                  <a:lnTo>
                    <a:pt x="45240" y="68628"/>
                  </a:lnTo>
                  <a:lnTo>
                    <a:pt x="83696" y="34440"/>
                  </a:lnTo>
                  <a:lnTo>
                    <a:pt x="125470" y="15601"/>
                  </a:lnTo>
                  <a:lnTo>
                    <a:pt x="169984" y="9322"/>
                  </a:lnTo>
                  <a:lnTo>
                    <a:pt x="214496" y="15601"/>
                  </a:lnTo>
                  <a:lnTo>
                    <a:pt x="256263" y="34440"/>
                  </a:lnTo>
                  <a:lnTo>
                    <a:pt x="256263" y="23530"/>
                  </a:lnTo>
                  <a:lnTo>
                    <a:pt x="214247" y="5837"/>
                  </a:lnTo>
                  <a:lnTo>
                    <a:pt x="170563" y="0"/>
                  </a:lnTo>
                  <a:close/>
                </a:path>
              </a:pathLst>
            </a:custGeom>
            <a:solidFill>
              <a:srgbClr val="000000"/>
            </a:solidFill>
          </p:spPr>
          <p:txBody>
            <a:bodyPr wrap="square" lIns="0" tIns="0" rIns="0" bIns="0" rtlCol="0"/>
            <a:lstStyle/>
            <a:p>
              <a:endParaRPr/>
            </a:p>
          </p:txBody>
        </p:sp>
        <p:pic>
          <p:nvPicPr>
            <p:cNvPr id="140" name="object 31">
              <a:extLst>
                <a:ext uri="{FF2B5EF4-FFF2-40B4-BE49-F238E27FC236}">
                  <a16:creationId xmlns:a16="http://schemas.microsoft.com/office/drawing/2014/main" id="{A70AD9B3-A440-974F-8E88-C2573A3285F2}"/>
                </a:ext>
              </a:extLst>
            </p:cNvPr>
            <p:cNvPicPr/>
            <p:nvPr/>
          </p:nvPicPr>
          <p:blipFill>
            <a:blip r:embed="rId8" cstate="print"/>
            <a:stretch>
              <a:fillRect/>
            </a:stretch>
          </p:blipFill>
          <p:spPr>
            <a:xfrm>
              <a:off x="5933848" y="1427959"/>
              <a:ext cx="301475" cy="301115"/>
            </a:xfrm>
            <a:prstGeom prst="rect">
              <a:avLst/>
            </a:prstGeom>
          </p:spPr>
        </p:pic>
        <p:sp>
          <p:nvSpPr>
            <p:cNvPr id="141" name="object 32">
              <a:extLst>
                <a:ext uri="{FF2B5EF4-FFF2-40B4-BE49-F238E27FC236}">
                  <a16:creationId xmlns:a16="http://schemas.microsoft.com/office/drawing/2014/main" id="{842E1ACB-1C6C-A347-A4BB-DC1B914F3C39}"/>
                </a:ext>
              </a:extLst>
            </p:cNvPr>
            <p:cNvSpPr/>
            <p:nvPr/>
          </p:nvSpPr>
          <p:spPr>
            <a:xfrm>
              <a:off x="7732964" y="1473202"/>
              <a:ext cx="272415" cy="272415"/>
            </a:xfrm>
            <a:custGeom>
              <a:avLst/>
              <a:gdLst/>
              <a:ahLst/>
              <a:cxnLst/>
              <a:rect l="l" t="t" r="r" b="b"/>
              <a:pathLst>
                <a:path w="272415" h="272414">
                  <a:moveTo>
                    <a:pt x="5130" y="195960"/>
                  </a:moveTo>
                  <a:lnTo>
                    <a:pt x="1473" y="195960"/>
                  </a:lnTo>
                  <a:lnTo>
                    <a:pt x="0" y="197446"/>
                  </a:lnTo>
                  <a:lnTo>
                    <a:pt x="0" y="270865"/>
                  </a:lnTo>
                  <a:lnTo>
                    <a:pt x="1473" y="272351"/>
                  </a:lnTo>
                  <a:lnTo>
                    <a:pt x="74891" y="272351"/>
                  </a:lnTo>
                  <a:lnTo>
                    <a:pt x="76365" y="270865"/>
                  </a:lnTo>
                  <a:lnTo>
                    <a:pt x="76365" y="267195"/>
                  </a:lnTo>
                  <a:lnTo>
                    <a:pt x="74891" y="265709"/>
                  </a:lnTo>
                  <a:lnTo>
                    <a:pt x="11353" y="265696"/>
                  </a:lnTo>
                  <a:lnTo>
                    <a:pt x="16040" y="260972"/>
                  </a:lnTo>
                  <a:lnTo>
                    <a:pt x="6680" y="260972"/>
                  </a:lnTo>
                  <a:lnTo>
                    <a:pt x="6604" y="197446"/>
                  </a:lnTo>
                  <a:lnTo>
                    <a:pt x="5130" y="195960"/>
                  </a:lnTo>
                  <a:close/>
                </a:path>
                <a:path w="272415" h="272414">
                  <a:moveTo>
                    <a:pt x="270865" y="0"/>
                  </a:moveTo>
                  <a:lnTo>
                    <a:pt x="197459" y="0"/>
                  </a:lnTo>
                  <a:lnTo>
                    <a:pt x="195973" y="1485"/>
                  </a:lnTo>
                  <a:lnTo>
                    <a:pt x="195973" y="5156"/>
                  </a:lnTo>
                  <a:lnTo>
                    <a:pt x="197459" y="6642"/>
                  </a:lnTo>
                  <a:lnTo>
                    <a:pt x="260997" y="6654"/>
                  </a:lnTo>
                  <a:lnTo>
                    <a:pt x="6680" y="260959"/>
                  </a:lnTo>
                  <a:lnTo>
                    <a:pt x="16053" y="260959"/>
                  </a:lnTo>
                  <a:lnTo>
                    <a:pt x="265658" y="11391"/>
                  </a:lnTo>
                  <a:lnTo>
                    <a:pt x="272351" y="11391"/>
                  </a:lnTo>
                  <a:lnTo>
                    <a:pt x="272351" y="1485"/>
                  </a:lnTo>
                  <a:lnTo>
                    <a:pt x="270865" y="0"/>
                  </a:lnTo>
                  <a:close/>
                </a:path>
                <a:path w="272415" h="272414">
                  <a:moveTo>
                    <a:pt x="272351" y="11391"/>
                  </a:moveTo>
                  <a:lnTo>
                    <a:pt x="265734" y="11391"/>
                  </a:lnTo>
                  <a:lnTo>
                    <a:pt x="265734" y="74904"/>
                  </a:lnTo>
                  <a:lnTo>
                    <a:pt x="267220" y="76390"/>
                  </a:lnTo>
                  <a:lnTo>
                    <a:pt x="270865" y="76390"/>
                  </a:lnTo>
                  <a:lnTo>
                    <a:pt x="272351" y="74904"/>
                  </a:lnTo>
                  <a:lnTo>
                    <a:pt x="272351" y="11391"/>
                  </a:lnTo>
                  <a:close/>
                </a:path>
              </a:pathLst>
            </a:custGeom>
            <a:solidFill>
              <a:srgbClr val="000000"/>
            </a:solidFill>
          </p:spPr>
          <p:txBody>
            <a:bodyPr wrap="square" lIns="0" tIns="0" rIns="0" bIns="0" rtlCol="0"/>
            <a:lstStyle/>
            <a:p>
              <a:endParaRPr/>
            </a:p>
          </p:txBody>
        </p:sp>
      </p:grpSp>
      <p:sp>
        <p:nvSpPr>
          <p:cNvPr id="142" name="object 33">
            <a:extLst>
              <a:ext uri="{FF2B5EF4-FFF2-40B4-BE49-F238E27FC236}">
                <a16:creationId xmlns:a16="http://schemas.microsoft.com/office/drawing/2014/main" id="{C7197019-C30E-C545-9C57-003AE5A52AE6}"/>
              </a:ext>
            </a:extLst>
          </p:cNvPr>
          <p:cNvSpPr txBox="1"/>
          <p:nvPr/>
        </p:nvSpPr>
        <p:spPr>
          <a:xfrm>
            <a:off x="6334563" y="1841596"/>
            <a:ext cx="2346960" cy="320601"/>
          </a:xfrm>
          <a:prstGeom prst="rect">
            <a:avLst/>
          </a:prstGeom>
        </p:spPr>
        <p:txBody>
          <a:bodyPr vert="horz" wrap="square" lIns="0" tIns="12700" rIns="0" bIns="0" rtlCol="0">
            <a:spAutoFit/>
          </a:bodyPr>
          <a:lstStyle/>
          <a:p>
            <a:pPr marL="12700" marR="5080">
              <a:spcBef>
                <a:spcPts val="100"/>
              </a:spcBef>
            </a:pPr>
            <a:r>
              <a:rPr sz="1000" dirty="0">
                <a:solidFill>
                  <a:srgbClr val="666666"/>
                </a:solidFill>
                <a:latin typeface="Poppins"/>
                <a:cs typeface="Poppins"/>
              </a:rPr>
              <a:t>Expand trade functionality to </a:t>
            </a:r>
            <a:r>
              <a:rPr sz="1000" spc="-10" dirty="0">
                <a:solidFill>
                  <a:srgbClr val="666666"/>
                </a:solidFill>
                <a:latin typeface="Poppins"/>
                <a:cs typeface="Poppins"/>
              </a:rPr>
              <a:t>enable </a:t>
            </a:r>
            <a:r>
              <a:rPr sz="1000" dirty="0">
                <a:solidFill>
                  <a:srgbClr val="666666"/>
                </a:solidFill>
                <a:latin typeface="Poppins"/>
                <a:cs typeface="Poppins"/>
              </a:rPr>
              <a:t>trading outside of spot </a:t>
            </a:r>
            <a:r>
              <a:rPr sz="1000" spc="-10" dirty="0">
                <a:solidFill>
                  <a:srgbClr val="666666"/>
                </a:solidFill>
                <a:latin typeface="Poppins"/>
                <a:cs typeface="Poppins"/>
              </a:rPr>
              <a:t>market</a:t>
            </a:r>
            <a:endParaRPr sz="1000" dirty="0">
              <a:latin typeface="Poppins"/>
              <a:cs typeface="Poppins"/>
            </a:endParaRPr>
          </a:p>
        </p:txBody>
      </p:sp>
      <p:sp>
        <p:nvSpPr>
          <p:cNvPr id="143" name="object 34">
            <a:extLst>
              <a:ext uri="{FF2B5EF4-FFF2-40B4-BE49-F238E27FC236}">
                <a16:creationId xmlns:a16="http://schemas.microsoft.com/office/drawing/2014/main" id="{E648E496-5745-394C-AF60-A1BA296D7DE3}"/>
              </a:ext>
            </a:extLst>
          </p:cNvPr>
          <p:cNvSpPr txBox="1"/>
          <p:nvPr/>
        </p:nvSpPr>
        <p:spPr>
          <a:xfrm>
            <a:off x="8922001" y="1855150"/>
            <a:ext cx="1177290" cy="320601"/>
          </a:xfrm>
          <a:prstGeom prst="rect">
            <a:avLst/>
          </a:prstGeom>
        </p:spPr>
        <p:txBody>
          <a:bodyPr vert="horz" wrap="square" lIns="0" tIns="12700" rIns="0" bIns="0" rtlCol="0">
            <a:spAutoFit/>
          </a:bodyPr>
          <a:lstStyle/>
          <a:p>
            <a:pPr marL="12700" marR="5080">
              <a:spcBef>
                <a:spcPts val="100"/>
              </a:spcBef>
            </a:pPr>
            <a:r>
              <a:rPr sz="1000" dirty="0">
                <a:solidFill>
                  <a:srgbClr val="666666"/>
                </a:solidFill>
                <a:latin typeface="Poppins"/>
                <a:cs typeface="Poppins"/>
              </a:rPr>
              <a:t>Focus on </a:t>
            </a:r>
            <a:r>
              <a:rPr sz="1000" spc="-10" dirty="0">
                <a:solidFill>
                  <a:srgbClr val="666666"/>
                </a:solidFill>
                <a:latin typeface="Poppins"/>
                <a:cs typeface="Poppins"/>
              </a:rPr>
              <a:t>flexibility </a:t>
            </a:r>
            <a:r>
              <a:rPr sz="1000" dirty="0">
                <a:solidFill>
                  <a:srgbClr val="666666"/>
                </a:solidFill>
                <a:latin typeface="Poppins"/>
                <a:cs typeface="Poppins"/>
              </a:rPr>
              <a:t>in order </a:t>
            </a:r>
            <a:r>
              <a:rPr sz="1000" spc="-10" dirty="0">
                <a:solidFill>
                  <a:srgbClr val="666666"/>
                </a:solidFill>
                <a:latin typeface="Poppins"/>
                <a:cs typeface="Poppins"/>
              </a:rPr>
              <a:t>formats</a:t>
            </a:r>
            <a:endParaRPr sz="1000" dirty="0">
              <a:latin typeface="Poppins"/>
              <a:cs typeface="Poppins"/>
            </a:endParaRPr>
          </a:p>
        </p:txBody>
      </p:sp>
      <p:grpSp>
        <p:nvGrpSpPr>
          <p:cNvPr id="144" name="object 35">
            <a:extLst>
              <a:ext uri="{FF2B5EF4-FFF2-40B4-BE49-F238E27FC236}">
                <a16:creationId xmlns:a16="http://schemas.microsoft.com/office/drawing/2014/main" id="{7D41754C-D5ED-5A45-B70C-CEB0C77B34A3}"/>
              </a:ext>
            </a:extLst>
          </p:cNvPr>
          <p:cNvGrpSpPr/>
          <p:nvPr/>
        </p:nvGrpSpPr>
        <p:grpSpPr>
          <a:xfrm>
            <a:off x="4538683" y="1281320"/>
            <a:ext cx="5183167" cy="2576751"/>
            <a:chOff x="5015162" y="1281320"/>
            <a:chExt cx="5183167" cy="2576751"/>
          </a:xfrm>
        </p:grpSpPr>
        <p:sp>
          <p:nvSpPr>
            <p:cNvPr id="145" name="object 36">
              <a:extLst>
                <a:ext uri="{FF2B5EF4-FFF2-40B4-BE49-F238E27FC236}">
                  <a16:creationId xmlns:a16="http://schemas.microsoft.com/office/drawing/2014/main" id="{E63D3C40-634F-B443-A597-D4F354CC2FCB}"/>
                </a:ext>
              </a:extLst>
            </p:cNvPr>
            <p:cNvSpPr/>
            <p:nvPr/>
          </p:nvSpPr>
          <p:spPr>
            <a:xfrm>
              <a:off x="9809709" y="1415198"/>
              <a:ext cx="388620" cy="284480"/>
            </a:xfrm>
            <a:custGeom>
              <a:avLst/>
              <a:gdLst/>
              <a:ahLst/>
              <a:cxnLst/>
              <a:rect l="l" t="t" r="r" b="b"/>
              <a:pathLst>
                <a:path w="388620" h="284480">
                  <a:moveTo>
                    <a:pt x="283794" y="54686"/>
                  </a:moveTo>
                  <a:lnTo>
                    <a:pt x="24942" y="54686"/>
                  </a:lnTo>
                  <a:lnTo>
                    <a:pt x="24942" y="64731"/>
                  </a:lnTo>
                  <a:lnTo>
                    <a:pt x="283794" y="64643"/>
                  </a:lnTo>
                  <a:lnTo>
                    <a:pt x="283794" y="54686"/>
                  </a:lnTo>
                  <a:close/>
                </a:path>
                <a:path w="388620" h="284480">
                  <a:moveTo>
                    <a:pt x="283794" y="29794"/>
                  </a:moveTo>
                  <a:lnTo>
                    <a:pt x="19939" y="29794"/>
                  </a:lnTo>
                  <a:lnTo>
                    <a:pt x="12204" y="31369"/>
                  </a:lnTo>
                  <a:lnTo>
                    <a:pt x="5880" y="35648"/>
                  </a:lnTo>
                  <a:lnTo>
                    <a:pt x="1600" y="41973"/>
                  </a:lnTo>
                  <a:lnTo>
                    <a:pt x="0" y="49707"/>
                  </a:lnTo>
                  <a:lnTo>
                    <a:pt x="0" y="64731"/>
                  </a:lnTo>
                  <a:lnTo>
                    <a:pt x="10007" y="64731"/>
                  </a:lnTo>
                  <a:lnTo>
                    <a:pt x="10007" y="49707"/>
                  </a:lnTo>
                  <a:lnTo>
                    <a:pt x="10007" y="44208"/>
                  </a:lnTo>
                  <a:lnTo>
                    <a:pt x="14414" y="39751"/>
                  </a:lnTo>
                  <a:lnTo>
                    <a:pt x="283794" y="39751"/>
                  </a:lnTo>
                  <a:lnTo>
                    <a:pt x="283794" y="29794"/>
                  </a:lnTo>
                  <a:close/>
                </a:path>
                <a:path w="388620" h="284480">
                  <a:moveTo>
                    <a:pt x="308737" y="119494"/>
                  </a:moveTo>
                  <a:lnTo>
                    <a:pt x="298729" y="119494"/>
                  </a:lnTo>
                  <a:lnTo>
                    <a:pt x="298729" y="129451"/>
                  </a:lnTo>
                  <a:lnTo>
                    <a:pt x="308737" y="129451"/>
                  </a:lnTo>
                  <a:lnTo>
                    <a:pt x="308737" y="119494"/>
                  </a:lnTo>
                  <a:close/>
                </a:path>
                <a:path w="388620" h="284480">
                  <a:moveTo>
                    <a:pt x="308737" y="99580"/>
                  </a:moveTo>
                  <a:lnTo>
                    <a:pt x="298729" y="99580"/>
                  </a:lnTo>
                  <a:lnTo>
                    <a:pt x="298729" y="109537"/>
                  </a:lnTo>
                  <a:lnTo>
                    <a:pt x="308737" y="109537"/>
                  </a:lnTo>
                  <a:lnTo>
                    <a:pt x="308737" y="99580"/>
                  </a:lnTo>
                  <a:close/>
                </a:path>
                <a:path w="388620" h="284480">
                  <a:moveTo>
                    <a:pt x="308737" y="79667"/>
                  </a:moveTo>
                  <a:lnTo>
                    <a:pt x="298729" y="79667"/>
                  </a:lnTo>
                  <a:lnTo>
                    <a:pt x="298729" y="89623"/>
                  </a:lnTo>
                  <a:lnTo>
                    <a:pt x="308737" y="89623"/>
                  </a:lnTo>
                  <a:lnTo>
                    <a:pt x="308737" y="79667"/>
                  </a:lnTo>
                  <a:close/>
                </a:path>
                <a:path w="388620" h="284480">
                  <a:moveTo>
                    <a:pt x="308737" y="59753"/>
                  </a:moveTo>
                  <a:lnTo>
                    <a:pt x="298729" y="59753"/>
                  </a:lnTo>
                  <a:lnTo>
                    <a:pt x="298729" y="69710"/>
                  </a:lnTo>
                  <a:lnTo>
                    <a:pt x="308737" y="69710"/>
                  </a:lnTo>
                  <a:lnTo>
                    <a:pt x="308737" y="59753"/>
                  </a:lnTo>
                  <a:close/>
                </a:path>
                <a:path w="388620" h="284480">
                  <a:moveTo>
                    <a:pt x="308737" y="39827"/>
                  </a:moveTo>
                  <a:lnTo>
                    <a:pt x="298729" y="39827"/>
                  </a:lnTo>
                  <a:lnTo>
                    <a:pt x="298729" y="49784"/>
                  </a:lnTo>
                  <a:lnTo>
                    <a:pt x="308737" y="49784"/>
                  </a:lnTo>
                  <a:lnTo>
                    <a:pt x="308737" y="39827"/>
                  </a:lnTo>
                  <a:close/>
                </a:path>
                <a:path w="388620" h="284480">
                  <a:moveTo>
                    <a:pt x="308737" y="19913"/>
                  </a:moveTo>
                  <a:lnTo>
                    <a:pt x="298729" y="19913"/>
                  </a:lnTo>
                  <a:lnTo>
                    <a:pt x="298729" y="29870"/>
                  </a:lnTo>
                  <a:lnTo>
                    <a:pt x="308737" y="29870"/>
                  </a:lnTo>
                  <a:lnTo>
                    <a:pt x="308737" y="19913"/>
                  </a:lnTo>
                  <a:close/>
                </a:path>
                <a:path w="388620" h="284480">
                  <a:moveTo>
                    <a:pt x="308737" y="0"/>
                  </a:moveTo>
                  <a:lnTo>
                    <a:pt x="298729" y="0"/>
                  </a:lnTo>
                  <a:lnTo>
                    <a:pt x="298729" y="9956"/>
                  </a:lnTo>
                  <a:lnTo>
                    <a:pt x="308737" y="9956"/>
                  </a:lnTo>
                  <a:lnTo>
                    <a:pt x="308737" y="0"/>
                  </a:lnTo>
                  <a:close/>
                </a:path>
                <a:path w="388620" h="284480">
                  <a:moveTo>
                    <a:pt x="328599" y="119494"/>
                  </a:moveTo>
                  <a:lnTo>
                    <a:pt x="318668" y="119494"/>
                  </a:lnTo>
                  <a:lnTo>
                    <a:pt x="318668" y="129451"/>
                  </a:lnTo>
                  <a:lnTo>
                    <a:pt x="328599" y="129451"/>
                  </a:lnTo>
                  <a:lnTo>
                    <a:pt x="328599" y="119494"/>
                  </a:lnTo>
                  <a:close/>
                </a:path>
                <a:path w="388620" h="284480">
                  <a:moveTo>
                    <a:pt x="328599" y="0"/>
                  </a:moveTo>
                  <a:lnTo>
                    <a:pt x="318668" y="0"/>
                  </a:lnTo>
                  <a:lnTo>
                    <a:pt x="318668" y="9956"/>
                  </a:lnTo>
                  <a:lnTo>
                    <a:pt x="328599" y="9956"/>
                  </a:lnTo>
                  <a:lnTo>
                    <a:pt x="328599" y="0"/>
                  </a:lnTo>
                  <a:close/>
                </a:path>
                <a:path w="388620" h="284480">
                  <a:moveTo>
                    <a:pt x="348551" y="119494"/>
                  </a:moveTo>
                  <a:lnTo>
                    <a:pt x="338620" y="119494"/>
                  </a:lnTo>
                  <a:lnTo>
                    <a:pt x="338620" y="129451"/>
                  </a:lnTo>
                  <a:lnTo>
                    <a:pt x="348551" y="129451"/>
                  </a:lnTo>
                  <a:lnTo>
                    <a:pt x="348551" y="119494"/>
                  </a:lnTo>
                  <a:close/>
                </a:path>
                <a:path w="388620" h="284480">
                  <a:moveTo>
                    <a:pt x="348551" y="0"/>
                  </a:moveTo>
                  <a:lnTo>
                    <a:pt x="338620" y="0"/>
                  </a:lnTo>
                  <a:lnTo>
                    <a:pt x="338620" y="9956"/>
                  </a:lnTo>
                  <a:lnTo>
                    <a:pt x="348551" y="9956"/>
                  </a:lnTo>
                  <a:lnTo>
                    <a:pt x="348551" y="0"/>
                  </a:lnTo>
                  <a:close/>
                </a:path>
                <a:path w="388620" h="284480">
                  <a:moveTo>
                    <a:pt x="368490" y="119494"/>
                  </a:moveTo>
                  <a:lnTo>
                    <a:pt x="358482" y="119494"/>
                  </a:lnTo>
                  <a:lnTo>
                    <a:pt x="358482" y="129451"/>
                  </a:lnTo>
                  <a:lnTo>
                    <a:pt x="368490" y="129451"/>
                  </a:lnTo>
                  <a:lnTo>
                    <a:pt x="368490" y="119494"/>
                  </a:lnTo>
                  <a:close/>
                </a:path>
                <a:path w="388620" h="284480">
                  <a:moveTo>
                    <a:pt x="368490" y="0"/>
                  </a:moveTo>
                  <a:lnTo>
                    <a:pt x="358482" y="0"/>
                  </a:lnTo>
                  <a:lnTo>
                    <a:pt x="358482" y="9956"/>
                  </a:lnTo>
                  <a:lnTo>
                    <a:pt x="368490" y="9956"/>
                  </a:lnTo>
                  <a:lnTo>
                    <a:pt x="368490" y="0"/>
                  </a:lnTo>
                  <a:close/>
                </a:path>
                <a:path w="388620" h="284480">
                  <a:moveTo>
                    <a:pt x="373481" y="54686"/>
                  </a:moveTo>
                  <a:lnTo>
                    <a:pt x="323672" y="54686"/>
                  </a:lnTo>
                  <a:lnTo>
                    <a:pt x="323672" y="64643"/>
                  </a:lnTo>
                  <a:lnTo>
                    <a:pt x="363474" y="64643"/>
                  </a:lnTo>
                  <a:lnTo>
                    <a:pt x="363474" y="104559"/>
                  </a:lnTo>
                  <a:lnTo>
                    <a:pt x="373481" y="104559"/>
                  </a:lnTo>
                  <a:lnTo>
                    <a:pt x="373481" y="54686"/>
                  </a:lnTo>
                  <a:close/>
                </a:path>
                <a:path w="388620" h="284480">
                  <a:moveTo>
                    <a:pt x="373494" y="144551"/>
                  </a:moveTo>
                  <a:lnTo>
                    <a:pt x="363486" y="144551"/>
                  </a:lnTo>
                  <a:lnTo>
                    <a:pt x="363486" y="199161"/>
                  </a:lnTo>
                  <a:lnTo>
                    <a:pt x="363486" y="274091"/>
                  </a:lnTo>
                  <a:lnTo>
                    <a:pt x="34874" y="274091"/>
                  </a:lnTo>
                  <a:lnTo>
                    <a:pt x="34874" y="199161"/>
                  </a:lnTo>
                  <a:lnTo>
                    <a:pt x="24942" y="199161"/>
                  </a:lnTo>
                  <a:lnTo>
                    <a:pt x="24942" y="274091"/>
                  </a:lnTo>
                  <a:lnTo>
                    <a:pt x="24942" y="284251"/>
                  </a:lnTo>
                  <a:lnTo>
                    <a:pt x="373494" y="284251"/>
                  </a:lnTo>
                  <a:lnTo>
                    <a:pt x="373494" y="274091"/>
                  </a:lnTo>
                  <a:lnTo>
                    <a:pt x="373494" y="199161"/>
                  </a:lnTo>
                  <a:lnTo>
                    <a:pt x="373494" y="144551"/>
                  </a:lnTo>
                  <a:close/>
                </a:path>
                <a:path w="388620" h="284480">
                  <a:moveTo>
                    <a:pt x="388353" y="119494"/>
                  </a:moveTo>
                  <a:lnTo>
                    <a:pt x="378421" y="119494"/>
                  </a:lnTo>
                  <a:lnTo>
                    <a:pt x="378421" y="129451"/>
                  </a:lnTo>
                  <a:lnTo>
                    <a:pt x="388353" y="129451"/>
                  </a:lnTo>
                  <a:lnTo>
                    <a:pt x="388353" y="119494"/>
                  </a:lnTo>
                  <a:close/>
                </a:path>
                <a:path w="388620" h="284480">
                  <a:moveTo>
                    <a:pt x="388353" y="0"/>
                  </a:moveTo>
                  <a:lnTo>
                    <a:pt x="378421" y="0"/>
                  </a:lnTo>
                  <a:lnTo>
                    <a:pt x="378421" y="9956"/>
                  </a:lnTo>
                  <a:lnTo>
                    <a:pt x="388353" y="9956"/>
                  </a:lnTo>
                  <a:lnTo>
                    <a:pt x="388353" y="0"/>
                  </a:lnTo>
                  <a:close/>
                </a:path>
              </a:pathLst>
            </a:custGeom>
            <a:solidFill>
              <a:srgbClr val="000000"/>
            </a:solidFill>
          </p:spPr>
          <p:txBody>
            <a:bodyPr wrap="square" lIns="0" tIns="0" rIns="0" bIns="0" rtlCol="0"/>
            <a:lstStyle/>
            <a:p>
              <a:endParaRPr/>
            </a:p>
          </p:txBody>
        </p:sp>
        <p:pic>
          <p:nvPicPr>
            <p:cNvPr id="146" name="object 37">
              <a:extLst>
                <a:ext uri="{FF2B5EF4-FFF2-40B4-BE49-F238E27FC236}">
                  <a16:creationId xmlns:a16="http://schemas.microsoft.com/office/drawing/2014/main" id="{89BFF501-1003-D845-91E1-05999163B9CF}"/>
                </a:ext>
              </a:extLst>
            </p:cNvPr>
            <p:cNvPicPr/>
            <p:nvPr/>
          </p:nvPicPr>
          <p:blipFill>
            <a:blip r:embed="rId9" cstate="print"/>
            <a:stretch>
              <a:fillRect/>
            </a:stretch>
          </p:blipFill>
          <p:spPr>
            <a:xfrm>
              <a:off x="10133381" y="1444989"/>
              <a:ext cx="64833" cy="74764"/>
            </a:xfrm>
            <a:prstGeom prst="rect">
              <a:avLst/>
            </a:prstGeom>
          </p:spPr>
        </p:pic>
        <p:sp>
          <p:nvSpPr>
            <p:cNvPr id="147" name="object 38">
              <a:extLst>
                <a:ext uri="{FF2B5EF4-FFF2-40B4-BE49-F238E27FC236}">
                  <a16:creationId xmlns:a16="http://schemas.microsoft.com/office/drawing/2014/main" id="{1CD94069-0C98-734A-AB52-1F5A6D05420E}"/>
                </a:ext>
              </a:extLst>
            </p:cNvPr>
            <p:cNvSpPr/>
            <p:nvPr/>
          </p:nvSpPr>
          <p:spPr>
            <a:xfrm>
              <a:off x="9779838" y="1495297"/>
              <a:ext cx="418465" cy="288925"/>
            </a:xfrm>
            <a:custGeom>
              <a:avLst/>
              <a:gdLst/>
              <a:ahLst/>
              <a:cxnLst/>
              <a:rect l="l" t="t" r="r" b="b"/>
              <a:pathLst>
                <a:path w="418465" h="288925">
                  <a:moveTo>
                    <a:pt x="74676" y="59309"/>
                  </a:moveTo>
                  <a:lnTo>
                    <a:pt x="34874" y="59309"/>
                  </a:lnTo>
                  <a:lnTo>
                    <a:pt x="34874" y="69265"/>
                  </a:lnTo>
                  <a:lnTo>
                    <a:pt x="74676" y="69265"/>
                  </a:lnTo>
                  <a:lnTo>
                    <a:pt x="74676" y="59309"/>
                  </a:lnTo>
                  <a:close/>
                </a:path>
                <a:path w="418465" h="288925">
                  <a:moveTo>
                    <a:pt x="94615" y="29438"/>
                  </a:moveTo>
                  <a:lnTo>
                    <a:pt x="34874" y="29438"/>
                  </a:lnTo>
                  <a:lnTo>
                    <a:pt x="34874" y="39395"/>
                  </a:lnTo>
                  <a:lnTo>
                    <a:pt x="94615" y="39395"/>
                  </a:lnTo>
                  <a:lnTo>
                    <a:pt x="94615" y="29438"/>
                  </a:lnTo>
                  <a:close/>
                </a:path>
                <a:path w="418465" h="288925">
                  <a:moveTo>
                    <a:pt x="129501" y="0"/>
                  </a:moveTo>
                  <a:lnTo>
                    <a:pt x="119494" y="0"/>
                  </a:lnTo>
                  <a:lnTo>
                    <a:pt x="119494" y="10160"/>
                  </a:lnTo>
                  <a:lnTo>
                    <a:pt x="119494" y="93980"/>
                  </a:lnTo>
                  <a:lnTo>
                    <a:pt x="10007" y="93980"/>
                  </a:lnTo>
                  <a:lnTo>
                    <a:pt x="10007" y="10160"/>
                  </a:lnTo>
                  <a:lnTo>
                    <a:pt x="119494" y="10160"/>
                  </a:lnTo>
                  <a:lnTo>
                    <a:pt x="119494" y="0"/>
                  </a:lnTo>
                  <a:lnTo>
                    <a:pt x="0" y="0"/>
                  </a:lnTo>
                  <a:lnTo>
                    <a:pt x="0" y="10160"/>
                  </a:lnTo>
                  <a:lnTo>
                    <a:pt x="0" y="93980"/>
                  </a:lnTo>
                  <a:lnTo>
                    <a:pt x="0" y="104140"/>
                  </a:lnTo>
                  <a:lnTo>
                    <a:pt x="129501" y="104140"/>
                  </a:lnTo>
                  <a:lnTo>
                    <a:pt x="129501" y="94157"/>
                  </a:lnTo>
                  <a:lnTo>
                    <a:pt x="129501" y="93980"/>
                  </a:lnTo>
                  <a:lnTo>
                    <a:pt x="129501" y="10160"/>
                  </a:lnTo>
                  <a:lnTo>
                    <a:pt x="129501" y="9525"/>
                  </a:lnTo>
                  <a:lnTo>
                    <a:pt x="129501" y="0"/>
                  </a:lnTo>
                  <a:close/>
                </a:path>
                <a:path w="418465" h="288925">
                  <a:moveTo>
                    <a:pt x="418376" y="64287"/>
                  </a:moveTo>
                  <a:lnTo>
                    <a:pt x="418223" y="64287"/>
                  </a:lnTo>
                  <a:lnTo>
                    <a:pt x="418223" y="214172"/>
                  </a:lnTo>
                  <a:lnTo>
                    <a:pt x="413816" y="218643"/>
                  </a:lnTo>
                  <a:lnTo>
                    <a:pt x="253923" y="218643"/>
                  </a:lnTo>
                  <a:lnTo>
                    <a:pt x="253923" y="228587"/>
                  </a:lnTo>
                  <a:lnTo>
                    <a:pt x="253923" y="278384"/>
                  </a:lnTo>
                  <a:lnTo>
                    <a:pt x="204177" y="278384"/>
                  </a:lnTo>
                  <a:lnTo>
                    <a:pt x="204177" y="228587"/>
                  </a:lnTo>
                  <a:lnTo>
                    <a:pt x="253923" y="228587"/>
                  </a:lnTo>
                  <a:lnTo>
                    <a:pt x="253923" y="218643"/>
                  </a:lnTo>
                  <a:lnTo>
                    <a:pt x="44284" y="218643"/>
                  </a:lnTo>
                  <a:lnTo>
                    <a:pt x="39878" y="214172"/>
                  </a:lnTo>
                  <a:lnTo>
                    <a:pt x="39878" y="119062"/>
                  </a:lnTo>
                  <a:lnTo>
                    <a:pt x="29870" y="119062"/>
                  </a:lnTo>
                  <a:lnTo>
                    <a:pt x="29870" y="208686"/>
                  </a:lnTo>
                  <a:lnTo>
                    <a:pt x="31470" y="216433"/>
                  </a:lnTo>
                  <a:lnTo>
                    <a:pt x="35750" y="222745"/>
                  </a:lnTo>
                  <a:lnTo>
                    <a:pt x="42075" y="227012"/>
                  </a:lnTo>
                  <a:lnTo>
                    <a:pt x="49809" y="228587"/>
                  </a:lnTo>
                  <a:lnTo>
                    <a:pt x="194170" y="228587"/>
                  </a:lnTo>
                  <a:lnTo>
                    <a:pt x="194170" y="278384"/>
                  </a:lnTo>
                  <a:lnTo>
                    <a:pt x="139433" y="278384"/>
                  </a:lnTo>
                  <a:lnTo>
                    <a:pt x="139433" y="288340"/>
                  </a:lnTo>
                  <a:lnTo>
                    <a:pt x="318668" y="288340"/>
                  </a:lnTo>
                  <a:lnTo>
                    <a:pt x="318668" y="278384"/>
                  </a:lnTo>
                  <a:lnTo>
                    <a:pt x="263931" y="278384"/>
                  </a:lnTo>
                  <a:lnTo>
                    <a:pt x="263931" y="228587"/>
                  </a:lnTo>
                  <a:lnTo>
                    <a:pt x="408292" y="228587"/>
                  </a:lnTo>
                  <a:lnTo>
                    <a:pt x="416013" y="227012"/>
                  </a:lnTo>
                  <a:lnTo>
                    <a:pt x="418376" y="225425"/>
                  </a:lnTo>
                  <a:lnTo>
                    <a:pt x="418376" y="218643"/>
                  </a:lnTo>
                  <a:lnTo>
                    <a:pt x="418376" y="64287"/>
                  </a:lnTo>
                  <a:close/>
                </a:path>
              </a:pathLst>
            </a:custGeom>
            <a:solidFill>
              <a:srgbClr val="000000"/>
            </a:solidFill>
          </p:spPr>
          <p:txBody>
            <a:bodyPr wrap="square" lIns="0" tIns="0" rIns="0" bIns="0" rtlCol="0"/>
            <a:lstStyle/>
            <a:p>
              <a:endParaRPr/>
            </a:p>
          </p:txBody>
        </p:sp>
        <p:pic>
          <p:nvPicPr>
            <p:cNvPr id="148" name="object 39">
              <a:extLst>
                <a:ext uri="{FF2B5EF4-FFF2-40B4-BE49-F238E27FC236}">
                  <a16:creationId xmlns:a16="http://schemas.microsoft.com/office/drawing/2014/main" id="{A6F5CE61-CE01-B44A-BE29-EAB6496A8366}"/>
                </a:ext>
              </a:extLst>
            </p:cNvPr>
            <p:cNvPicPr/>
            <p:nvPr/>
          </p:nvPicPr>
          <p:blipFill>
            <a:blip r:embed="rId10" cstate="print"/>
            <a:stretch>
              <a:fillRect/>
            </a:stretch>
          </p:blipFill>
          <p:spPr>
            <a:xfrm>
              <a:off x="9939242" y="1514782"/>
              <a:ext cx="209080" cy="149362"/>
            </a:xfrm>
            <a:prstGeom prst="rect">
              <a:avLst/>
            </a:prstGeom>
          </p:spPr>
        </p:pic>
        <p:sp>
          <p:nvSpPr>
            <p:cNvPr id="149" name="object 40">
              <a:extLst>
                <a:ext uri="{FF2B5EF4-FFF2-40B4-BE49-F238E27FC236}">
                  <a16:creationId xmlns:a16="http://schemas.microsoft.com/office/drawing/2014/main" id="{A0520DDE-9E05-3341-9F3B-FDAA98883F84}"/>
                </a:ext>
              </a:extLst>
            </p:cNvPr>
            <p:cNvSpPr/>
            <p:nvPr/>
          </p:nvSpPr>
          <p:spPr>
            <a:xfrm>
              <a:off x="9236523" y="1281320"/>
              <a:ext cx="0" cy="1047750"/>
            </a:xfrm>
            <a:custGeom>
              <a:avLst/>
              <a:gdLst/>
              <a:ahLst/>
              <a:cxnLst/>
              <a:rect l="l" t="t" r="r" b="b"/>
              <a:pathLst>
                <a:path h="1047750">
                  <a:moveTo>
                    <a:pt x="0" y="0"/>
                  </a:moveTo>
                  <a:lnTo>
                    <a:pt x="0" y="1047432"/>
                  </a:lnTo>
                </a:path>
              </a:pathLst>
            </a:custGeom>
            <a:ln w="12700">
              <a:solidFill>
                <a:srgbClr val="CCCCCC"/>
              </a:solidFill>
            </a:ln>
          </p:spPr>
          <p:txBody>
            <a:bodyPr wrap="square" lIns="0" tIns="0" rIns="0" bIns="0" rtlCol="0"/>
            <a:lstStyle/>
            <a:p>
              <a:endParaRPr/>
            </a:p>
          </p:txBody>
        </p:sp>
        <p:sp>
          <p:nvSpPr>
            <p:cNvPr id="150" name="object 41">
              <a:extLst>
                <a:ext uri="{FF2B5EF4-FFF2-40B4-BE49-F238E27FC236}">
                  <a16:creationId xmlns:a16="http://schemas.microsoft.com/office/drawing/2014/main" id="{AD85EF7E-7341-1B43-846E-243775B62BD0}"/>
                </a:ext>
              </a:extLst>
            </p:cNvPr>
            <p:cNvSpPr/>
            <p:nvPr/>
          </p:nvSpPr>
          <p:spPr>
            <a:xfrm>
              <a:off x="5015162" y="2820481"/>
              <a:ext cx="489584" cy="1037590"/>
            </a:xfrm>
            <a:custGeom>
              <a:avLst/>
              <a:gdLst/>
              <a:ahLst/>
              <a:cxnLst/>
              <a:rect l="l" t="t" r="r" b="b"/>
              <a:pathLst>
                <a:path w="489585" h="1037589">
                  <a:moveTo>
                    <a:pt x="489216" y="1037132"/>
                  </a:moveTo>
                  <a:lnTo>
                    <a:pt x="411903" y="1035054"/>
                  </a:lnTo>
                  <a:lnTo>
                    <a:pt x="344757" y="1029267"/>
                  </a:lnTo>
                  <a:lnTo>
                    <a:pt x="291808" y="1020443"/>
                  </a:lnTo>
                  <a:lnTo>
                    <a:pt x="244614" y="996365"/>
                  </a:lnTo>
                  <a:lnTo>
                    <a:pt x="244614" y="552208"/>
                  </a:lnTo>
                  <a:lnTo>
                    <a:pt x="232143" y="539322"/>
                  </a:lnTo>
                  <a:lnTo>
                    <a:pt x="197416" y="528131"/>
                  </a:lnTo>
                  <a:lnTo>
                    <a:pt x="144463" y="519306"/>
                  </a:lnTo>
                  <a:lnTo>
                    <a:pt x="77314" y="513519"/>
                  </a:lnTo>
                  <a:lnTo>
                    <a:pt x="0" y="511441"/>
                  </a:lnTo>
                  <a:lnTo>
                    <a:pt x="77314" y="509363"/>
                  </a:lnTo>
                  <a:lnTo>
                    <a:pt x="144463" y="503576"/>
                  </a:lnTo>
                  <a:lnTo>
                    <a:pt x="197416" y="494752"/>
                  </a:lnTo>
                  <a:lnTo>
                    <a:pt x="232143" y="483561"/>
                  </a:lnTo>
                  <a:lnTo>
                    <a:pt x="244614" y="470674"/>
                  </a:lnTo>
                  <a:lnTo>
                    <a:pt x="244614" y="40766"/>
                  </a:lnTo>
                  <a:lnTo>
                    <a:pt x="257084" y="27880"/>
                  </a:lnTo>
                  <a:lnTo>
                    <a:pt x="291808" y="16689"/>
                  </a:lnTo>
                  <a:lnTo>
                    <a:pt x="344757" y="7865"/>
                  </a:lnTo>
                  <a:lnTo>
                    <a:pt x="411903" y="2078"/>
                  </a:lnTo>
                  <a:lnTo>
                    <a:pt x="489216" y="0"/>
                  </a:lnTo>
                </a:path>
              </a:pathLst>
            </a:custGeom>
            <a:ln w="14681">
              <a:solidFill>
                <a:srgbClr val="A4D4E1"/>
              </a:solidFill>
              <a:prstDash val="sysDash"/>
            </a:ln>
          </p:spPr>
          <p:txBody>
            <a:bodyPr wrap="square" lIns="0" tIns="0" rIns="0" bIns="0" rtlCol="0"/>
            <a:lstStyle/>
            <a:p>
              <a:endParaRPr dirty="0"/>
            </a:p>
          </p:txBody>
        </p:sp>
      </p:grpSp>
      <p:sp>
        <p:nvSpPr>
          <p:cNvPr id="151" name="object 42">
            <a:extLst>
              <a:ext uri="{FF2B5EF4-FFF2-40B4-BE49-F238E27FC236}">
                <a16:creationId xmlns:a16="http://schemas.microsoft.com/office/drawing/2014/main" id="{83CF2ADF-8BA7-9F4D-93C0-D29D6A591C0D}"/>
              </a:ext>
            </a:extLst>
          </p:cNvPr>
          <p:cNvSpPr txBox="1"/>
          <p:nvPr/>
        </p:nvSpPr>
        <p:spPr>
          <a:xfrm>
            <a:off x="4977409" y="3252704"/>
            <a:ext cx="1205580" cy="428322"/>
          </a:xfrm>
          <a:prstGeom prst="rect">
            <a:avLst/>
          </a:prstGeom>
        </p:spPr>
        <p:txBody>
          <a:bodyPr vert="horz" wrap="square" lIns="0" tIns="12700" rIns="0" bIns="0" rtlCol="0">
            <a:spAutoFit/>
          </a:bodyPr>
          <a:lstStyle/>
          <a:p>
            <a:pPr marL="12700" marR="5080">
              <a:spcBef>
                <a:spcPts val="100"/>
              </a:spcBef>
            </a:pPr>
            <a:r>
              <a:rPr sz="900" dirty="0">
                <a:solidFill>
                  <a:srgbClr val="666666"/>
                </a:solidFill>
                <a:latin typeface="Poppins"/>
                <a:cs typeface="Poppins"/>
              </a:rPr>
              <a:t>Options for </a:t>
            </a:r>
            <a:r>
              <a:rPr sz="900" spc="-10" dirty="0">
                <a:solidFill>
                  <a:srgbClr val="666666"/>
                </a:solidFill>
                <a:latin typeface="Poppins"/>
                <a:cs typeface="Poppins"/>
              </a:rPr>
              <a:t>payments, </a:t>
            </a:r>
            <a:r>
              <a:rPr sz="900" dirty="0">
                <a:solidFill>
                  <a:srgbClr val="666666"/>
                </a:solidFill>
                <a:latin typeface="Poppins"/>
                <a:cs typeface="Poppins"/>
              </a:rPr>
              <a:t>factoring, or </a:t>
            </a:r>
            <a:r>
              <a:rPr sz="900" spc="-10" dirty="0">
                <a:solidFill>
                  <a:srgbClr val="666666"/>
                </a:solidFill>
                <a:latin typeface="Poppins"/>
                <a:cs typeface="Poppins"/>
              </a:rPr>
              <a:t>credit insurance</a:t>
            </a:r>
            <a:endParaRPr sz="900" dirty="0">
              <a:latin typeface="Poppins"/>
              <a:cs typeface="Poppins"/>
            </a:endParaRPr>
          </a:p>
        </p:txBody>
      </p:sp>
      <p:grpSp>
        <p:nvGrpSpPr>
          <p:cNvPr id="152" name="object 43">
            <a:extLst>
              <a:ext uri="{FF2B5EF4-FFF2-40B4-BE49-F238E27FC236}">
                <a16:creationId xmlns:a16="http://schemas.microsoft.com/office/drawing/2014/main" id="{B117084D-1F0C-4B44-8897-8C94F4ED8435}"/>
              </a:ext>
            </a:extLst>
          </p:cNvPr>
          <p:cNvGrpSpPr/>
          <p:nvPr/>
        </p:nvGrpSpPr>
        <p:grpSpPr>
          <a:xfrm>
            <a:off x="5408312" y="2800350"/>
            <a:ext cx="929381" cy="1047750"/>
            <a:chOff x="5560712" y="2760410"/>
            <a:chExt cx="929381" cy="1047750"/>
          </a:xfrm>
        </p:grpSpPr>
        <p:sp>
          <p:nvSpPr>
            <p:cNvPr id="153" name="object 44">
              <a:extLst>
                <a:ext uri="{FF2B5EF4-FFF2-40B4-BE49-F238E27FC236}">
                  <a16:creationId xmlns:a16="http://schemas.microsoft.com/office/drawing/2014/main" id="{96A538D8-F10B-B541-91FB-896F48844CA8}"/>
                </a:ext>
              </a:extLst>
            </p:cNvPr>
            <p:cNvSpPr/>
            <p:nvPr/>
          </p:nvSpPr>
          <p:spPr>
            <a:xfrm>
              <a:off x="6490093" y="2760410"/>
              <a:ext cx="0" cy="1047750"/>
            </a:xfrm>
            <a:custGeom>
              <a:avLst/>
              <a:gdLst/>
              <a:ahLst/>
              <a:cxnLst/>
              <a:rect l="l" t="t" r="r" b="b"/>
              <a:pathLst>
                <a:path h="1047750">
                  <a:moveTo>
                    <a:pt x="0" y="0"/>
                  </a:moveTo>
                  <a:lnTo>
                    <a:pt x="0" y="1047432"/>
                  </a:lnTo>
                </a:path>
              </a:pathLst>
            </a:custGeom>
            <a:solidFill>
              <a:srgbClr val="666666"/>
            </a:solidFill>
          </p:spPr>
          <p:txBody>
            <a:bodyPr wrap="square" lIns="0" tIns="0" rIns="0" bIns="0" rtlCol="0"/>
            <a:lstStyle/>
            <a:p>
              <a:endParaRPr/>
            </a:p>
          </p:txBody>
        </p:sp>
        <p:sp>
          <p:nvSpPr>
            <p:cNvPr id="154" name="object 45">
              <a:extLst>
                <a:ext uri="{FF2B5EF4-FFF2-40B4-BE49-F238E27FC236}">
                  <a16:creationId xmlns:a16="http://schemas.microsoft.com/office/drawing/2014/main" id="{8B8FC49B-692A-B749-81DF-D48CE0E86B1C}"/>
                </a:ext>
              </a:extLst>
            </p:cNvPr>
            <p:cNvSpPr/>
            <p:nvPr/>
          </p:nvSpPr>
          <p:spPr>
            <a:xfrm>
              <a:off x="6356513" y="2770381"/>
              <a:ext cx="45719" cy="1037590"/>
            </a:xfrm>
            <a:custGeom>
              <a:avLst/>
              <a:gdLst/>
              <a:ahLst/>
              <a:cxnLst/>
              <a:rect l="l" t="t" r="r" b="b"/>
              <a:pathLst>
                <a:path h="1047750">
                  <a:moveTo>
                    <a:pt x="0" y="0"/>
                  </a:moveTo>
                  <a:lnTo>
                    <a:pt x="0" y="1047432"/>
                  </a:lnTo>
                </a:path>
              </a:pathLst>
            </a:custGeom>
            <a:ln w="12699">
              <a:solidFill>
                <a:srgbClr val="CCCCCC"/>
              </a:solidFill>
            </a:ln>
          </p:spPr>
          <p:txBody>
            <a:bodyPr wrap="square" lIns="0" tIns="0" rIns="0" bIns="0" rtlCol="0"/>
            <a:lstStyle/>
            <a:p>
              <a:endParaRPr dirty="0"/>
            </a:p>
          </p:txBody>
        </p:sp>
        <p:pic>
          <p:nvPicPr>
            <p:cNvPr id="155" name="object 46">
              <a:extLst>
                <a:ext uri="{FF2B5EF4-FFF2-40B4-BE49-F238E27FC236}">
                  <a16:creationId xmlns:a16="http://schemas.microsoft.com/office/drawing/2014/main" id="{BF8EA949-1630-8C4A-B767-DCC32458ED78}"/>
                </a:ext>
              </a:extLst>
            </p:cNvPr>
            <p:cNvPicPr/>
            <p:nvPr/>
          </p:nvPicPr>
          <p:blipFill>
            <a:blip r:embed="rId11" cstate="print"/>
            <a:stretch>
              <a:fillRect/>
            </a:stretch>
          </p:blipFill>
          <p:spPr>
            <a:xfrm>
              <a:off x="5560712" y="3073792"/>
              <a:ext cx="265884" cy="117906"/>
            </a:xfrm>
            <a:prstGeom prst="rect">
              <a:avLst/>
            </a:prstGeom>
          </p:spPr>
        </p:pic>
        <p:pic>
          <p:nvPicPr>
            <p:cNvPr id="156" name="object 47">
              <a:extLst>
                <a:ext uri="{FF2B5EF4-FFF2-40B4-BE49-F238E27FC236}">
                  <a16:creationId xmlns:a16="http://schemas.microsoft.com/office/drawing/2014/main" id="{D886E737-08F3-3647-AC6B-D39ED6120905}"/>
                </a:ext>
              </a:extLst>
            </p:cNvPr>
            <p:cNvPicPr/>
            <p:nvPr/>
          </p:nvPicPr>
          <p:blipFill>
            <a:blip r:embed="rId12" cstate="print"/>
            <a:stretch>
              <a:fillRect/>
            </a:stretch>
          </p:blipFill>
          <p:spPr>
            <a:xfrm>
              <a:off x="5644577" y="2940273"/>
              <a:ext cx="63917" cy="63569"/>
            </a:xfrm>
            <a:prstGeom prst="rect">
              <a:avLst/>
            </a:prstGeom>
          </p:spPr>
        </p:pic>
        <p:sp>
          <p:nvSpPr>
            <p:cNvPr id="157" name="object 48">
              <a:extLst>
                <a:ext uri="{FF2B5EF4-FFF2-40B4-BE49-F238E27FC236}">
                  <a16:creationId xmlns:a16="http://schemas.microsoft.com/office/drawing/2014/main" id="{755FD304-CAFC-2C4E-BC58-46A227AA0813}"/>
                </a:ext>
              </a:extLst>
            </p:cNvPr>
            <p:cNvSpPr/>
            <p:nvPr/>
          </p:nvSpPr>
          <p:spPr>
            <a:xfrm>
              <a:off x="5583193" y="2877867"/>
              <a:ext cx="329565" cy="213360"/>
            </a:xfrm>
            <a:custGeom>
              <a:avLst/>
              <a:gdLst/>
              <a:ahLst/>
              <a:cxnLst/>
              <a:rect l="l" t="t" r="r" b="b"/>
              <a:pathLst>
                <a:path w="329564" h="213360">
                  <a:moveTo>
                    <a:pt x="68948" y="0"/>
                  </a:moveTo>
                  <a:lnTo>
                    <a:pt x="0" y="73113"/>
                  </a:lnTo>
                  <a:lnTo>
                    <a:pt x="144056" y="213106"/>
                  </a:lnTo>
                  <a:lnTo>
                    <a:pt x="154857" y="201650"/>
                  </a:lnTo>
                  <a:lnTo>
                    <a:pt x="143802" y="201650"/>
                  </a:lnTo>
                  <a:lnTo>
                    <a:pt x="11277" y="72859"/>
                  </a:lnTo>
                  <a:lnTo>
                    <a:pt x="69202" y="11442"/>
                  </a:lnTo>
                  <a:lnTo>
                    <a:pt x="80723" y="11442"/>
                  </a:lnTo>
                  <a:lnTo>
                    <a:pt x="68948" y="0"/>
                  </a:lnTo>
                  <a:close/>
                </a:path>
                <a:path w="329564" h="213360">
                  <a:moveTo>
                    <a:pt x="195532" y="124015"/>
                  </a:moveTo>
                  <a:lnTo>
                    <a:pt x="183502" y="124015"/>
                  </a:lnTo>
                  <a:lnTo>
                    <a:pt x="201625" y="140360"/>
                  </a:lnTo>
                  <a:lnTo>
                    <a:pt x="143802" y="201650"/>
                  </a:lnTo>
                  <a:lnTo>
                    <a:pt x="154857" y="201650"/>
                  </a:lnTo>
                  <a:lnTo>
                    <a:pt x="213105" y="139877"/>
                  </a:lnTo>
                  <a:lnTo>
                    <a:pt x="195532" y="124015"/>
                  </a:lnTo>
                  <a:close/>
                </a:path>
                <a:path w="329564" h="213360">
                  <a:moveTo>
                    <a:pt x="77342" y="30568"/>
                  </a:moveTo>
                  <a:lnTo>
                    <a:pt x="61620" y="31191"/>
                  </a:lnTo>
                  <a:lnTo>
                    <a:pt x="30391" y="64300"/>
                  </a:lnTo>
                  <a:lnTo>
                    <a:pt x="30327" y="80175"/>
                  </a:lnTo>
                  <a:lnTo>
                    <a:pt x="135775" y="182651"/>
                  </a:lnTo>
                  <a:lnTo>
                    <a:pt x="151358" y="181927"/>
                  </a:lnTo>
                  <a:lnTo>
                    <a:pt x="158471" y="174383"/>
                  </a:lnTo>
                  <a:lnTo>
                    <a:pt x="138823" y="174383"/>
                  </a:lnTo>
                  <a:lnTo>
                    <a:pt x="38328" y="76720"/>
                  </a:lnTo>
                  <a:lnTo>
                    <a:pt x="38353" y="67564"/>
                  </a:lnTo>
                  <a:lnTo>
                    <a:pt x="65150" y="39154"/>
                  </a:lnTo>
                  <a:lnTo>
                    <a:pt x="74269" y="38798"/>
                  </a:lnTo>
                  <a:lnTo>
                    <a:pt x="85810" y="38798"/>
                  </a:lnTo>
                  <a:lnTo>
                    <a:pt x="77342" y="30568"/>
                  </a:lnTo>
                  <a:close/>
                </a:path>
                <a:path w="329564" h="213360">
                  <a:moveTo>
                    <a:pt x="181315" y="131622"/>
                  </a:moveTo>
                  <a:lnTo>
                    <a:pt x="169798" y="131622"/>
                  </a:lnTo>
                  <a:lnTo>
                    <a:pt x="174687" y="136385"/>
                  </a:lnTo>
                  <a:lnTo>
                    <a:pt x="174637" y="145542"/>
                  </a:lnTo>
                  <a:lnTo>
                    <a:pt x="147815" y="173977"/>
                  </a:lnTo>
                  <a:lnTo>
                    <a:pt x="138823" y="174383"/>
                  </a:lnTo>
                  <a:lnTo>
                    <a:pt x="158471" y="174383"/>
                  </a:lnTo>
                  <a:lnTo>
                    <a:pt x="182562" y="148831"/>
                  </a:lnTo>
                  <a:lnTo>
                    <a:pt x="182659" y="139877"/>
                  </a:lnTo>
                  <a:lnTo>
                    <a:pt x="182676" y="132943"/>
                  </a:lnTo>
                  <a:lnTo>
                    <a:pt x="181315" y="131622"/>
                  </a:lnTo>
                  <a:close/>
                </a:path>
                <a:path w="329564" h="213360">
                  <a:moveTo>
                    <a:pt x="85810" y="38798"/>
                  </a:moveTo>
                  <a:lnTo>
                    <a:pt x="74269" y="38798"/>
                  </a:lnTo>
                  <a:lnTo>
                    <a:pt x="145122" y="107645"/>
                  </a:lnTo>
                  <a:lnTo>
                    <a:pt x="137464" y="112928"/>
                  </a:lnTo>
                  <a:lnTo>
                    <a:pt x="130670" y="116560"/>
                  </a:lnTo>
                  <a:lnTo>
                    <a:pt x="127342" y="124536"/>
                  </a:lnTo>
                  <a:lnTo>
                    <a:pt x="129489" y="132029"/>
                  </a:lnTo>
                  <a:lnTo>
                    <a:pt x="132092" y="140512"/>
                  </a:lnTo>
                  <a:lnTo>
                    <a:pt x="140969" y="145262"/>
                  </a:lnTo>
                  <a:lnTo>
                    <a:pt x="150329" y="142316"/>
                  </a:lnTo>
                  <a:lnTo>
                    <a:pt x="151307" y="141897"/>
                  </a:lnTo>
                  <a:lnTo>
                    <a:pt x="161227" y="136385"/>
                  </a:lnTo>
                  <a:lnTo>
                    <a:pt x="144551" y="136385"/>
                  </a:lnTo>
                  <a:lnTo>
                    <a:pt x="139763" y="134937"/>
                  </a:lnTo>
                  <a:lnTo>
                    <a:pt x="137439" y="130581"/>
                  </a:lnTo>
                  <a:lnTo>
                    <a:pt x="137248" y="130086"/>
                  </a:lnTo>
                  <a:lnTo>
                    <a:pt x="137083" y="129578"/>
                  </a:lnTo>
                  <a:lnTo>
                    <a:pt x="136131" y="125641"/>
                  </a:lnTo>
                  <a:lnTo>
                    <a:pt x="138023" y="121577"/>
                  </a:lnTo>
                  <a:lnTo>
                    <a:pt x="141630" y="119811"/>
                  </a:lnTo>
                  <a:lnTo>
                    <a:pt x="166025" y="102997"/>
                  </a:lnTo>
                  <a:lnTo>
                    <a:pt x="151866" y="102997"/>
                  </a:lnTo>
                  <a:lnTo>
                    <a:pt x="85810" y="38798"/>
                  </a:lnTo>
                  <a:close/>
                </a:path>
                <a:path w="329564" h="213360">
                  <a:moveTo>
                    <a:pt x="326339" y="76847"/>
                  </a:moveTo>
                  <a:lnTo>
                    <a:pt x="235496" y="92075"/>
                  </a:lnTo>
                  <a:lnTo>
                    <a:pt x="211239" y="99390"/>
                  </a:lnTo>
                  <a:lnTo>
                    <a:pt x="210972" y="99491"/>
                  </a:lnTo>
                  <a:lnTo>
                    <a:pt x="144551" y="136385"/>
                  </a:lnTo>
                  <a:lnTo>
                    <a:pt x="161227" y="136385"/>
                  </a:lnTo>
                  <a:lnTo>
                    <a:pt x="169798" y="131622"/>
                  </a:lnTo>
                  <a:lnTo>
                    <a:pt x="181315" y="131622"/>
                  </a:lnTo>
                  <a:lnTo>
                    <a:pt x="177126" y="127558"/>
                  </a:lnTo>
                  <a:lnTo>
                    <a:pt x="183502" y="124015"/>
                  </a:lnTo>
                  <a:lnTo>
                    <a:pt x="195532" y="124015"/>
                  </a:lnTo>
                  <a:lnTo>
                    <a:pt x="190931" y="119862"/>
                  </a:lnTo>
                  <a:lnTo>
                    <a:pt x="214198" y="106946"/>
                  </a:lnTo>
                  <a:lnTo>
                    <a:pt x="237515" y="99910"/>
                  </a:lnTo>
                  <a:lnTo>
                    <a:pt x="327634" y="84848"/>
                  </a:lnTo>
                  <a:lnTo>
                    <a:pt x="329107" y="82765"/>
                  </a:lnTo>
                  <a:lnTo>
                    <a:pt x="328383" y="78346"/>
                  </a:lnTo>
                  <a:lnTo>
                    <a:pt x="326339" y="76847"/>
                  </a:lnTo>
                  <a:close/>
                </a:path>
                <a:path w="329564" h="213360">
                  <a:moveTo>
                    <a:pt x="80723" y="11442"/>
                  </a:moveTo>
                  <a:lnTo>
                    <a:pt x="69202" y="11442"/>
                  </a:lnTo>
                  <a:lnTo>
                    <a:pt x="158610" y="98348"/>
                  </a:lnTo>
                  <a:lnTo>
                    <a:pt x="151866" y="102997"/>
                  </a:lnTo>
                  <a:lnTo>
                    <a:pt x="166025" y="102997"/>
                  </a:lnTo>
                  <a:lnTo>
                    <a:pt x="184911" y="89979"/>
                  </a:lnTo>
                  <a:lnTo>
                    <a:pt x="186728" y="88709"/>
                  </a:lnTo>
                  <a:lnTo>
                    <a:pt x="187185" y="86194"/>
                  </a:lnTo>
                  <a:lnTo>
                    <a:pt x="186478" y="85153"/>
                  </a:lnTo>
                  <a:lnTo>
                    <a:pt x="156565" y="85153"/>
                  </a:lnTo>
                  <a:lnTo>
                    <a:pt x="118135" y="47802"/>
                  </a:lnTo>
                  <a:lnTo>
                    <a:pt x="135241" y="41529"/>
                  </a:lnTo>
                  <a:lnTo>
                    <a:pt x="111683" y="41529"/>
                  </a:lnTo>
                  <a:lnTo>
                    <a:pt x="80723" y="11442"/>
                  </a:lnTo>
                  <a:close/>
                </a:path>
                <a:path w="329564" h="213360">
                  <a:moveTo>
                    <a:pt x="183718" y="82486"/>
                  </a:moveTo>
                  <a:lnTo>
                    <a:pt x="156565" y="85153"/>
                  </a:lnTo>
                  <a:lnTo>
                    <a:pt x="186478" y="85153"/>
                  </a:lnTo>
                  <a:lnTo>
                    <a:pt x="185115" y="83146"/>
                  </a:lnTo>
                  <a:lnTo>
                    <a:pt x="183718" y="82486"/>
                  </a:lnTo>
                  <a:close/>
                </a:path>
                <a:path w="329564" h="213360">
                  <a:moveTo>
                    <a:pt x="198853" y="30353"/>
                  </a:moveTo>
                  <a:lnTo>
                    <a:pt x="168351" y="30353"/>
                  </a:lnTo>
                  <a:lnTo>
                    <a:pt x="174205" y="31483"/>
                  </a:lnTo>
                  <a:lnTo>
                    <a:pt x="223418" y="46088"/>
                  </a:lnTo>
                  <a:lnTo>
                    <a:pt x="240536" y="49039"/>
                  </a:lnTo>
                  <a:lnTo>
                    <a:pt x="258718" y="47929"/>
                  </a:lnTo>
                  <a:lnTo>
                    <a:pt x="278300" y="42705"/>
                  </a:lnTo>
                  <a:lnTo>
                    <a:pt x="282279" y="40952"/>
                  </a:lnTo>
                  <a:lnTo>
                    <a:pt x="241267" y="40952"/>
                  </a:lnTo>
                  <a:lnTo>
                    <a:pt x="225666" y="38315"/>
                  </a:lnTo>
                  <a:lnTo>
                    <a:pt x="198853" y="30353"/>
                  </a:lnTo>
                  <a:close/>
                </a:path>
                <a:path w="329564" h="213360">
                  <a:moveTo>
                    <a:pt x="168960" y="22021"/>
                  </a:moveTo>
                  <a:lnTo>
                    <a:pt x="161201" y="22809"/>
                  </a:lnTo>
                  <a:lnTo>
                    <a:pt x="154228" y="25933"/>
                  </a:lnTo>
                  <a:lnTo>
                    <a:pt x="111683" y="41529"/>
                  </a:lnTo>
                  <a:lnTo>
                    <a:pt x="135241" y="41529"/>
                  </a:lnTo>
                  <a:lnTo>
                    <a:pt x="156883" y="33591"/>
                  </a:lnTo>
                  <a:lnTo>
                    <a:pt x="162305" y="31089"/>
                  </a:lnTo>
                  <a:lnTo>
                    <a:pt x="168351" y="30353"/>
                  </a:lnTo>
                  <a:lnTo>
                    <a:pt x="198853" y="30353"/>
                  </a:lnTo>
                  <a:lnTo>
                    <a:pt x="176402" y="23685"/>
                  </a:lnTo>
                  <a:lnTo>
                    <a:pt x="168960" y="22021"/>
                  </a:lnTo>
                  <a:close/>
                </a:path>
                <a:path w="329564" h="213360">
                  <a:moveTo>
                    <a:pt x="297967" y="25095"/>
                  </a:moveTo>
                  <a:lnTo>
                    <a:pt x="296011" y="26098"/>
                  </a:lnTo>
                  <a:lnTo>
                    <a:pt x="276131" y="34899"/>
                  </a:lnTo>
                  <a:lnTo>
                    <a:pt x="257986" y="39831"/>
                  </a:lnTo>
                  <a:lnTo>
                    <a:pt x="241267" y="40952"/>
                  </a:lnTo>
                  <a:lnTo>
                    <a:pt x="282279" y="40952"/>
                  </a:lnTo>
                  <a:lnTo>
                    <a:pt x="299618" y="33312"/>
                  </a:lnTo>
                  <a:lnTo>
                    <a:pt x="301586" y="32296"/>
                  </a:lnTo>
                  <a:lnTo>
                    <a:pt x="302361" y="29857"/>
                  </a:lnTo>
                  <a:lnTo>
                    <a:pt x="300354" y="25882"/>
                  </a:lnTo>
                  <a:lnTo>
                    <a:pt x="297967" y="25095"/>
                  </a:lnTo>
                  <a:close/>
                </a:path>
              </a:pathLst>
            </a:custGeom>
            <a:solidFill>
              <a:srgbClr val="000000"/>
            </a:solidFill>
          </p:spPr>
          <p:txBody>
            <a:bodyPr wrap="square" lIns="0" tIns="0" rIns="0" bIns="0" rtlCol="0"/>
            <a:lstStyle/>
            <a:p>
              <a:endParaRPr/>
            </a:p>
          </p:txBody>
        </p:sp>
      </p:grpSp>
      <p:sp>
        <p:nvSpPr>
          <p:cNvPr id="158" name="object 49">
            <a:extLst>
              <a:ext uri="{FF2B5EF4-FFF2-40B4-BE49-F238E27FC236}">
                <a16:creationId xmlns:a16="http://schemas.microsoft.com/office/drawing/2014/main" id="{707EAB0D-6FE3-6546-9643-BEAAF4132927}"/>
              </a:ext>
            </a:extLst>
          </p:cNvPr>
          <p:cNvSpPr txBox="1"/>
          <p:nvPr/>
        </p:nvSpPr>
        <p:spPr>
          <a:xfrm>
            <a:off x="6292850" y="3269614"/>
            <a:ext cx="944244"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666666"/>
                </a:solidFill>
                <a:latin typeface="Poppins"/>
                <a:cs typeface="Poppins"/>
              </a:rPr>
              <a:t>Freight/logistics</a:t>
            </a:r>
            <a:endParaRPr sz="900">
              <a:latin typeface="Poppins"/>
              <a:cs typeface="Poppins"/>
            </a:endParaRPr>
          </a:p>
        </p:txBody>
      </p:sp>
      <p:sp>
        <p:nvSpPr>
          <p:cNvPr id="159" name="object 50">
            <a:extLst>
              <a:ext uri="{FF2B5EF4-FFF2-40B4-BE49-F238E27FC236}">
                <a16:creationId xmlns:a16="http://schemas.microsoft.com/office/drawing/2014/main" id="{444CC58A-490D-D349-A88A-A33F53FF81D0}"/>
              </a:ext>
            </a:extLst>
          </p:cNvPr>
          <p:cNvSpPr txBox="1"/>
          <p:nvPr/>
        </p:nvSpPr>
        <p:spPr>
          <a:xfrm>
            <a:off x="8580218" y="3258369"/>
            <a:ext cx="1130935" cy="428322"/>
          </a:xfrm>
          <a:prstGeom prst="rect">
            <a:avLst/>
          </a:prstGeom>
        </p:spPr>
        <p:txBody>
          <a:bodyPr vert="horz" wrap="square" lIns="0" tIns="12700" rIns="0" bIns="0" rtlCol="0">
            <a:spAutoFit/>
          </a:bodyPr>
          <a:lstStyle/>
          <a:p>
            <a:pPr marL="12700" marR="5080">
              <a:spcBef>
                <a:spcPts val="100"/>
              </a:spcBef>
            </a:pPr>
            <a:r>
              <a:rPr sz="900" dirty="0">
                <a:solidFill>
                  <a:srgbClr val="666666"/>
                </a:solidFill>
                <a:latin typeface="Poppins"/>
                <a:cs typeface="Poppins"/>
              </a:rPr>
              <a:t>Customer </a:t>
            </a:r>
            <a:r>
              <a:rPr sz="900" spc="-10" dirty="0">
                <a:solidFill>
                  <a:srgbClr val="666666"/>
                </a:solidFill>
                <a:latin typeface="Poppins"/>
                <a:cs typeface="Poppins"/>
              </a:rPr>
              <a:t>insights </a:t>
            </a:r>
            <a:r>
              <a:rPr sz="900" dirty="0">
                <a:solidFill>
                  <a:srgbClr val="666666"/>
                </a:solidFill>
                <a:latin typeface="Poppins"/>
                <a:cs typeface="Poppins"/>
              </a:rPr>
              <a:t>to strengthen </a:t>
            </a:r>
            <a:r>
              <a:rPr sz="900" spc="-10" dirty="0">
                <a:solidFill>
                  <a:srgbClr val="666666"/>
                </a:solidFill>
                <a:latin typeface="Poppins"/>
                <a:cs typeface="Poppins"/>
              </a:rPr>
              <a:t>sales process</a:t>
            </a:r>
            <a:endParaRPr sz="900" dirty="0">
              <a:latin typeface="Poppins"/>
              <a:cs typeface="Poppins"/>
            </a:endParaRPr>
          </a:p>
        </p:txBody>
      </p:sp>
      <p:grpSp>
        <p:nvGrpSpPr>
          <p:cNvPr id="160" name="object 51">
            <a:extLst>
              <a:ext uri="{FF2B5EF4-FFF2-40B4-BE49-F238E27FC236}">
                <a16:creationId xmlns:a16="http://schemas.microsoft.com/office/drawing/2014/main" id="{35C361BF-F226-2040-B3FA-D258028713EC}"/>
              </a:ext>
            </a:extLst>
          </p:cNvPr>
          <p:cNvGrpSpPr/>
          <p:nvPr/>
        </p:nvGrpSpPr>
        <p:grpSpPr>
          <a:xfrm>
            <a:off x="6554194" y="2794000"/>
            <a:ext cx="2607945" cy="1065530"/>
            <a:chOff x="6815334" y="2754060"/>
            <a:chExt cx="2607945" cy="1065530"/>
          </a:xfrm>
        </p:grpSpPr>
        <p:pic>
          <p:nvPicPr>
            <p:cNvPr id="161" name="object 52">
              <a:extLst>
                <a:ext uri="{FF2B5EF4-FFF2-40B4-BE49-F238E27FC236}">
                  <a16:creationId xmlns:a16="http://schemas.microsoft.com/office/drawing/2014/main" id="{A78C2F15-97B0-1A48-8D0D-6BBFBDD09C30}"/>
                </a:ext>
              </a:extLst>
            </p:cNvPr>
            <p:cNvPicPr/>
            <p:nvPr/>
          </p:nvPicPr>
          <p:blipFill>
            <a:blip r:embed="rId13" cstate="print"/>
            <a:stretch>
              <a:fillRect/>
            </a:stretch>
          </p:blipFill>
          <p:spPr>
            <a:xfrm>
              <a:off x="9075134" y="2922587"/>
              <a:ext cx="335354" cy="154119"/>
            </a:xfrm>
            <a:prstGeom prst="rect">
              <a:avLst/>
            </a:prstGeom>
          </p:spPr>
        </p:pic>
        <p:sp>
          <p:nvSpPr>
            <p:cNvPr id="162" name="object 53">
              <a:extLst>
                <a:ext uri="{FF2B5EF4-FFF2-40B4-BE49-F238E27FC236}">
                  <a16:creationId xmlns:a16="http://schemas.microsoft.com/office/drawing/2014/main" id="{BAC8CE6C-4AE8-E545-82BB-03745A4D3816}"/>
                </a:ext>
              </a:extLst>
            </p:cNvPr>
            <p:cNvSpPr/>
            <p:nvPr/>
          </p:nvSpPr>
          <p:spPr>
            <a:xfrm>
              <a:off x="9063015" y="3037406"/>
              <a:ext cx="360045" cy="160020"/>
            </a:xfrm>
            <a:custGeom>
              <a:avLst/>
              <a:gdLst/>
              <a:ahLst/>
              <a:cxnLst/>
              <a:rect l="l" t="t" r="r" b="b"/>
              <a:pathLst>
                <a:path w="360045" h="160019">
                  <a:moveTo>
                    <a:pt x="179857" y="0"/>
                  </a:moveTo>
                  <a:lnTo>
                    <a:pt x="122425" y="3998"/>
                  </a:lnTo>
                  <a:lnTo>
                    <a:pt x="72980" y="15185"/>
                  </a:lnTo>
                  <a:lnTo>
                    <a:pt x="34264" y="32342"/>
                  </a:lnTo>
                  <a:lnTo>
                    <a:pt x="0" y="79705"/>
                  </a:lnTo>
                  <a:lnTo>
                    <a:pt x="9023" y="105162"/>
                  </a:lnTo>
                  <a:lnTo>
                    <a:pt x="34264" y="127078"/>
                  </a:lnTo>
                  <a:lnTo>
                    <a:pt x="72980" y="144237"/>
                  </a:lnTo>
                  <a:lnTo>
                    <a:pt x="122425" y="155424"/>
                  </a:lnTo>
                  <a:lnTo>
                    <a:pt x="179857" y="159423"/>
                  </a:lnTo>
                  <a:lnTo>
                    <a:pt x="237289" y="155424"/>
                  </a:lnTo>
                  <a:lnTo>
                    <a:pt x="255763" y="151244"/>
                  </a:lnTo>
                  <a:lnTo>
                    <a:pt x="179857" y="151244"/>
                  </a:lnTo>
                  <a:lnTo>
                    <a:pt x="113772" y="145520"/>
                  </a:lnTo>
                  <a:lnTo>
                    <a:pt x="59124" y="130019"/>
                  </a:lnTo>
                  <a:lnTo>
                    <a:pt x="21926" y="107245"/>
                  </a:lnTo>
                  <a:lnTo>
                    <a:pt x="8191" y="79705"/>
                  </a:lnTo>
                  <a:lnTo>
                    <a:pt x="21926" y="52171"/>
                  </a:lnTo>
                  <a:lnTo>
                    <a:pt x="59124" y="29402"/>
                  </a:lnTo>
                  <a:lnTo>
                    <a:pt x="113772" y="13902"/>
                  </a:lnTo>
                  <a:lnTo>
                    <a:pt x="179857" y="8178"/>
                  </a:lnTo>
                  <a:lnTo>
                    <a:pt x="255765" y="8178"/>
                  </a:lnTo>
                  <a:lnTo>
                    <a:pt x="237289" y="3998"/>
                  </a:lnTo>
                  <a:lnTo>
                    <a:pt x="179857" y="0"/>
                  </a:lnTo>
                  <a:close/>
                </a:path>
                <a:path w="360045" h="160019">
                  <a:moveTo>
                    <a:pt x="255765" y="8178"/>
                  </a:moveTo>
                  <a:lnTo>
                    <a:pt x="179857" y="8178"/>
                  </a:lnTo>
                  <a:lnTo>
                    <a:pt x="245942" y="13902"/>
                  </a:lnTo>
                  <a:lnTo>
                    <a:pt x="300589" y="29402"/>
                  </a:lnTo>
                  <a:lnTo>
                    <a:pt x="337787" y="52171"/>
                  </a:lnTo>
                  <a:lnTo>
                    <a:pt x="351523" y="79705"/>
                  </a:lnTo>
                  <a:lnTo>
                    <a:pt x="337787" y="107245"/>
                  </a:lnTo>
                  <a:lnTo>
                    <a:pt x="300589" y="130019"/>
                  </a:lnTo>
                  <a:lnTo>
                    <a:pt x="245942" y="145520"/>
                  </a:lnTo>
                  <a:lnTo>
                    <a:pt x="179857" y="151244"/>
                  </a:lnTo>
                  <a:lnTo>
                    <a:pt x="255763" y="151244"/>
                  </a:lnTo>
                  <a:lnTo>
                    <a:pt x="286734" y="144237"/>
                  </a:lnTo>
                  <a:lnTo>
                    <a:pt x="325449" y="127078"/>
                  </a:lnTo>
                  <a:lnTo>
                    <a:pt x="350691" y="105162"/>
                  </a:lnTo>
                  <a:lnTo>
                    <a:pt x="359714" y="79705"/>
                  </a:lnTo>
                  <a:lnTo>
                    <a:pt x="350691" y="54254"/>
                  </a:lnTo>
                  <a:lnTo>
                    <a:pt x="325449" y="32342"/>
                  </a:lnTo>
                  <a:lnTo>
                    <a:pt x="286734" y="15185"/>
                  </a:lnTo>
                  <a:lnTo>
                    <a:pt x="255765" y="8178"/>
                  </a:lnTo>
                  <a:close/>
                </a:path>
              </a:pathLst>
            </a:custGeom>
            <a:solidFill>
              <a:srgbClr val="000000"/>
            </a:solidFill>
          </p:spPr>
          <p:txBody>
            <a:bodyPr wrap="square" lIns="0" tIns="0" rIns="0" bIns="0" rtlCol="0"/>
            <a:lstStyle/>
            <a:p>
              <a:endParaRPr/>
            </a:p>
          </p:txBody>
        </p:sp>
        <p:sp>
          <p:nvSpPr>
            <p:cNvPr id="163" name="object 54">
              <a:extLst>
                <a:ext uri="{FF2B5EF4-FFF2-40B4-BE49-F238E27FC236}">
                  <a16:creationId xmlns:a16="http://schemas.microsoft.com/office/drawing/2014/main" id="{41CB307E-0FC6-A24F-8876-77B9D3CD8423}"/>
                </a:ext>
              </a:extLst>
            </p:cNvPr>
            <p:cNvSpPr/>
            <p:nvPr/>
          </p:nvSpPr>
          <p:spPr>
            <a:xfrm>
              <a:off x="8753923" y="2760410"/>
              <a:ext cx="0" cy="1047750"/>
            </a:xfrm>
            <a:custGeom>
              <a:avLst/>
              <a:gdLst/>
              <a:ahLst/>
              <a:cxnLst/>
              <a:rect l="l" t="t" r="r" b="b"/>
              <a:pathLst>
                <a:path h="1047750">
                  <a:moveTo>
                    <a:pt x="0" y="0"/>
                  </a:moveTo>
                  <a:lnTo>
                    <a:pt x="0" y="1047432"/>
                  </a:lnTo>
                </a:path>
              </a:pathLst>
            </a:custGeom>
            <a:ln w="12700">
              <a:solidFill>
                <a:srgbClr val="CCCCCC"/>
              </a:solidFill>
            </a:ln>
          </p:spPr>
          <p:txBody>
            <a:bodyPr wrap="square" lIns="0" tIns="0" rIns="0" bIns="0" rtlCol="0"/>
            <a:lstStyle/>
            <a:p>
              <a:endParaRPr/>
            </a:p>
          </p:txBody>
        </p:sp>
        <p:sp>
          <p:nvSpPr>
            <p:cNvPr id="164" name="object 55">
              <a:extLst>
                <a:ext uri="{FF2B5EF4-FFF2-40B4-BE49-F238E27FC236}">
                  <a16:creationId xmlns:a16="http://schemas.microsoft.com/office/drawing/2014/main" id="{822FB0CF-00E8-884F-B092-C65DD4946D97}"/>
                </a:ext>
              </a:extLst>
            </p:cNvPr>
            <p:cNvSpPr/>
            <p:nvPr/>
          </p:nvSpPr>
          <p:spPr>
            <a:xfrm>
              <a:off x="6815334" y="2920061"/>
              <a:ext cx="361950" cy="228600"/>
            </a:xfrm>
            <a:custGeom>
              <a:avLst/>
              <a:gdLst/>
              <a:ahLst/>
              <a:cxnLst/>
              <a:rect l="l" t="t" r="r" b="b"/>
              <a:pathLst>
                <a:path w="361950" h="228600">
                  <a:moveTo>
                    <a:pt x="309765" y="124231"/>
                  </a:moveTo>
                  <a:lnTo>
                    <a:pt x="301929" y="124231"/>
                  </a:lnTo>
                  <a:lnTo>
                    <a:pt x="301867" y="132308"/>
                  </a:lnTo>
                  <a:lnTo>
                    <a:pt x="286956" y="147535"/>
                  </a:lnTo>
                  <a:lnTo>
                    <a:pt x="285203" y="148272"/>
                  </a:lnTo>
                  <a:lnTo>
                    <a:pt x="3073" y="148272"/>
                  </a:lnTo>
                  <a:lnTo>
                    <a:pt x="0" y="151409"/>
                  </a:lnTo>
                  <a:lnTo>
                    <a:pt x="28" y="156324"/>
                  </a:lnTo>
                  <a:lnTo>
                    <a:pt x="165" y="157060"/>
                  </a:lnTo>
                  <a:lnTo>
                    <a:pt x="27406" y="226682"/>
                  </a:lnTo>
                  <a:lnTo>
                    <a:pt x="29933" y="228422"/>
                  </a:lnTo>
                  <a:lnTo>
                    <a:pt x="267436" y="228422"/>
                  </a:lnTo>
                  <a:lnTo>
                    <a:pt x="269189" y="227685"/>
                  </a:lnTo>
                  <a:lnTo>
                    <a:pt x="276309" y="220408"/>
                  </a:lnTo>
                  <a:lnTo>
                    <a:pt x="33400" y="220408"/>
                  </a:lnTo>
                  <a:lnTo>
                    <a:pt x="8318" y="156324"/>
                  </a:lnTo>
                  <a:lnTo>
                    <a:pt x="287286" y="156286"/>
                  </a:lnTo>
                  <a:lnTo>
                    <a:pt x="291033" y="154698"/>
                  </a:lnTo>
                  <a:lnTo>
                    <a:pt x="313004" y="132245"/>
                  </a:lnTo>
                  <a:lnTo>
                    <a:pt x="361378" y="132245"/>
                  </a:lnTo>
                  <a:lnTo>
                    <a:pt x="361378" y="129019"/>
                  </a:lnTo>
                  <a:lnTo>
                    <a:pt x="357416" y="124968"/>
                  </a:lnTo>
                  <a:lnTo>
                    <a:pt x="357204" y="124879"/>
                  </a:lnTo>
                  <a:lnTo>
                    <a:pt x="309765" y="124879"/>
                  </a:lnTo>
                  <a:lnTo>
                    <a:pt x="309765" y="124231"/>
                  </a:lnTo>
                  <a:close/>
                </a:path>
                <a:path w="361950" h="228600">
                  <a:moveTo>
                    <a:pt x="361378" y="132245"/>
                  </a:moveTo>
                  <a:lnTo>
                    <a:pt x="313004" y="132245"/>
                  </a:lnTo>
                  <a:lnTo>
                    <a:pt x="351434" y="132257"/>
                  </a:lnTo>
                  <a:lnTo>
                    <a:pt x="265201" y="220408"/>
                  </a:lnTo>
                  <a:lnTo>
                    <a:pt x="276309" y="220408"/>
                  </a:lnTo>
                  <a:lnTo>
                    <a:pt x="361378" y="133464"/>
                  </a:lnTo>
                  <a:lnTo>
                    <a:pt x="361378" y="132245"/>
                  </a:lnTo>
                  <a:close/>
                </a:path>
                <a:path w="361950" h="228600">
                  <a:moveTo>
                    <a:pt x="31343" y="72136"/>
                  </a:moveTo>
                  <a:lnTo>
                    <a:pt x="23494" y="72136"/>
                  </a:lnTo>
                  <a:lnTo>
                    <a:pt x="23494" y="148272"/>
                  </a:lnTo>
                  <a:lnTo>
                    <a:pt x="31343" y="148272"/>
                  </a:lnTo>
                  <a:lnTo>
                    <a:pt x="31343" y="72136"/>
                  </a:lnTo>
                  <a:close/>
                </a:path>
                <a:path w="361950" h="228600">
                  <a:moveTo>
                    <a:pt x="66636" y="72136"/>
                  </a:moveTo>
                  <a:lnTo>
                    <a:pt x="58788" y="72136"/>
                  </a:lnTo>
                  <a:lnTo>
                    <a:pt x="58788" y="148272"/>
                  </a:lnTo>
                  <a:lnTo>
                    <a:pt x="66636" y="148272"/>
                  </a:lnTo>
                  <a:lnTo>
                    <a:pt x="66636" y="72136"/>
                  </a:lnTo>
                  <a:close/>
                </a:path>
                <a:path w="361950" h="228600">
                  <a:moveTo>
                    <a:pt x="309765" y="92176"/>
                  </a:moveTo>
                  <a:lnTo>
                    <a:pt x="301929" y="92176"/>
                  </a:lnTo>
                  <a:lnTo>
                    <a:pt x="301929" y="116217"/>
                  </a:lnTo>
                  <a:lnTo>
                    <a:pt x="86232" y="116217"/>
                  </a:lnTo>
                  <a:lnTo>
                    <a:pt x="86232" y="148272"/>
                  </a:lnTo>
                  <a:lnTo>
                    <a:pt x="94081" y="148272"/>
                  </a:lnTo>
                  <a:lnTo>
                    <a:pt x="94081" y="124231"/>
                  </a:lnTo>
                  <a:lnTo>
                    <a:pt x="309765" y="124231"/>
                  </a:lnTo>
                  <a:lnTo>
                    <a:pt x="309765" y="92176"/>
                  </a:lnTo>
                  <a:close/>
                </a:path>
                <a:path w="361950" h="228600">
                  <a:moveTo>
                    <a:pt x="148996" y="124231"/>
                  </a:moveTo>
                  <a:lnTo>
                    <a:pt x="141135" y="124231"/>
                  </a:lnTo>
                  <a:lnTo>
                    <a:pt x="141135" y="148272"/>
                  </a:lnTo>
                  <a:lnTo>
                    <a:pt x="148996" y="148272"/>
                  </a:lnTo>
                  <a:lnTo>
                    <a:pt x="148996" y="124231"/>
                  </a:lnTo>
                  <a:close/>
                </a:path>
                <a:path w="361950" h="228600">
                  <a:moveTo>
                    <a:pt x="203898" y="124231"/>
                  </a:moveTo>
                  <a:lnTo>
                    <a:pt x="196049" y="124231"/>
                  </a:lnTo>
                  <a:lnTo>
                    <a:pt x="196049" y="148272"/>
                  </a:lnTo>
                  <a:lnTo>
                    <a:pt x="203898" y="148272"/>
                  </a:lnTo>
                  <a:lnTo>
                    <a:pt x="203898" y="124231"/>
                  </a:lnTo>
                  <a:close/>
                </a:path>
                <a:path w="361950" h="228600">
                  <a:moveTo>
                    <a:pt x="254876" y="124231"/>
                  </a:moveTo>
                  <a:lnTo>
                    <a:pt x="247027" y="124231"/>
                  </a:lnTo>
                  <a:lnTo>
                    <a:pt x="247027" y="148272"/>
                  </a:lnTo>
                  <a:lnTo>
                    <a:pt x="254876" y="148272"/>
                  </a:lnTo>
                  <a:lnTo>
                    <a:pt x="254876" y="124231"/>
                  </a:lnTo>
                  <a:close/>
                </a:path>
                <a:path w="361950" h="228600">
                  <a:moveTo>
                    <a:pt x="355663" y="124231"/>
                  </a:moveTo>
                  <a:lnTo>
                    <a:pt x="311619" y="124231"/>
                  </a:lnTo>
                  <a:lnTo>
                    <a:pt x="310654" y="124460"/>
                  </a:lnTo>
                  <a:lnTo>
                    <a:pt x="309765" y="124879"/>
                  </a:lnTo>
                  <a:lnTo>
                    <a:pt x="357204" y="124879"/>
                  </a:lnTo>
                  <a:lnTo>
                    <a:pt x="355663" y="124231"/>
                  </a:lnTo>
                  <a:close/>
                </a:path>
                <a:path w="361950" h="228600">
                  <a:moveTo>
                    <a:pt x="309765" y="84150"/>
                  </a:moveTo>
                  <a:lnTo>
                    <a:pt x="141135" y="84150"/>
                  </a:lnTo>
                  <a:lnTo>
                    <a:pt x="141135" y="116217"/>
                  </a:lnTo>
                  <a:lnTo>
                    <a:pt x="148983" y="116217"/>
                  </a:lnTo>
                  <a:lnTo>
                    <a:pt x="148983" y="92176"/>
                  </a:lnTo>
                  <a:lnTo>
                    <a:pt x="309765" y="92176"/>
                  </a:lnTo>
                  <a:lnTo>
                    <a:pt x="309765" y="84150"/>
                  </a:lnTo>
                  <a:close/>
                </a:path>
                <a:path w="361950" h="228600">
                  <a:moveTo>
                    <a:pt x="203898" y="92176"/>
                  </a:moveTo>
                  <a:lnTo>
                    <a:pt x="196037" y="92176"/>
                  </a:lnTo>
                  <a:lnTo>
                    <a:pt x="196037" y="116217"/>
                  </a:lnTo>
                  <a:lnTo>
                    <a:pt x="203898" y="116217"/>
                  </a:lnTo>
                  <a:lnTo>
                    <a:pt x="203898" y="92176"/>
                  </a:lnTo>
                  <a:close/>
                </a:path>
                <a:path w="361950" h="228600">
                  <a:moveTo>
                    <a:pt x="254876" y="92176"/>
                  </a:moveTo>
                  <a:lnTo>
                    <a:pt x="247027" y="92176"/>
                  </a:lnTo>
                  <a:lnTo>
                    <a:pt x="247027" y="116217"/>
                  </a:lnTo>
                  <a:lnTo>
                    <a:pt x="254876" y="116217"/>
                  </a:lnTo>
                  <a:lnTo>
                    <a:pt x="254876" y="92176"/>
                  </a:lnTo>
                  <a:close/>
                </a:path>
                <a:path w="361950" h="228600">
                  <a:moveTo>
                    <a:pt x="254863" y="52095"/>
                  </a:moveTo>
                  <a:lnTo>
                    <a:pt x="196037" y="52095"/>
                  </a:lnTo>
                  <a:lnTo>
                    <a:pt x="196037" y="84150"/>
                  </a:lnTo>
                  <a:lnTo>
                    <a:pt x="203873" y="84150"/>
                  </a:lnTo>
                  <a:lnTo>
                    <a:pt x="203873" y="60109"/>
                  </a:lnTo>
                  <a:lnTo>
                    <a:pt x="254863" y="60109"/>
                  </a:lnTo>
                  <a:lnTo>
                    <a:pt x="254863" y="52095"/>
                  </a:lnTo>
                  <a:close/>
                </a:path>
                <a:path w="361950" h="228600">
                  <a:moveTo>
                    <a:pt x="254863" y="60109"/>
                  </a:moveTo>
                  <a:lnTo>
                    <a:pt x="247002" y="60109"/>
                  </a:lnTo>
                  <a:lnTo>
                    <a:pt x="247002" y="84150"/>
                  </a:lnTo>
                  <a:lnTo>
                    <a:pt x="254863" y="84150"/>
                  </a:lnTo>
                  <a:lnTo>
                    <a:pt x="254863" y="60109"/>
                  </a:lnTo>
                  <a:close/>
                </a:path>
                <a:path w="361950" h="228600">
                  <a:moveTo>
                    <a:pt x="82232" y="32054"/>
                  </a:moveTo>
                  <a:lnTo>
                    <a:pt x="14363" y="32054"/>
                  </a:lnTo>
                  <a:lnTo>
                    <a:pt x="11734" y="34747"/>
                  </a:lnTo>
                  <a:lnTo>
                    <a:pt x="11734" y="69443"/>
                  </a:lnTo>
                  <a:lnTo>
                    <a:pt x="14363" y="72136"/>
                  </a:lnTo>
                  <a:lnTo>
                    <a:pt x="72897" y="72136"/>
                  </a:lnTo>
                  <a:lnTo>
                    <a:pt x="75056" y="70637"/>
                  </a:lnTo>
                  <a:lnTo>
                    <a:pt x="77607" y="64122"/>
                  </a:lnTo>
                  <a:lnTo>
                    <a:pt x="19570" y="64122"/>
                  </a:lnTo>
                  <a:lnTo>
                    <a:pt x="19570" y="40068"/>
                  </a:lnTo>
                  <a:lnTo>
                    <a:pt x="87024" y="40068"/>
                  </a:lnTo>
                  <a:lnTo>
                    <a:pt x="88137" y="37223"/>
                  </a:lnTo>
                  <a:lnTo>
                    <a:pt x="86677" y="33718"/>
                  </a:lnTo>
                  <a:lnTo>
                    <a:pt x="82969" y="32207"/>
                  </a:lnTo>
                  <a:lnTo>
                    <a:pt x="82232" y="32054"/>
                  </a:lnTo>
                  <a:close/>
                </a:path>
                <a:path w="361950" h="228600">
                  <a:moveTo>
                    <a:pt x="87024" y="40068"/>
                  </a:moveTo>
                  <a:lnTo>
                    <a:pt x="78549" y="40068"/>
                  </a:lnTo>
                  <a:lnTo>
                    <a:pt x="69176" y="64122"/>
                  </a:lnTo>
                  <a:lnTo>
                    <a:pt x="77607" y="64122"/>
                  </a:lnTo>
                  <a:lnTo>
                    <a:pt x="87024" y="40068"/>
                  </a:lnTo>
                  <a:close/>
                </a:path>
                <a:path w="361950" h="228600">
                  <a:moveTo>
                    <a:pt x="33502" y="0"/>
                  </a:moveTo>
                  <a:lnTo>
                    <a:pt x="29171" y="0"/>
                  </a:lnTo>
                  <a:lnTo>
                    <a:pt x="27419" y="1790"/>
                  </a:lnTo>
                  <a:lnTo>
                    <a:pt x="27419" y="32054"/>
                  </a:lnTo>
                  <a:lnTo>
                    <a:pt x="35255" y="32054"/>
                  </a:lnTo>
                  <a:lnTo>
                    <a:pt x="35255" y="1790"/>
                  </a:lnTo>
                  <a:lnTo>
                    <a:pt x="33502" y="0"/>
                  </a:lnTo>
                  <a:close/>
                </a:path>
              </a:pathLst>
            </a:custGeom>
            <a:solidFill>
              <a:srgbClr val="000000"/>
            </a:solidFill>
          </p:spPr>
          <p:txBody>
            <a:bodyPr wrap="square" lIns="0" tIns="0" rIns="0" bIns="0" rtlCol="0"/>
            <a:lstStyle/>
            <a:p>
              <a:endParaRPr/>
            </a:p>
          </p:txBody>
        </p:sp>
        <p:sp>
          <p:nvSpPr>
            <p:cNvPr id="165" name="object 56">
              <a:extLst>
                <a:ext uri="{FF2B5EF4-FFF2-40B4-BE49-F238E27FC236}">
                  <a16:creationId xmlns:a16="http://schemas.microsoft.com/office/drawing/2014/main" id="{5D6A0A74-6173-E54C-8CC5-3987367FE7E8}"/>
                </a:ext>
              </a:extLst>
            </p:cNvPr>
            <p:cNvSpPr/>
            <p:nvPr/>
          </p:nvSpPr>
          <p:spPr>
            <a:xfrm>
              <a:off x="7547770" y="2765561"/>
              <a:ext cx="0" cy="1047750"/>
            </a:xfrm>
            <a:custGeom>
              <a:avLst/>
              <a:gdLst/>
              <a:ahLst/>
              <a:cxnLst/>
              <a:rect l="l" t="t" r="r" b="b"/>
              <a:pathLst>
                <a:path h="1047750">
                  <a:moveTo>
                    <a:pt x="0" y="0"/>
                  </a:moveTo>
                  <a:lnTo>
                    <a:pt x="0" y="1047432"/>
                  </a:lnTo>
                </a:path>
              </a:pathLst>
            </a:custGeom>
            <a:ln w="12700">
              <a:solidFill>
                <a:srgbClr val="CCCCCC"/>
              </a:solidFill>
            </a:ln>
          </p:spPr>
          <p:txBody>
            <a:bodyPr wrap="square" lIns="0" tIns="0" rIns="0" bIns="0" rtlCol="0"/>
            <a:lstStyle/>
            <a:p>
              <a:endParaRPr dirty="0"/>
            </a:p>
          </p:txBody>
        </p:sp>
      </p:grpSp>
      <p:sp>
        <p:nvSpPr>
          <p:cNvPr id="166" name="object 57">
            <a:extLst>
              <a:ext uri="{FF2B5EF4-FFF2-40B4-BE49-F238E27FC236}">
                <a16:creationId xmlns:a16="http://schemas.microsoft.com/office/drawing/2014/main" id="{5159E2A5-50A7-D945-9E7D-5A39BFC295FF}"/>
              </a:ext>
            </a:extLst>
          </p:cNvPr>
          <p:cNvSpPr txBox="1"/>
          <p:nvPr/>
        </p:nvSpPr>
        <p:spPr>
          <a:xfrm>
            <a:off x="7360460" y="3260200"/>
            <a:ext cx="1039494" cy="289823"/>
          </a:xfrm>
          <a:prstGeom prst="rect">
            <a:avLst/>
          </a:prstGeom>
        </p:spPr>
        <p:txBody>
          <a:bodyPr vert="horz" wrap="square" lIns="0" tIns="12700" rIns="0" bIns="0" rtlCol="0">
            <a:spAutoFit/>
          </a:bodyPr>
          <a:lstStyle/>
          <a:p>
            <a:pPr marL="12700" marR="5080">
              <a:spcBef>
                <a:spcPts val="100"/>
              </a:spcBef>
            </a:pPr>
            <a:r>
              <a:rPr sz="900" dirty="0">
                <a:solidFill>
                  <a:srgbClr val="666666"/>
                </a:solidFill>
                <a:latin typeface="Poppins"/>
                <a:cs typeface="Poppins"/>
              </a:rPr>
              <a:t>Integrated flow </a:t>
            </a:r>
            <a:r>
              <a:rPr sz="900" spc="-25" dirty="0">
                <a:solidFill>
                  <a:srgbClr val="666666"/>
                </a:solidFill>
                <a:latin typeface="Poppins"/>
                <a:cs typeface="Poppins"/>
              </a:rPr>
              <a:t>of </a:t>
            </a:r>
            <a:r>
              <a:rPr sz="900" dirty="0">
                <a:solidFill>
                  <a:srgbClr val="666666"/>
                </a:solidFill>
                <a:latin typeface="Poppins"/>
                <a:cs typeface="Poppins"/>
              </a:rPr>
              <a:t>data in and </a:t>
            </a:r>
            <a:r>
              <a:rPr sz="900" spc="-25" dirty="0">
                <a:solidFill>
                  <a:srgbClr val="666666"/>
                </a:solidFill>
                <a:latin typeface="Poppins"/>
                <a:cs typeface="Poppins"/>
              </a:rPr>
              <a:t>out</a:t>
            </a:r>
            <a:endParaRPr sz="900" dirty="0">
              <a:latin typeface="Poppins"/>
              <a:cs typeface="Poppins"/>
            </a:endParaRPr>
          </a:p>
        </p:txBody>
      </p:sp>
      <p:grpSp>
        <p:nvGrpSpPr>
          <p:cNvPr id="167" name="object 58">
            <a:extLst>
              <a:ext uri="{FF2B5EF4-FFF2-40B4-BE49-F238E27FC236}">
                <a16:creationId xmlns:a16="http://schemas.microsoft.com/office/drawing/2014/main" id="{9FCB303A-6F17-A148-A922-5F777A45A8BC}"/>
              </a:ext>
            </a:extLst>
          </p:cNvPr>
          <p:cNvGrpSpPr/>
          <p:nvPr/>
        </p:nvGrpSpPr>
        <p:grpSpPr>
          <a:xfrm>
            <a:off x="7679149" y="2859925"/>
            <a:ext cx="2099310" cy="1060450"/>
            <a:chOff x="7960690" y="2775060"/>
            <a:chExt cx="2099310" cy="1060450"/>
          </a:xfrm>
        </p:grpSpPr>
        <p:pic>
          <p:nvPicPr>
            <p:cNvPr id="168" name="object 59">
              <a:extLst>
                <a:ext uri="{FF2B5EF4-FFF2-40B4-BE49-F238E27FC236}">
                  <a16:creationId xmlns:a16="http://schemas.microsoft.com/office/drawing/2014/main" id="{34950126-0A6F-4044-9080-C1D05BAD3441}"/>
                </a:ext>
              </a:extLst>
            </p:cNvPr>
            <p:cNvPicPr/>
            <p:nvPr/>
          </p:nvPicPr>
          <p:blipFill>
            <a:blip r:embed="rId14" cstate="print"/>
            <a:stretch>
              <a:fillRect/>
            </a:stretch>
          </p:blipFill>
          <p:spPr>
            <a:xfrm>
              <a:off x="7960690" y="2908861"/>
              <a:ext cx="213320" cy="263356"/>
            </a:xfrm>
            <a:prstGeom prst="rect">
              <a:avLst/>
            </a:prstGeom>
          </p:spPr>
        </p:pic>
        <p:sp>
          <p:nvSpPr>
            <p:cNvPr id="169" name="object 60">
              <a:extLst>
                <a:ext uri="{FF2B5EF4-FFF2-40B4-BE49-F238E27FC236}">
                  <a16:creationId xmlns:a16="http://schemas.microsoft.com/office/drawing/2014/main" id="{2E8B78C4-5004-6F48-93EF-F36BFFC0E8E3}"/>
                </a:ext>
              </a:extLst>
            </p:cNvPr>
            <p:cNvSpPr/>
            <p:nvPr/>
          </p:nvSpPr>
          <p:spPr>
            <a:xfrm>
              <a:off x="10053090" y="2781410"/>
              <a:ext cx="0" cy="1047750"/>
            </a:xfrm>
            <a:custGeom>
              <a:avLst/>
              <a:gdLst/>
              <a:ahLst/>
              <a:cxnLst/>
              <a:rect l="l" t="t" r="r" b="b"/>
              <a:pathLst>
                <a:path h="1047750">
                  <a:moveTo>
                    <a:pt x="0" y="0"/>
                  </a:moveTo>
                  <a:lnTo>
                    <a:pt x="0" y="1047432"/>
                  </a:lnTo>
                </a:path>
              </a:pathLst>
            </a:custGeom>
            <a:ln w="12700">
              <a:solidFill>
                <a:srgbClr val="CCCCCC"/>
              </a:solidFill>
            </a:ln>
          </p:spPr>
          <p:txBody>
            <a:bodyPr wrap="square" lIns="0" tIns="0" rIns="0" bIns="0" rtlCol="0"/>
            <a:lstStyle/>
            <a:p>
              <a:endParaRPr/>
            </a:p>
          </p:txBody>
        </p:sp>
      </p:grpSp>
      <p:grpSp>
        <p:nvGrpSpPr>
          <p:cNvPr id="171" name="object 62">
            <a:extLst>
              <a:ext uri="{FF2B5EF4-FFF2-40B4-BE49-F238E27FC236}">
                <a16:creationId xmlns:a16="http://schemas.microsoft.com/office/drawing/2014/main" id="{86393363-0DCD-0E42-B70A-E28FAE5FEDCD}"/>
              </a:ext>
            </a:extLst>
          </p:cNvPr>
          <p:cNvGrpSpPr/>
          <p:nvPr/>
        </p:nvGrpSpPr>
        <p:grpSpPr>
          <a:xfrm>
            <a:off x="4533404" y="2948997"/>
            <a:ext cx="5803282" cy="2485655"/>
            <a:chOff x="4685804" y="2909057"/>
            <a:chExt cx="5803282" cy="2485655"/>
          </a:xfrm>
        </p:grpSpPr>
        <p:sp>
          <p:nvSpPr>
            <p:cNvPr id="172" name="object 63">
              <a:extLst>
                <a:ext uri="{FF2B5EF4-FFF2-40B4-BE49-F238E27FC236}">
                  <a16:creationId xmlns:a16="http://schemas.microsoft.com/office/drawing/2014/main" id="{FC009357-64F7-7240-BFFE-A79693A46ED6}"/>
                </a:ext>
              </a:extLst>
            </p:cNvPr>
            <p:cNvSpPr/>
            <p:nvPr/>
          </p:nvSpPr>
          <p:spPr>
            <a:xfrm>
              <a:off x="10228736" y="2909057"/>
              <a:ext cx="260350" cy="260350"/>
            </a:xfrm>
            <a:custGeom>
              <a:avLst/>
              <a:gdLst/>
              <a:ahLst/>
              <a:cxnLst/>
              <a:rect l="l" t="t" r="r" b="b"/>
              <a:pathLst>
                <a:path w="260350" h="260350">
                  <a:moveTo>
                    <a:pt x="259943" y="252730"/>
                  </a:moveTo>
                  <a:lnTo>
                    <a:pt x="7632" y="252730"/>
                  </a:lnTo>
                  <a:lnTo>
                    <a:pt x="7632" y="0"/>
                  </a:lnTo>
                  <a:lnTo>
                    <a:pt x="0" y="0"/>
                  </a:lnTo>
                  <a:lnTo>
                    <a:pt x="0" y="252730"/>
                  </a:lnTo>
                  <a:lnTo>
                    <a:pt x="0" y="260350"/>
                  </a:lnTo>
                  <a:lnTo>
                    <a:pt x="259943" y="260350"/>
                  </a:lnTo>
                  <a:lnTo>
                    <a:pt x="259943" y="252730"/>
                  </a:lnTo>
                  <a:close/>
                </a:path>
              </a:pathLst>
            </a:custGeom>
            <a:solidFill>
              <a:srgbClr val="000000"/>
            </a:solidFill>
          </p:spPr>
          <p:txBody>
            <a:bodyPr wrap="square" lIns="0" tIns="0" rIns="0" bIns="0" rtlCol="0"/>
            <a:lstStyle/>
            <a:p>
              <a:endParaRPr dirty="0"/>
            </a:p>
          </p:txBody>
        </p:sp>
        <p:pic>
          <p:nvPicPr>
            <p:cNvPr id="173" name="object 64">
              <a:extLst>
                <a:ext uri="{FF2B5EF4-FFF2-40B4-BE49-F238E27FC236}">
                  <a16:creationId xmlns:a16="http://schemas.microsoft.com/office/drawing/2014/main" id="{F8808845-76F0-2A4B-B6C1-5B2BC5637229}"/>
                </a:ext>
              </a:extLst>
            </p:cNvPr>
            <p:cNvPicPr/>
            <p:nvPr/>
          </p:nvPicPr>
          <p:blipFill>
            <a:blip r:embed="rId15" cstate="print"/>
            <a:stretch>
              <a:fillRect/>
            </a:stretch>
          </p:blipFill>
          <p:spPr>
            <a:xfrm>
              <a:off x="10256667" y="2928887"/>
              <a:ext cx="209816" cy="198488"/>
            </a:xfrm>
            <a:prstGeom prst="rect">
              <a:avLst/>
            </a:prstGeom>
          </p:spPr>
        </p:pic>
        <p:sp>
          <p:nvSpPr>
            <p:cNvPr id="174" name="object 65">
              <a:extLst>
                <a:ext uri="{FF2B5EF4-FFF2-40B4-BE49-F238E27FC236}">
                  <a16:creationId xmlns:a16="http://schemas.microsoft.com/office/drawing/2014/main" id="{1DD6D5B6-9FD8-BD49-9A7D-60E599CE6DB6}"/>
                </a:ext>
              </a:extLst>
            </p:cNvPr>
            <p:cNvSpPr/>
            <p:nvPr/>
          </p:nvSpPr>
          <p:spPr>
            <a:xfrm>
              <a:off x="4685804" y="4357122"/>
              <a:ext cx="489584" cy="1037590"/>
            </a:xfrm>
            <a:custGeom>
              <a:avLst/>
              <a:gdLst/>
              <a:ahLst/>
              <a:cxnLst/>
              <a:rect l="l" t="t" r="r" b="b"/>
              <a:pathLst>
                <a:path w="489585" h="1037589">
                  <a:moveTo>
                    <a:pt x="489216" y="1037132"/>
                  </a:moveTo>
                  <a:lnTo>
                    <a:pt x="411903" y="1035054"/>
                  </a:lnTo>
                  <a:lnTo>
                    <a:pt x="344757" y="1029267"/>
                  </a:lnTo>
                  <a:lnTo>
                    <a:pt x="291808" y="1020443"/>
                  </a:lnTo>
                  <a:lnTo>
                    <a:pt x="244614" y="996365"/>
                  </a:lnTo>
                  <a:lnTo>
                    <a:pt x="244614" y="552208"/>
                  </a:lnTo>
                  <a:lnTo>
                    <a:pt x="232143" y="539322"/>
                  </a:lnTo>
                  <a:lnTo>
                    <a:pt x="197416" y="528131"/>
                  </a:lnTo>
                  <a:lnTo>
                    <a:pt x="144463" y="519306"/>
                  </a:lnTo>
                  <a:lnTo>
                    <a:pt x="77314" y="513519"/>
                  </a:lnTo>
                  <a:lnTo>
                    <a:pt x="0" y="511441"/>
                  </a:lnTo>
                  <a:lnTo>
                    <a:pt x="77314" y="509363"/>
                  </a:lnTo>
                  <a:lnTo>
                    <a:pt x="144463" y="503576"/>
                  </a:lnTo>
                  <a:lnTo>
                    <a:pt x="197416" y="494752"/>
                  </a:lnTo>
                  <a:lnTo>
                    <a:pt x="232143" y="483561"/>
                  </a:lnTo>
                  <a:lnTo>
                    <a:pt x="244614" y="470674"/>
                  </a:lnTo>
                  <a:lnTo>
                    <a:pt x="244614" y="40766"/>
                  </a:lnTo>
                  <a:lnTo>
                    <a:pt x="257084" y="27880"/>
                  </a:lnTo>
                  <a:lnTo>
                    <a:pt x="291808" y="16689"/>
                  </a:lnTo>
                  <a:lnTo>
                    <a:pt x="344757" y="7865"/>
                  </a:lnTo>
                  <a:lnTo>
                    <a:pt x="411903" y="2078"/>
                  </a:lnTo>
                  <a:lnTo>
                    <a:pt x="489216" y="0"/>
                  </a:lnTo>
                </a:path>
              </a:pathLst>
            </a:custGeom>
            <a:ln w="14681">
              <a:solidFill>
                <a:srgbClr val="A4D4E1"/>
              </a:solidFill>
              <a:prstDash val="sysDash"/>
            </a:ln>
          </p:spPr>
          <p:txBody>
            <a:bodyPr wrap="square" lIns="0" tIns="0" rIns="0" bIns="0" rtlCol="0"/>
            <a:lstStyle/>
            <a:p>
              <a:endParaRPr dirty="0"/>
            </a:p>
          </p:txBody>
        </p:sp>
      </p:grpSp>
      <p:sp>
        <p:nvSpPr>
          <p:cNvPr id="175" name="object 66">
            <a:extLst>
              <a:ext uri="{FF2B5EF4-FFF2-40B4-BE49-F238E27FC236}">
                <a16:creationId xmlns:a16="http://schemas.microsoft.com/office/drawing/2014/main" id="{2402E605-568E-F74C-9896-276B580FE93A}"/>
              </a:ext>
            </a:extLst>
          </p:cNvPr>
          <p:cNvSpPr txBox="1"/>
          <p:nvPr/>
        </p:nvSpPr>
        <p:spPr>
          <a:xfrm>
            <a:off x="5956002" y="4876178"/>
            <a:ext cx="1340485" cy="318677"/>
          </a:xfrm>
          <a:prstGeom prst="rect">
            <a:avLst/>
          </a:prstGeom>
        </p:spPr>
        <p:txBody>
          <a:bodyPr vert="horz" wrap="square" lIns="0" tIns="10795" rIns="0" bIns="0" rtlCol="0">
            <a:spAutoFit/>
          </a:bodyPr>
          <a:lstStyle/>
          <a:p>
            <a:pPr marL="12700" marR="5080">
              <a:spcBef>
                <a:spcPts val="85"/>
              </a:spcBef>
            </a:pPr>
            <a:r>
              <a:rPr sz="1000" dirty="0">
                <a:solidFill>
                  <a:srgbClr val="666666"/>
                </a:solidFill>
                <a:latin typeface="Poppins"/>
                <a:cs typeface="Poppins"/>
              </a:rPr>
              <a:t>Enable and </a:t>
            </a:r>
            <a:r>
              <a:rPr sz="1000" spc="-10" dirty="0">
                <a:solidFill>
                  <a:srgbClr val="666666"/>
                </a:solidFill>
                <a:latin typeface="Poppins"/>
                <a:cs typeface="Poppins"/>
              </a:rPr>
              <a:t>reward </a:t>
            </a:r>
            <a:r>
              <a:rPr sz="1000" dirty="0">
                <a:solidFill>
                  <a:srgbClr val="666666"/>
                </a:solidFill>
                <a:latin typeface="Poppins"/>
                <a:cs typeface="Poppins"/>
              </a:rPr>
              <a:t>sustainable</a:t>
            </a:r>
            <a:r>
              <a:rPr sz="1000" spc="-10" dirty="0">
                <a:solidFill>
                  <a:srgbClr val="666666"/>
                </a:solidFill>
                <a:latin typeface="Poppins"/>
                <a:cs typeface="Poppins"/>
              </a:rPr>
              <a:t> practice</a:t>
            </a:r>
            <a:endParaRPr sz="1000" dirty="0">
              <a:latin typeface="Poppins"/>
              <a:cs typeface="Poppins"/>
            </a:endParaRPr>
          </a:p>
        </p:txBody>
      </p:sp>
      <p:sp>
        <p:nvSpPr>
          <p:cNvPr id="176" name="object 84">
            <a:extLst>
              <a:ext uri="{FF2B5EF4-FFF2-40B4-BE49-F238E27FC236}">
                <a16:creationId xmlns:a16="http://schemas.microsoft.com/office/drawing/2014/main" id="{8E8983B1-AAEF-8045-AE81-7FEBE9DB8B67}"/>
              </a:ext>
            </a:extLst>
          </p:cNvPr>
          <p:cNvSpPr txBox="1"/>
          <p:nvPr/>
        </p:nvSpPr>
        <p:spPr>
          <a:xfrm>
            <a:off x="7734932" y="4883732"/>
            <a:ext cx="103505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666666"/>
                </a:solidFill>
                <a:latin typeface="Poppins"/>
                <a:cs typeface="Poppins"/>
              </a:rPr>
              <a:t>Track and </a:t>
            </a:r>
            <a:r>
              <a:rPr sz="1000" spc="-10" dirty="0">
                <a:solidFill>
                  <a:srgbClr val="666666"/>
                </a:solidFill>
                <a:latin typeface="Poppins"/>
                <a:cs typeface="Poppins"/>
              </a:rPr>
              <a:t>trace</a:t>
            </a:r>
            <a:endParaRPr sz="1000" dirty="0">
              <a:latin typeface="Poppins"/>
              <a:cs typeface="Poppins"/>
            </a:endParaRPr>
          </a:p>
        </p:txBody>
      </p:sp>
      <p:sp>
        <p:nvSpPr>
          <p:cNvPr id="179" name="object 85">
            <a:extLst>
              <a:ext uri="{FF2B5EF4-FFF2-40B4-BE49-F238E27FC236}">
                <a16:creationId xmlns:a16="http://schemas.microsoft.com/office/drawing/2014/main" id="{BD8E05F8-DFB6-B541-9434-325BEE7BC2F1}"/>
              </a:ext>
            </a:extLst>
          </p:cNvPr>
          <p:cNvSpPr txBox="1"/>
          <p:nvPr/>
        </p:nvSpPr>
        <p:spPr>
          <a:xfrm>
            <a:off x="5089930" y="6455258"/>
            <a:ext cx="1764689" cy="472565"/>
          </a:xfrm>
          <a:prstGeom prst="rect">
            <a:avLst/>
          </a:prstGeom>
        </p:spPr>
        <p:txBody>
          <a:bodyPr vert="horz" wrap="square" lIns="0" tIns="10795" rIns="0" bIns="0" rtlCol="0">
            <a:spAutoFit/>
          </a:bodyPr>
          <a:lstStyle/>
          <a:p>
            <a:pPr marL="12700" marR="5080">
              <a:spcBef>
                <a:spcPts val="85"/>
              </a:spcBef>
            </a:pPr>
            <a:r>
              <a:rPr sz="1000" dirty="0">
                <a:solidFill>
                  <a:srgbClr val="666666"/>
                </a:solidFill>
                <a:latin typeface="Poppins"/>
                <a:cs typeface="Poppins"/>
              </a:rPr>
              <a:t>Insights </a:t>
            </a:r>
            <a:r>
              <a:rPr sz="1000" spc="-10" dirty="0">
                <a:solidFill>
                  <a:srgbClr val="666666"/>
                </a:solidFill>
                <a:latin typeface="Poppins"/>
                <a:cs typeface="Poppins"/>
              </a:rPr>
              <a:t>through analytics</a:t>
            </a:r>
            <a:r>
              <a:rPr lang="en-US" sz="1000" spc="-10" dirty="0">
                <a:solidFill>
                  <a:srgbClr val="FF0000"/>
                </a:solidFill>
                <a:latin typeface="Poppins"/>
                <a:cs typeface="Poppins"/>
              </a:rPr>
              <a:t> dashboards which provide detailed, real-time data</a:t>
            </a:r>
            <a:endParaRPr sz="1000" dirty="0">
              <a:solidFill>
                <a:srgbClr val="FF0000"/>
              </a:solidFill>
              <a:latin typeface="Poppins"/>
              <a:cs typeface="Poppins"/>
            </a:endParaRPr>
          </a:p>
        </p:txBody>
      </p:sp>
      <p:sp>
        <p:nvSpPr>
          <p:cNvPr id="180" name="object 86">
            <a:extLst>
              <a:ext uri="{FF2B5EF4-FFF2-40B4-BE49-F238E27FC236}">
                <a16:creationId xmlns:a16="http://schemas.microsoft.com/office/drawing/2014/main" id="{3D3B7623-D1F8-D943-8289-A880756D0F44}"/>
              </a:ext>
            </a:extLst>
          </p:cNvPr>
          <p:cNvSpPr txBox="1"/>
          <p:nvPr/>
        </p:nvSpPr>
        <p:spPr>
          <a:xfrm>
            <a:off x="6883954" y="6455258"/>
            <a:ext cx="1755520" cy="626454"/>
          </a:xfrm>
          <a:prstGeom prst="rect">
            <a:avLst/>
          </a:prstGeom>
        </p:spPr>
        <p:txBody>
          <a:bodyPr vert="horz" wrap="square" lIns="0" tIns="10795" rIns="0" bIns="0" rtlCol="0">
            <a:spAutoFit/>
          </a:bodyPr>
          <a:lstStyle/>
          <a:p>
            <a:pPr marL="12700" marR="5080">
              <a:spcBef>
                <a:spcPts val="85"/>
              </a:spcBef>
            </a:pPr>
            <a:r>
              <a:rPr sz="1000" dirty="0">
                <a:solidFill>
                  <a:srgbClr val="FF0000"/>
                </a:solidFill>
                <a:latin typeface="Poppins"/>
                <a:cs typeface="Poppins"/>
              </a:rPr>
              <a:t>Vital information </a:t>
            </a:r>
            <a:r>
              <a:rPr sz="1000" spc="-10" dirty="0">
                <a:solidFill>
                  <a:srgbClr val="FF0000"/>
                </a:solidFill>
                <a:latin typeface="Poppins"/>
                <a:cs typeface="Poppins"/>
              </a:rPr>
              <a:t>right </a:t>
            </a:r>
            <a:r>
              <a:rPr sz="1000" dirty="0">
                <a:solidFill>
                  <a:srgbClr val="FF0000"/>
                </a:solidFill>
                <a:latin typeface="Poppins"/>
                <a:cs typeface="Poppins"/>
              </a:rPr>
              <a:t>at your </a:t>
            </a:r>
            <a:r>
              <a:rPr sz="1000" spc="-10" dirty="0">
                <a:solidFill>
                  <a:srgbClr val="FF0000"/>
                </a:solidFill>
                <a:latin typeface="Poppins"/>
                <a:cs typeface="Poppins"/>
              </a:rPr>
              <a:t>fingertips</a:t>
            </a:r>
            <a:r>
              <a:rPr lang="en-US" sz="1000" spc="-10" dirty="0">
                <a:solidFill>
                  <a:srgbClr val="FF0000"/>
                </a:solidFill>
                <a:latin typeface="Poppins"/>
                <a:cs typeface="Poppins"/>
              </a:rPr>
              <a:t> to give our customers critical knowledge </a:t>
            </a:r>
            <a:endParaRPr sz="1000" dirty="0">
              <a:solidFill>
                <a:srgbClr val="FF0000"/>
              </a:solidFill>
              <a:latin typeface="Poppins"/>
              <a:cs typeface="Poppins"/>
            </a:endParaRPr>
          </a:p>
        </p:txBody>
      </p:sp>
      <p:sp>
        <p:nvSpPr>
          <p:cNvPr id="181" name="object 87">
            <a:extLst>
              <a:ext uri="{FF2B5EF4-FFF2-40B4-BE49-F238E27FC236}">
                <a16:creationId xmlns:a16="http://schemas.microsoft.com/office/drawing/2014/main" id="{3D02D3F3-F34D-5C46-831C-6A7A54404778}"/>
              </a:ext>
            </a:extLst>
          </p:cNvPr>
          <p:cNvSpPr txBox="1"/>
          <p:nvPr/>
        </p:nvSpPr>
        <p:spPr>
          <a:xfrm>
            <a:off x="8718690" y="6444594"/>
            <a:ext cx="1516380" cy="486409"/>
          </a:xfrm>
          <a:prstGeom prst="rect">
            <a:avLst/>
          </a:prstGeom>
        </p:spPr>
        <p:txBody>
          <a:bodyPr vert="horz" wrap="square" lIns="0" tIns="10795" rIns="0" bIns="0" rtlCol="0">
            <a:spAutoFit/>
          </a:bodyPr>
          <a:lstStyle/>
          <a:p>
            <a:pPr marL="12700" marR="5080">
              <a:spcBef>
                <a:spcPts val="85"/>
              </a:spcBef>
            </a:pPr>
            <a:r>
              <a:rPr sz="1000" dirty="0">
                <a:solidFill>
                  <a:srgbClr val="666666"/>
                </a:solidFill>
                <a:latin typeface="Poppins"/>
                <a:cs typeface="Poppins"/>
              </a:rPr>
              <a:t>Increased</a:t>
            </a:r>
            <a:r>
              <a:rPr lang="en-US" sz="1000" dirty="0">
                <a:solidFill>
                  <a:srgbClr val="666666"/>
                </a:solidFill>
                <a:latin typeface="Poppins"/>
                <a:cs typeface="Poppins"/>
              </a:rPr>
              <a:t> </a:t>
            </a:r>
            <a:r>
              <a:rPr sz="1000" spc="-10" dirty="0">
                <a:solidFill>
                  <a:srgbClr val="666666"/>
                </a:solidFill>
                <a:latin typeface="Poppins"/>
                <a:cs typeface="Poppins"/>
              </a:rPr>
              <a:t>connectivity </a:t>
            </a:r>
            <a:r>
              <a:rPr sz="1000" dirty="0">
                <a:solidFill>
                  <a:srgbClr val="666666"/>
                </a:solidFill>
                <a:latin typeface="Poppins"/>
                <a:cs typeface="Poppins"/>
              </a:rPr>
              <a:t>between buyers, </a:t>
            </a:r>
            <a:r>
              <a:rPr sz="1000" spc="-10" dirty="0">
                <a:solidFill>
                  <a:srgbClr val="666666"/>
                </a:solidFill>
                <a:latin typeface="Poppins"/>
                <a:cs typeface="Poppins"/>
              </a:rPr>
              <a:t>sellers </a:t>
            </a:r>
            <a:r>
              <a:rPr sz="1000" dirty="0">
                <a:solidFill>
                  <a:srgbClr val="666666"/>
                </a:solidFill>
                <a:latin typeface="Poppins"/>
                <a:cs typeface="Poppins"/>
              </a:rPr>
              <a:t>and </a:t>
            </a:r>
            <a:r>
              <a:rPr sz="1000" spc="-25" dirty="0">
                <a:solidFill>
                  <a:srgbClr val="666666"/>
                </a:solidFill>
                <a:latin typeface="Poppins"/>
                <a:cs typeface="Poppins"/>
              </a:rPr>
              <a:t>Nui</a:t>
            </a:r>
            <a:endParaRPr sz="1000" dirty="0">
              <a:latin typeface="Poppins"/>
              <a:cs typeface="Poppins"/>
            </a:endParaRPr>
          </a:p>
        </p:txBody>
      </p:sp>
      <p:sp>
        <p:nvSpPr>
          <p:cNvPr id="170" name="object 61">
            <a:extLst>
              <a:ext uri="{FF2B5EF4-FFF2-40B4-BE49-F238E27FC236}">
                <a16:creationId xmlns:a16="http://schemas.microsoft.com/office/drawing/2014/main" id="{C80CEF48-C8E9-A846-AE97-1A7DA252537A}"/>
              </a:ext>
            </a:extLst>
          </p:cNvPr>
          <p:cNvSpPr txBox="1"/>
          <p:nvPr/>
        </p:nvSpPr>
        <p:spPr>
          <a:xfrm>
            <a:off x="9842797" y="3272810"/>
            <a:ext cx="906594" cy="705321"/>
          </a:xfrm>
          <a:prstGeom prst="rect">
            <a:avLst/>
          </a:prstGeom>
        </p:spPr>
        <p:txBody>
          <a:bodyPr vert="horz" wrap="square" lIns="0" tIns="12700" rIns="0" bIns="0" rtlCol="0">
            <a:spAutoFit/>
          </a:bodyPr>
          <a:lstStyle/>
          <a:p>
            <a:pPr marL="12700" marR="5080">
              <a:spcBef>
                <a:spcPts val="100"/>
              </a:spcBef>
            </a:pPr>
            <a:r>
              <a:rPr sz="900" dirty="0">
                <a:solidFill>
                  <a:srgbClr val="666666"/>
                </a:solidFill>
                <a:latin typeface="Poppins"/>
                <a:cs typeface="Poppins"/>
              </a:rPr>
              <a:t>Trade insights </a:t>
            </a:r>
            <a:r>
              <a:rPr sz="900" spc="-25" dirty="0">
                <a:solidFill>
                  <a:srgbClr val="666666"/>
                </a:solidFill>
                <a:latin typeface="Poppins"/>
                <a:cs typeface="Poppins"/>
              </a:rPr>
              <a:t>to </a:t>
            </a:r>
            <a:r>
              <a:rPr sz="900" dirty="0">
                <a:solidFill>
                  <a:srgbClr val="666666"/>
                </a:solidFill>
                <a:latin typeface="Poppins"/>
                <a:cs typeface="Poppins"/>
              </a:rPr>
              <a:t>highlight areas </a:t>
            </a:r>
            <a:r>
              <a:rPr sz="900" spc="-25" dirty="0">
                <a:solidFill>
                  <a:srgbClr val="666666"/>
                </a:solidFill>
                <a:latin typeface="Poppins"/>
                <a:cs typeface="Poppins"/>
              </a:rPr>
              <a:t>to </a:t>
            </a:r>
            <a:r>
              <a:rPr sz="900" dirty="0">
                <a:solidFill>
                  <a:srgbClr val="666666"/>
                </a:solidFill>
                <a:latin typeface="Poppins"/>
                <a:cs typeface="Poppins"/>
              </a:rPr>
              <a:t>improve or </a:t>
            </a:r>
            <a:r>
              <a:rPr sz="900" spc="-10" dirty="0">
                <a:solidFill>
                  <a:srgbClr val="666666"/>
                </a:solidFill>
                <a:latin typeface="Poppins"/>
                <a:cs typeface="Poppins"/>
              </a:rPr>
              <a:t>target</a:t>
            </a:r>
            <a:endParaRPr sz="900" dirty="0">
              <a:latin typeface="Poppins"/>
              <a:cs typeface="Poppins"/>
            </a:endParaRPr>
          </a:p>
        </p:txBody>
      </p:sp>
      <p:sp>
        <p:nvSpPr>
          <p:cNvPr id="83" name="TextBox 82">
            <a:extLst>
              <a:ext uri="{FF2B5EF4-FFF2-40B4-BE49-F238E27FC236}">
                <a16:creationId xmlns:a16="http://schemas.microsoft.com/office/drawing/2014/main" id="{47DC795B-C218-9340-8975-B3D8C8AE526E}"/>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101" name="object 39">
            <a:extLst>
              <a:ext uri="{FF2B5EF4-FFF2-40B4-BE49-F238E27FC236}">
                <a16:creationId xmlns:a16="http://schemas.microsoft.com/office/drawing/2014/main" id="{5B97919B-935B-439C-B2CC-0A0D87009EA7}"/>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102" name="object 21">
            <a:extLst>
              <a:ext uri="{FF2B5EF4-FFF2-40B4-BE49-F238E27FC236}">
                <a16:creationId xmlns:a16="http://schemas.microsoft.com/office/drawing/2014/main" id="{C09A4594-3CFB-40AD-A8D2-BE57E67BE27B}"/>
              </a:ext>
            </a:extLst>
          </p:cNvPr>
          <p:cNvSpPr/>
          <p:nvPr/>
        </p:nvSpPr>
        <p:spPr>
          <a:xfrm>
            <a:off x="349250" y="1120001"/>
            <a:ext cx="10229215" cy="0"/>
          </a:xfrm>
          <a:custGeom>
            <a:avLst/>
            <a:gdLst/>
            <a:ahLst/>
            <a:cxnLst/>
            <a:rect l="l" t="t" r="r" b="b"/>
            <a:pathLst>
              <a:path w="10229215">
                <a:moveTo>
                  <a:pt x="0" y="0"/>
                </a:moveTo>
                <a:lnTo>
                  <a:pt x="10228948" y="0"/>
                </a:lnTo>
              </a:path>
            </a:pathLst>
          </a:custGeom>
          <a:ln w="12700">
            <a:solidFill>
              <a:srgbClr val="CCCCCC"/>
            </a:solidFill>
          </a:ln>
        </p:spPr>
        <p:txBody>
          <a:bodyPr wrap="square" lIns="0" tIns="0" rIns="0" bIns="0" rtlCol="0"/>
          <a:lstStyle/>
          <a:p>
            <a:endParaRPr/>
          </a:p>
        </p:txBody>
      </p:sp>
      <p:sp>
        <p:nvSpPr>
          <p:cNvPr id="79" name="TextBox 78">
            <a:extLst>
              <a:ext uri="{FF2B5EF4-FFF2-40B4-BE49-F238E27FC236}">
                <a16:creationId xmlns:a16="http://schemas.microsoft.com/office/drawing/2014/main" id="{60582D10-8E01-4815-B0CB-A11FFC405125}"/>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12</a:t>
            </a:r>
          </a:p>
        </p:txBody>
      </p:sp>
      <p:pic>
        <p:nvPicPr>
          <p:cNvPr id="5" name="Picture 4">
            <a:extLst>
              <a:ext uri="{FF2B5EF4-FFF2-40B4-BE49-F238E27FC236}">
                <a16:creationId xmlns:a16="http://schemas.microsoft.com/office/drawing/2014/main" id="{B06CFBAF-2012-43F3-8AA8-FDF1BE4079AF}"/>
              </a:ext>
            </a:extLst>
          </p:cNvPr>
          <p:cNvPicPr>
            <a:picLocks noChangeAspect="1"/>
          </p:cNvPicPr>
          <p:nvPr/>
        </p:nvPicPr>
        <p:blipFill>
          <a:blip r:embed="rId16"/>
          <a:stretch>
            <a:fillRect/>
          </a:stretch>
        </p:blipFill>
        <p:spPr>
          <a:xfrm>
            <a:off x="9367200" y="180000"/>
            <a:ext cx="4059409" cy="3376800"/>
          </a:xfrm>
          <a:prstGeom prst="rect">
            <a:avLst/>
          </a:prstGeom>
        </p:spPr>
      </p:pic>
      <p:sp>
        <p:nvSpPr>
          <p:cNvPr id="103" name="object 84">
            <a:extLst>
              <a:ext uri="{FF2B5EF4-FFF2-40B4-BE49-F238E27FC236}">
                <a16:creationId xmlns:a16="http://schemas.microsoft.com/office/drawing/2014/main" id="{2A70A890-6CAD-4E96-820D-7C6E8BDDEDFC}"/>
              </a:ext>
            </a:extLst>
          </p:cNvPr>
          <p:cNvSpPr txBox="1"/>
          <p:nvPr/>
        </p:nvSpPr>
        <p:spPr>
          <a:xfrm>
            <a:off x="9081457" y="4883732"/>
            <a:ext cx="1612519" cy="628377"/>
          </a:xfrm>
          <a:prstGeom prst="rect">
            <a:avLst/>
          </a:prstGeom>
        </p:spPr>
        <p:txBody>
          <a:bodyPr vert="horz" wrap="square" lIns="0" tIns="12700" rIns="0" bIns="0" rtlCol="0">
            <a:spAutoFit/>
          </a:bodyPr>
          <a:lstStyle/>
          <a:p>
            <a:pPr marL="12700">
              <a:lnSpc>
                <a:spcPct val="100000"/>
              </a:lnSpc>
              <a:spcBef>
                <a:spcPts val="100"/>
              </a:spcBef>
            </a:pPr>
            <a:r>
              <a:rPr lang="en-US" sz="1000" dirty="0">
                <a:solidFill>
                  <a:srgbClr val="FF0000"/>
                </a:solidFill>
                <a:latin typeface="Poppins"/>
                <a:cs typeface="Poppins"/>
              </a:rPr>
              <a:t>Production of a comprehensive data package to support our  customers’ growth</a:t>
            </a:r>
            <a:endParaRPr sz="1000" dirty="0">
              <a:solidFill>
                <a:srgbClr val="FF0000"/>
              </a:solidFill>
              <a:latin typeface="Poppins"/>
              <a:cs typeface="Poppins"/>
            </a:endParaRPr>
          </a:p>
        </p:txBody>
      </p:sp>
      <p:sp>
        <p:nvSpPr>
          <p:cNvPr id="104" name="object 69">
            <a:extLst>
              <a:ext uri="{FF2B5EF4-FFF2-40B4-BE49-F238E27FC236}">
                <a16:creationId xmlns:a16="http://schemas.microsoft.com/office/drawing/2014/main" id="{34614951-9818-406B-BC4B-6EEB845AA9E4}"/>
              </a:ext>
            </a:extLst>
          </p:cNvPr>
          <p:cNvSpPr/>
          <p:nvPr/>
        </p:nvSpPr>
        <p:spPr>
          <a:xfrm flipH="1">
            <a:off x="8918330" y="4361254"/>
            <a:ext cx="45719" cy="1150855"/>
          </a:xfrm>
          <a:custGeom>
            <a:avLst/>
            <a:gdLst/>
            <a:ahLst/>
            <a:cxnLst/>
            <a:rect l="l" t="t" r="r" b="b"/>
            <a:pathLst>
              <a:path h="1047750">
                <a:moveTo>
                  <a:pt x="0" y="0"/>
                </a:moveTo>
                <a:lnTo>
                  <a:pt x="0" y="1047432"/>
                </a:lnTo>
              </a:path>
            </a:pathLst>
          </a:custGeom>
          <a:ln w="12700">
            <a:solidFill>
              <a:srgbClr val="CCCCCC"/>
            </a:solidFill>
          </a:ln>
        </p:spPr>
        <p:txBody>
          <a:bodyPr wrap="square" lIns="0" tIns="0" rIns="0" bIns="0" rtlCol="0"/>
          <a:lstStyle/>
          <a:p>
            <a:endParaRPr/>
          </a:p>
        </p:txBody>
      </p:sp>
      <p:pic>
        <p:nvPicPr>
          <p:cNvPr id="7" name="Graphic 6" descr="Open envelope outline">
            <a:extLst>
              <a:ext uri="{FF2B5EF4-FFF2-40B4-BE49-F238E27FC236}">
                <a16:creationId xmlns:a16="http://schemas.microsoft.com/office/drawing/2014/main" id="{B16D63DF-982D-420E-9F3C-5D790E63D6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62763" y="4432710"/>
            <a:ext cx="429935" cy="429935"/>
          </a:xfrm>
          <a:prstGeom prst="rect">
            <a:avLst/>
          </a:prstGeom>
        </p:spPr>
      </p:pic>
    </p:spTree>
    <p:extLst>
      <p:ext uri="{BB962C8B-B14F-4D97-AF65-F5344CB8AC3E}">
        <p14:creationId xmlns:p14="http://schemas.microsoft.com/office/powerpoint/2010/main" val="368132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38" descr="A picture containing ray&#10;&#10;Description automatically generated">
            <a:extLst>
              <a:ext uri="{FF2B5EF4-FFF2-40B4-BE49-F238E27FC236}">
                <a16:creationId xmlns:a16="http://schemas.microsoft.com/office/drawing/2014/main" id="{6026122E-C352-45A9-941F-47A2A5DE3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88543" cy="7569200"/>
          </a:xfrm>
          <a:prstGeom prst="rect">
            <a:avLst/>
          </a:prstGeom>
        </p:spPr>
      </p:pic>
      <p:grpSp>
        <p:nvGrpSpPr>
          <p:cNvPr id="17" name="object 21">
            <a:extLst>
              <a:ext uri="{FF2B5EF4-FFF2-40B4-BE49-F238E27FC236}">
                <a16:creationId xmlns:a16="http://schemas.microsoft.com/office/drawing/2014/main" id="{2864E897-9FA5-DB4B-AB61-5AFE36ABC97D}"/>
              </a:ext>
            </a:extLst>
          </p:cNvPr>
          <p:cNvGrpSpPr/>
          <p:nvPr/>
        </p:nvGrpSpPr>
        <p:grpSpPr>
          <a:xfrm>
            <a:off x="3438495" y="4478290"/>
            <a:ext cx="8027034" cy="502284"/>
            <a:chOff x="3593191" y="4661510"/>
            <a:chExt cx="8027034" cy="502284"/>
          </a:xfrm>
        </p:grpSpPr>
        <p:pic>
          <p:nvPicPr>
            <p:cNvPr id="18" name="object 22">
              <a:extLst>
                <a:ext uri="{FF2B5EF4-FFF2-40B4-BE49-F238E27FC236}">
                  <a16:creationId xmlns:a16="http://schemas.microsoft.com/office/drawing/2014/main" id="{B5B49A8A-0FF6-0543-B0F7-8848225A58EA}"/>
                </a:ext>
              </a:extLst>
            </p:cNvPr>
            <p:cNvPicPr/>
            <p:nvPr/>
          </p:nvPicPr>
          <p:blipFill>
            <a:blip r:embed="rId4" cstate="print"/>
            <a:stretch>
              <a:fillRect/>
            </a:stretch>
          </p:blipFill>
          <p:spPr>
            <a:xfrm>
              <a:off x="3593191" y="4718192"/>
              <a:ext cx="445436" cy="445436"/>
            </a:xfrm>
            <a:prstGeom prst="rect">
              <a:avLst/>
            </a:prstGeom>
          </p:spPr>
        </p:pic>
        <p:pic>
          <p:nvPicPr>
            <p:cNvPr id="19" name="object 23">
              <a:extLst>
                <a:ext uri="{FF2B5EF4-FFF2-40B4-BE49-F238E27FC236}">
                  <a16:creationId xmlns:a16="http://schemas.microsoft.com/office/drawing/2014/main" id="{1B1EADFC-EB23-E34D-8FC6-2E66B7854359}"/>
                </a:ext>
              </a:extLst>
            </p:cNvPr>
            <p:cNvPicPr/>
            <p:nvPr/>
          </p:nvPicPr>
          <p:blipFill>
            <a:blip r:embed="rId5" cstate="print"/>
            <a:stretch>
              <a:fillRect/>
            </a:stretch>
          </p:blipFill>
          <p:spPr>
            <a:xfrm>
              <a:off x="6153939" y="4661510"/>
              <a:ext cx="482600" cy="469900"/>
            </a:xfrm>
            <a:prstGeom prst="rect">
              <a:avLst/>
            </a:prstGeom>
          </p:spPr>
        </p:pic>
        <p:pic>
          <p:nvPicPr>
            <p:cNvPr id="20" name="object 24">
              <a:extLst>
                <a:ext uri="{FF2B5EF4-FFF2-40B4-BE49-F238E27FC236}">
                  <a16:creationId xmlns:a16="http://schemas.microsoft.com/office/drawing/2014/main" id="{86D9F87A-0D66-3E41-BE9D-89BFAF8C48B6}"/>
                </a:ext>
              </a:extLst>
            </p:cNvPr>
            <p:cNvPicPr/>
            <p:nvPr/>
          </p:nvPicPr>
          <p:blipFill>
            <a:blip r:embed="rId6" cstate="print"/>
            <a:stretch>
              <a:fillRect/>
            </a:stretch>
          </p:blipFill>
          <p:spPr>
            <a:xfrm>
              <a:off x="8625986" y="4737722"/>
              <a:ext cx="406393" cy="406387"/>
            </a:xfrm>
            <a:prstGeom prst="rect">
              <a:avLst/>
            </a:prstGeom>
          </p:spPr>
        </p:pic>
        <p:pic>
          <p:nvPicPr>
            <p:cNvPr id="21" name="object 25">
              <a:extLst>
                <a:ext uri="{FF2B5EF4-FFF2-40B4-BE49-F238E27FC236}">
                  <a16:creationId xmlns:a16="http://schemas.microsoft.com/office/drawing/2014/main" id="{D2860541-8281-3946-A171-235F6F568F10}"/>
                </a:ext>
              </a:extLst>
            </p:cNvPr>
            <p:cNvPicPr/>
            <p:nvPr/>
          </p:nvPicPr>
          <p:blipFill>
            <a:blip r:embed="rId7" cstate="print"/>
            <a:stretch>
              <a:fillRect/>
            </a:stretch>
          </p:blipFill>
          <p:spPr>
            <a:xfrm>
              <a:off x="11229817" y="4784026"/>
              <a:ext cx="390098" cy="313772"/>
            </a:xfrm>
            <a:prstGeom prst="rect">
              <a:avLst/>
            </a:prstGeom>
          </p:spPr>
        </p:pic>
      </p:grpSp>
      <p:sp>
        <p:nvSpPr>
          <p:cNvPr id="22" name="object 26">
            <a:extLst>
              <a:ext uri="{FF2B5EF4-FFF2-40B4-BE49-F238E27FC236}">
                <a16:creationId xmlns:a16="http://schemas.microsoft.com/office/drawing/2014/main" id="{57062B31-8A24-6B4D-9447-6520EE423419}"/>
              </a:ext>
            </a:extLst>
          </p:cNvPr>
          <p:cNvSpPr txBox="1"/>
          <p:nvPr/>
        </p:nvSpPr>
        <p:spPr>
          <a:xfrm>
            <a:off x="2856291" y="5773098"/>
            <a:ext cx="1698625"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Increased trade </a:t>
            </a:r>
            <a:r>
              <a:rPr sz="1000" b="1" spc="-10" dirty="0">
                <a:solidFill>
                  <a:srgbClr val="FFFFFF"/>
                </a:solidFill>
                <a:latin typeface="Poppins-SemiBold"/>
                <a:cs typeface="Poppins-SemiBold"/>
              </a:rPr>
              <a:t>efficiency</a:t>
            </a:r>
            <a:endParaRPr sz="1000" dirty="0">
              <a:latin typeface="Poppins-SemiBold"/>
              <a:cs typeface="Poppins-SemiBold"/>
            </a:endParaRPr>
          </a:p>
        </p:txBody>
      </p:sp>
      <p:sp>
        <p:nvSpPr>
          <p:cNvPr id="23" name="object 27">
            <a:extLst>
              <a:ext uri="{FF2B5EF4-FFF2-40B4-BE49-F238E27FC236}">
                <a16:creationId xmlns:a16="http://schemas.microsoft.com/office/drawing/2014/main" id="{CEE5D57F-1D3B-5D47-B6B8-5E6C3214B315}"/>
              </a:ext>
            </a:extLst>
          </p:cNvPr>
          <p:cNvSpPr txBox="1"/>
          <p:nvPr/>
        </p:nvSpPr>
        <p:spPr>
          <a:xfrm>
            <a:off x="5306977" y="4939300"/>
            <a:ext cx="1907539"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Improved price </a:t>
            </a:r>
            <a:r>
              <a:rPr sz="1000" b="1" spc="-10" dirty="0">
                <a:solidFill>
                  <a:srgbClr val="FFFFFF"/>
                </a:solidFill>
                <a:latin typeface="Poppins-SemiBold"/>
                <a:cs typeface="Poppins-SemiBold"/>
              </a:rPr>
              <a:t>transparency</a:t>
            </a:r>
            <a:endParaRPr sz="1000" dirty="0">
              <a:latin typeface="Poppins-SemiBold"/>
              <a:cs typeface="Poppins-SemiBold"/>
            </a:endParaRPr>
          </a:p>
        </p:txBody>
      </p:sp>
      <p:sp>
        <p:nvSpPr>
          <p:cNvPr id="24" name="object 28">
            <a:extLst>
              <a:ext uri="{FF2B5EF4-FFF2-40B4-BE49-F238E27FC236}">
                <a16:creationId xmlns:a16="http://schemas.microsoft.com/office/drawing/2014/main" id="{31120F6E-6614-FF43-840A-E23B11FD4025}"/>
              </a:ext>
            </a:extLst>
          </p:cNvPr>
          <p:cNvSpPr txBox="1"/>
          <p:nvPr/>
        </p:nvSpPr>
        <p:spPr>
          <a:xfrm>
            <a:off x="8030491" y="4939300"/>
            <a:ext cx="13525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Enriched market </a:t>
            </a:r>
            <a:r>
              <a:rPr sz="1000" b="1" spc="-20" dirty="0">
                <a:solidFill>
                  <a:srgbClr val="FFFFFF"/>
                </a:solidFill>
                <a:latin typeface="Poppins-SemiBold"/>
                <a:cs typeface="Poppins-SemiBold"/>
              </a:rPr>
              <a:t>info</a:t>
            </a:r>
            <a:endParaRPr sz="1000">
              <a:latin typeface="Poppins-SemiBold"/>
              <a:cs typeface="Poppins-SemiBold"/>
            </a:endParaRPr>
          </a:p>
        </p:txBody>
      </p:sp>
      <p:sp>
        <p:nvSpPr>
          <p:cNvPr id="27" name="object 25">
            <a:extLst>
              <a:ext uri="{FF2B5EF4-FFF2-40B4-BE49-F238E27FC236}">
                <a16:creationId xmlns:a16="http://schemas.microsoft.com/office/drawing/2014/main" id="{D0A52FDB-F214-5742-A9DD-B97849AAE9F7}"/>
              </a:ext>
            </a:extLst>
          </p:cNvPr>
          <p:cNvSpPr txBox="1"/>
          <p:nvPr/>
        </p:nvSpPr>
        <p:spPr>
          <a:xfrm>
            <a:off x="2644741" y="1534054"/>
            <a:ext cx="5640027" cy="1765355"/>
          </a:xfrm>
          <a:prstGeom prst="rect">
            <a:avLst/>
          </a:prstGeom>
        </p:spPr>
        <p:txBody>
          <a:bodyPr vert="horz" wrap="square" lIns="0" tIns="12700" rIns="0" bIns="0" rtlCol="0">
            <a:spAutoFit/>
          </a:bodyPr>
          <a:lstStyle/>
          <a:p>
            <a:pPr marL="12700" marR="41910" algn="just">
              <a:lnSpc>
                <a:spcPct val="107200"/>
              </a:lnSpc>
              <a:spcBef>
                <a:spcPts val="100"/>
              </a:spcBef>
            </a:pPr>
            <a:r>
              <a:rPr sz="1200" dirty="0">
                <a:solidFill>
                  <a:srgbClr val="666666"/>
                </a:solidFill>
                <a:latin typeface="Poppins" panose="00000500000000000000" pitchFamily="2" charset="0"/>
                <a:cs typeface="Poppins" panose="00000500000000000000" pitchFamily="2" charset="0"/>
              </a:rPr>
              <a:t>In 2021, a bridging round of </a:t>
            </a:r>
            <a:r>
              <a:rPr lang="en-US" sz="1200" dirty="0">
                <a:solidFill>
                  <a:srgbClr val="FF0000"/>
                </a:solidFill>
                <a:latin typeface="Poppins" panose="00000500000000000000" pitchFamily="2" charset="0"/>
                <a:cs typeface="Poppins" panose="00000500000000000000" pitchFamily="2" charset="0"/>
              </a:rPr>
              <a:t>3.3</a:t>
            </a:r>
            <a:r>
              <a:rPr sz="1200" dirty="0">
                <a:solidFill>
                  <a:srgbClr val="666666"/>
                </a:solidFill>
                <a:latin typeface="Poppins" panose="00000500000000000000" pitchFamily="2" charset="0"/>
                <a:cs typeface="Poppins" panose="00000500000000000000" pitchFamily="2" charset="0"/>
              </a:rPr>
              <a:t>m </a:t>
            </a:r>
            <a:r>
              <a:rPr lang="en-US" sz="1200" dirty="0">
                <a:solidFill>
                  <a:srgbClr val="666666"/>
                </a:solidFill>
                <a:latin typeface="Poppins" panose="00000500000000000000" pitchFamily="2" charset="0"/>
                <a:cs typeface="Poppins" panose="00000500000000000000" pitchFamily="2" charset="0"/>
              </a:rPr>
              <a:t>NZD</a:t>
            </a:r>
            <a:r>
              <a:rPr sz="1200" dirty="0">
                <a:solidFill>
                  <a:srgbClr val="666666"/>
                </a:solidFill>
                <a:latin typeface="Poppins" panose="00000500000000000000" pitchFamily="2" charset="0"/>
                <a:cs typeface="Poppins" panose="00000500000000000000" pitchFamily="2" charset="0"/>
              </a:rPr>
              <a:t> was raised which </a:t>
            </a:r>
            <a:r>
              <a:rPr sz="1200" spc="-10" dirty="0">
                <a:solidFill>
                  <a:srgbClr val="666666"/>
                </a:solidFill>
                <a:latin typeface="Poppins" panose="00000500000000000000" pitchFamily="2" charset="0"/>
                <a:cs typeface="Poppins" panose="00000500000000000000" pitchFamily="2" charset="0"/>
              </a:rPr>
              <a:t>enabled </a:t>
            </a:r>
            <a:r>
              <a:rPr sz="1200" dirty="0">
                <a:solidFill>
                  <a:srgbClr val="666666"/>
                </a:solidFill>
                <a:latin typeface="Poppins" panose="00000500000000000000" pitchFamily="2" charset="0"/>
                <a:cs typeface="Poppins" panose="00000500000000000000" pitchFamily="2" charset="0"/>
              </a:rPr>
              <a:t>us</a:t>
            </a:r>
            <a:r>
              <a:rPr sz="1200" spc="-1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to continue our expansion, acquire DAO, and further </a:t>
            </a:r>
            <a:r>
              <a:rPr sz="1200" spc="-10" dirty="0">
                <a:solidFill>
                  <a:srgbClr val="666666"/>
                </a:solidFill>
                <a:latin typeface="Poppins" panose="00000500000000000000" pitchFamily="2" charset="0"/>
                <a:cs typeface="Poppins" panose="00000500000000000000" pitchFamily="2" charset="0"/>
              </a:rPr>
              <a:t>expand </a:t>
            </a:r>
            <a:r>
              <a:rPr sz="1200" dirty="0">
                <a:solidFill>
                  <a:srgbClr val="666666"/>
                </a:solidFill>
                <a:latin typeface="Poppins" panose="00000500000000000000" pitchFamily="2" charset="0"/>
                <a:cs typeface="Poppins" panose="00000500000000000000" pitchFamily="2" charset="0"/>
              </a:rPr>
              <a:t>the</a:t>
            </a:r>
            <a:r>
              <a:rPr sz="1200" spc="-1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development of ethanol in </a:t>
            </a:r>
            <a:r>
              <a:rPr sz="1200" spc="-10" dirty="0">
                <a:solidFill>
                  <a:srgbClr val="666666"/>
                </a:solidFill>
                <a:latin typeface="Poppins" panose="00000500000000000000" pitchFamily="2" charset="0"/>
                <a:cs typeface="Poppins" panose="00000500000000000000" pitchFamily="2" charset="0"/>
              </a:rPr>
              <a:t>Brazil.</a:t>
            </a:r>
            <a:endParaRPr sz="1200" dirty="0">
              <a:latin typeface="Poppins" panose="00000500000000000000" pitchFamily="2" charset="0"/>
              <a:cs typeface="Poppins" panose="00000500000000000000" pitchFamily="2" charset="0"/>
            </a:endParaRPr>
          </a:p>
          <a:p>
            <a:pPr>
              <a:lnSpc>
                <a:spcPct val="100000"/>
              </a:lnSpc>
              <a:spcBef>
                <a:spcPts val="70"/>
              </a:spcBef>
            </a:pPr>
            <a:endParaRPr sz="1200" dirty="0">
              <a:latin typeface="Poppins" panose="00000500000000000000" pitchFamily="2" charset="0"/>
              <a:cs typeface="Poppins" panose="00000500000000000000" pitchFamily="2" charset="0"/>
            </a:endParaRPr>
          </a:p>
          <a:p>
            <a:pPr marL="12700" marR="5080">
              <a:lnSpc>
                <a:spcPct val="107200"/>
              </a:lnSpc>
            </a:pPr>
            <a:r>
              <a:rPr sz="1200" b="1" dirty="0">
                <a:latin typeface="Poppins" panose="00000500000000000000" pitchFamily="2" charset="0"/>
                <a:cs typeface="Poppins" panose="00000500000000000000" pitchFamily="2" charset="0"/>
              </a:rPr>
              <a:t>We are now looking for professional investors with </a:t>
            </a:r>
            <a:r>
              <a:rPr sz="1200" b="1" spc="-50" dirty="0">
                <a:latin typeface="Poppins" panose="00000500000000000000" pitchFamily="2" charset="0"/>
                <a:cs typeface="Poppins" panose="00000500000000000000" pitchFamily="2" charset="0"/>
              </a:rPr>
              <a:t>a </a:t>
            </a:r>
            <a:r>
              <a:rPr sz="1200" b="1" dirty="0">
                <a:latin typeface="Poppins" panose="00000500000000000000" pitchFamily="2" charset="0"/>
                <a:cs typeface="Poppins" panose="00000500000000000000" pitchFamily="2" charset="0"/>
              </a:rPr>
              <a:t>strong track history of supporting international </a:t>
            </a:r>
            <a:r>
              <a:rPr sz="1200" b="1" spc="-10" dirty="0">
                <a:latin typeface="Poppins" panose="00000500000000000000" pitchFamily="2" charset="0"/>
                <a:cs typeface="Poppins" panose="00000500000000000000" pitchFamily="2" charset="0"/>
              </a:rPr>
              <a:t>market expansion.</a:t>
            </a:r>
            <a:endParaRPr lang="en-US" sz="1200" b="1" spc="-10" dirty="0">
              <a:latin typeface="Poppins" panose="00000500000000000000" pitchFamily="2" charset="0"/>
              <a:cs typeface="Poppins" panose="00000500000000000000" pitchFamily="2" charset="0"/>
            </a:endParaRPr>
          </a:p>
          <a:p>
            <a:pPr marL="12700" marR="5080">
              <a:lnSpc>
                <a:spcPct val="107200"/>
              </a:lnSpc>
            </a:pPr>
            <a:endParaRPr sz="1200" dirty="0">
              <a:latin typeface="Poppins" panose="00000500000000000000" pitchFamily="2" charset="0"/>
              <a:cs typeface="Poppins" panose="00000500000000000000" pitchFamily="2" charset="0"/>
            </a:endParaRPr>
          </a:p>
          <a:p>
            <a:pPr>
              <a:lnSpc>
                <a:spcPct val="100000"/>
              </a:lnSpc>
              <a:spcBef>
                <a:spcPts val="45"/>
              </a:spcBef>
            </a:pPr>
            <a:endParaRPr sz="1200" dirty="0">
              <a:latin typeface="Poppins" panose="00000500000000000000" pitchFamily="2" charset="0"/>
              <a:cs typeface="Poppins" panose="00000500000000000000" pitchFamily="2" charset="0"/>
            </a:endParaRPr>
          </a:p>
          <a:p>
            <a:pPr marL="12700" algn="just">
              <a:lnSpc>
                <a:spcPct val="100000"/>
              </a:lnSpc>
            </a:pPr>
            <a:r>
              <a:rPr sz="1200" dirty="0">
                <a:solidFill>
                  <a:srgbClr val="666666"/>
                </a:solidFill>
                <a:latin typeface="Poppins" panose="00000500000000000000" pitchFamily="2" charset="0"/>
                <a:cs typeface="Poppins" panose="00000500000000000000" pitchFamily="2" charset="0"/>
              </a:rPr>
              <a:t>Use of funds </a:t>
            </a:r>
            <a:r>
              <a:rPr lang="en-NZ" sz="1200" dirty="0">
                <a:solidFill>
                  <a:srgbClr val="666666"/>
                </a:solidFill>
                <a:latin typeface="Poppins" panose="00000500000000000000" pitchFamily="2" charset="0"/>
                <a:cs typeface="Poppins" panose="00000500000000000000" pitchFamily="2" charset="0"/>
              </a:rPr>
              <a:t>–</a:t>
            </a:r>
            <a:r>
              <a:rPr sz="1200" dirty="0">
                <a:solidFill>
                  <a:srgbClr val="666666"/>
                </a:solidFill>
                <a:latin typeface="Poppins" panose="00000500000000000000" pitchFamily="2" charset="0"/>
                <a:cs typeface="Poppins" panose="00000500000000000000" pitchFamily="2" charset="0"/>
              </a:rPr>
              <a:t> </a:t>
            </a:r>
            <a:r>
              <a:rPr lang="en-NZ" sz="1200" dirty="0">
                <a:solidFill>
                  <a:srgbClr val="FF0000"/>
                </a:solidFill>
                <a:latin typeface="Poppins" panose="00000500000000000000" pitchFamily="2" charset="0"/>
                <a:cs typeface="Poppins" panose="00000500000000000000" pitchFamily="2" charset="0"/>
              </a:rPr>
              <a:t>June 2024 </a:t>
            </a:r>
            <a:r>
              <a:rPr sz="1200" spc="-10" dirty="0">
                <a:solidFill>
                  <a:srgbClr val="FF0000"/>
                </a:solidFill>
                <a:latin typeface="Poppins" panose="00000500000000000000" pitchFamily="2" charset="0"/>
                <a:cs typeface="Poppins" panose="00000500000000000000" pitchFamily="2" charset="0"/>
              </a:rPr>
              <a:t>runway</a:t>
            </a:r>
            <a:endParaRPr sz="1200" dirty="0">
              <a:solidFill>
                <a:srgbClr val="FF0000"/>
              </a:solidFill>
              <a:latin typeface="Poppins" panose="00000500000000000000" pitchFamily="2" charset="0"/>
              <a:cs typeface="Poppins" panose="00000500000000000000" pitchFamily="2" charset="0"/>
            </a:endParaRPr>
          </a:p>
        </p:txBody>
      </p:sp>
      <p:sp>
        <p:nvSpPr>
          <p:cNvPr id="32" name="TextBox 31">
            <a:extLst>
              <a:ext uri="{FF2B5EF4-FFF2-40B4-BE49-F238E27FC236}">
                <a16:creationId xmlns:a16="http://schemas.microsoft.com/office/drawing/2014/main" id="{06363B06-1304-2449-B1E7-832A208F351A}"/>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grpSp>
        <p:nvGrpSpPr>
          <p:cNvPr id="35" name="object 21">
            <a:extLst>
              <a:ext uri="{FF2B5EF4-FFF2-40B4-BE49-F238E27FC236}">
                <a16:creationId xmlns:a16="http://schemas.microsoft.com/office/drawing/2014/main" id="{73C53EC7-B960-47B1-9DDC-2E34C2875477}"/>
              </a:ext>
            </a:extLst>
          </p:cNvPr>
          <p:cNvGrpSpPr/>
          <p:nvPr/>
        </p:nvGrpSpPr>
        <p:grpSpPr>
          <a:xfrm>
            <a:off x="3438495" y="4478290"/>
            <a:ext cx="8027034" cy="502284"/>
            <a:chOff x="3593191" y="4661510"/>
            <a:chExt cx="8027034" cy="502284"/>
          </a:xfrm>
        </p:grpSpPr>
        <p:pic>
          <p:nvPicPr>
            <p:cNvPr id="37" name="object 22">
              <a:extLst>
                <a:ext uri="{FF2B5EF4-FFF2-40B4-BE49-F238E27FC236}">
                  <a16:creationId xmlns:a16="http://schemas.microsoft.com/office/drawing/2014/main" id="{55ADEAE2-328C-43CA-BD1E-577E8AEAE933}"/>
                </a:ext>
              </a:extLst>
            </p:cNvPr>
            <p:cNvPicPr/>
            <p:nvPr/>
          </p:nvPicPr>
          <p:blipFill>
            <a:blip r:embed="rId4" cstate="print"/>
            <a:stretch>
              <a:fillRect/>
            </a:stretch>
          </p:blipFill>
          <p:spPr>
            <a:xfrm>
              <a:off x="3593191" y="4718192"/>
              <a:ext cx="445436" cy="445436"/>
            </a:xfrm>
            <a:prstGeom prst="rect">
              <a:avLst/>
            </a:prstGeom>
          </p:spPr>
        </p:pic>
        <p:pic>
          <p:nvPicPr>
            <p:cNvPr id="40" name="object 23">
              <a:extLst>
                <a:ext uri="{FF2B5EF4-FFF2-40B4-BE49-F238E27FC236}">
                  <a16:creationId xmlns:a16="http://schemas.microsoft.com/office/drawing/2014/main" id="{95FBBB35-76FC-4A61-A581-26599EB2F0B8}"/>
                </a:ext>
              </a:extLst>
            </p:cNvPr>
            <p:cNvPicPr/>
            <p:nvPr/>
          </p:nvPicPr>
          <p:blipFill>
            <a:blip r:embed="rId5" cstate="print"/>
            <a:stretch>
              <a:fillRect/>
            </a:stretch>
          </p:blipFill>
          <p:spPr>
            <a:xfrm>
              <a:off x="6153939" y="4661510"/>
              <a:ext cx="482600" cy="469900"/>
            </a:xfrm>
            <a:prstGeom prst="rect">
              <a:avLst/>
            </a:prstGeom>
          </p:spPr>
        </p:pic>
        <p:pic>
          <p:nvPicPr>
            <p:cNvPr id="42" name="object 24">
              <a:extLst>
                <a:ext uri="{FF2B5EF4-FFF2-40B4-BE49-F238E27FC236}">
                  <a16:creationId xmlns:a16="http://schemas.microsoft.com/office/drawing/2014/main" id="{66DC6618-F491-40D4-B333-F7D5E98B4134}"/>
                </a:ext>
              </a:extLst>
            </p:cNvPr>
            <p:cNvPicPr/>
            <p:nvPr/>
          </p:nvPicPr>
          <p:blipFill>
            <a:blip r:embed="rId6" cstate="print"/>
            <a:stretch>
              <a:fillRect/>
            </a:stretch>
          </p:blipFill>
          <p:spPr>
            <a:xfrm>
              <a:off x="8625986" y="4737722"/>
              <a:ext cx="406393" cy="406387"/>
            </a:xfrm>
            <a:prstGeom prst="rect">
              <a:avLst/>
            </a:prstGeom>
          </p:spPr>
        </p:pic>
        <p:pic>
          <p:nvPicPr>
            <p:cNvPr id="43" name="object 25">
              <a:extLst>
                <a:ext uri="{FF2B5EF4-FFF2-40B4-BE49-F238E27FC236}">
                  <a16:creationId xmlns:a16="http://schemas.microsoft.com/office/drawing/2014/main" id="{7387282C-4ADA-49BD-B05B-08C0D4E31B96}"/>
                </a:ext>
              </a:extLst>
            </p:cNvPr>
            <p:cNvPicPr/>
            <p:nvPr/>
          </p:nvPicPr>
          <p:blipFill>
            <a:blip r:embed="rId7" cstate="print"/>
            <a:stretch>
              <a:fillRect/>
            </a:stretch>
          </p:blipFill>
          <p:spPr>
            <a:xfrm>
              <a:off x="11229817" y="4784026"/>
              <a:ext cx="390098" cy="313772"/>
            </a:xfrm>
            <a:prstGeom prst="rect">
              <a:avLst/>
            </a:prstGeom>
          </p:spPr>
        </p:pic>
      </p:grpSp>
      <p:sp>
        <p:nvSpPr>
          <p:cNvPr id="50" name="object 28">
            <a:extLst>
              <a:ext uri="{FF2B5EF4-FFF2-40B4-BE49-F238E27FC236}">
                <a16:creationId xmlns:a16="http://schemas.microsoft.com/office/drawing/2014/main" id="{7A91E82D-9A2D-42EB-A81A-6DF8D3F584D7}"/>
              </a:ext>
            </a:extLst>
          </p:cNvPr>
          <p:cNvSpPr txBox="1"/>
          <p:nvPr/>
        </p:nvSpPr>
        <p:spPr>
          <a:xfrm>
            <a:off x="7039486" y="4659980"/>
            <a:ext cx="13525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Enriched market </a:t>
            </a:r>
            <a:r>
              <a:rPr sz="1000" b="1" spc="-20" dirty="0">
                <a:solidFill>
                  <a:srgbClr val="FFFFFF"/>
                </a:solidFill>
                <a:latin typeface="Poppins-SemiBold"/>
                <a:cs typeface="Poppins-SemiBold"/>
              </a:rPr>
              <a:t>info</a:t>
            </a:r>
            <a:endParaRPr sz="1000">
              <a:latin typeface="Poppins-SemiBold"/>
              <a:cs typeface="Poppins-SemiBold"/>
            </a:endParaRPr>
          </a:p>
        </p:txBody>
      </p:sp>
      <p:sp>
        <p:nvSpPr>
          <p:cNvPr id="51" name="object 26">
            <a:extLst>
              <a:ext uri="{FF2B5EF4-FFF2-40B4-BE49-F238E27FC236}">
                <a16:creationId xmlns:a16="http://schemas.microsoft.com/office/drawing/2014/main" id="{8EFDB669-F2BA-4D84-A16F-E010B5208EB3}"/>
              </a:ext>
            </a:extLst>
          </p:cNvPr>
          <p:cNvSpPr txBox="1"/>
          <p:nvPr/>
        </p:nvSpPr>
        <p:spPr>
          <a:xfrm>
            <a:off x="5464755" y="3259283"/>
            <a:ext cx="2836370" cy="3441007"/>
          </a:xfrm>
          <a:prstGeom prst="rect">
            <a:avLst/>
          </a:prstGeom>
        </p:spPr>
        <p:txBody>
          <a:bodyPr vert="horz" wrap="square" lIns="0" tIns="12700" rIns="0" bIns="0" rtlCol="0">
            <a:spAutoFit/>
          </a:bodyPr>
          <a:lstStyle/>
          <a:p>
            <a:pPr marL="12700">
              <a:lnSpc>
                <a:spcPct val="100000"/>
              </a:lnSpc>
              <a:spcBef>
                <a:spcPts val="100"/>
              </a:spcBef>
            </a:pPr>
            <a:r>
              <a:rPr lang="en-NZ" sz="1200" spc="-10" dirty="0">
                <a:solidFill>
                  <a:srgbClr val="666666"/>
                </a:solidFill>
                <a:latin typeface="Poppins"/>
                <a:cs typeface="Poppins"/>
              </a:rPr>
              <a:t> </a:t>
            </a:r>
          </a:p>
          <a:p>
            <a:pPr marL="12700">
              <a:lnSpc>
                <a:spcPct val="100000"/>
              </a:lnSpc>
              <a:spcBef>
                <a:spcPts val="100"/>
              </a:spcBef>
            </a:pPr>
            <a:endParaRPr lang="en-US" sz="1200" spc="-10" dirty="0">
              <a:solidFill>
                <a:srgbClr val="666666"/>
              </a:solidFill>
              <a:latin typeface="Poppins"/>
              <a:cs typeface="Poppins"/>
            </a:endParaRPr>
          </a:p>
          <a:p>
            <a:pPr marL="12700">
              <a:lnSpc>
                <a:spcPct val="100000"/>
              </a:lnSpc>
              <a:spcBef>
                <a:spcPts val="100"/>
              </a:spcBef>
            </a:pPr>
            <a:endParaRPr sz="1200" dirty="0">
              <a:latin typeface="Poppins"/>
              <a:cs typeface="Poppins"/>
            </a:endParaRPr>
          </a:p>
          <a:p>
            <a:pPr marL="12700" marR="304800">
              <a:lnSpc>
                <a:spcPct val="208300"/>
              </a:lnSpc>
            </a:pPr>
            <a:r>
              <a:rPr sz="1200" dirty="0">
                <a:solidFill>
                  <a:srgbClr val="666666"/>
                </a:solidFill>
                <a:latin typeface="Poppins"/>
                <a:cs typeface="Poppins"/>
              </a:rPr>
              <a:t>Improve the </a:t>
            </a:r>
            <a:r>
              <a:rPr sz="1200" spc="-10" dirty="0">
                <a:solidFill>
                  <a:srgbClr val="666666"/>
                </a:solidFill>
                <a:latin typeface="Poppins"/>
                <a:cs typeface="Poppins"/>
              </a:rPr>
              <a:t>product</a:t>
            </a:r>
            <a:endParaRPr lang="en-US" sz="1200" spc="-10" dirty="0">
              <a:solidFill>
                <a:srgbClr val="666666"/>
              </a:solidFill>
              <a:latin typeface="Poppins"/>
              <a:cs typeface="Poppins"/>
            </a:endParaRPr>
          </a:p>
          <a:p>
            <a:pPr marL="12700" marR="304800">
              <a:lnSpc>
                <a:spcPct val="208300"/>
              </a:lnSpc>
            </a:pPr>
            <a:endParaRPr lang="en-NZ" sz="1200" spc="-10" dirty="0">
              <a:solidFill>
                <a:srgbClr val="666666"/>
              </a:solidFill>
              <a:latin typeface="Poppins"/>
              <a:cs typeface="Poppins"/>
            </a:endParaRPr>
          </a:p>
          <a:p>
            <a:pPr marL="12700" marR="304800">
              <a:lnSpc>
                <a:spcPct val="208300"/>
              </a:lnSpc>
            </a:pPr>
            <a:r>
              <a:rPr sz="1200" spc="-10" dirty="0">
                <a:solidFill>
                  <a:srgbClr val="666666"/>
                </a:solidFill>
                <a:latin typeface="Poppins"/>
                <a:cs typeface="Poppins"/>
              </a:rPr>
              <a:t> </a:t>
            </a:r>
            <a:r>
              <a:rPr sz="1200" dirty="0">
                <a:solidFill>
                  <a:srgbClr val="666666"/>
                </a:solidFill>
                <a:latin typeface="Poppins"/>
                <a:cs typeface="Poppins"/>
              </a:rPr>
              <a:t>Develop new </a:t>
            </a:r>
            <a:r>
              <a:rPr sz="1200" spc="-10" dirty="0">
                <a:solidFill>
                  <a:srgbClr val="666666"/>
                </a:solidFill>
                <a:latin typeface="Poppins"/>
                <a:cs typeface="Poppins"/>
              </a:rPr>
              <a:t>verticals</a:t>
            </a:r>
            <a:endParaRPr lang="en-US" sz="1200" spc="-10" dirty="0">
              <a:solidFill>
                <a:srgbClr val="666666"/>
              </a:solidFill>
              <a:latin typeface="Poppins"/>
              <a:cs typeface="Poppins"/>
            </a:endParaRPr>
          </a:p>
          <a:p>
            <a:pPr marL="12700" marR="304800">
              <a:lnSpc>
                <a:spcPct val="208300"/>
              </a:lnSpc>
            </a:pPr>
            <a:endParaRPr sz="1200" dirty="0">
              <a:latin typeface="Poppins"/>
              <a:cs typeface="Poppins"/>
            </a:endParaRPr>
          </a:p>
          <a:p>
            <a:pPr marL="12700" marR="304800">
              <a:lnSpc>
                <a:spcPct val="104200"/>
              </a:lnSpc>
              <a:spcBef>
                <a:spcPts val="1500"/>
              </a:spcBef>
            </a:pPr>
            <a:r>
              <a:rPr sz="1200" dirty="0">
                <a:solidFill>
                  <a:srgbClr val="666666"/>
                </a:solidFill>
                <a:latin typeface="Poppins"/>
                <a:cs typeface="Poppins"/>
              </a:rPr>
              <a:t>Expand current markets </a:t>
            </a:r>
            <a:r>
              <a:rPr sz="1200" spc="-25" dirty="0">
                <a:solidFill>
                  <a:srgbClr val="666666"/>
                </a:solidFill>
                <a:latin typeface="Poppins"/>
                <a:cs typeface="Poppins"/>
              </a:rPr>
              <a:t>and </a:t>
            </a:r>
            <a:r>
              <a:rPr sz="1200" dirty="0">
                <a:solidFill>
                  <a:srgbClr val="666666"/>
                </a:solidFill>
                <a:latin typeface="Poppins"/>
                <a:cs typeface="Poppins"/>
              </a:rPr>
              <a:t>operate </a:t>
            </a:r>
            <a:r>
              <a:rPr sz="1200" spc="-10" dirty="0">
                <a:solidFill>
                  <a:srgbClr val="666666"/>
                </a:solidFill>
                <a:latin typeface="Poppins"/>
                <a:cs typeface="Poppins"/>
              </a:rPr>
              <a:t>marketplaces</a:t>
            </a:r>
            <a:endParaRPr lang="en-US" sz="1200" spc="-10" dirty="0">
              <a:solidFill>
                <a:srgbClr val="666666"/>
              </a:solidFill>
              <a:latin typeface="Poppins"/>
              <a:cs typeface="Poppins"/>
            </a:endParaRPr>
          </a:p>
          <a:p>
            <a:pPr marL="12700" marR="304800">
              <a:lnSpc>
                <a:spcPct val="104200"/>
              </a:lnSpc>
              <a:spcBef>
                <a:spcPts val="1500"/>
              </a:spcBef>
            </a:pPr>
            <a:endParaRPr sz="1200" dirty="0">
              <a:latin typeface="Poppins"/>
              <a:cs typeface="Poppins"/>
            </a:endParaRPr>
          </a:p>
          <a:p>
            <a:pPr>
              <a:lnSpc>
                <a:spcPct val="100000"/>
              </a:lnSpc>
              <a:spcBef>
                <a:spcPts val="55"/>
              </a:spcBef>
            </a:pPr>
            <a:endParaRPr sz="1000" dirty="0">
              <a:latin typeface="Poppins"/>
              <a:cs typeface="Poppins"/>
            </a:endParaRPr>
          </a:p>
          <a:p>
            <a:pPr marL="12700">
              <a:lnSpc>
                <a:spcPct val="100000"/>
              </a:lnSpc>
              <a:spcBef>
                <a:spcPts val="5"/>
              </a:spcBef>
            </a:pPr>
            <a:r>
              <a:rPr sz="1200" dirty="0">
                <a:solidFill>
                  <a:srgbClr val="666666"/>
                </a:solidFill>
                <a:latin typeface="Poppins"/>
                <a:cs typeface="Poppins"/>
              </a:rPr>
              <a:t>Marketing and buyer </a:t>
            </a:r>
            <a:r>
              <a:rPr sz="1200" spc="-10" dirty="0">
                <a:solidFill>
                  <a:srgbClr val="666666"/>
                </a:solidFill>
                <a:latin typeface="Poppins"/>
                <a:cs typeface="Poppins"/>
              </a:rPr>
              <a:t>acquisition</a:t>
            </a:r>
            <a:endParaRPr sz="1200" dirty="0">
              <a:latin typeface="Poppins"/>
              <a:cs typeface="Poppins"/>
            </a:endParaRPr>
          </a:p>
        </p:txBody>
      </p:sp>
      <p:grpSp>
        <p:nvGrpSpPr>
          <p:cNvPr id="53" name="object 30">
            <a:extLst>
              <a:ext uri="{FF2B5EF4-FFF2-40B4-BE49-F238E27FC236}">
                <a16:creationId xmlns:a16="http://schemas.microsoft.com/office/drawing/2014/main" id="{CEB4671E-E351-432D-AEA9-E0B9BDC13A14}"/>
              </a:ext>
            </a:extLst>
          </p:cNvPr>
          <p:cNvGrpSpPr/>
          <p:nvPr/>
        </p:nvGrpSpPr>
        <p:grpSpPr>
          <a:xfrm>
            <a:off x="5232261" y="4017883"/>
            <a:ext cx="127487" cy="2622349"/>
            <a:chOff x="2840275" y="4794234"/>
            <a:chExt cx="127487" cy="2622349"/>
          </a:xfrm>
        </p:grpSpPr>
        <p:sp>
          <p:nvSpPr>
            <p:cNvPr id="55" name="object 32">
              <a:extLst>
                <a:ext uri="{FF2B5EF4-FFF2-40B4-BE49-F238E27FC236}">
                  <a16:creationId xmlns:a16="http://schemas.microsoft.com/office/drawing/2014/main" id="{E2DC1BC7-DA38-487E-995B-08827A800A0D}"/>
                </a:ext>
              </a:extLst>
            </p:cNvPr>
            <p:cNvSpPr/>
            <p:nvPr/>
          </p:nvSpPr>
          <p:spPr>
            <a:xfrm>
              <a:off x="2840275" y="4794234"/>
              <a:ext cx="120014" cy="120014"/>
            </a:xfrm>
            <a:custGeom>
              <a:avLst/>
              <a:gdLst/>
              <a:ahLst/>
              <a:cxnLst/>
              <a:rect l="l" t="t" r="r" b="b"/>
              <a:pathLst>
                <a:path w="120014" h="120014">
                  <a:moveTo>
                    <a:pt x="119913" y="0"/>
                  </a:moveTo>
                  <a:lnTo>
                    <a:pt x="0" y="0"/>
                  </a:lnTo>
                  <a:lnTo>
                    <a:pt x="0" y="119913"/>
                  </a:lnTo>
                  <a:lnTo>
                    <a:pt x="119913" y="119913"/>
                  </a:lnTo>
                  <a:lnTo>
                    <a:pt x="119913" y="0"/>
                  </a:lnTo>
                  <a:close/>
                </a:path>
              </a:pathLst>
            </a:custGeom>
            <a:solidFill>
              <a:srgbClr val="3C6494"/>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FEA35794-F2F7-411C-830F-002E4CF0C104}"/>
                </a:ext>
              </a:extLst>
            </p:cNvPr>
            <p:cNvSpPr/>
            <p:nvPr/>
          </p:nvSpPr>
          <p:spPr>
            <a:xfrm>
              <a:off x="2840275" y="5562665"/>
              <a:ext cx="120014" cy="120014"/>
            </a:xfrm>
            <a:custGeom>
              <a:avLst/>
              <a:gdLst/>
              <a:ahLst/>
              <a:cxnLst/>
              <a:rect l="l" t="t" r="r" b="b"/>
              <a:pathLst>
                <a:path w="120014" h="120014">
                  <a:moveTo>
                    <a:pt x="119913" y="0"/>
                  </a:moveTo>
                  <a:lnTo>
                    <a:pt x="0" y="0"/>
                  </a:lnTo>
                  <a:lnTo>
                    <a:pt x="0" y="119913"/>
                  </a:lnTo>
                  <a:lnTo>
                    <a:pt x="119913" y="119913"/>
                  </a:lnTo>
                  <a:lnTo>
                    <a:pt x="119913" y="0"/>
                  </a:lnTo>
                  <a:close/>
                </a:path>
              </a:pathLst>
            </a:custGeom>
            <a:solidFill>
              <a:srgbClr val="4978B1"/>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66DAD9D1-24B1-44C8-A8E9-CA29306163AA}"/>
                </a:ext>
              </a:extLst>
            </p:cNvPr>
            <p:cNvSpPr/>
            <p:nvPr/>
          </p:nvSpPr>
          <p:spPr>
            <a:xfrm>
              <a:off x="2847748" y="6367570"/>
              <a:ext cx="120014" cy="120014"/>
            </a:xfrm>
            <a:custGeom>
              <a:avLst/>
              <a:gdLst/>
              <a:ahLst/>
              <a:cxnLst/>
              <a:rect l="l" t="t" r="r" b="b"/>
              <a:pathLst>
                <a:path w="120014" h="120014">
                  <a:moveTo>
                    <a:pt x="119913" y="0"/>
                  </a:moveTo>
                  <a:lnTo>
                    <a:pt x="0" y="0"/>
                  </a:lnTo>
                  <a:lnTo>
                    <a:pt x="0" y="119913"/>
                  </a:lnTo>
                  <a:lnTo>
                    <a:pt x="119913" y="119913"/>
                  </a:lnTo>
                  <a:lnTo>
                    <a:pt x="119913" y="0"/>
                  </a:lnTo>
                  <a:close/>
                </a:path>
              </a:pathLst>
            </a:custGeom>
            <a:solidFill>
              <a:srgbClr val="7E9BC8"/>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FE95EF10-26AB-48D3-B443-39F6A8782C42}"/>
                </a:ext>
              </a:extLst>
            </p:cNvPr>
            <p:cNvSpPr/>
            <p:nvPr/>
          </p:nvSpPr>
          <p:spPr>
            <a:xfrm>
              <a:off x="2840275" y="7296569"/>
              <a:ext cx="120014" cy="120014"/>
            </a:xfrm>
            <a:custGeom>
              <a:avLst/>
              <a:gdLst/>
              <a:ahLst/>
              <a:cxnLst/>
              <a:rect l="l" t="t" r="r" b="b"/>
              <a:pathLst>
                <a:path w="120014" h="120014">
                  <a:moveTo>
                    <a:pt x="119913" y="0"/>
                  </a:moveTo>
                  <a:lnTo>
                    <a:pt x="0" y="0"/>
                  </a:lnTo>
                  <a:lnTo>
                    <a:pt x="0" y="119913"/>
                  </a:lnTo>
                  <a:lnTo>
                    <a:pt x="119913" y="119913"/>
                  </a:lnTo>
                  <a:lnTo>
                    <a:pt x="119913" y="0"/>
                  </a:lnTo>
                  <a:close/>
                </a:path>
              </a:pathLst>
            </a:custGeom>
            <a:solidFill>
              <a:srgbClr val="B6C3DC"/>
            </a:solidFill>
          </p:spPr>
          <p:txBody>
            <a:bodyPr wrap="square" lIns="0" tIns="0" rIns="0" bIns="0" rtlCol="0"/>
            <a:lstStyle/>
            <a:p>
              <a:endParaRPr dirty="0"/>
            </a:p>
          </p:txBody>
        </p:sp>
      </p:grpSp>
      <p:sp>
        <p:nvSpPr>
          <p:cNvPr id="60" name="TextBox 59">
            <a:extLst>
              <a:ext uri="{FF2B5EF4-FFF2-40B4-BE49-F238E27FC236}">
                <a16:creationId xmlns:a16="http://schemas.microsoft.com/office/drawing/2014/main" id="{C456BE0D-C501-4AA7-AD22-66E83068E8BF}"/>
              </a:ext>
            </a:extLst>
          </p:cNvPr>
          <p:cNvSpPr txBox="1"/>
          <p:nvPr/>
        </p:nvSpPr>
        <p:spPr>
          <a:xfrm>
            <a:off x="3449348" y="3559985"/>
            <a:ext cx="875511" cy="276999"/>
          </a:xfrm>
          <a:prstGeom prst="rect">
            <a:avLst/>
          </a:prstGeom>
          <a:noFill/>
        </p:spPr>
        <p:txBody>
          <a:bodyPr wrap="square" rtlCol="0">
            <a:spAutoFit/>
          </a:bodyPr>
          <a:lstStyle/>
          <a:p>
            <a:r>
              <a:rPr lang="en-US" sz="1200" b="1" dirty="0">
                <a:solidFill>
                  <a:schemeClr val="bg1"/>
                </a:solidFill>
                <a:latin typeface="Poppins" panose="00000500000000000000" pitchFamily="2" charset="0"/>
                <a:cs typeface="Poppins" panose="00000500000000000000" pitchFamily="2" charset="0"/>
              </a:rPr>
              <a:t>2.6%</a:t>
            </a:r>
            <a:endParaRPr lang="en-NZ" sz="1200" b="1" dirty="0">
              <a:solidFill>
                <a:schemeClr val="bg1"/>
              </a:solidFill>
              <a:latin typeface="Poppins" panose="00000500000000000000" pitchFamily="2" charset="0"/>
              <a:cs typeface="Poppins" panose="00000500000000000000" pitchFamily="2" charset="0"/>
            </a:endParaRPr>
          </a:p>
        </p:txBody>
      </p:sp>
      <p:sp>
        <p:nvSpPr>
          <p:cNvPr id="61" name="TextBox 60">
            <a:extLst>
              <a:ext uri="{FF2B5EF4-FFF2-40B4-BE49-F238E27FC236}">
                <a16:creationId xmlns:a16="http://schemas.microsoft.com/office/drawing/2014/main" id="{600D14CE-0894-48E1-A50F-36E62A05296F}"/>
              </a:ext>
            </a:extLst>
          </p:cNvPr>
          <p:cNvSpPr txBox="1"/>
          <p:nvPr/>
        </p:nvSpPr>
        <p:spPr>
          <a:xfrm>
            <a:off x="4171638" y="4060212"/>
            <a:ext cx="875511" cy="276999"/>
          </a:xfrm>
          <a:prstGeom prst="rect">
            <a:avLst/>
          </a:prstGeom>
          <a:noFill/>
        </p:spPr>
        <p:txBody>
          <a:bodyPr wrap="square" rtlCol="0">
            <a:spAutoFit/>
          </a:bodyPr>
          <a:lstStyle/>
          <a:p>
            <a:r>
              <a:rPr lang="en-US" sz="1200" b="1" dirty="0">
                <a:solidFill>
                  <a:schemeClr val="bg1"/>
                </a:solidFill>
                <a:latin typeface="Poppins" panose="00000500000000000000" pitchFamily="2" charset="0"/>
                <a:cs typeface="Poppins" panose="00000500000000000000" pitchFamily="2" charset="0"/>
              </a:rPr>
              <a:t>33.0%</a:t>
            </a:r>
            <a:endParaRPr lang="en-NZ" sz="1200" b="1" dirty="0">
              <a:solidFill>
                <a:schemeClr val="bg1"/>
              </a:solidFill>
              <a:latin typeface="Poppins" panose="00000500000000000000" pitchFamily="2" charset="0"/>
              <a:cs typeface="Poppins" panose="00000500000000000000" pitchFamily="2" charset="0"/>
            </a:endParaRPr>
          </a:p>
        </p:txBody>
      </p:sp>
      <p:sp>
        <p:nvSpPr>
          <p:cNvPr id="62" name="TextBox 61">
            <a:extLst>
              <a:ext uri="{FF2B5EF4-FFF2-40B4-BE49-F238E27FC236}">
                <a16:creationId xmlns:a16="http://schemas.microsoft.com/office/drawing/2014/main" id="{06DD1E5E-A864-45BE-A646-B3CDCFD5CBFB}"/>
              </a:ext>
            </a:extLst>
          </p:cNvPr>
          <p:cNvSpPr txBox="1"/>
          <p:nvPr/>
        </p:nvSpPr>
        <p:spPr>
          <a:xfrm>
            <a:off x="4036950" y="5189504"/>
            <a:ext cx="875511" cy="276999"/>
          </a:xfrm>
          <a:prstGeom prst="rect">
            <a:avLst/>
          </a:prstGeom>
          <a:noFill/>
        </p:spPr>
        <p:txBody>
          <a:bodyPr wrap="square" rtlCol="0">
            <a:spAutoFit/>
          </a:bodyPr>
          <a:lstStyle/>
          <a:p>
            <a:r>
              <a:rPr lang="en-US" sz="1200" b="1" dirty="0">
                <a:solidFill>
                  <a:schemeClr val="bg1"/>
                </a:solidFill>
                <a:latin typeface="Poppins" panose="00000500000000000000" pitchFamily="2" charset="0"/>
                <a:cs typeface="Poppins" panose="00000500000000000000" pitchFamily="2" charset="0"/>
              </a:rPr>
              <a:t>13.7%</a:t>
            </a:r>
            <a:endParaRPr lang="en-NZ" sz="1200" b="1" dirty="0">
              <a:solidFill>
                <a:schemeClr val="bg1"/>
              </a:solidFill>
              <a:latin typeface="Poppins" panose="00000500000000000000" pitchFamily="2" charset="0"/>
              <a:cs typeface="Poppins" panose="00000500000000000000" pitchFamily="2" charset="0"/>
            </a:endParaRPr>
          </a:p>
        </p:txBody>
      </p:sp>
      <p:sp>
        <p:nvSpPr>
          <p:cNvPr id="63" name="TextBox 62">
            <a:extLst>
              <a:ext uri="{FF2B5EF4-FFF2-40B4-BE49-F238E27FC236}">
                <a16:creationId xmlns:a16="http://schemas.microsoft.com/office/drawing/2014/main" id="{D7AE1736-DED4-4317-A2B0-C630289F2E26}"/>
              </a:ext>
            </a:extLst>
          </p:cNvPr>
          <p:cNvSpPr txBox="1"/>
          <p:nvPr/>
        </p:nvSpPr>
        <p:spPr>
          <a:xfrm>
            <a:off x="3457551" y="5453952"/>
            <a:ext cx="875511" cy="276999"/>
          </a:xfrm>
          <a:prstGeom prst="rect">
            <a:avLst/>
          </a:prstGeom>
          <a:noFill/>
        </p:spPr>
        <p:txBody>
          <a:bodyPr wrap="square" rtlCol="0">
            <a:spAutoFit/>
          </a:bodyPr>
          <a:lstStyle/>
          <a:p>
            <a:r>
              <a:rPr lang="en-US" sz="1200" b="1" dirty="0">
                <a:solidFill>
                  <a:schemeClr val="bg1"/>
                </a:solidFill>
                <a:latin typeface="Poppins" panose="00000500000000000000" pitchFamily="2" charset="0"/>
                <a:cs typeface="Poppins" panose="00000500000000000000" pitchFamily="2" charset="0"/>
              </a:rPr>
              <a:t>8.6%</a:t>
            </a:r>
            <a:endParaRPr lang="en-NZ" sz="1200" b="1" dirty="0">
              <a:solidFill>
                <a:schemeClr val="bg1"/>
              </a:solidFill>
              <a:latin typeface="Poppins" panose="00000500000000000000" pitchFamily="2" charset="0"/>
              <a:cs typeface="Poppins" panose="00000500000000000000" pitchFamily="2" charset="0"/>
            </a:endParaRPr>
          </a:p>
        </p:txBody>
      </p:sp>
      <p:sp>
        <p:nvSpPr>
          <p:cNvPr id="64" name="TextBox 63">
            <a:extLst>
              <a:ext uri="{FF2B5EF4-FFF2-40B4-BE49-F238E27FC236}">
                <a16:creationId xmlns:a16="http://schemas.microsoft.com/office/drawing/2014/main" id="{94E28237-2846-4128-B22E-74582EE0E0C3}"/>
              </a:ext>
            </a:extLst>
          </p:cNvPr>
          <p:cNvSpPr txBox="1"/>
          <p:nvPr/>
        </p:nvSpPr>
        <p:spPr>
          <a:xfrm>
            <a:off x="2563311" y="4543664"/>
            <a:ext cx="875511" cy="276999"/>
          </a:xfrm>
          <a:prstGeom prst="rect">
            <a:avLst/>
          </a:prstGeom>
          <a:noFill/>
        </p:spPr>
        <p:txBody>
          <a:bodyPr wrap="square" rtlCol="0">
            <a:spAutoFit/>
          </a:bodyPr>
          <a:lstStyle/>
          <a:p>
            <a:r>
              <a:rPr lang="en-US" sz="1200" b="1" dirty="0">
                <a:solidFill>
                  <a:schemeClr val="bg1"/>
                </a:solidFill>
                <a:latin typeface="Poppins" panose="00000500000000000000" pitchFamily="2" charset="0"/>
                <a:cs typeface="Poppins" panose="00000500000000000000" pitchFamily="2" charset="0"/>
              </a:rPr>
              <a:t>42.1%</a:t>
            </a:r>
            <a:endParaRPr lang="en-NZ" sz="1200" b="1" dirty="0">
              <a:solidFill>
                <a:schemeClr val="bg1"/>
              </a:solidFill>
              <a:latin typeface="Poppins" panose="00000500000000000000" pitchFamily="2" charset="0"/>
              <a:cs typeface="Poppins" panose="00000500000000000000" pitchFamily="2" charset="0"/>
            </a:endParaRPr>
          </a:p>
        </p:txBody>
      </p:sp>
      <p:sp>
        <p:nvSpPr>
          <p:cNvPr id="65" name="TextBox 64">
            <a:extLst>
              <a:ext uri="{FF2B5EF4-FFF2-40B4-BE49-F238E27FC236}">
                <a16:creationId xmlns:a16="http://schemas.microsoft.com/office/drawing/2014/main" id="{7120B121-98B1-48BB-9870-8E32CD74EE1A}"/>
              </a:ext>
            </a:extLst>
          </p:cNvPr>
          <p:cNvSpPr txBox="1"/>
          <p:nvPr/>
        </p:nvSpPr>
        <p:spPr>
          <a:xfrm>
            <a:off x="8319051" y="3966680"/>
            <a:ext cx="4537746"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Further expand our technical footprint to deliver on our roadmap </a:t>
            </a:r>
            <a:endParaRPr lang="en-NZ" sz="1200" dirty="0">
              <a:solidFill>
                <a:srgbClr val="666666"/>
              </a:solidFill>
              <a:latin typeface="Poppins" panose="00000500000000000000" pitchFamily="2" charset="0"/>
              <a:cs typeface="Poppins" panose="00000500000000000000" pitchFamily="2" charset="0"/>
            </a:endParaRPr>
          </a:p>
        </p:txBody>
      </p:sp>
      <p:sp>
        <p:nvSpPr>
          <p:cNvPr id="66" name="Arrow: Notched Right 65">
            <a:extLst>
              <a:ext uri="{FF2B5EF4-FFF2-40B4-BE49-F238E27FC236}">
                <a16:creationId xmlns:a16="http://schemas.microsoft.com/office/drawing/2014/main" id="{E624C8F6-B40B-44DD-A64A-9C428966F088}"/>
              </a:ext>
            </a:extLst>
          </p:cNvPr>
          <p:cNvSpPr/>
          <p:nvPr/>
        </p:nvSpPr>
        <p:spPr>
          <a:xfrm>
            <a:off x="7126160" y="4017883"/>
            <a:ext cx="1165785" cy="180044"/>
          </a:xfrm>
          <a:prstGeom prst="notchedRightArrow">
            <a:avLst/>
          </a:prstGeom>
          <a:solidFill>
            <a:srgbClr val="6ED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7" name="TextBox 66">
            <a:extLst>
              <a:ext uri="{FF2B5EF4-FFF2-40B4-BE49-F238E27FC236}">
                <a16:creationId xmlns:a16="http://schemas.microsoft.com/office/drawing/2014/main" id="{B6E12E9C-986B-4545-8B60-2470DF8A97D3}"/>
              </a:ext>
            </a:extLst>
          </p:cNvPr>
          <p:cNvSpPr txBox="1"/>
          <p:nvPr/>
        </p:nvSpPr>
        <p:spPr>
          <a:xfrm>
            <a:off x="8316395" y="4732261"/>
            <a:ext cx="4828562"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Identify, build and develop service offering in new verticals</a:t>
            </a:r>
          </a:p>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Scale Nui Markets Europe and refresh brand positioning </a:t>
            </a:r>
          </a:p>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Develop and scale Nui Markets North America</a:t>
            </a:r>
          </a:p>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Finalise our Ethanol trading platform</a:t>
            </a:r>
            <a:endParaRPr lang="en-NZ" sz="1200" dirty="0">
              <a:solidFill>
                <a:srgbClr val="666666"/>
              </a:solidFill>
              <a:latin typeface="Poppins" panose="00000500000000000000" pitchFamily="2" charset="0"/>
              <a:cs typeface="Poppins" panose="00000500000000000000" pitchFamily="2" charset="0"/>
            </a:endParaRPr>
          </a:p>
        </p:txBody>
      </p:sp>
      <p:sp>
        <p:nvSpPr>
          <p:cNvPr id="68" name="Arrow: Notched Right 67">
            <a:extLst>
              <a:ext uri="{FF2B5EF4-FFF2-40B4-BE49-F238E27FC236}">
                <a16:creationId xmlns:a16="http://schemas.microsoft.com/office/drawing/2014/main" id="{D9199C85-815C-42A1-8BAA-0BBCCD4C46D1}"/>
              </a:ext>
            </a:extLst>
          </p:cNvPr>
          <p:cNvSpPr/>
          <p:nvPr/>
        </p:nvSpPr>
        <p:spPr>
          <a:xfrm>
            <a:off x="7245518" y="4764614"/>
            <a:ext cx="1067060" cy="174686"/>
          </a:xfrm>
          <a:prstGeom prst="notchedRightArrow">
            <a:avLst/>
          </a:prstGeom>
          <a:solidFill>
            <a:srgbClr val="6ED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TextBox 68">
            <a:extLst>
              <a:ext uri="{FF2B5EF4-FFF2-40B4-BE49-F238E27FC236}">
                <a16:creationId xmlns:a16="http://schemas.microsoft.com/office/drawing/2014/main" id="{CD343A97-78FA-42A3-AE62-479E6EAF4FBB}"/>
              </a:ext>
            </a:extLst>
          </p:cNvPr>
          <p:cNvSpPr txBox="1"/>
          <p:nvPr/>
        </p:nvSpPr>
        <p:spPr>
          <a:xfrm>
            <a:off x="8316396" y="5533564"/>
            <a:ext cx="4820926"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Expand team to support growth in current markets </a:t>
            </a:r>
          </a:p>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Establish first in class platform operation services</a:t>
            </a:r>
            <a:endParaRPr lang="en-US" sz="1200" dirty="0">
              <a:solidFill>
                <a:srgbClr val="FFC000"/>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Develop and deliver ESG plan </a:t>
            </a:r>
            <a:endParaRPr lang="en-NZ" sz="1200" dirty="0">
              <a:solidFill>
                <a:srgbClr val="666666"/>
              </a:solidFill>
              <a:latin typeface="Poppins" panose="00000500000000000000" pitchFamily="2" charset="0"/>
              <a:cs typeface="Poppins" panose="00000500000000000000" pitchFamily="2" charset="0"/>
            </a:endParaRPr>
          </a:p>
          <a:p>
            <a:endParaRPr lang="en-NZ" sz="1200" dirty="0">
              <a:solidFill>
                <a:srgbClr val="666666"/>
              </a:solidFill>
              <a:latin typeface="Poppins" panose="00000500000000000000" pitchFamily="2" charset="0"/>
              <a:cs typeface="Poppins" panose="00000500000000000000" pitchFamily="2" charset="0"/>
            </a:endParaRPr>
          </a:p>
        </p:txBody>
      </p:sp>
      <p:sp>
        <p:nvSpPr>
          <p:cNvPr id="70" name="Arrow: Notched Right 69">
            <a:extLst>
              <a:ext uri="{FF2B5EF4-FFF2-40B4-BE49-F238E27FC236}">
                <a16:creationId xmlns:a16="http://schemas.microsoft.com/office/drawing/2014/main" id="{2658B77C-D6A7-4F63-B7EE-68D3758DAC69}"/>
              </a:ext>
            </a:extLst>
          </p:cNvPr>
          <p:cNvSpPr/>
          <p:nvPr/>
        </p:nvSpPr>
        <p:spPr>
          <a:xfrm>
            <a:off x="7697195" y="5581013"/>
            <a:ext cx="621856" cy="168804"/>
          </a:xfrm>
          <a:prstGeom prst="notchedRightArrow">
            <a:avLst/>
          </a:prstGeom>
          <a:solidFill>
            <a:srgbClr val="6ED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TextBox 70">
            <a:extLst>
              <a:ext uri="{FF2B5EF4-FFF2-40B4-BE49-F238E27FC236}">
                <a16:creationId xmlns:a16="http://schemas.microsoft.com/office/drawing/2014/main" id="{06930ED3-F0E9-474C-9035-06E59E4010F7}"/>
              </a:ext>
            </a:extLst>
          </p:cNvPr>
          <p:cNvSpPr txBox="1"/>
          <p:nvPr/>
        </p:nvSpPr>
        <p:spPr>
          <a:xfrm>
            <a:off x="8316395" y="6452276"/>
            <a:ext cx="4828562"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Expand in Asia to develop a strong buyer base </a:t>
            </a:r>
          </a:p>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Monthly marketing promotions</a:t>
            </a:r>
          </a:p>
          <a:p>
            <a:pPr marL="171450" indent="-171450">
              <a:buFont typeface="Arial" panose="020B0604020202020204" pitchFamily="34" charset="0"/>
              <a:buChar char="•"/>
            </a:pPr>
            <a:r>
              <a:rPr lang="en-US" sz="1200" dirty="0">
                <a:solidFill>
                  <a:srgbClr val="666666"/>
                </a:solidFill>
                <a:latin typeface="Poppins" panose="00000500000000000000" pitchFamily="2" charset="0"/>
                <a:cs typeface="Poppins" panose="00000500000000000000" pitchFamily="2" charset="0"/>
              </a:rPr>
              <a:t>Develop Nui global marketing and communications footprint</a:t>
            </a:r>
          </a:p>
        </p:txBody>
      </p:sp>
      <p:sp>
        <p:nvSpPr>
          <p:cNvPr id="72" name="Arrow: Notched Right 71">
            <a:extLst>
              <a:ext uri="{FF2B5EF4-FFF2-40B4-BE49-F238E27FC236}">
                <a16:creationId xmlns:a16="http://schemas.microsoft.com/office/drawing/2014/main" id="{C35F6A68-20A0-4A31-8F1E-06003095F196}"/>
              </a:ext>
            </a:extLst>
          </p:cNvPr>
          <p:cNvSpPr/>
          <p:nvPr/>
        </p:nvSpPr>
        <p:spPr>
          <a:xfrm>
            <a:off x="7971665" y="6503750"/>
            <a:ext cx="349855" cy="164867"/>
          </a:xfrm>
          <a:prstGeom prst="notchedRightArrow">
            <a:avLst/>
          </a:prstGeom>
          <a:solidFill>
            <a:srgbClr val="6ED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object 39">
            <a:extLst>
              <a:ext uri="{FF2B5EF4-FFF2-40B4-BE49-F238E27FC236}">
                <a16:creationId xmlns:a16="http://schemas.microsoft.com/office/drawing/2014/main" id="{83A6C5A0-846D-4D72-9B38-7ECE2519DC8A}"/>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76" name="object 12">
            <a:extLst>
              <a:ext uri="{FF2B5EF4-FFF2-40B4-BE49-F238E27FC236}">
                <a16:creationId xmlns:a16="http://schemas.microsoft.com/office/drawing/2014/main" id="{05126269-CFEE-445A-ADED-6AC56F986128}"/>
              </a:ext>
            </a:extLst>
          </p:cNvPr>
          <p:cNvSpPr txBox="1">
            <a:spLocks/>
          </p:cNvSpPr>
          <p:nvPr/>
        </p:nvSpPr>
        <p:spPr>
          <a:xfrm>
            <a:off x="2604114" y="283432"/>
            <a:ext cx="9468911" cy="774571"/>
          </a:xfrm>
          <a:prstGeom prst="rect">
            <a:avLst/>
          </a:prstGeom>
        </p:spPr>
        <p:txBody>
          <a:bodyPr vert="horz" wrap="square" lIns="0" tIns="81280" rIns="0" bIns="0" rtlCol="0">
            <a:spAutoFit/>
          </a:bodyPr>
          <a:lstStyle>
            <a:lvl1pPr>
              <a:defRPr sz="5650" b="0" i="0">
                <a:solidFill>
                  <a:srgbClr val="8B9EA5"/>
                </a:solidFill>
                <a:latin typeface="Poppins-Light"/>
                <a:ea typeface="+mj-ea"/>
                <a:cs typeface="Poppins-Light"/>
              </a:defRPr>
            </a:lvl1pPr>
          </a:lstStyle>
          <a:p>
            <a:pPr marL="12700" marR="5080">
              <a:lnSpc>
                <a:spcPts val="2700"/>
              </a:lnSpc>
              <a:spcBef>
                <a:spcPts val="640"/>
              </a:spcBef>
            </a:pPr>
            <a:r>
              <a:rPr lang="en-NZ" sz="2400" b="1" kern="0" dirty="0">
                <a:solidFill>
                  <a:srgbClr val="1BA9D5"/>
                </a:solidFill>
                <a:latin typeface="Poppins-SemiBold"/>
                <a:cs typeface="Poppins-SemiBold"/>
              </a:rPr>
              <a:t>We’re raising a </a:t>
            </a:r>
            <a:r>
              <a:rPr lang="en-NZ" sz="2400" b="1" kern="0" dirty="0">
                <a:solidFill>
                  <a:srgbClr val="FF0000"/>
                </a:solidFill>
                <a:latin typeface="Poppins-SemiBold"/>
                <a:cs typeface="Poppins-SemiBold"/>
              </a:rPr>
              <a:t>10m USD round at a pre-money valuation of 50m USD </a:t>
            </a:r>
            <a:endParaRPr lang="en-NZ" sz="2400" kern="0" dirty="0">
              <a:solidFill>
                <a:srgbClr val="FF0000"/>
              </a:solidFill>
              <a:latin typeface="Poppins-SemiBold"/>
              <a:cs typeface="Poppins-SemiBold"/>
            </a:endParaRPr>
          </a:p>
        </p:txBody>
      </p:sp>
      <p:graphicFrame>
        <p:nvGraphicFramePr>
          <p:cNvPr id="44" name="Chart 43">
            <a:extLst>
              <a:ext uri="{FF2B5EF4-FFF2-40B4-BE49-F238E27FC236}">
                <a16:creationId xmlns:a16="http://schemas.microsoft.com/office/drawing/2014/main" id="{B260EBA4-6709-42E6-916E-BEE7A591B617}"/>
              </a:ext>
            </a:extLst>
          </p:cNvPr>
          <p:cNvGraphicFramePr>
            <a:graphicFrameLocks/>
          </p:cNvGraphicFramePr>
          <p:nvPr>
            <p:extLst>
              <p:ext uri="{D42A27DB-BD31-4B8C-83A1-F6EECF244321}">
                <p14:modId xmlns:p14="http://schemas.microsoft.com/office/powerpoint/2010/main" val="3406379688"/>
              </p:ext>
            </p:extLst>
          </p:nvPr>
        </p:nvGraphicFramePr>
        <p:xfrm>
          <a:off x="1228294" y="3399781"/>
          <a:ext cx="4972026" cy="2919041"/>
        </p:xfrm>
        <a:graphic>
          <a:graphicData uri="http://schemas.openxmlformats.org/drawingml/2006/chart">
            <c:chart xmlns:c="http://schemas.openxmlformats.org/drawingml/2006/chart" xmlns:r="http://schemas.openxmlformats.org/officeDocument/2006/relationships" r:id="rId8"/>
          </a:graphicData>
        </a:graphic>
      </p:graphicFrame>
      <p:sp>
        <p:nvSpPr>
          <p:cNvPr id="45" name="TextBox 1">
            <a:extLst>
              <a:ext uri="{FF2B5EF4-FFF2-40B4-BE49-F238E27FC236}">
                <a16:creationId xmlns:a16="http://schemas.microsoft.com/office/drawing/2014/main" id="{DE9A82D2-FB8A-44FA-AB4B-47A071005B95}"/>
              </a:ext>
            </a:extLst>
          </p:cNvPr>
          <p:cNvSpPr txBox="1"/>
          <p:nvPr/>
        </p:nvSpPr>
        <p:spPr>
          <a:xfrm>
            <a:off x="2672827" y="5289593"/>
            <a:ext cx="659610" cy="276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solidFill>
                  <a:schemeClr val="bg1"/>
                </a:solidFill>
                <a:latin typeface="Poppins" panose="00000500000000000000" pitchFamily="2" charset="0"/>
                <a:cs typeface="Poppins" panose="00000500000000000000" pitchFamily="2" charset="0"/>
              </a:rPr>
              <a:t>63%</a:t>
            </a:r>
            <a:endParaRPr lang="en-NZ" sz="1100" b="1" dirty="0">
              <a:solidFill>
                <a:schemeClr val="bg1"/>
              </a:solidFill>
              <a:latin typeface="Poppins" panose="00000500000000000000" pitchFamily="2" charset="0"/>
              <a:cs typeface="Poppins" panose="00000500000000000000" pitchFamily="2" charset="0"/>
            </a:endParaRPr>
          </a:p>
        </p:txBody>
      </p:sp>
      <p:sp>
        <p:nvSpPr>
          <p:cNvPr id="46" name="TextBox 1">
            <a:extLst>
              <a:ext uri="{FF2B5EF4-FFF2-40B4-BE49-F238E27FC236}">
                <a16:creationId xmlns:a16="http://schemas.microsoft.com/office/drawing/2014/main" id="{EB9CBC4E-C776-45E5-AC4E-C5EA7B7FDB6D}"/>
              </a:ext>
            </a:extLst>
          </p:cNvPr>
          <p:cNvSpPr txBox="1"/>
          <p:nvPr/>
        </p:nvSpPr>
        <p:spPr>
          <a:xfrm>
            <a:off x="3303860" y="3717693"/>
            <a:ext cx="659610" cy="276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solidFill>
                  <a:schemeClr val="bg1"/>
                </a:solidFill>
                <a:latin typeface="Poppins" panose="00000500000000000000" pitchFamily="2" charset="0"/>
                <a:cs typeface="Poppins" panose="00000500000000000000" pitchFamily="2" charset="0"/>
              </a:rPr>
              <a:t>7%</a:t>
            </a:r>
            <a:endParaRPr lang="en-NZ" sz="1100" b="1" dirty="0">
              <a:solidFill>
                <a:schemeClr val="bg1"/>
              </a:solidFill>
              <a:latin typeface="Poppins" panose="00000500000000000000" pitchFamily="2" charset="0"/>
              <a:cs typeface="Poppins" panose="00000500000000000000" pitchFamily="2" charset="0"/>
            </a:endParaRPr>
          </a:p>
        </p:txBody>
      </p:sp>
      <p:sp>
        <p:nvSpPr>
          <p:cNvPr id="48" name="TextBox 47">
            <a:extLst>
              <a:ext uri="{FF2B5EF4-FFF2-40B4-BE49-F238E27FC236}">
                <a16:creationId xmlns:a16="http://schemas.microsoft.com/office/drawing/2014/main" id="{BD3DF6DA-C3D5-4B06-8217-36F56681D648}"/>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13</a:t>
            </a:r>
          </a:p>
        </p:txBody>
      </p:sp>
      <p:pic>
        <p:nvPicPr>
          <p:cNvPr id="49" name="object 27">
            <a:hlinkClick r:id="rId9"/>
            <a:extLst>
              <a:ext uri="{FF2B5EF4-FFF2-40B4-BE49-F238E27FC236}">
                <a16:creationId xmlns:a16="http://schemas.microsoft.com/office/drawing/2014/main" id="{BB1438D5-D1BF-45D7-9BA7-B470BB2D7CB6}"/>
              </a:ext>
            </a:extLst>
          </p:cNvPr>
          <p:cNvPicPr/>
          <p:nvPr/>
        </p:nvPicPr>
        <p:blipFill>
          <a:blip r:embed="rId10">
            <a:extLst>
              <a:ext uri="{28A0092B-C50C-407E-A947-70E740481C1C}">
                <a14:useLocalDpi xmlns:a14="http://schemas.microsoft.com/office/drawing/2010/main" val="0"/>
              </a:ext>
            </a:extLst>
          </a:blip>
          <a:srcRect/>
          <a:stretch/>
        </p:blipFill>
        <p:spPr>
          <a:xfrm>
            <a:off x="9112250" y="991802"/>
            <a:ext cx="2844000" cy="2829600"/>
          </a:xfrm>
          <a:prstGeom prst="rect">
            <a:avLst/>
          </a:prstGeom>
        </p:spPr>
      </p:pic>
    </p:spTree>
    <p:extLst>
      <p:ext uri="{BB962C8B-B14F-4D97-AF65-F5344CB8AC3E}">
        <p14:creationId xmlns:p14="http://schemas.microsoft.com/office/powerpoint/2010/main" val="373577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21">
            <a:extLst>
              <a:ext uri="{FF2B5EF4-FFF2-40B4-BE49-F238E27FC236}">
                <a16:creationId xmlns:a16="http://schemas.microsoft.com/office/drawing/2014/main" id="{2864E897-9FA5-DB4B-AB61-5AFE36ABC97D}"/>
              </a:ext>
            </a:extLst>
          </p:cNvPr>
          <p:cNvGrpSpPr/>
          <p:nvPr/>
        </p:nvGrpSpPr>
        <p:grpSpPr>
          <a:xfrm>
            <a:off x="3593191" y="4661510"/>
            <a:ext cx="8027034" cy="502284"/>
            <a:chOff x="3593191" y="4661510"/>
            <a:chExt cx="8027034" cy="502284"/>
          </a:xfrm>
        </p:grpSpPr>
        <p:pic>
          <p:nvPicPr>
            <p:cNvPr id="18" name="object 22">
              <a:extLst>
                <a:ext uri="{FF2B5EF4-FFF2-40B4-BE49-F238E27FC236}">
                  <a16:creationId xmlns:a16="http://schemas.microsoft.com/office/drawing/2014/main" id="{B5B49A8A-0FF6-0543-B0F7-8848225A58EA}"/>
                </a:ext>
              </a:extLst>
            </p:cNvPr>
            <p:cNvPicPr/>
            <p:nvPr/>
          </p:nvPicPr>
          <p:blipFill>
            <a:blip r:embed="rId2" cstate="print"/>
            <a:stretch>
              <a:fillRect/>
            </a:stretch>
          </p:blipFill>
          <p:spPr>
            <a:xfrm>
              <a:off x="3593191" y="4718192"/>
              <a:ext cx="445436" cy="445436"/>
            </a:xfrm>
            <a:prstGeom prst="rect">
              <a:avLst/>
            </a:prstGeom>
          </p:spPr>
        </p:pic>
        <p:pic>
          <p:nvPicPr>
            <p:cNvPr id="19" name="object 23">
              <a:extLst>
                <a:ext uri="{FF2B5EF4-FFF2-40B4-BE49-F238E27FC236}">
                  <a16:creationId xmlns:a16="http://schemas.microsoft.com/office/drawing/2014/main" id="{1B1EADFC-EB23-E34D-8FC6-2E66B7854359}"/>
                </a:ext>
              </a:extLst>
            </p:cNvPr>
            <p:cNvPicPr/>
            <p:nvPr/>
          </p:nvPicPr>
          <p:blipFill>
            <a:blip r:embed="rId3" cstate="print"/>
            <a:stretch>
              <a:fillRect/>
            </a:stretch>
          </p:blipFill>
          <p:spPr>
            <a:xfrm>
              <a:off x="6153939" y="4661510"/>
              <a:ext cx="482600" cy="469900"/>
            </a:xfrm>
            <a:prstGeom prst="rect">
              <a:avLst/>
            </a:prstGeom>
          </p:spPr>
        </p:pic>
        <p:pic>
          <p:nvPicPr>
            <p:cNvPr id="20" name="object 24">
              <a:extLst>
                <a:ext uri="{FF2B5EF4-FFF2-40B4-BE49-F238E27FC236}">
                  <a16:creationId xmlns:a16="http://schemas.microsoft.com/office/drawing/2014/main" id="{86D9F87A-0D66-3E41-BE9D-89BFAF8C48B6}"/>
                </a:ext>
              </a:extLst>
            </p:cNvPr>
            <p:cNvPicPr/>
            <p:nvPr/>
          </p:nvPicPr>
          <p:blipFill>
            <a:blip r:embed="rId4" cstate="print"/>
            <a:stretch>
              <a:fillRect/>
            </a:stretch>
          </p:blipFill>
          <p:spPr>
            <a:xfrm>
              <a:off x="8625986" y="4737722"/>
              <a:ext cx="406393" cy="406387"/>
            </a:xfrm>
            <a:prstGeom prst="rect">
              <a:avLst/>
            </a:prstGeom>
          </p:spPr>
        </p:pic>
        <p:pic>
          <p:nvPicPr>
            <p:cNvPr id="21" name="object 25">
              <a:extLst>
                <a:ext uri="{FF2B5EF4-FFF2-40B4-BE49-F238E27FC236}">
                  <a16:creationId xmlns:a16="http://schemas.microsoft.com/office/drawing/2014/main" id="{D2860541-8281-3946-A171-235F6F568F10}"/>
                </a:ext>
              </a:extLst>
            </p:cNvPr>
            <p:cNvPicPr/>
            <p:nvPr/>
          </p:nvPicPr>
          <p:blipFill>
            <a:blip r:embed="rId5" cstate="print"/>
            <a:stretch>
              <a:fillRect/>
            </a:stretch>
          </p:blipFill>
          <p:spPr>
            <a:xfrm>
              <a:off x="11229817" y="4784026"/>
              <a:ext cx="390098" cy="313772"/>
            </a:xfrm>
            <a:prstGeom prst="rect">
              <a:avLst/>
            </a:prstGeom>
          </p:spPr>
        </p:pic>
      </p:grpSp>
      <p:sp>
        <p:nvSpPr>
          <p:cNvPr id="22" name="object 26">
            <a:extLst>
              <a:ext uri="{FF2B5EF4-FFF2-40B4-BE49-F238E27FC236}">
                <a16:creationId xmlns:a16="http://schemas.microsoft.com/office/drawing/2014/main" id="{57062B31-8A24-6B4D-9447-6520EE423419}"/>
              </a:ext>
            </a:extLst>
          </p:cNvPr>
          <p:cNvSpPr txBox="1"/>
          <p:nvPr/>
        </p:nvSpPr>
        <p:spPr>
          <a:xfrm>
            <a:off x="3010987" y="5956318"/>
            <a:ext cx="1698625"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Increased trade </a:t>
            </a:r>
            <a:r>
              <a:rPr sz="1000" b="1" spc="-10" dirty="0">
                <a:solidFill>
                  <a:srgbClr val="FFFFFF"/>
                </a:solidFill>
                <a:latin typeface="Poppins-SemiBold"/>
                <a:cs typeface="Poppins-SemiBold"/>
              </a:rPr>
              <a:t>efficiency</a:t>
            </a:r>
            <a:endParaRPr sz="1000" dirty="0">
              <a:latin typeface="Poppins-SemiBold"/>
              <a:cs typeface="Poppins-SemiBold"/>
            </a:endParaRPr>
          </a:p>
        </p:txBody>
      </p:sp>
      <p:sp>
        <p:nvSpPr>
          <p:cNvPr id="23" name="object 27">
            <a:extLst>
              <a:ext uri="{FF2B5EF4-FFF2-40B4-BE49-F238E27FC236}">
                <a16:creationId xmlns:a16="http://schemas.microsoft.com/office/drawing/2014/main" id="{CEE5D57F-1D3B-5D47-B6B8-5E6C3214B315}"/>
              </a:ext>
            </a:extLst>
          </p:cNvPr>
          <p:cNvSpPr txBox="1"/>
          <p:nvPr/>
        </p:nvSpPr>
        <p:spPr>
          <a:xfrm>
            <a:off x="5461673" y="5122520"/>
            <a:ext cx="1907539"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Improved price </a:t>
            </a:r>
            <a:r>
              <a:rPr sz="1000" b="1" spc="-10" dirty="0">
                <a:solidFill>
                  <a:srgbClr val="FFFFFF"/>
                </a:solidFill>
                <a:latin typeface="Poppins-SemiBold"/>
                <a:cs typeface="Poppins-SemiBold"/>
              </a:rPr>
              <a:t>transparency</a:t>
            </a:r>
            <a:endParaRPr sz="1000" dirty="0">
              <a:latin typeface="Poppins-SemiBold"/>
              <a:cs typeface="Poppins-SemiBold"/>
            </a:endParaRPr>
          </a:p>
        </p:txBody>
      </p:sp>
      <p:sp>
        <p:nvSpPr>
          <p:cNvPr id="24" name="object 28">
            <a:extLst>
              <a:ext uri="{FF2B5EF4-FFF2-40B4-BE49-F238E27FC236}">
                <a16:creationId xmlns:a16="http://schemas.microsoft.com/office/drawing/2014/main" id="{31120F6E-6614-FF43-840A-E23B11FD4025}"/>
              </a:ext>
            </a:extLst>
          </p:cNvPr>
          <p:cNvSpPr txBox="1"/>
          <p:nvPr/>
        </p:nvSpPr>
        <p:spPr>
          <a:xfrm>
            <a:off x="8185187" y="5122520"/>
            <a:ext cx="13525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Enriched market </a:t>
            </a:r>
            <a:r>
              <a:rPr sz="1000" b="1" spc="-20" dirty="0">
                <a:solidFill>
                  <a:srgbClr val="FFFFFF"/>
                </a:solidFill>
                <a:latin typeface="Poppins-SemiBold"/>
                <a:cs typeface="Poppins-SemiBold"/>
              </a:rPr>
              <a:t>info</a:t>
            </a:r>
            <a:endParaRPr sz="1000">
              <a:latin typeface="Poppins-SemiBold"/>
              <a:cs typeface="Poppins-SemiBold"/>
            </a:endParaRPr>
          </a:p>
        </p:txBody>
      </p:sp>
      <p:sp>
        <p:nvSpPr>
          <p:cNvPr id="37" name="object 15">
            <a:extLst>
              <a:ext uri="{FF2B5EF4-FFF2-40B4-BE49-F238E27FC236}">
                <a16:creationId xmlns:a16="http://schemas.microsoft.com/office/drawing/2014/main" id="{65FB6D68-EFED-9343-BC27-A6B4AFDF2106}"/>
              </a:ext>
            </a:extLst>
          </p:cNvPr>
          <p:cNvSpPr txBox="1">
            <a:spLocks noGrp="1"/>
          </p:cNvSpPr>
          <p:nvPr>
            <p:ph type="title"/>
          </p:nvPr>
        </p:nvSpPr>
        <p:spPr>
          <a:xfrm>
            <a:off x="432395" y="360298"/>
            <a:ext cx="12413384" cy="751488"/>
          </a:xfrm>
          <a:prstGeom prst="rect">
            <a:avLst/>
          </a:prstGeom>
        </p:spPr>
        <p:txBody>
          <a:bodyPr vert="horz" wrap="square" lIns="0" tIns="12700" rIns="0" bIns="0" rtlCol="0">
            <a:spAutoFit/>
          </a:bodyPr>
          <a:lstStyle/>
          <a:p>
            <a:pPr marL="12700">
              <a:lnSpc>
                <a:spcPct val="100000"/>
              </a:lnSpc>
              <a:spcBef>
                <a:spcPts val="100"/>
              </a:spcBef>
            </a:pPr>
            <a:r>
              <a:rPr lang="en-NZ" sz="2400" b="1" dirty="0">
                <a:solidFill>
                  <a:srgbClr val="1BA9D5"/>
                </a:solidFill>
                <a:latin typeface="Poppins-SemiBold"/>
                <a:cs typeface="Poppins-SemiBold"/>
              </a:rPr>
              <a:t>This investment will enable us to achieve a projected seven-fold increase in revenue by 2025 </a:t>
            </a:r>
            <a:endParaRPr sz="2400" dirty="0">
              <a:latin typeface="Poppins-SemiBold"/>
              <a:cs typeface="Poppins-SemiBold"/>
            </a:endParaRPr>
          </a:p>
        </p:txBody>
      </p:sp>
      <p:sp>
        <p:nvSpPr>
          <p:cNvPr id="2" name="Rectangle 1">
            <a:extLst>
              <a:ext uri="{FF2B5EF4-FFF2-40B4-BE49-F238E27FC236}">
                <a16:creationId xmlns:a16="http://schemas.microsoft.com/office/drawing/2014/main" id="{F4D8E62E-C426-1A42-B7F2-F9C581162F70}"/>
              </a:ext>
            </a:extLst>
          </p:cNvPr>
          <p:cNvSpPr/>
          <p:nvPr/>
        </p:nvSpPr>
        <p:spPr>
          <a:xfrm>
            <a:off x="432395" y="1117600"/>
            <a:ext cx="12108855" cy="738664"/>
          </a:xfrm>
          <a:prstGeom prst="rect">
            <a:avLst/>
          </a:prstGeom>
        </p:spPr>
        <p:txBody>
          <a:bodyPr wrap="square">
            <a:spAutoFit/>
          </a:bodyPr>
          <a:lstStyle/>
          <a:p>
            <a:pPr marL="12700" marR="5080">
              <a:spcBef>
                <a:spcPts val="100"/>
              </a:spcBef>
            </a:pPr>
            <a:r>
              <a:rPr lang="en-NZ" sz="1400" b="1" spc="60" dirty="0">
                <a:latin typeface="Poppins SemiBold" pitchFamily="2" charset="77"/>
                <a:cs typeface="Poppins SemiBold" pitchFamily="2" charset="77"/>
              </a:rPr>
              <a:t>Revenue</a:t>
            </a:r>
            <a:r>
              <a:rPr lang="en-NZ" sz="1400" b="1" spc="-10" dirty="0">
                <a:latin typeface="Poppins SemiBold" pitchFamily="2" charset="77"/>
                <a:cs typeface="Poppins SemiBold" pitchFamily="2" charset="77"/>
              </a:rPr>
              <a:t> </a:t>
            </a:r>
            <a:r>
              <a:rPr lang="en-NZ" sz="1400" b="1" spc="55" dirty="0">
                <a:latin typeface="Poppins SemiBold" pitchFamily="2" charset="77"/>
                <a:cs typeface="Poppins SemiBold" pitchFamily="2" charset="77"/>
              </a:rPr>
              <a:t>growth</a:t>
            </a:r>
            <a:r>
              <a:rPr lang="en-NZ" sz="1400" b="1" spc="-5" dirty="0">
                <a:latin typeface="Poppins SemiBold" pitchFamily="2" charset="77"/>
                <a:cs typeface="Poppins SemiBold" pitchFamily="2" charset="77"/>
              </a:rPr>
              <a:t> </a:t>
            </a:r>
            <a:r>
              <a:rPr lang="en-NZ" sz="1400" b="1" spc="40" dirty="0">
                <a:latin typeface="Poppins SemiBold" pitchFamily="2" charset="77"/>
                <a:cs typeface="Poppins SemiBold" pitchFamily="2" charset="77"/>
              </a:rPr>
              <a:t>will</a:t>
            </a:r>
            <a:r>
              <a:rPr lang="en-NZ" sz="1400" b="1" spc="-5" dirty="0">
                <a:latin typeface="Poppins SemiBold" pitchFamily="2" charset="77"/>
                <a:cs typeface="Poppins SemiBold" pitchFamily="2" charset="77"/>
              </a:rPr>
              <a:t> </a:t>
            </a:r>
            <a:r>
              <a:rPr lang="en-NZ" sz="1400" b="1" spc="65" dirty="0">
                <a:latin typeface="Poppins SemiBold" pitchFamily="2" charset="77"/>
                <a:cs typeface="Poppins SemiBold" pitchFamily="2" charset="77"/>
              </a:rPr>
              <a:t>come</a:t>
            </a:r>
            <a:r>
              <a:rPr lang="en-NZ" sz="1400" b="1" spc="-10" dirty="0">
                <a:latin typeface="Poppins SemiBold" pitchFamily="2" charset="77"/>
                <a:cs typeface="Poppins SemiBold" pitchFamily="2" charset="77"/>
              </a:rPr>
              <a:t> </a:t>
            </a:r>
            <a:r>
              <a:rPr lang="en-NZ" sz="1400" b="1" spc="55" dirty="0">
                <a:latin typeface="Poppins SemiBold" pitchFamily="2" charset="77"/>
                <a:cs typeface="Poppins SemiBold" pitchFamily="2" charset="77"/>
              </a:rPr>
              <a:t>from</a:t>
            </a:r>
            <a:r>
              <a:rPr lang="en-NZ" sz="1400" b="1" spc="-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the</a:t>
            </a:r>
            <a:r>
              <a:rPr lang="en-NZ" sz="1400" b="1" spc="-5" dirty="0">
                <a:latin typeface="Poppins SemiBold" pitchFamily="2" charset="77"/>
                <a:cs typeface="Poppins SemiBold" pitchFamily="2" charset="77"/>
              </a:rPr>
              <a:t> </a:t>
            </a:r>
            <a:r>
              <a:rPr lang="en-NZ" sz="1400" b="1" spc="45" dirty="0">
                <a:latin typeface="Poppins SemiBold" pitchFamily="2" charset="77"/>
                <a:cs typeface="Poppins SemiBold" pitchFamily="2" charset="77"/>
              </a:rPr>
              <a:t>acquisition</a:t>
            </a:r>
            <a:r>
              <a:rPr lang="en-NZ" sz="1400" b="1" spc="-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of</a:t>
            </a:r>
            <a:r>
              <a:rPr lang="en-NZ" sz="1400" b="1" spc="-10" dirty="0">
                <a:latin typeface="Poppins SemiBold" pitchFamily="2" charset="77"/>
                <a:cs typeface="Poppins SemiBold" pitchFamily="2" charset="77"/>
              </a:rPr>
              <a:t> </a:t>
            </a:r>
            <a:r>
              <a:rPr lang="en-NZ" sz="1400" b="1" spc="65" dirty="0">
                <a:latin typeface="Poppins SemiBold" pitchFamily="2" charset="77"/>
                <a:cs typeface="Poppins SemiBold" pitchFamily="2" charset="77"/>
              </a:rPr>
              <a:t>new</a:t>
            </a:r>
            <a:r>
              <a:rPr lang="en-NZ" sz="1400" b="1" spc="-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customers,</a:t>
            </a:r>
            <a:r>
              <a:rPr lang="en-NZ" sz="1400" b="1" spc="-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the</a:t>
            </a:r>
            <a:r>
              <a:rPr lang="en-NZ" sz="1400" b="1" spc="-5" dirty="0">
                <a:latin typeface="Poppins SemiBold" pitchFamily="2" charset="77"/>
                <a:cs typeface="Poppins SemiBold" pitchFamily="2" charset="77"/>
              </a:rPr>
              <a:t> </a:t>
            </a:r>
            <a:r>
              <a:rPr lang="en-NZ" sz="1400" b="1" spc="45" dirty="0">
                <a:latin typeface="Poppins SemiBold" pitchFamily="2" charset="77"/>
                <a:cs typeface="Poppins SemiBold" pitchFamily="2" charset="77"/>
              </a:rPr>
              <a:t>acquisition</a:t>
            </a:r>
            <a:r>
              <a:rPr lang="en-NZ" sz="1400" b="1" spc="-10"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of</a:t>
            </a:r>
            <a:r>
              <a:rPr lang="en-NZ" sz="1400" b="1" spc="-5" dirty="0">
                <a:latin typeface="Poppins SemiBold" pitchFamily="2" charset="77"/>
                <a:cs typeface="Poppins SemiBold" pitchFamily="2" charset="77"/>
              </a:rPr>
              <a:t> </a:t>
            </a:r>
            <a:r>
              <a:rPr lang="en-NZ" sz="1400" b="1" spc="75" dirty="0">
                <a:latin typeface="Poppins SemiBold" pitchFamily="2" charset="77"/>
                <a:cs typeface="Poppins SemiBold" pitchFamily="2" charset="77"/>
              </a:rPr>
              <a:t>DAO</a:t>
            </a:r>
            <a:r>
              <a:rPr lang="en-NZ" sz="1400" b="1" spc="-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Europe,</a:t>
            </a:r>
            <a:r>
              <a:rPr lang="en-NZ" sz="1400" b="1" spc="-10"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the</a:t>
            </a:r>
            <a:r>
              <a:rPr lang="en-NZ" sz="1400" b="1" spc="-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establishment</a:t>
            </a:r>
            <a:r>
              <a:rPr lang="en-NZ" sz="1400" b="1" spc="-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of</a:t>
            </a:r>
            <a:r>
              <a:rPr lang="en-NZ" sz="1400" b="1" spc="-5" dirty="0">
                <a:latin typeface="Poppins SemiBold" pitchFamily="2" charset="77"/>
                <a:cs typeface="Poppins SemiBold" pitchFamily="2" charset="77"/>
              </a:rPr>
              <a:t> </a:t>
            </a:r>
            <a:r>
              <a:rPr lang="en-NZ" sz="1400" b="1" spc="55" dirty="0">
                <a:latin typeface="Poppins SemiBold" pitchFamily="2" charset="77"/>
                <a:cs typeface="Poppins SemiBold" pitchFamily="2" charset="77"/>
              </a:rPr>
              <a:t>a</a:t>
            </a:r>
            <a:r>
              <a:rPr lang="en-NZ" sz="1400" b="1" spc="-10" dirty="0">
                <a:latin typeface="Poppins SemiBold" pitchFamily="2" charset="77"/>
                <a:cs typeface="Poppins SemiBold" pitchFamily="2" charset="77"/>
              </a:rPr>
              <a:t> </a:t>
            </a:r>
            <a:r>
              <a:rPr lang="en-NZ" sz="1400" b="1" spc="45" dirty="0">
                <a:latin typeface="Poppins SemiBold" pitchFamily="2" charset="77"/>
                <a:cs typeface="Poppins SemiBold" pitchFamily="2" charset="77"/>
              </a:rPr>
              <a:t>multi seller</a:t>
            </a:r>
            <a:r>
              <a:rPr lang="en-NZ" sz="1400" b="1" spc="-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platform</a:t>
            </a:r>
            <a:r>
              <a:rPr lang="en-NZ" sz="1400" b="1" spc="-5" dirty="0">
                <a:latin typeface="Poppins SemiBold" pitchFamily="2" charset="77"/>
                <a:cs typeface="Poppins SemiBold" pitchFamily="2" charset="77"/>
              </a:rPr>
              <a:t> </a:t>
            </a:r>
            <a:r>
              <a:rPr lang="en-NZ" sz="1400" b="1" spc="45" dirty="0">
                <a:latin typeface="Poppins SemiBold" pitchFamily="2" charset="77"/>
                <a:cs typeface="Poppins SemiBold" pitchFamily="2" charset="77"/>
              </a:rPr>
              <a:t>for </a:t>
            </a:r>
            <a:r>
              <a:rPr lang="en-NZ" sz="1400" b="1" spc="-305" dirty="0">
                <a:latin typeface="Poppins SemiBold" pitchFamily="2" charset="77"/>
                <a:cs typeface="Poppins SemiBold" pitchFamily="2" charset="77"/>
              </a:rPr>
              <a:t> </a:t>
            </a:r>
            <a:r>
              <a:rPr lang="en-NZ" sz="1400" b="1" spc="65" dirty="0">
                <a:latin typeface="Poppins SemiBold" pitchFamily="2" charset="77"/>
                <a:cs typeface="Poppins SemiBold" pitchFamily="2" charset="77"/>
              </a:rPr>
              <a:t>US</a:t>
            </a:r>
            <a:r>
              <a:rPr lang="en-NZ" sz="1400" b="1" spc="25" dirty="0">
                <a:latin typeface="Poppins SemiBold" pitchFamily="2" charset="77"/>
                <a:cs typeface="Poppins SemiBold" pitchFamily="2" charset="77"/>
              </a:rPr>
              <a:t> </a:t>
            </a:r>
            <a:r>
              <a:rPr lang="en-NZ" sz="1400" b="1" spc="45" dirty="0">
                <a:latin typeface="Poppins SemiBold" pitchFamily="2" charset="77"/>
                <a:cs typeface="Poppins SemiBold" pitchFamily="2" charset="77"/>
              </a:rPr>
              <a:t>dairy</a:t>
            </a:r>
            <a:r>
              <a:rPr lang="en-NZ" sz="1400" b="1" spc="30" dirty="0">
                <a:latin typeface="Poppins SemiBold" pitchFamily="2" charset="77"/>
                <a:cs typeface="Poppins SemiBold" pitchFamily="2" charset="77"/>
              </a:rPr>
              <a:t> </a:t>
            </a:r>
            <a:r>
              <a:rPr lang="en-NZ" sz="1400" b="1" spc="60" dirty="0">
                <a:latin typeface="Poppins SemiBold" pitchFamily="2" charset="77"/>
                <a:cs typeface="Poppins SemiBold" pitchFamily="2" charset="77"/>
              </a:rPr>
              <a:t>and</a:t>
            </a:r>
            <a:r>
              <a:rPr lang="en-NZ" sz="1400" b="1" spc="2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the</a:t>
            </a:r>
            <a:r>
              <a:rPr lang="en-NZ" sz="1400" b="1" spc="30"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launch</a:t>
            </a:r>
            <a:r>
              <a:rPr lang="en-NZ" sz="1400" b="1" spc="2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of</a:t>
            </a:r>
            <a:r>
              <a:rPr lang="en-NZ" sz="1400" b="1" spc="30" dirty="0">
                <a:latin typeface="Poppins SemiBold" pitchFamily="2" charset="77"/>
                <a:cs typeface="Poppins SemiBold" pitchFamily="2" charset="77"/>
              </a:rPr>
              <a:t> </a:t>
            </a:r>
            <a:r>
              <a:rPr lang="en-NZ" sz="1400" b="1" spc="55" dirty="0">
                <a:latin typeface="Poppins SemiBold" pitchFamily="2" charset="77"/>
                <a:cs typeface="Poppins SemiBold" pitchFamily="2" charset="77"/>
              </a:rPr>
              <a:t>a</a:t>
            </a:r>
            <a:r>
              <a:rPr lang="en-NZ" sz="1400" b="1" spc="2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platform</a:t>
            </a:r>
            <a:r>
              <a:rPr lang="en-NZ" sz="1400" b="1" spc="30" dirty="0">
                <a:latin typeface="Poppins SemiBold" pitchFamily="2" charset="77"/>
                <a:cs typeface="Poppins SemiBold" pitchFamily="2" charset="77"/>
              </a:rPr>
              <a:t> </a:t>
            </a:r>
            <a:r>
              <a:rPr lang="en-NZ" sz="1400" b="1" spc="45" dirty="0">
                <a:latin typeface="Poppins SemiBold" pitchFamily="2" charset="77"/>
                <a:cs typeface="Poppins SemiBold" pitchFamily="2" charset="77"/>
              </a:rPr>
              <a:t>for</a:t>
            </a:r>
            <a:r>
              <a:rPr lang="en-NZ" sz="1400" b="1" spc="25" dirty="0">
                <a:latin typeface="Poppins SemiBold" pitchFamily="2" charset="77"/>
                <a:cs typeface="Poppins SemiBold" pitchFamily="2" charset="77"/>
              </a:rPr>
              <a:t> </a:t>
            </a:r>
            <a:r>
              <a:rPr lang="en-NZ" sz="1400" b="1" spc="50" dirty="0">
                <a:latin typeface="Poppins SemiBold" pitchFamily="2" charset="77"/>
                <a:cs typeface="Poppins SemiBold" pitchFamily="2" charset="77"/>
              </a:rPr>
              <a:t>ethanol</a:t>
            </a:r>
            <a:r>
              <a:rPr lang="en-NZ" sz="1400" b="1" spc="30" dirty="0">
                <a:latin typeface="Poppins SemiBold" pitchFamily="2" charset="77"/>
                <a:cs typeface="Poppins SemiBold" pitchFamily="2" charset="77"/>
              </a:rPr>
              <a:t> </a:t>
            </a:r>
            <a:r>
              <a:rPr lang="en-NZ" sz="1400" b="1" spc="40" dirty="0">
                <a:latin typeface="Poppins SemiBold" pitchFamily="2" charset="77"/>
                <a:cs typeface="Poppins SemiBold" pitchFamily="2" charset="77"/>
              </a:rPr>
              <a:t>in</a:t>
            </a:r>
            <a:r>
              <a:rPr lang="en-NZ" sz="1400" b="1" spc="25" dirty="0">
                <a:latin typeface="Poppins SemiBold" pitchFamily="2" charset="77"/>
                <a:cs typeface="Poppins SemiBold" pitchFamily="2" charset="77"/>
              </a:rPr>
              <a:t> </a:t>
            </a:r>
            <a:r>
              <a:rPr lang="en-NZ" sz="1400" b="1" spc="40" dirty="0">
                <a:latin typeface="Poppins SemiBold" pitchFamily="2" charset="77"/>
                <a:cs typeface="Poppins SemiBold" pitchFamily="2" charset="77"/>
              </a:rPr>
              <a:t>Brazil. This investment will enable us to achieve the scale necessary to drive growth.</a:t>
            </a:r>
            <a:endParaRPr lang="en-NZ" sz="1400" b="1" dirty="0">
              <a:latin typeface="Poppins SemiBold" pitchFamily="2" charset="77"/>
              <a:cs typeface="Poppins SemiBold" pitchFamily="2" charset="77"/>
            </a:endParaRPr>
          </a:p>
        </p:txBody>
      </p:sp>
      <p:graphicFrame>
        <p:nvGraphicFramePr>
          <p:cNvPr id="27" name="Chart 26">
            <a:extLst>
              <a:ext uri="{FF2B5EF4-FFF2-40B4-BE49-F238E27FC236}">
                <a16:creationId xmlns:a16="http://schemas.microsoft.com/office/drawing/2014/main" id="{90BE53C5-3D2F-1148-A5AE-D9603DD50661}"/>
              </a:ext>
            </a:extLst>
          </p:cNvPr>
          <p:cNvGraphicFramePr>
            <a:graphicFrameLocks/>
          </p:cNvGraphicFramePr>
          <p:nvPr>
            <p:extLst>
              <p:ext uri="{D42A27DB-BD31-4B8C-83A1-F6EECF244321}">
                <p14:modId xmlns:p14="http://schemas.microsoft.com/office/powerpoint/2010/main" val="2290932281"/>
              </p:ext>
            </p:extLst>
          </p:nvPr>
        </p:nvGraphicFramePr>
        <p:xfrm>
          <a:off x="7288742" y="1912376"/>
          <a:ext cx="5557035" cy="33125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a:extLst>
              <a:ext uri="{FF2B5EF4-FFF2-40B4-BE49-F238E27FC236}">
                <a16:creationId xmlns:a16="http://schemas.microsoft.com/office/drawing/2014/main" id="{31E762E6-C6BA-E04C-A292-4A8C4197D6C7}"/>
              </a:ext>
            </a:extLst>
          </p:cNvPr>
          <p:cNvGraphicFramePr>
            <a:graphicFrameLocks/>
          </p:cNvGraphicFramePr>
          <p:nvPr>
            <p:extLst>
              <p:ext uri="{D42A27DB-BD31-4B8C-83A1-F6EECF244321}">
                <p14:modId xmlns:p14="http://schemas.microsoft.com/office/powerpoint/2010/main" val="2953275695"/>
              </p:ext>
            </p:extLst>
          </p:nvPr>
        </p:nvGraphicFramePr>
        <p:xfrm>
          <a:off x="276544" y="1788684"/>
          <a:ext cx="6118695" cy="3935817"/>
        </p:xfrm>
        <a:graphic>
          <a:graphicData uri="http://schemas.openxmlformats.org/drawingml/2006/chart">
            <c:chart xmlns:c="http://schemas.openxmlformats.org/drawingml/2006/chart" xmlns:r="http://schemas.openxmlformats.org/officeDocument/2006/relationships" r:id="rId7"/>
          </a:graphicData>
        </a:graphic>
      </p:graphicFrame>
      <p:sp>
        <p:nvSpPr>
          <p:cNvPr id="29" name="object 50">
            <a:extLst>
              <a:ext uri="{FF2B5EF4-FFF2-40B4-BE49-F238E27FC236}">
                <a16:creationId xmlns:a16="http://schemas.microsoft.com/office/drawing/2014/main" id="{663545C2-096D-1947-96FC-6284F5BEAAEE}"/>
              </a:ext>
            </a:extLst>
          </p:cNvPr>
          <p:cNvSpPr/>
          <p:nvPr/>
        </p:nvSpPr>
        <p:spPr>
          <a:xfrm>
            <a:off x="533337" y="1803400"/>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4" name="Rectangle 3">
            <a:extLst>
              <a:ext uri="{FF2B5EF4-FFF2-40B4-BE49-F238E27FC236}">
                <a16:creationId xmlns:a16="http://schemas.microsoft.com/office/drawing/2014/main" id="{E816284F-4932-F249-A032-56EEC81219B6}"/>
              </a:ext>
            </a:extLst>
          </p:cNvPr>
          <p:cNvSpPr/>
          <p:nvPr/>
        </p:nvSpPr>
        <p:spPr>
          <a:xfrm>
            <a:off x="8045450" y="5224929"/>
            <a:ext cx="6597650" cy="523220"/>
          </a:xfrm>
          <a:prstGeom prst="rect">
            <a:avLst/>
          </a:prstGeom>
        </p:spPr>
        <p:txBody>
          <a:bodyPr>
            <a:spAutoFit/>
          </a:bodyPr>
          <a:lstStyle/>
          <a:p>
            <a:r>
              <a:rPr lang="en-US" sz="1400" dirty="0">
                <a:latin typeface="Poppins" pitchFamily="2" charset="77"/>
                <a:cs typeface="Poppins" pitchFamily="2" charset="77"/>
              </a:rPr>
              <a:t>We anticipate a </a:t>
            </a:r>
            <a:r>
              <a:rPr lang="en-US" sz="1400" b="1" dirty="0">
                <a:latin typeface="Poppins SemiBold" pitchFamily="2" charset="77"/>
                <a:cs typeface="Poppins SemiBold" pitchFamily="2" charset="77"/>
              </a:rPr>
              <a:t>seven-fold growth in revenue  </a:t>
            </a:r>
          </a:p>
          <a:p>
            <a:r>
              <a:rPr lang="en-US" sz="1400" dirty="0">
                <a:latin typeface="Poppins" pitchFamily="2" charset="77"/>
                <a:cs typeface="Poppins" pitchFamily="2" charset="77"/>
              </a:rPr>
              <a:t>from FY 2021 to FY 2025</a:t>
            </a:r>
          </a:p>
        </p:txBody>
      </p:sp>
      <p:sp>
        <p:nvSpPr>
          <p:cNvPr id="5" name="Rectangle 4">
            <a:extLst>
              <a:ext uri="{FF2B5EF4-FFF2-40B4-BE49-F238E27FC236}">
                <a16:creationId xmlns:a16="http://schemas.microsoft.com/office/drawing/2014/main" id="{ED1D14B3-AD8C-FD48-881B-53BEA07297B7}"/>
              </a:ext>
            </a:extLst>
          </p:cNvPr>
          <p:cNvSpPr/>
          <p:nvPr/>
        </p:nvSpPr>
        <p:spPr>
          <a:xfrm>
            <a:off x="432395" y="5511414"/>
            <a:ext cx="6491424" cy="969496"/>
          </a:xfrm>
          <a:prstGeom prst="rect">
            <a:avLst/>
          </a:prstGeom>
        </p:spPr>
        <p:txBody>
          <a:bodyPr wrap="square">
            <a:spAutoFit/>
          </a:bodyPr>
          <a:lstStyle/>
          <a:p>
            <a:r>
              <a:rPr lang="en-US" sz="800" b="1" dirty="0">
                <a:latin typeface="Poppins" pitchFamily="2" charset="77"/>
                <a:cs typeface="Poppins" pitchFamily="2" charset="77"/>
              </a:rPr>
              <a:t>Note</a:t>
            </a:r>
            <a:r>
              <a:rPr lang="en-GB" sz="800" b="1" baseline="30000" dirty="0">
                <a:latin typeface="Poppins" panose="00000500000000000000" pitchFamily="2" charset="0"/>
                <a:cs typeface="Poppins" panose="00000500000000000000" pitchFamily="2" charset="0"/>
              </a:rPr>
              <a:t>1</a:t>
            </a:r>
            <a:r>
              <a:rPr lang="en-US" sz="800" b="1" dirty="0">
                <a:latin typeface="Poppins" pitchFamily="2" charset="77"/>
                <a:cs typeface="Poppins" pitchFamily="2" charset="77"/>
              </a:rPr>
              <a:t>: </a:t>
            </a:r>
            <a:r>
              <a:rPr lang="en-US" sz="800" i="0" dirty="0">
                <a:solidFill>
                  <a:srgbClr val="FF0000"/>
                </a:solidFill>
                <a:effectLst/>
                <a:latin typeface="Poppins" panose="00000500000000000000" pitchFamily="2" charset="0"/>
                <a:cs typeface="Poppins" panose="00000500000000000000" pitchFamily="2" charset="0"/>
              </a:rPr>
              <a:t>Up until FY21, Revenue is based on the Financial Statements. FY21 included the application of Accounting Revenue Recognition requirements.  From FY22 onwards revenue is based on the management accounts, pure revenue which excludes the application of Accounting Revenue Recognition.</a:t>
            </a:r>
          </a:p>
          <a:p>
            <a:r>
              <a:rPr lang="en-US" sz="800" b="1" dirty="0">
                <a:latin typeface="Poppins" pitchFamily="2" charset="77"/>
                <a:cs typeface="Poppins" pitchFamily="2" charset="77"/>
              </a:rPr>
              <a:t>Note</a:t>
            </a:r>
            <a:r>
              <a:rPr lang="en-GB" sz="800" b="1" baseline="30000" dirty="0">
                <a:latin typeface="Poppins" panose="00000500000000000000" pitchFamily="2" charset="0"/>
                <a:cs typeface="Poppins" panose="00000500000000000000" pitchFamily="2" charset="0"/>
              </a:rPr>
              <a:t>2</a:t>
            </a:r>
            <a:r>
              <a:rPr lang="en-US" sz="800" b="1" dirty="0">
                <a:latin typeface="Poppins" pitchFamily="2" charset="77"/>
                <a:cs typeface="Poppins" pitchFamily="2" charset="77"/>
              </a:rPr>
              <a:t>: </a:t>
            </a:r>
            <a:r>
              <a:rPr lang="en-US" sz="800" dirty="0">
                <a:latin typeface="Poppins" pitchFamily="2" charset="77"/>
                <a:cs typeface="Poppins" pitchFamily="2" charset="77"/>
              </a:rPr>
              <a:t>For Net Cash, assumed $10m </a:t>
            </a:r>
            <a:r>
              <a:rPr lang="en-US" sz="800" dirty="0">
                <a:solidFill>
                  <a:srgbClr val="FF0000"/>
                </a:solidFill>
                <a:latin typeface="Poppins" pitchFamily="2" charset="77"/>
                <a:cs typeface="Poppins" pitchFamily="2" charset="77"/>
              </a:rPr>
              <a:t>USD</a:t>
            </a:r>
            <a:r>
              <a:rPr lang="en-US" sz="800" dirty="0">
                <a:latin typeface="Poppins" pitchFamily="2" charset="77"/>
                <a:cs typeface="Poppins" pitchFamily="2" charset="77"/>
              </a:rPr>
              <a:t> investment in August 2022. Balance of net cash as at June each year</a:t>
            </a:r>
            <a:r>
              <a:rPr lang="en-US" sz="900" dirty="0">
                <a:latin typeface="Poppins" pitchFamily="2" charset="77"/>
                <a:cs typeface="Poppins" pitchFamily="2" charset="77"/>
              </a:rPr>
              <a:t>. </a:t>
            </a:r>
          </a:p>
          <a:p>
            <a:r>
              <a:rPr lang="en-US" sz="800" b="1" dirty="0">
                <a:solidFill>
                  <a:srgbClr val="FF0000"/>
                </a:solidFill>
                <a:latin typeface="Poppins" pitchFamily="2" charset="77"/>
                <a:cs typeface="Poppins" pitchFamily="2" charset="77"/>
              </a:rPr>
              <a:t>Note</a:t>
            </a:r>
            <a:r>
              <a:rPr lang="en-GB" sz="800" b="1" baseline="30000" dirty="0">
                <a:solidFill>
                  <a:srgbClr val="FF0000"/>
                </a:solidFill>
                <a:latin typeface="Poppins" panose="00000500000000000000" pitchFamily="2" charset="0"/>
                <a:cs typeface="Poppins" panose="00000500000000000000" pitchFamily="2" charset="0"/>
              </a:rPr>
              <a:t>3</a:t>
            </a:r>
            <a:r>
              <a:rPr lang="en-US" sz="800" b="1" dirty="0">
                <a:solidFill>
                  <a:srgbClr val="FF0000"/>
                </a:solidFill>
                <a:latin typeface="Poppins" pitchFamily="2" charset="77"/>
                <a:cs typeface="Poppins" pitchFamily="2" charset="77"/>
              </a:rPr>
              <a:t>: </a:t>
            </a:r>
            <a:r>
              <a:rPr lang="en-US" sz="800" dirty="0">
                <a:solidFill>
                  <a:srgbClr val="FF0000"/>
                </a:solidFill>
                <a:latin typeface="Poppins" pitchFamily="2" charset="77"/>
                <a:cs typeface="Poppins" pitchFamily="2" charset="77"/>
              </a:rPr>
              <a:t>1-year average rate of 1 NZD : 0.7070 USD has been used. </a:t>
            </a:r>
            <a:endParaRPr lang="en-GB" sz="800" baseline="30000" dirty="0">
              <a:solidFill>
                <a:srgbClr val="FF0000"/>
              </a:solidFill>
              <a:latin typeface="Poppins" panose="00000500000000000000" pitchFamily="2" charset="0"/>
              <a:cs typeface="Poppins" panose="00000500000000000000" pitchFamily="2" charset="0"/>
            </a:endParaRPr>
          </a:p>
          <a:p>
            <a:br>
              <a:rPr lang="en-GB" sz="900" baseline="30000" dirty="0">
                <a:latin typeface="Poppins" panose="00000500000000000000" pitchFamily="2" charset="0"/>
                <a:cs typeface="Poppins" panose="00000500000000000000" pitchFamily="2" charset="0"/>
              </a:rPr>
            </a:br>
            <a:endParaRPr lang="en-NZ" sz="900" dirty="0">
              <a:latin typeface="Poppins" pitchFamily="2" charset="77"/>
              <a:cs typeface="Poppins" pitchFamily="2" charset="77"/>
            </a:endParaRPr>
          </a:p>
        </p:txBody>
      </p:sp>
      <p:sp>
        <p:nvSpPr>
          <p:cNvPr id="25" name="TextBox 24">
            <a:extLst>
              <a:ext uri="{FF2B5EF4-FFF2-40B4-BE49-F238E27FC236}">
                <a16:creationId xmlns:a16="http://schemas.microsoft.com/office/drawing/2014/main" id="{7A4E3591-6FB0-5146-8516-05913457688F}"/>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26" name="object 39">
            <a:extLst>
              <a:ext uri="{FF2B5EF4-FFF2-40B4-BE49-F238E27FC236}">
                <a16:creationId xmlns:a16="http://schemas.microsoft.com/office/drawing/2014/main" id="{B3A34E33-3CC4-4694-A351-B5B5DA38BC56}"/>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graphicFrame>
        <p:nvGraphicFramePr>
          <p:cNvPr id="6" name="Table 6">
            <a:extLst>
              <a:ext uri="{FF2B5EF4-FFF2-40B4-BE49-F238E27FC236}">
                <a16:creationId xmlns:a16="http://schemas.microsoft.com/office/drawing/2014/main" id="{F064B8F2-7050-4BFD-B75C-C8957B2A5444}"/>
              </a:ext>
            </a:extLst>
          </p:cNvPr>
          <p:cNvGraphicFramePr>
            <a:graphicFrameLocks noGrp="1"/>
          </p:cNvGraphicFramePr>
          <p:nvPr>
            <p:extLst>
              <p:ext uri="{D42A27DB-BD31-4B8C-83A1-F6EECF244321}">
                <p14:modId xmlns:p14="http://schemas.microsoft.com/office/powerpoint/2010/main" val="1952775035"/>
              </p:ext>
            </p:extLst>
          </p:nvPr>
        </p:nvGraphicFramePr>
        <p:xfrm>
          <a:off x="533337" y="6489127"/>
          <a:ext cx="5498040" cy="738664"/>
        </p:xfrm>
        <a:graphic>
          <a:graphicData uri="http://schemas.openxmlformats.org/drawingml/2006/table">
            <a:tbl>
              <a:tblPr firstRow="1" bandRow="1">
                <a:tableStyleId>{69012ECD-51FC-41F1-AA8D-1B2483CD663E}</a:tableStyleId>
              </a:tblPr>
              <a:tblGrid>
                <a:gridCol w="1099608">
                  <a:extLst>
                    <a:ext uri="{9D8B030D-6E8A-4147-A177-3AD203B41FA5}">
                      <a16:colId xmlns:a16="http://schemas.microsoft.com/office/drawing/2014/main" val="3647061100"/>
                    </a:ext>
                  </a:extLst>
                </a:gridCol>
                <a:gridCol w="1099608">
                  <a:extLst>
                    <a:ext uri="{9D8B030D-6E8A-4147-A177-3AD203B41FA5}">
                      <a16:colId xmlns:a16="http://schemas.microsoft.com/office/drawing/2014/main" val="212427596"/>
                    </a:ext>
                  </a:extLst>
                </a:gridCol>
                <a:gridCol w="1099608">
                  <a:extLst>
                    <a:ext uri="{9D8B030D-6E8A-4147-A177-3AD203B41FA5}">
                      <a16:colId xmlns:a16="http://schemas.microsoft.com/office/drawing/2014/main" val="1869843150"/>
                    </a:ext>
                  </a:extLst>
                </a:gridCol>
                <a:gridCol w="1099608">
                  <a:extLst>
                    <a:ext uri="{9D8B030D-6E8A-4147-A177-3AD203B41FA5}">
                      <a16:colId xmlns:a16="http://schemas.microsoft.com/office/drawing/2014/main" val="1244763746"/>
                    </a:ext>
                  </a:extLst>
                </a:gridCol>
                <a:gridCol w="1099608">
                  <a:extLst>
                    <a:ext uri="{9D8B030D-6E8A-4147-A177-3AD203B41FA5}">
                      <a16:colId xmlns:a16="http://schemas.microsoft.com/office/drawing/2014/main" val="2143932977"/>
                    </a:ext>
                  </a:extLst>
                </a:gridCol>
              </a:tblGrid>
              <a:tr h="369332">
                <a:tc>
                  <a:txBody>
                    <a:bodyPr/>
                    <a:lstStyle/>
                    <a:p>
                      <a:r>
                        <a:rPr lang="en-US" sz="1600" dirty="0"/>
                        <a:t>FY21</a:t>
                      </a:r>
                      <a:endParaRPr lang="en-NZ" sz="1600" dirty="0">
                        <a:latin typeface="Poppins" panose="00000500000000000000" pitchFamily="2" charset="0"/>
                        <a:cs typeface="Poppins" panose="00000500000000000000" pitchFamily="2" charset="0"/>
                      </a:endParaRPr>
                    </a:p>
                  </a:txBody>
                  <a:tcPr/>
                </a:tc>
                <a:tc>
                  <a:txBody>
                    <a:bodyPr/>
                    <a:lstStyle/>
                    <a:p>
                      <a:r>
                        <a:rPr lang="en-US" sz="1600" dirty="0"/>
                        <a:t>FY22</a:t>
                      </a:r>
                      <a:endParaRPr lang="en-NZ" sz="1600" dirty="0">
                        <a:latin typeface="Poppins" panose="00000500000000000000" pitchFamily="2" charset="0"/>
                        <a:cs typeface="Poppins" panose="00000500000000000000" pitchFamily="2" charset="0"/>
                      </a:endParaRPr>
                    </a:p>
                  </a:txBody>
                  <a:tcPr/>
                </a:tc>
                <a:tc>
                  <a:txBody>
                    <a:bodyPr/>
                    <a:lstStyle/>
                    <a:p>
                      <a:r>
                        <a:rPr lang="en-US" sz="1600" dirty="0"/>
                        <a:t>FY23</a:t>
                      </a:r>
                      <a:endParaRPr lang="en-NZ" sz="1600" dirty="0">
                        <a:latin typeface="Poppins" panose="00000500000000000000" pitchFamily="2" charset="0"/>
                        <a:cs typeface="Poppins" panose="00000500000000000000" pitchFamily="2" charset="0"/>
                      </a:endParaRPr>
                    </a:p>
                  </a:txBody>
                  <a:tcPr/>
                </a:tc>
                <a:tc>
                  <a:txBody>
                    <a:bodyPr/>
                    <a:lstStyle/>
                    <a:p>
                      <a:r>
                        <a:rPr lang="en-US" sz="1600" dirty="0"/>
                        <a:t>FY24</a:t>
                      </a:r>
                      <a:endParaRPr lang="en-NZ" sz="1600" dirty="0">
                        <a:latin typeface="Poppins" panose="00000500000000000000" pitchFamily="2" charset="0"/>
                        <a:cs typeface="Poppins" panose="00000500000000000000" pitchFamily="2" charset="0"/>
                      </a:endParaRPr>
                    </a:p>
                  </a:txBody>
                  <a:tcPr/>
                </a:tc>
                <a:tc>
                  <a:txBody>
                    <a:bodyPr/>
                    <a:lstStyle/>
                    <a:p>
                      <a:r>
                        <a:rPr lang="en-US" sz="1600" dirty="0"/>
                        <a:t>FY25</a:t>
                      </a:r>
                      <a:endParaRPr lang="en-NZ"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1518709033"/>
                  </a:ext>
                </a:extLst>
              </a:tr>
              <a:tr h="369332">
                <a:tc>
                  <a:txBody>
                    <a:bodyPr/>
                    <a:lstStyle/>
                    <a:p>
                      <a:r>
                        <a:rPr lang="en-US" sz="1600" dirty="0"/>
                        <a:t>69%</a:t>
                      </a:r>
                      <a:endParaRPr lang="en-NZ" sz="1600" dirty="0">
                        <a:latin typeface="Poppins" panose="00000500000000000000" pitchFamily="2" charset="0"/>
                        <a:cs typeface="Poppins" panose="00000500000000000000" pitchFamily="2" charset="0"/>
                      </a:endParaRPr>
                    </a:p>
                  </a:txBody>
                  <a:tcPr/>
                </a:tc>
                <a:tc>
                  <a:txBody>
                    <a:bodyPr/>
                    <a:lstStyle/>
                    <a:p>
                      <a:r>
                        <a:rPr lang="en-US" sz="1600" dirty="0"/>
                        <a:t>85%</a:t>
                      </a:r>
                      <a:endParaRPr lang="en-NZ" sz="1600" dirty="0">
                        <a:latin typeface="Poppins" panose="00000500000000000000" pitchFamily="2" charset="0"/>
                        <a:cs typeface="Poppins" panose="00000500000000000000" pitchFamily="2" charset="0"/>
                      </a:endParaRPr>
                    </a:p>
                  </a:txBody>
                  <a:tcPr/>
                </a:tc>
                <a:tc>
                  <a:txBody>
                    <a:bodyPr/>
                    <a:lstStyle/>
                    <a:p>
                      <a:r>
                        <a:rPr lang="en-US" sz="1600" dirty="0"/>
                        <a:t>89%</a:t>
                      </a:r>
                      <a:endParaRPr lang="en-NZ" sz="1600" dirty="0">
                        <a:latin typeface="Poppins" panose="00000500000000000000" pitchFamily="2" charset="0"/>
                        <a:cs typeface="Poppins" panose="00000500000000000000" pitchFamily="2" charset="0"/>
                      </a:endParaRPr>
                    </a:p>
                  </a:txBody>
                  <a:tcPr/>
                </a:tc>
                <a:tc>
                  <a:txBody>
                    <a:bodyPr/>
                    <a:lstStyle/>
                    <a:p>
                      <a:r>
                        <a:rPr lang="en-US" sz="1600" dirty="0"/>
                        <a:t>90%</a:t>
                      </a:r>
                      <a:endParaRPr lang="en-NZ" sz="1600" dirty="0">
                        <a:latin typeface="Poppins" panose="00000500000000000000" pitchFamily="2" charset="0"/>
                        <a:cs typeface="Poppins" panose="00000500000000000000" pitchFamily="2" charset="0"/>
                      </a:endParaRPr>
                    </a:p>
                  </a:txBody>
                  <a:tcPr/>
                </a:tc>
                <a:tc>
                  <a:txBody>
                    <a:bodyPr/>
                    <a:lstStyle/>
                    <a:p>
                      <a:r>
                        <a:rPr lang="en-US" sz="1600" dirty="0"/>
                        <a:t>91%</a:t>
                      </a:r>
                      <a:endParaRPr lang="en-NZ"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746242324"/>
                  </a:ext>
                </a:extLst>
              </a:tr>
            </a:tbl>
          </a:graphicData>
        </a:graphic>
      </p:graphicFrame>
      <p:sp>
        <p:nvSpPr>
          <p:cNvPr id="30" name="TextBox 29">
            <a:extLst>
              <a:ext uri="{FF2B5EF4-FFF2-40B4-BE49-F238E27FC236}">
                <a16:creationId xmlns:a16="http://schemas.microsoft.com/office/drawing/2014/main" id="{E9633C38-9ED6-4F2F-BED0-4432D48AD387}"/>
              </a:ext>
            </a:extLst>
          </p:cNvPr>
          <p:cNvSpPr txBox="1"/>
          <p:nvPr/>
        </p:nvSpPr>
        <p:spPr>
          <a:xfrm>
            <a:off x="7738133" y="6077803"/>
            <a:ext cx="5107645" cy="1015663"/>
          </a:xfrm>
          <a:prstGeom prst="rect">
            <a:avLst/>
          </a:prstGeom>
          <a:noFill/>
        </p:spPr>
        <p:txBody>
          <a:bodyPr wrap="square">
            <a:spAutoFit/>
          </a:bodyPr>
          <a:lstStyle/>
          <a:p>
            <a:r>
              <a:rPr lang="en-US" sz="1200" b="1" i="0" dirty="0">
                <a:solidFill>
                  <a:srgbClr val="222222"/>
                </a:solidFill>
                <a:effectLst/>
                <a:latin typeface="Poppins" panose="00000500000000000000" pitchFamily="2" charset="0"/>
                <a:cs typeface="Poppins" panose="00000500000000000000" pitchFamily="2" charset="0"/>
              </a:rPr>
              <a:t>Exit </a:t>
            </a:r>
          </a:p>
          <a:p>
            <a:r>
              <a:rPr lang="en-US" sz="1200" b="0" i="0" dirty="0">
                <a:solidFill>
                  <a:srgbClr val="222222"/>
                </a:solidFill>
                <a:effectLst/>
                <a:latin typeface="Poppins" panose="00000500000000000000" pitchFamily="2" charset="0"/>
                <a:cs typeface="Poppins" panose="00000500000000000000" pitchFamily="2" charset="0"/>
              </a:rPr>
              <a:t>This </a:t>
            </a:r>
            <a:r>
              <a:rPr lang="en-US" sz="1200" dirty="0">
                <a:solidFill>
                  <a:srgbClr val="222222"/>
                </a:solidFill>
                <a:latin typeface="Poppins" panose="00000500000000000000" pitchFamily="2" charset="0"/>
                <a:cs typeface="Poppins" panose="00000500000000000000" pitchFamily="2" charset="0"/>
              </a:rPr>
              <a:t>S</a:t>
            </a:r>
            <a:r>
              <a:rPr lang="en-US" sz="1200" b="0" i="0" dirty="0">
                <a:solidFill>
                  <a:srgbClr val="222222"/>
                </a:solidFill>
                <a:effectLst/>
                <a:latin typeface="Poppins" panose="00000500000000000000" pitchFamily="2" charset="0"/>
                <a:cs typeface="Poppins" panose="00000500000000000000" pitchFamily="2" charset="0"/>
              </a:rPr>
              <a:t>eries A capital raise will provide us with a </a:t>
            </a:r>
            <a:r>
              <a:rPr lang="en-US" sz="1200" b="0" i="0" dirty="0">
                <a:solidFill>
                  <a:srgbClr val="FF0000"/>
                </a:solidFill>
                <a:effectLst/>
                <a:latin typeface="Poppins" panose="00000500000000000000" pitchFamily="2" charset="0"/>
                <a:cs typeface="Poppins" panose="00000500000000000000" pitchFamily="2" charset="0"/>
              </a:rPr>
              <a:t>2</a:t>
            </a:r>
            <a:r>
              <a:rPr lang="en-US" sz="1200" dirty="0">
                <a:solidFill>
                  <a:srgbClr val="FF0000"/>
                </a:solidFill>
                <a:latin typeface="Poppins" panose="00000500000000000000" pitchFamily="2" charset="0"/>
                <a:cs typeface="Poppins" panose="00000500000000000000" pitchFamily="2" charset="0"/>
              </a:rPr>
              <a:t>2</a:t>
            </a:r>
            <a:r>
              <a:rPr lang="en-US" sz="1200" b="0" i="0" dirty="0">
                <a:solidFill>
                  <a:srgbClr val="FF0000"/>
                </a:solidFill>
                <a:effectLst/>
                <a:latin typeface="Poppins" panose="00000500000000000000" pitchFamily="2" charset="0"/>
                <a:cs typeface="Poppins" panose="00000500000000000000" pitchFamily="2" charset="0"/>
              </a:rPr>
              <a:t>-month runway until the end of </a:t>
            </a:r>
            <a:r>
              <a:rPr lang="en-US" sz="1200" dirty="0">
                <a:solidFill>
                  <a:srgbClr val="FF0000"/>
                </a:solidFill>
                <a:latin typeface="Poppins" panose="00000500000000000000" pitchFamily="2" charset="0"/>
                <a:cs typeface="Poppins" panose="00000500000000000000" pitchFamily="2" charset="0"/>
              </a:rPr>
              <a:t>June</a:t>
            </a:r>
            <a:r>
              <a:rPr lang="en-US" sz="1200" b="0" i="0" dirty="0">
                <a:solidFill>
                  <a:srgbClr val="FF0000"/>
                </a:solidFill>
                <a:effectLst/>
                <a:latin typeface="Poppins" panose="00000500000000000000" pitchFamily="2" charset="0"/>
                <a:cs typeface="Poppins" panose="00000500000000000000" pitchFamily="2" charset="0"/>
              </a:rPr>
              <a:t> 2024. </a:t>
            </a:r>
            <a:r>
              <a:rPr lang="en-US" sz="1200" b="0" i="0" dirty="0">
                <a:solidFill>
                  <a:srgbClr val="222222"/>
                </a:solidFill>
                <a:effectLst/>
                <a:latin typeface="Poppins" panose="00000500000000000000" pitchFamily="2" charset="0"/>
                <a:cs typeface="Poppins" panose="00000500000000000000" pitchFamily="2" charset="0"/>
              </a:rPr>
              <a:t>At that time, our likely scenario will be to raise under a Series B and prepare for an exit in 2027/28.</a:t>
            </a:r>
            <a:endParaRPr lang="en-NZ" sz="1200" dirty="0">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922FF718-CE7A-47A3-A47D-8F39305E4CA9}"/>
              </a:ext>
            </a:extLst>
          </p:cNvPr>
          <p:cNvSpPr txBox="1"/>
          <p:nvPr/>
        </p:nvSpPr>
        <p:spPr>
          <a:xfrm>
            <a:off x="422933" y="6269802"/>
            <a:ext cx="7315200" cy="261610"/>
          </a:xfrm>
          <a:prstGeom prst="rect">
            <a:avLst/>
          </a:prstGeom>
          <a:noFill/>
        </p:spPr>
        <p:txBody>
          <a:bodyPr wrap="square" rtlCol="0">
            <a:spAutoFit/>
          </a:bodyPr>
          <a:lstStyle/>
          <a:p>
            <a:r>
              <a:rPr lang="en-US" sz="1100" b="1" dirty="0">
                <a:latin typeface="Poppins" panose="00000500000000000000" pitchFamily="2" charset="0"/>
                <a:cs typeface="Poppins" panose="00000500000000000000" pitchFamily="2" charset="0"/>
              </a:rPr>
              <a:t>Annual Recurring Revenue (ARR) as a percentage of Annual Total Revenue </a:t>
            </a:r>
            <a:endParaRPr lang="en-NZ" sz="1100" b="1" dirty="0">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42E336CA-0D39-4DDA-A956-3DA79CCBDA4C}"/>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14</a:t>
            </a:r>
          </a:p>
        </p:txBody>
      </p:sp>
    </p:spTree>
    <p:extLst>
      <p:ext uri="{BB962C8B-B14F-4D97-AF65-F5344CB8AC3E}">
        <p14:creationId xmlns:p14="http://schemas.microsoft.com/office/powerpoint/2010/main" val="8660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object 21">
            <a:extLst>
              <a:ext uri="{FF2B5EF4-FFF2-40B4-BE49-F238E27FC236}">
                <a16:creationId xmlns:a16="http://schemas.microsoft.com/office/drawing/2014/main" id="{2864E897-9FA5-DB4B-AB61-5AFE36ABC97D}"/>
              </a:ext>
            </a:extLst>
          </p:cNvPr>
          <p:cNvGrpSpPr/>
          <p:nvPr/>
        </p:nvGrpSpPr>
        <p:grpSpPr>
          <a:xfrm>
            <a:off x="3593191" y="4661510"/>
            <a:ext cx="8027034" cy="502284"/>
            <a:chOff x="3593191" y="4661510"/>
            <a:chExt cx="8027034" cy="502284"/>
          </a:xfrm>
        </p:grpSpPr>
        <p:pic>
          <p:nvPicPr>
            <p:cNvPr id="18" name="object 22">
              <a:extLst>
                <a:ext uri="{FF2B5EF4-FFF2-40B4-BE49-F238E27FC236}">
                  <a16:creationId xmlns:a16="http://schemas.microsoft.com/office/drawing/2014/main" id="{B5B49A8A-0FF6-0543-B0F7-8848225A58EA}"/>
                </a:ext>
              </a:extLst>
            </p:cNvPr>
            <p:cNvPicPr/>
            <p:nvPr/>
          </p:nvPicPr>
          <p:blipFill>
            <a:blip r:embed="rId2" cstate="print"/>
            <a:stretch>
              <a:fillRect/>
            </a:stretch>
          </p:blipFill>
          <p:spPr>
            <a:xfrm>
              <a:off x="3593191" y="4718192"/>
              <a:ext cx="445436" cy="445436"/>
            </a:xfrm>
            <a:prstGeom prst="rect">
              <a:avLst/>
            </a:prstGeom>
          </p:spPr>
        </p:pic>
        <p:pic>
          <p:nvPicPr>
            <p:cNvPr id="19" name="object 23">
              <a:extLst>
                <a:ext uri="{FF2B5EF4-FFF2-40B4-BE49-F238E27FC236}">
                  <a16:creationId xmlns:a16="http://schemas.microsoft.com/office/drawing/2014/main" id="{1B1EADFC-EB23-E34D-8FC6-2E66B7854359}"/>
                </a:ext>
              </a:extLst>
            </p:cNvPr>
            <p:cNvPicPr/>
            <p:nvPr/>
          </p:nvPicPr>
          <p:blipFill>
            <a:blip r:embed="rId3" cstate="print"/>
            <a:stretch>
              <a:fillRect/>
            </a:stretch>
          </p:blipFill>
          <p:spPr>
            <a:xfrm>
              <a:off x="6153939" y="4661510"/>
              <a:ext cx="482600" cy="469900"/>
            </a:xfrm>
            <a:prstGeom prst="rect">
              <a:avLst/>
            </a:prstGeom>
          </p:spPr>
        </p:pic>
        <p:pic>
          <p:nvPicPr>
            <p:cNvPr id="20" name="object 24">
              <a:extLst>
                <a:ext uri="{FF2B5EF4-FFF2-40B4-BE49-F238E27FC236}">
                  <a16:creationId xmlns:a16="http://schemas.microsoft.com/office/drawing/2014/main" id="{86D9F87A-0D66-3E41-BE9D-89BFAF8C48B6}"/>
                </a:ext>
              </a:extLst>
            </p:cNvPr>
            <p:cNvPicPr/>
            <p:nvPr/>
          </p:nvPicPr>
          <p:blipFill>
            <a:blip r:embed="rId4" cstate="print"/>
            <a:stretch>
              <a:fillRect/>
            </a:stretch>
          </p:blipFill>
          <p:spPr>
            <a:xfrm>
              <a:off x="8625986" y="4737722"/>
              <a:ext cx="406393" cy="406387"/>
            </a:xfrm>
            <a:prstGeom prst="rect">
              <a:avLst/>
            </a:prstGeom>
          </p:spPr>
        </p:pic>
        <p:pic>
          <p:nvPicPr>
            <p:cNvPr id="21" name="object 25">
              <a:extLst>
                <a:ext uri="{FF2B5EF4-FFF2-40B4-BE49-F238E27FC236}">
                  <a16:creationId xmlns:a16="http://schemas.microsoft.com/office/drawing/2014/main" id="{D2860541-8281-3946-A171-235F6F568F10}"/>
                </a:ext>
              </a:extLst>
            </p:cNvPr>
            <p:cNvPicPr/>
            <p:nvPr/>
          </p:nvPicPr>
          <p:blipFill>
            <a:blip r:embed="rId5" cstate="print"/>
            <a:stretch>
              <a:fillRect/>
            </a:stretch>
          </p:blipFill>
          <p:spPr>
            <a:xfrm>
              <a:off x="11229817" y="4784026"/>
              <a:ext cx="390098" cy="313772"/>
            </a:xfrm>
            <a:prstGeom prst="rect">
              <a:avLst/>
            </a:prstGeom>
          </p:spPr>
        </p:pic>
      </p:grpSp>
      <p:sp>
        <p:nvSpPr>
          <p:cNvPr id="22" name="object 26">
            <a:extLst>
              <a:ext uri="{FF2B5EF4-FFF2-40B4-BE49-F238E27FC236}">
                <a16:creationId xmlns:a16="http://schemas.microsoft.com/office/drawing/2014/main" id="{57062B31-8A24-6B4D-9447-6520EE423419}"/>
              </a:ext>
            </a:extLst>
          </p:cNvPr>
          <p:cNvSpPr txBox="1"/>
          <p:nvPr/>
        </p:nvSpPr>
        <p:spPr>
          <a:xfrm>
            <a:off x="3014488" y="5860874"/>
            <a:ext cx="1698625"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Increased trade </a:t>
            </a:r>
            <a:r>
              <a:rPr sz="1000" b="1" spc="-10" dirty="0">
                <a:solidFill>
                  <a:srgbClr val="FFFFFF"/>
                </a:solidFill>
                <a:latin typeface="Poppins-SemiBold"/>
                <a:cs typeface="Poppins-SemiBold"/>
              </a:rPr>
              <a:t>efficiency</a:t>
            </a:r>
            <a:endParaRPr sz="1000" dirty="0">
              <a:latin typeface="Poppins-SemiBold"/>
              <a:cs typeface="Poppins-SemiBold"/>
            </a:endParaRPr>
          </a:p>
        </p:txBody>
      </p:sp>
      <p:sp>
        <p:nvSpPr>
          <p:cNvPr id="23" name="object 27">
            <a:extLst>
              <a:ext uri="{FF2B5EF4-FFF2-40B4-BE49-F238E27FC236}">
                <a16:creationId xmlns:a16="http://schemas.microsoft.com/office/drawing/2014/main" id="{CEE5D57F-1D3B-5D47-B6B8-5E6C3214B315}"/>
              </a:ext>
            </a:extLst>
          </p:cNvPr>
          <p:cNvSpPr txBox="1"/>
          <p:nvPr/>
        </p:nvSpPr>
        <p:spPr>
          <a:xfrm>
            <a:off x="5461673" y="5122520"/>
            <a:ext cx="1907539"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Improved price </a:t>
            </a:r>
            <a:r>
              <a:rPr sz="1000" b="1" spc="-10" dirty="0">
                <a:solidFill>
                  <a:srgbClr val="FFFFFF"/>
                </a:solidFill>
                <a:latin typeface="Poppins-SemiBold"/>
                <a:cs typeface="Poppins-SemiBold"/>
              </a:rPr>
              <a:t>transparency</a:t>
            </a:r>
            <a:endParaRPr sz="1000" dirty="0">
              <a:latin typeface="Poppins-SemiBold"/>
              <a:cs typeface="Poppins-SemiBold"/>
            </a:endParaRPr>
          </a:p>
        </p:txBody>
      </p:sp>
      <p:sp>
        <p:nvSpPr>
          <p:cNvPr id="24" name="object 28">
            <a:extLst>
              <a:ext uri="{FF2B5EF4-FFF2-40B4-BE49-F238E27FC236}">
                <a16:creationId xmlns:a16="http://schemas.microsoft.com/office/drawing/2014/main" id="{31120F6E-6614-FF43-840A-E23B11FD4025}"/>
              </a:ext>
            </a:extLst>
          </p:cNvPr>
          <p:cNvSpPr txBox="1"/>
          <p:nvPr/>
        </p:nvSpPr>
        <p:spPr>
          <a:xfrm>
            <a:off x="8046742" y="4545410"/>
            <a:ext cx="13525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Enriched market </a:t>
            </a:r>
            <a:r>
              <a:rPr sz="1000" b="1" spc="-20" dirty="0">
                <a:solidFill>
                  <a:srgbClr val="FFFFFF"/>
                </a:solidFill>
                <a:latin typeface="Poppins-SemiBold"/>
                <a:cs typeface="Poppins-SemiBold"/>
              </a:rPr>
              <a:t>info</a:t>
            </a:r>
            <a:endParaRPr sz="1000">
              <a:latin typeface="Poppins-SemiBold"/>
              <a:cs typeface="Poppins-SemiBold"/>
            </a:endParaRPr>
          </a:p>
        </p:txBody>
      </p:sp>
      <p:sp>
        <p:nvSpPr>
          <p:cNvPr id="37" name="object 15">
            <a:extLst>
              <a:ext uri="{FF2B5EF4-FFF2-40B4-BE49-F238E27FC236}">
                <a16:creationId xmlns:a16="http://schemas.microsoft.com/office/drawing/2014/main" id="{65FB6D68-EFED-9343-BC27-A6B4AFDF2106}"/>
              </a:ext>
            </a:extLst>
          </p:cNvPr>
          <p:cNvSpPr txBox="1">
            <a:spLocks noGrp="1"/>
          </p:cNvSpPr>
          <p:nvPr>
            <p:ph type="title"/>
          </p:nvPr>
        </p:nvSpPr>
        <p:spPr>
          <a:xfrm>
            <a:off x="432395" y="386102"/>
            <a:ext cx="10508655"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1BA9D5"/>
                </a:solidFill>
                <a:latin typeface="Poppins-SemiBold"/>
                <a:cs typeface="Poppins-SemiBold"/>
              </a:rPr>
              <a:t>A team of experienced experts in technology</a:t>
            </a:r>
            <a:r>
              <a:rPr lang="en-US" sz="2400" b="1" dirty="0">
                <a:solidFill>
                  <a:srgbClr val="1BA9D5"/>
                </a:solidFill>
                <a:latin typeface="Poppins-SemiBold"/>
                <a:cs typeface="Poppins-SemiBold"/>
              </a:rPr>
              <a:t>,</a:t>
            </a:r>
            <a:r>
              <a:rPr sz="2400" b="1" dirty="0">
                <a:solidFill>
                  <a:srgbClr val="1BA9D5"/>
                </a:solidFill>
                <a:latin typeface="Poppins-SemiBold"/>
                <a:cs typeface="Poppins-SemiBold"/>
              </a:rPr>
              <a:t> </a:t>
            </a:r>
            <a:r>
              <a:rPr sz="2400" b="1" spc="-10" dirty="0">
                <a:solidFill>
                  <a:srgbClr val="1BA9D5"/>
                </a:solidFill>
                <a:latin typeface="Poppins-SemiBold"/>
                <a:cs typeface="Poppins-SemiBold"/>
              </a:rPr>
              <a:t>trading</a:t>
            </a:r>
            <a:r>
              <a:rPr lang="en-US" sz="2400" b="1" spc="-10" dirty="0">
                <a:solidFill>
                  <a:srgbClr val="1BA9D5"/>
                </a:solidFill>
                <a:latin typeface="Poppins-SemiBold"/>
                <a:cs typeface="Poppins-SemiBold"/>
              </a:rPr>
              <a:t> </a:t>
            </a:r>
            <a:r>
              <a:rPr lang="en-US" sz="2400" b="1" spc="-10" dirty="0">
                <a:solidFill>
                  <a:srgbClr val="FF0000"/>
                </a:solidFill>
                <a:latin typeface="Poppins-SemiBold"/>
                <a:cs typeface="Poppins-SemiBold"/>
              </a:rPr>
              <a:t>and sales</a:t>
            </a:r>
            <a:endParaRPr sz="2400" dirty="0">
              <a:solidFill>
                <a:srgbClr val="FF0000"/>
              </a:solidFill>
              <a:latin typeface="Poppins-SemiBold"/>
              <a:cs typeface="Poppins-SemiBold"/>
            </a:endParaRPr>
          </a:p>
        </p:txBody>
      </p:sp>
      <p:grpSp>
        <p:nvGrpSpPr>
          <p:cNvPr id="40" name="object 16">
            <a:extLst>
              <a:ext uri="{FF2B5EF4-FFF2-40B4-BE49-F238E27FC236}">
                <a16:creationId xmlns:a16="http://schemas.microsoft.com/office/drawing/2014/main" id="{E350F913-39E0-E549-A2F8-AE545AC3762A}"/>
              </a:ext>
            </a:extLst>
          </p:cNvPr>
          <p:cNvGrpSpPr/>
          <p:nvPr/>
        </p:nvGrpSpPr>
        <p:grpSpPr>
          <a:xfrm>
            <a:off x="432395" y="973298"/>
            <a:ext cx="6356350" cy="5699125"/>
            <a:chOff x="428894" y="1068742"/>
            <a:chExt cx="6356350" cy="5699125"/>
          </a:xfrm>
        </p:grpSpPr>
        <p:pic>
          <p:nvPicPr>
            <p:cNvPr id="42" name="object 17">
              <a:extLst>
                <a:ext uri="{FF2B5EF4-FFF2-40B4-BE49-F238E27FC236}">
                  <a16:creationId xmlns:a16="http://schemas.microsoft.com/office/drawing/2014/main" id="{878BB126-92E8-2347-8ECD-8A37476BC36D}"/>
                </a:ext>
              </a:extLst>
            </p:cNvPr>
            <p:cNvPicPr/>
            <p:nvPr/>
          </p:nvPicPr>
          <p:blipFill>
            <a:blip r:embed="rId6" cstate="print"/>
            <a:stretch>
              <a:fillRect/>
            </a:stretch>
          </p:blipFill>
          <p:spPr>
            <a:xfrm>
              <a:off x="454355" y="1068742"/>
              <a:ext cx="1513395" cy="1513395"/>
            </a:xfrm>
            <a:prstGeom prst="rect">
              <a:avLst/>
            </a:prstGeom>
          </p:spPr>
        </p:pic>
        <p:pic>
          <p:nvPicPr>
            <p:cNvPr id="43" name="object 18">
              <a:extLst>
                <a:ext uri="{FF2B5EF4-FFF2-40B4-BE49-F238E27FC236}">
                  <a16:creationId xmlns:a16="http://schemas.microsoft.com/office/drawing/2014/main" id="{863BD6B4-7CB3-4948-A014-12DBBC951A80}"/>
                </a:ext>
              </a:extLst>
            </p:cNvPr>
            <p:cNvPicPr/>
            <p:nvPr/>
          </p:nvPicPr>
          <p:blipFill>
            <a:blip r:embed="rId7" cstate="print"/>
            <a:stretch>
              <a:fillRect/>
            </a:stretch>
          </p:blipFill>
          <p:spPr>
            <a:xfrm>
              <a:off x="454355" y="2845663"/>
              <a:ext cx="1127302" cy="1127315"/>
            </a:xfrm>
            <a:prstGeom prst="rect">
              <a:avLst/>
            </a:prstGeom>
          </p:spPr>
        </p:pic>
        <p:pic>
          <p:nvPicPr>
            <p:cNvPr id="50" name="object 19">
              <a:extLst>
                <a:ext uri="{FF2B5EF4-FFF2-40B4-BE49-F238E27FC236}">
                  <a16:creationId xmlns:a16="http://schemas.microsoft.com/office/drawing/2014/main" id="{7B9F105E-F340-8749-8596-B0A36C3A5E91}"/>
                </a:ext>
              </a:extLst>
            </p:cNvPr>
            <p:cNvPicPr/>
            <p:nvPr/>
          </p:nvPicPr>
          <p:blipFill>
            <a:blip r:embed="rId8" cstate="print"/>
            <a:stretch>
              <a:fillRect/>
            </a:stretch>
          </p:blipFill>
          <p:spPr>
            <a:xfrm>
              <a:off x="450697" y="4237697"/>
              <a:ext cx="1135367" cy="1135354"/>
            </a:xfrm>
            <a:prstGeom prst="rect">
              <a:avLst/>
            </a:prstGeom>
          </p:spPr>
        </p:pic>
        <p:pic>
          <p:nvPicPr>
            <p:cNvPr id="51" name="object 20">
              <a:extLst>
                <a:ext uri="{FF2B5EF4-FFF2-40B4-BE49-F238E27FC236}">
                  <a16:creationId xmlns:a16="http://schemas.microsoft.com/office/drawing/2014/main" id="{A9D68B2C-95EF-5641-B1A6-75432FEBAA6C}"/>
                </a:ext>
              </a:extLst>
            </p:cNvPr>
            <p:cNvPicPr/>
            <p:nvPr/>
          </p:nvPicPr>
          <p:blipFill>
            <a:blip r:embed="rId9" cstate="print"/>
            <a:stretch>
              <a:fillRect/>
            </a:stretch>
          </p:blipFill>
          <p:spPr>
            <a:xfrm>
              <a:off x="445096" y="5631129"/>
              <a:ext cx="1131963" cy="1136561"/>
            </a:xfrm>
            <a:prstGeom prst="rect">
              <a:avLst/>
            </a:prstGeom>
          </p:spPr>
        </p:pic>
        <p:sp>
          <p:nvSpPr>
            <p:cNvPr id="52" name="object 21">
              <a:extLst>
                <a:ext uri="{FF2B5EF4-FFF2-40B4-BE49-F238E27FC236}">
                  <a16:creationId xmlns:a16="http://schemas.microsoft.com/office/drawing/2014/main" id="{CE162E53-E18B-D84F-A6FA-FEC35C6C0128}"/>
                </a:ext>
              </a:extLst>
            </p:cNvPr>
            <p:cNvSpPr/>
            <p:nvPr/>
          </p:nvSpPr>
          <p:spPr>
            <a:xfrm>
              <a:off x="428894" y="2710305"/>
              <a:ext cx="6356350" cy="0"/>
            </a:xfrm>
            <a:custGeom>
              <a:avLst/>
              <a:gdLst/>
              <a:ahLst/>
              <a:cxnLst/>
              <a:rect l="l" t="t" r="r" b="b"/>
              <a:pathLst>
                <a:path w="6356350">
                  <a:moveTo>
                    <a:pt x="0" y="0"/>
                  </a:moveTo>
                  <a:lnTo>
                    <a:pt x="6355803" y="0"/>
                  </a:lnTo>
                </a:path>
              </a:pathLst>
            </a:custGeom>
            <a:ln w="12700">
              <a:solidFill>
                <a:srgbClr val="CCCCCC"/>
              </a:solidFill>
            </a:ln>
          </p:spPr>
          <p:txBody>
            <a:bodyPr wrap="square" lIns="0" tIns="0" rIns="0" bIns="0" rtlCol="0"/>
            <a:lstStyle/>
            <a:p>
              <a:endParaRPr/>
            </a:p>
          </p:txBody>
        </p:sp>
      </p:grpSp>
      <p:sp>
        <p:nvSpPr>
          <p:cNvPr id="53" name="object 22">
            <a:extLst>
              <a:ext uri="{FF2B5EF4-FFF2-40B4-BE49-F238E27FC236}">
                <a16:creationId xmlns:a16="http://schemas.microsoft.com/office/drawing/2014/main" id="{B6EDD332-50DA-A640-92E6-F28F97CC9539}"/>
              </a:ext>
            </a:extLst>
          </p:cNvPr>
          <p:cNvSpPr txBox="1"/>
          <p:nvPr/>
        </p:nvSpPr>
        <p:spPr>
          <a:xfrm>
            <a:off x="2156200" y="1046530"/>
            <a:ext cx="4635500" cy="1243930"/>
          </a:xfrm>
          <a:prstGeom prst="rect">
            <a:avLst/>
          </a:prstGeom>
        </p:spPr>
        <p:txBody>
          <a:bodyPr vert="horz" wrap="square" lIns="0" tIns="12700" rIns="0" bIns="0" rtlCol="0">
            <a:spAutoFit/>
          </a:bodyPr>
          <a:lstStyle/>
          <a:p>
            <a:pPr marL="12700" algn="just">
              <a:lnSpc>
                <a:spcPct val="100000"/>
              </a:lnSpc>
              <a:spcBef>
                <a:spcPts val="100"/>
              </a:spcBef>
            </a:pPr>
            <a:r>
              <a:rPr sz="1000" b="1" dirty="0">
                <a:latin typeface="Poppins-SemiBold"/>
                <a:cs typeface="Poppins-SemiBold"/>
              </a:rPr>
              <a:t>Kevin</a:t>
            </a:r>
            <a:r>
              <a:rPr sz="1000" b="1" spc="90" dirty="0">
                <a:latin typeface="Poppins-SemiBold"/>
                <a:cs typeface="Poppins-SemiBold"/>
              </a:rPr>
              <a:t> </a:t>
            </a:r>
            <a:r>
              <a:rPr sz="1000" b="1" dirty="0">
                <a:latin typeface="Poppins-SemiBold"/>
                <a:cs typeface="Poppins-SemiBold"/>
              </a:rPr>
              <a:t>O’Sullivan</a:t>
            </a:r>
            <a:r>
              <a:rPr sz="1000" b="1" spc="95" dirty="0">
                <a:latin typeface="Poppins-SemiBold"/>
                <a:cs typeface="Poppins-SemiBold"/>
              </a:rPr>
              <a:t> </a:t>
            </a:r>
            <a:r>
              <a:rPr sz="1000" b="1" dirty="0">
                <a:latin typeface="Poppins-SemiBold"/>
                <a:cs typeface="Poppins-SemiBold"/>
              </a:rPr>
              <a:t>-</a:t>
            </a:r>
            <a:r>
              <a:rPr sz="1000" b="1" spc="90" dirty="0">
                <a:latin typeface="Poppins-SemiBold"/>
                <a:cs typeface="Poppins-SemiBold"/>
              </a:rPr>
              <a:t> </a:t>
            </a:r>
            <a:r>
              <a:rPr sz="1000" b="1" dirty="0">
                <a:latin typeface="Poppins-SemiBold"/>
                <a:cs typeface="Poppins-SemiBold"/>
              </a:rPr>
              <a:t>Founder</a:t>
            </a:r>
            <a:r>
              <a:rPr sz="1000" b="1" spc="95" dirty="0">
                <a:latin typeface="Poppins-SemiBold"/>
                <a:cs typeface="Poppins-SemiBold"/>
              </a:rPr>
              <a:t> </a:t>
            </a:r>
            <a:r>
              <a:rPr sz="1000" b="1" dirty="0">
                <a:latin typeface="Poppins-SemiBold"/>
                <a:cs typeface="Poppins-SemiBold"/>
              </a:rPr>
              <a:t>and</a:t>
            </a:r>
            <a:r>
              <a:rPr sz="1000" b="1" spc="95" dirty="0">
                <a:latin typeface="Poppins-SemiBold"/>
                <a:cs typeface="Poppins-SemiBold"/>
              </a:rPr>
              <a:t> </a:t>
            </a:r>
            <a:r>
              <a:rPr sz="1000" b="1" spc="-25" dirty="0">
                <a:latin typeface="Poppins-SemiBold"/>
                <a:cs typeface="Poppins-SemiBold"/>
              </a:rPr>
              <a:t>CEO</a:t>
            </a:r>
            <a:endParaRPr sz="1000" dirty="0">
              <a:latin typeface="Poppins-SemiBold"/>
              <a:cs typeface="Poppins-SemiBold"/>
            </a:endParaRPr>
          </a:p>
          <a:p>
            <a:pPr marL="12700" marR="5080" algn="just">
              <a:lnSpc>
                <a:spcPct val="100000"/>
              </a:lnSpc>
              <a:spcBef>
                <a:spcPts val="1200"/>
              </a:spcBef>
            </a:pPr>
            <a:r>
              <a:rPr sz="1000" dirty="0">
                <a:solidFill>
                  <a:srgbClr val="666667"/>
                </a:solidFill>
                <a:latin typeface="Poppins"/>
                <a:cs typeface="Poppins"/>
              </a:rPr>
              <a:t>“We</a:t>
            </a:r>
            <a:r>
              <a:rPr sz="1000" spc="345" dirty="0">
                <a:solidFill>
                  <a:srgbClr val="666667"/>
                </a:solidFill>
                <a:latin typeface="Poppins"/>
                <a:cs typeface="Poppins"/>
              </a:rPr>
              <a:t> </a:t>
            </a:r>
            <a:r>
              <a:rPr sz="1000" dirty="0">
                <a:solidFill>
                  <a:srgbClr val="666667"/>
                </a:solidFill>
                <a:latin typeface="Poppins"/>
                <a:cs typeface="Poppins"/>
              </a:rPr>
              <a:t>targeted</a:t>
            </a:r>
            <a:r>
              <a:rPr sz="1000" spc="350" dirty="0">
                <a:solidFill>
                  <a:srgbClr val="666667"/>
                </a:solidFill>
                <a:latin typeface="Poppins"/>
                <a:cs typeface="Poppins"/>
              </a:rPr>
              <a:t> </a:t>
            </a:r>
            <a:r>
              <a:rPr sz="1000" dirty="0">
                <a:solidFill>
                  <a:srgbClr val="666667"/>
                </a:solidFill>
                <a:latin typeface="Poppins"/>
                <a:cs typeface="Poppins"/>
              </a:rPr>
              <a:t>dairy</a:t>
            </a:r>
            <a:r>
              <a:rPr sz="1000" spc="350" dirty="0">
                <a:solidFill>
                  <a:srgbClr val="666667"/>
                </a:solidFill>
                <a:latin typeface="Poppins"/>
                <a:cs typeface="Poppins"/>
              </a:rPr>
              <a:t> </a:t>
            </a:r>
            <a:r>
              <a:rPr sz="1000" dirty="0">
                <a:solidFill>
                  <a:srgbClr val="666667"/>
                </a:solidFill>
                <a:latin typeface="Poppins"/>
                <a:cs typeface="Poppins"/>
              </a:rPr>
              <a:t>as</a:t>
            </a:r>
            <a:r>
              <a:rPr sz="1000" spc="350" dirty="0">
                <a:solidFill>
                  <a:srgbClr val="666667"/>
                </a:solidFill>
                <a:latin typeface="Poppins"/>
                <a:cs typeface="Poppins"/>
              </a:rPr>
              <a:t> </a:t>
            </a:r>
            <a:r>
              <a:rPr sz="1000" dirty="0">
                <a:solidFill>
                  <a:srgbClr val="666667"/>
                </a:solidFill>
                <a:latin typeface="Poppins"/>
                <a:cs typeface="Poppins"/>
              </a:rPr>
              <a:t>our</a:t>
            </a:r>
            <a:r>
              <a:rPr sz="1000" spc="350" dirty="0">
                <a:solidFill>
                  <a:srgbClr val="666667"/>
                </a:solidFill>
                <a:latin typeface="Poppins"/>
                <a:cs typeface="Poppins"/>
              </a:rPr>
              <a:t> </a:t>
            </a:r>
            <a:r>
              <a:rPr sz="1000" dirty="0">
                <a:solidFill>
                  <a:srgbClr val="666667"/>
                </a:solidFill>
                <a:latin typeface="Poppins"/>
                <a:cs typeface="Poppins"/>
              </a:rPr>
              <a:t>first</a:t>
            </a:r>
            <a:r>
              <a:rPr sz="1000" spc="350" dirty="0">
                <a:solidFill>
                  <a:srgbClr val="666667"/>
                </a:solidFill>
                <a:latin typeface="Poppins"/>
                <a:cs typeface="Poppins"/>
              </a:rPr>
              <a:t> </a:t>
            </a:r>
            <a:r>
              <a:rPr sz="1000" dirty="0">
                <a:solidFill>
                  <a:srgbClr val="666667"/>
                </a:solidFill>
                <a:latin typeface="Poppins"/>
                <a:cs typeface="Poppins"/>
              </a:rPr>
              <a:t>vertical</a:t>
            </a:r>
            <a:r>
              <a:rPr sz="1000" spc="350" dirty="0">
                <a:solidFill>
                  <a:srgbClr val="666667"/>
                </a:solidFill>
                <a:latin typeface="Poppins"/>
                <a:cs typeface="Poppins"/>
              </a:rPr>
              <a:t> </a:t>
            </a:r>
            <a:r>
              <a:rPr sz="1000" dirty="0">
                <a:solidFill>
                  <a:srgbClr val="666667"/>
                </a:solidFill>
                <a:latin typeface="Poppins"/>
                <a:cs typeface="Poppins"/>
              </a:rPr>
              <a:t>as</a:t>
            </a:r>
            <a:r>
              <a:rPr sz="1000" spc="350" dirty="0">
                <a:solidFill>
                  <a:srgbClr val="666667"/>
                </a:solidFill>
                <a:latin typeface="Poppins"/>
                <a:cs typeface="Poppins"/>
              </a:rPr>
              <a:t> </a:t>
            </a:r>
            <a:r>
              <a:rPr sz="1000" dirty="0">
                <a:solidFill>
                  <a:srgbClr val="666667"/>
                </a:solidFill>
                <a:latin typeface="Poppins"/>
                <a:cs typeface="Poppins"/>
              </a:rPr>
              <a:t>we</a:t>
            </a:r>
            <a:r>
              <a:rPr sz="1000" spc="350" dirty="0">
                <a:solidFill>
                  <a:srgbClr val="666667"/>
                </a:solidFill>
                <a:latin typeface="Poppins"/>
                <a:cs typeface="Poppins"/>
              </a:rPr>
              <a:t> </a:t>
            </a:r>
            <a:r>
              <a:rPr sz="1000" dirty="0">
                <a:solidFill>
                  <a:srgbClr val="666667"/>
                </a:solidFill>
                <a:latin typeface="Poppins"/>
                <a:cs typeface="Poppins"/>
              </a:rPr>
              <a:t>had</a:t>
            </a:r>
            <a:r>
              <a:rPr sz="1000" spc="350" dirty="0">
                <a:solidFill>
                  <a:srgbClr val="666667"/>
                </a:solidFill>
                <a:latin typeface="Poppins"/>
                <a:cs typeface="Poppins"/>
              </a:rPr>
              <a:t> </a:t>
            </a:r>
            <a:r>
              <a:rPr sz="1000" dirty="0">
                <a:solidFill>
                  <a:srgbClr val="666667"/>
                </a:solidFill>
                <a:latin typeface="Poppins"/>
                <a:cs typeface="Poppins"/>
              </a:rPr>
              <a:t>experience</a:t>
            </a:r>
            <a:r>
              <a:rPr sz="1000" spc="350" dirty="0">
                <a:solidFill>
                  <a:srgbClr val="666667"/>
                </a:solidFill>
                <a:latin typeface="Poppins"/>
                <a:cs typeface="Poppins"/>
              </a:rPr>
              <a:t> </a:t>
            </a:r>
            <a:r>
              <a:rPr sz="1000" spc="-25" dirty="0">
                <a:solidFill>
                  <a:srgbClr val="666667"/>
                </a:solidFill>
                <a:latin typeface="Poppins"/>
                <a:cs typeface="Poppins"/>
              </a:rPr>
              <a:t>and </a:t>
            </a:r>
            <a:r>
              <a:rPr sz="1000" dirty="0">
                <a:solidFill>
                  <a:srgbClr val="666667"/>
                </a:solidFill>
                <a:latin typeface="Poppins"/>
                <a:cs typeface="Poppins"/>
              </a:rPr>
              <a:t>knowledge</a:t>
            </a:r>
            <a:r>
              <a:rPr sz="1000" spc="305" dirty="0">
                <a:solidFill>
                  <a:srgbClr val="666667"/>
                </a:solidFill>
                <a:latin typeface="Poppins"/>
                <a:cs typeface="Poppins"/>
              </a:rPr>
              <a:t> </a:t>
            </a:r>
            <a:r>
              <a:rPr sz="1000" dirty="0">
                <a:solidFill>
                  <a:srgbClr val="666667"/>
                </a:solidFill>
                <a:latin typeface="Poppins"/>
                <a:cs typeface="Poppins"/>
              </a:rPr>
              <a:t>in</a:t>
            </a:r>
            <a:r>
              <a:rPr sz="1000" spc="310" dirty="0">
                <a:solidFill>
                  <a:srgbClr val="666667"/>
                </a:solidFill>
                <a:latin typeface="Poppins"/>
                <a:cs typeface="Poppins"/>
              </a:rPr>
              <a:t> </a:t>
            </a:r>
            <a:r>
              <a:rPr sz="1000" dirty="0">
                <a:solidFill>
                  <a:srgbClr val="666667"/>
                </a:solidFill>
                <a:latin typeface="Poppins"/>
                <a:cs typeface="Poppins"/>
              </a:rPr>
              <a:t>the</a:t>
            </a:r>
            <a:r>
              <a:rPr sz="1000" spc="310" dirty="0">
                <a:solidFill>
                  <a:srgbClr val="666667"/>
                </a:solidFill>
                <a:latin typeface="Poppins"/>
                <a:cs typeface="Poppins"/>
              </a:rPr>
              <a:t> </a:t>
            </a:r>
            <a:r>
              <a:rPr sz="1000" dirty="0">
                <a:solidFill>
                  <a:srgbClr val="666667"/>
                </a:solidFill>
                <a:latin typeface="Poppins"/>
                <a:cs typeface="Poppins"/>
              </a:rPr>
              <a:t>sector</a:t>
            </a:r>
            <a:r>
              <a:rPr sz="1000" spc="310" dirty="0">
                <a:solidFill>
                  <a:srgbClr val="666667"/>
                </a:solidFill>
                <a:latin typeface="Poppins"/>
                <a:cs typeface="Poppins"/>
              </a:rPr>
              <a:t> </a:t>
            </a:r>
            <a:r>
              <a:rPr sz="1000" dirty="0">
                <a:solidFill>
                  <a:srgbClr val="666667"/>
                </a:solidFill>
                <a:latin typeface="Poppins"/>
                <a:cs typeface="Poppins"/>
              </a:rPr>
              <a:t>and</a:t>
            </a:r>
            <a:r>
              <a:rPr sz="1000" spc="310" dirty="0">
                <a:solidFill>
                  <a:srgbClr val="666667"/>
                </a:solidFill>
                <a:latin typeface="Poppins"/>
                <a:cs typeface="Poppins"/>
              </a:rPr>
              <a:t> </a:t>
            </a:r>
            <a:r>
              <a:rPr sz="1000" dirty="0">
                <a:solidFill>
                  <a:srgbClr val="666667"/>
                </a:solidFill>
                <a:latin typeface="Poppins"/>
                <a:cs typeface="Poppins"/>
              </a:rPr>
              <a:t>could</a:t>
            </a:r>
            <a:r>
              <a:rPr sz="1000" spc="310" dirty="0">
                <a:solidFill>
                  <a:srgbClr val="666667"/>
                </a:solidFill>
                <a:latin typeface="Poppins"/>
                <a:cs typeface="Poppins"/>
              </a:rPr>
              <a:t> </a:t>
            </a:r>
            <a:r>
              <a:rPr sz="1000" dirty="0">
                <a:solidFill>
                  <a:srgbClr val="666667"/>
                </a:solidFill>
                <a:latin typeface="Poppins"/>
                <a:cs typeface="Poppins"/>
              </a:rPr>
              <a:t>see</a:t>
            </a:r>
            <a:r>
              <a:rPr sz="1000" spc="310" dirty="0">
                <a:solidFill>
                  <a:srgbClr val="666667"/>
                </a:solidFill>
                <a:latin typeface="Poppins"/>
                <a:cs typeface="Poppins"/>
              </a:rPr>
              <a:t> </a:t>
            </a:r>
            <a:r>
              <a:rPr sz="1000" dirty="0">
                <a:solidFill>
                  <a:srgbClr val="666667"/>
                </a:solidFill>
                <a:latin typeface="Poppins"/>
                <a:cs typeface="Poppins"/>
              </a:rPr>
              <a:t>growth</a:t>
            </a:r>
            <a:r>
              <a:rPr sz="1000" spc="310" dirty="0">
                <a:solidFill>
                  <a:srgbClr val="666667"/>
                </a:solidFill>
                <a:latin typeface="Poppins"/>
                <a:cs typeface="Poppins"/>
              </a:rPr>
              <a:t> </a:t>
            </a:r>
            <a:r>
              <a:rPr sz="1000" dirty="0">
                <a:solidFill>
                  <a:srgbClr val="666667"/>
                </a:solidFill>
                <a:latin typeface="Poppins"/>
                <a:cs typeface="Poppins"/>
              </a:rPr>
              <a:t>in</a:t>
            </a:r>
            <a:r>
              <a:rPr sz="1000" spc="310" dirty="0">
                <a:solidFill>
                  <a:srgbClr val="666667"/>
                </a:solidFill>
                <a:latin typeface="Poppins"/>
                <a:cs typeface="Poppins"/>
              </a:rPr>
              <a:t> </a:t>
            </a:r>
            <a:r>
              <a:rPr sz="1000" dirty="0">
                <a:solidFill>
                  <a:srgbClr val="666667"/>
                </a:solidFill>
                <a:latin typeface="Poppins"/>
                <a:cs typeface="Poppins"/>
              </a:rPr>
              <a:t>volumes.</a:t>
            </a:r>
            <a:r>
              <a:rPr sz="1000" spc="310" dirty="0">
                <a:solidFill>
                  <a:srgbClr val="666667"/>
                </a:solidFill>
                <a:latin typeface="Poppins"/>
                <a:cs typeface="Poppins"/>
              </a:rPr>
              <a:t> </a:t>
            </a:r>
            <a:r>
              <a:rPr sz="1000" spc="-10" dirty="0">
                <a:solidFill>
                  <a:srgbClr val="666667"/>
                </a:solidFill>
                <a:latin typeface="Poppins"/>
                <a:cs typeface="Poppins"/>
              </a:rPr>
              <a:t>Volume </a:t>
            </a:r>
            <a:r>
              <a:rPr sz="1000" dirty="0">
                <a:solidFill>
                  <a:srgbClr val="666667"/>
                </a:solidFill>
                <a:latin typeface="Poppins"/>
                <a:cs typeface="Poppins"/>
              </a:rPr>
              <a:t>growth</a:t>
            </a:r>
            <a:r>
              <a:rPr sz="1000" spc="45" dirty="0">
                <a:solidFill>
                  <a:srgbClr val="666667"/>
                </a:solidFill>
                <a:latin typeface="Poppins"/>
                <a:cs typeface="Poppins"/>
              </a:rPr>
              <a:t> </a:t>
            </a:r>
            <a:r>
              <a:rPr lang="en-US" sz="1000" spc="45" dirty="0">
                <a:solidFill>
                  <a:srgbClr val="666667"/>
                </a:solidFill>
                <a:latin typeface="Poppins"/>
                <a:cs typeface="Poppins"/>
              </a:rPr>
              <a:t> was driven by </a:t>
            </a:r>
            <a:r>
              <a:rPr lang="en-US" sz="1000" dirty="0">
                <a:solidFill>
                  <a:srgbClr val="666667"/>
                </a:solidFill>
                <a:latin typeface="Poppins"/>
                <a:cs typeface="Poppins"/>
              </a:rPr>
              <a:t>increasing </a:t>
            </a:r>
            <a:r>
              <a:rPr sz="1000" dirty="0">
                <a:solidFill>
                  <a:srgbClr val="666667"/>
                </a:solidFill>
                <a:latin typeface="Poppins"/>
                <a:cs typeface="Poppins"/>
              </a:rPr>
              <a:t>demand</a:t>
            </a:r>
            <a:r>
              <a:rPr lang="en-US" sz="1000" dirty="0">
                <a:solidFill>
                  <a:srgbClr val="666667"/>
                </a:solidFill>
                <a:latin typeface="Poppins"/>
                <a:cs typeface="Poppins"/>
              </a:rPr>
              <a:t> and the increasingly wealthy Asian market. Added to that was</a:t>
            </a:r>
            <a:r>
              <a:rPr sz="1000" spc="50" dirty="0">
                <a:solidFill>
                  <a:srgbClr val="666667"/>
                </a:solidFill>
                <a:latin typeface="Poppins"/>
                <a:cs typeface="Poppins"/>
              </a:rPr>
              <a:t> </a:t>
            </a:r>
            <a:r>
              <a:rPr sz="1000" dirty="0">
                <a:solidFill>
                  <a:srgbClr val="666667"/>
                </a:solidFill>
                <a:latin typeface="Poppins"/>
                <a:cs typeface="Poppins"/>
              </a:rPr>
              <a:t>the</a:t>
            </a:r>
            <a:r>
              <a:rPr sz="1000" spc="50" dirty="0">
                <a:solidFill>
                  <a:srgbClr val="666667"/>
                </a:solidFill>
                <a:latin typeface="Poppins"/>
                <a:cs typeface="Poppins"/>
              </a:rPr>
              <a:t> </a:t>
            </a:r>
            <a:r>
              <a:rPr sz="1000" dirty="0">
                <a:solidFill>
                  <a:srgbClr val="666667"/>
                </a:solidFill>
                <a:latin typeface="Poppins"/>
                <a:cs typeface="Poppins"/>
              </a:rPr>
              <a:t>decision</a:t>
            </a:r>
            <a:r>
              <a:rPr sz="1000" spc="50" dirty="0">
                <a:solidFill>
                  <a:srgbClr val="666667"/>
                </a:solidFill>
                <a:latin typeface="Poppins"/>
                <a:cs typeface="Poppins"/>
              </a:rPr>
              <a:t> </a:t>
            </a:r>
            <a:r>
              <a:rPr sz="1000" dirty="0">
                <a:solidFill>
                  <a:srgbClr val="666667"/>
                </a:solidFill>
                <a:latin typeface="Poppins"/>
                <a:cs typeface="Poppins"/>
              </a:rPr>
              <a:t>from</a:t>
            </a:r>
            <a:r>
              <a:rPr sz="1000" spc="45" dirty="0">
                <a:solidFill>
                  <a:srgbClr val="666667"/>
                </a:solidFill>
                <a:latin typeface="Poppins"/>
                <a:cs typeface="Poppins"/>
              </a:rPr>
              <a:t> </a:t>
            </a:r>
            <a:r>
              <a:rPr sz="1000" dirty="0">
                <a:solidFill>
                  <a:srgbClr val="666667"/>
                </a:solidFill>
                <a:latin typeface="Poppins"/>
                <a:cs typeface="Poppins"/>
              </a:rPr>
              <a:t>the</a:t>
            </a:r>
            <a:r>
              <a:rPr sz="1000" spc="50" dirty="0">
                <a:solidFill>
                  <a:srgbClr val="666667"/>
                </a:solidFill>
                <a:latin typeface="Poppins"/>
                <a:cs typeface="Poppins"/>
              </a:rPr>
              <a:t> </a:t>
            </a:r>
            <a:r>
              <a:rPr sz="1000" dirty="0">
                <a:solidFill>
                  <a:srgbClr val="666667"/>
                </a:solidFill>
                <a:latin typeface="Poppins"/>
                <a:cs typeface="Poppins"/>
              </a:rPr>
              <a:t>EU</a:t>
            </a:r>
            <a:r>
              <a:rPr sz="1000" spc="50" dirty="0">
                <a:solidFill>
                  <a:srgbClr val="666667"/>
                </a:solidFill>
                <a:latin typeface="Poppins"/>
                <a:cs typeface="Poppins"/>
              </a:rPr>
              <a:t> </a:t>
            </a:r>
            <a:r>
              <a:rPr sz="1000" dirty="0">
                <a:solidFill>
                  <a:srgbClr val="666667"/>
                </a:solidFill>
                <a:latin typeface="Poppins"/>
                <a:cs typeface="Poppins"/>
              </a:rPr>
              <a:t>to</a:t>
            </a:r>
            <a:r>
              <a:rPr sz="1000" spc="50" dirty="0">
                <a:solidFill>
                  <a:srgbClr val="666667"/>
                </a:solidFill>
                <a:latin typeface="Poppins"/>
                <a:cs typeface="Poppins"/>
              </a:rPr>
              <a:t> </a:t>
            </a:r>
            <a:r>
              <a:rPr sz="1000" spc="-10" dirty="0">
                <a:solidFill>
                  <a:srgbClr val="666667"/>
                </a:solidFill>
                <a:latin typeface="Poppins"/>
                <a:cs typeface="Poppins"/>
              </a:rPr>
              <a:t>remove </a:t>
            </a:r>
            <a:r>
              <a:rPr sz="1000" dirty="0">
                <a:solidFill>
                  <a:srgbClr val="666667"/>
                </a:solidFill>
                <a:latin typeface="Poppins"/>
                <a:cs typeface="Poppins"/>
              </a:rPr>
              <a:t>production</a:t>
            </a:r>
            <a:r>
              <a:rPr sz="1000" spc="210" dirty="0">
                <a:solidFill>
                  <a:srgbClr val="666667"/>
                </a:solidFill>
                <a:latin typeface="Poppins"/>
                <a:cs typeface="Poppins"/>
              </a:rPr>
              <a:t> </a:t>
            </a:r>
            <a:r>
              <a:rPr sz="1000" dirty="0">
                <a:solidFill>
                  <a:srgbClr val="666667"/>
                </a:solidFill>
                <a:latin typeface="Poppins"/>
                <a:cs typeface="Poppins"/>
              </a:rPr>
              <a:t>caps</a:t>
            </a:r>
            <a:r>
              <a:rPr sz="1000" spc="210" dirty="0">
                <a:solidFill>
                  <a:srgbClr val="666667"/>
                </a:solidFill>
                <a:latin typeface="Poppins"/>
                <a:cs typeface="Poppins"/>
              </a:rPr>
              <a:t> </a:t>
            </a:r>
            <a:r>
              <a:rPr sz="1000" dirty="0">
                <a:solidFill>
                  <a:srgbClr val="666667"/>
                </a:solidFill>
                <a:latin typeface="Poppins"/>
                <a:cs typeface="Poppins"/>
              </a:rPr>
              <a:t>for</a:t>
            </a:r>
            <a:r>
              <a:rPr sz="1000" spc="210" dirty="0">
                <a:solidFill>
                  <a:srgbClr val="666667"/>
                </a:solidFill>
                <a:latin typeface="Poppins"/>
                <a:cs typeface="Poppins"/>
              </a:rPr>
              <a:t> </a:t>
            </a:r>
            <a:r>
              <a:rPr sz="1000" dirty="0">
                <a:solidFill>
                  <a:srgbClr val="666667"/>
                </a:solidFill>
                <a:latin typeface="Poppins"/>
                <a:cs typeface="Poppins"/>
              </a:rPr>
              <a:t>dairy</a:t>
            </a:r>
            <a:r>
              <a:rPr sz="1000" spc="215" dirty="0">
                <a:solidFill>
                  <a:srgbClr val="666667"/>
                </a:solidFill>
                <a:latin typeface="Poppins"/>
                <a:cs typeface="Poppins"/>
              </a:rPr>
              <a:t> </a:t>
            </a:r>
            <a:r>
              <a:rPr sz="1000" dirty="0">
                <a:solidFill>
                  <a:srgbClr val="666667"/>
                </a:solidFill>
                <a:latin typeface="Poppins"/>
                <a:cs typeface="Poppins"/>
              </a:rPr>
              <a:t>production,</a:t>
            </a:r>
            <a:r>
              <a:rPr sz="1000" spc="210" dirty="0">
                <a:solidFill>
                  <a:srgbClr val="666667"/>
                </a:solidFill>
                <a:latin typeface="Poppins"/>
                <a:cs typeface="Poppins"/>
              </a:rPr>
              <a:t> </a:t>
            </a:r>
            <a:r>
              <a:rPr sz="1000" dirty="0">
                <a:solidFill>
                  <a:srgbClr val="666667"/>
                </a:solidFill>
                <a:latin typeface="Poppins"/>
                <a:cs typeface="Poppins"/>
              </a:rPr>
              <a:t>which</a:t>
            </a:r>
            <a:r>
              <a:rPr sz="1000" spc="210" dirty="0">
                <a:solidFill>
                  <a:srgbClr val="666667"/>
                </a:solidFill>
                <a:latin typeface="Poppins"/>
                <a:cs typeface="Poppins"/>
              </a:rPr>
              <a:t> </a:t>
            </a:r>
            <a:r>
              <a:rPr sz="1000" dirty="0">
                <a:solidFill>
                  <a:srgbClr val="666667"/>
                </a:solidFill>
                <a:latin typeface="Poppins"/>
                <a:cs typeface="Poppins"/>
              </a:rPr>
              <a:t>had</a:t>
            </a:r>
            <a:r>
              <a:rPr sz="1000" spc="210" dirty="0">
                <a:solidFill>
                  <a:srgbClr val="666667"/>
                </a:solidFill>
                <a:latin typeface="Poppins"/>
                <a:cs typeface="Poppins"/>
              </a:rPr>
              <a:t> </a:t>
            </a:r>
            <a:r>
              <a:rPr sz="1000" dirty="0">
                <a:solidFill>
                  <a:srgbClr val="666667"/>
                </a:solidFill>
                <a:latin typeface="Poppins"/>
                <a:cs typeface="Poppins"/>
              </a:rPr>
              <a:t>been</a:t>
            </a:r>
            <a:r>
              <a:rPr sz="1000" spc="215" dirty="0">
                <a:solidFill>
                  <a:srgbClr val="666667"/>
                </a:solidFill>
                <a:latin typeface="Poppins"/>
                <a:cs typeface="Poppins"/>
              </a:rPr>
              <a:t> </a:t>
            </a:r>
            <a:r>
              <a:rPr sz="1000" dirty="0">
                <a:solidFill>
                  <a:srgbClr val="666667"/>
                </a:solidFill>
                <a:latin typeface="Poppins"/>
                <a:cs typeface="Poppins"/>
              </a:rPr>
              <a:t>in</a:t>
            </a:r>
            <a:r>
              <a:rPr sz="1000" spc="210" dirty="0">
                <a:solidFill>
                  <a:srgbClr val="666667"/>
                </a:solidFill>
                <a:latin typeface="Poppins"/>
                <a:cs typeface="Poppins"/>
              </a:rPr>
              <a:t> </a:t>
            </a:r>
            <a:r>
              <a:rPr sz="1000" dirty="0">
                <a:solidFill>
                  <a:srgbClr val="666667"/>
                </a:solidFill>
                <a:latin typeface="Poppins"/>
                <a:cs typeface="Poppins"/>
              </a:rPr>
              <a:t>place</a:t>
            </a:r>
            <a:r>
              <a:rPr sz="1000" spc="210" dirty="0">
                <a:solidFill>
                  <a:srgbClr val="666667"/>
                </a:solidFill>
                <a:latin typeface="Poppins"/>
                <a:cs typeface="Poppins"/>
              </a:rPr>
              <a:t> </a:t>
            </a:r>
            <a:r>
              <a:rPr sz="1000" spc="-10" dirty="0">
                <a:solidFill>
                  <a:srgbClr val="666667"/>
                </a:solidFill>
                <a:latin typeface="Poppins"/>
                <a:cs typeface="Poppins"/>
              </a:rPr>
              <a:t>since </a:t>
            </a:r>
            <a:r>
              <a:rPr sz="1000" dirty="0">
                <a:solidFill>
                  <a:srgbClr val="666667"/>
                </a:solidFill>
                <a:latin typeface="Poppins"/>
                <a:cs typeface="Poppins"/>
              </a:rPr>
              <a:t>1984</a:t>
            </a:r>
            <a:r>
              <a:rPr lang="en-US" sz="1000" dirty="0">
                <a:solidFill>
                  <a:srgbClr val="666667"/>
                </a:solidFill>
                <a:latin typeface="Poppins"/>
                <a:cs typeface="Poppins"/>
              </a:rPr>
              <a:t>.</a:t>
            </a:r>
            <a:endParaRPr sz="1000" dirty="0">
              <a:latin typeface="Poppins"/>
              <a:cs typeface="Poppins"/>
            </a:endParaRPr>
          </a:p>
        </p:txBody>
      </p:sp>
      <p:sp>
        <p:nvSpPr>
          <p:cNvPr id="54" name="object 23">
            <a:extLst>
              <a:ext uri="{FF2B5EF4-FFF2-40B4-BE49-F238E27FC236}">
                <a16:creationId xmlns:a16="http://schemas.microsoft.com/office/drawing/2014/main" id="{9B770223-DAD1-CA43-B2D7-5EB857C77659}"/>
              </a:ext>
            </a:extLst>
          </p:cNvPr>
          <p:cNvSpPr txBox="1"/>
          <p:nvPr/>
        </p:nvSpPr>
        <p:spPr>
          <a:xfrm>
            <a:off x="1746191" y="2767441"/>
            <a:ext cx="5045075" cy="883383"/>
          </a:xfrm>
          <a:prstGeom prst="rect">
            <a:avLst/>
          </a:prstGeom>
        </p:spPr>
        <p:txBody>
          <a:bodyPr vert="horz" wrap="square" lIns="0" tIns="12700" rIns="0" bIns="0" rtlCol="0">
            <a:spAutoFit/>
          </a:bodyPr>
          <a:lstStyle/>
          <a:p>
            <a:pPr marL="12700" algn="just">
              <a:lnSpc>
                <a:spcPct val="100000"/>
              </a:lnSpc>
              <a:spcBef>
                <a:spcPts val="100"/>
              </a:spcBef>
            </a:pPr>
            <a:r>
              <a:rPr sz="900" b="1" dirty="0">
                <a:latin typeface="Poppins-SemiBold"/>
                <a:cs typeface="Poppins-SemiBold"/>
              </a:rPr>
              <a:t>Dr.</a:t>
            </a:r>
            <a:r>
              <a:rPr sz="900" b="1" spc="85" dirty="0">
                <a:latin typeface="Poppins-SemiBold"/>
                <a:cs typeface="Poppins-SemiBold"/>
              </a:rPr>
              <a:t> </a:t>
            </a:r>
            <a:r>
              <a:rPr sz="900" b="1" dirty="0">
                <a:latin typeface="Poppins-SemiBold"/>
                <a:cs typeface="Poppins-SemiBold"/>
              </a:rPr>
              <a:t>Vladimir</a:t>
            </a:r>
            <a:r>
              <a:rPr sz="900" b="1" spc="90" dirty="0">
                <a:latin typeface="Poppins-SemiBold"/>
                <a:cs typeface="Poppins-SemiBold"/>
              </a:rPr>
              <a:t> </a:t>
            </a:r>
            <a:r>
              <a:rPr sz="900" b="1" dirty="0">
                <a:latin typeface="Poppins-SemiBold"/>
                <a:cs typeface="Poppins-SemiBold"/>
              </a:rPr>
              <a:t>Managarov,</a:t>
            </a:r>
            <a:r>
              <a:rPr sz="900" b="1" spc="90" dirty="0">
                <a:latin typeface="Poppins-SemiBold"/>
                <a:cs typeface="Poppins-SemiBold"/>
              </a:rPr>
              <a:t> </a:t>
            </a:r>
            <a:r>
              <a:rPr sz="900" b="1" dirty="0">
                <a:latin typeface="Poppins-SemiBold"/>
                <a:cs typeface="Poppins-SemiBold"/>
              </a:rPr>
              <a:t>PhD</a:t>
            </a:r>
            <a:r>
              <a:rPr sz="900" b="1" spc="90" dirty="0">
                <a:latin typeface="Poppins-SemiBold"/>
                <a:cs typeface="Poppins-SemiBold"/>
              </a:rPr>
              <a:t> </a:t>
            </a:r>
            <a:r>
              <a:rPr sz="900" dirty="0">
                <a:solidFill>
                  <a:srgbClr val="666666"/>
                </a:solidFill>
                <a:latin typeface="Poppins"/>
                <a:cs typeface="Poppins"/>
              </a:rPr>
              <a:t>-</a:t>
            </a:r>
            <a:r>
              <a:rPr sz="900" spc="95" dirty="0">
                <a:solidFill>
                  <a:srgbClr val="666666"/>
                </a:solidFill>
                <a:latin typeface="Poppins"/>
                <a:cs typeface="Poppins"/>
              </a:rPr>
              <a:t> </a:t>
            </a:r>
            <a:r>
              <a:rPr sz="900" dirty="0">
                <a:solidFill>
                  <a:srgbClr val="666666"/>
                </a:solidFill>
                <a:latin typeface="Poppins"/>
                <a:cs typeface="Poppins"/>
              </a:rPr>
              <a:t>Chief</a:t>
            </a:r>
            <a:r>
              <a:rPr sz="900" spc="100" dirty="0">
                <a:solidFill>
                  <a:srgbClr val="666666"/>
                </a:solidFill>
                <a:latin typeface="Poppins"/>
                <a:cs typeface="Poppins"/>
              </a:rPr>
              <a:t> </a:t>
            </a:r>
            <a:r>
              <a:rPr sz="900" dirty="0">
                <a:solidFill>
                  <a:srgbClr val="666666"/>
                </a:solidFill>
                <a:latin typeface="Poppins"/>
                <a:cs typeface="Poppins"/>
              </a:rPr>
              <a:t>Technology</a:t>
            </a:r>
            <a:r>
              <a:rPr sz="900" spc="100" dirty="0">
                <a:solidFill>
                  <a:srgbClr val="666666"/>
                </a:solidFill>
                <a:latin typeface="Poppins"/>
                <a:cs typeface="Poppins"/>
              </a:rPr>
              <a:t> </a:t>
            </a:r>
            <a:r>
              <a:rPr sz="900" spc="-10" dirty="0">
                <a:solidFill>
                  <a:srgbClr val="666666"/>
                </a:solidFill>
                <a:latin typeface="Poppins"/>
                <a:cs typeface="Poppins"/>
              </a:rPr>
              <a:t>Officer</a:t>
            </a:r>
            <a:endParaRPr sz="900" dirty="0">
              <a:latin typeface="Poppins"/>
              <a:cs typeface="Poppins"/>
            </a:endParaRPr>
          </a:p>
          <a:p>
            <a:pPr>
              <a:lnSpc>
                <a:spcPct val="100000"/>
              </a:lnSpc>
            </a:pPr>
            <a:endParaRPr sz="800" dirty="0">
              <a:latin typeface="Poppins"/>
              <a:cs typeface="Poppins"/>
            </a:endParaRPr>
          </a:p>
          <a:p>
            <a:pPr marL="12700" marR="5080" algn="just">
              <a:lnSpc>
                <a:spcPct val="111100"/>
              </a:lnSpc>
            </a:pPr>
            <a:r>
              <a:rPr sz="900" dirty="0">
                <a:solidFill>
                  <a:srgbClr val="666667"/>
                </a:solidFill>
                <a:latin typeface="Poppins"/>
                <a:cs typeface="Poppins"/>
              </a:rPr>
              <a:t>Vladimir specialises in creating complex web solutions to</a:t>
            </a:r>
            <a:r>
              <a:rPr lang="en-US" sz="900" dirty="0">
                <a:solidFill>
                  <a:srgbClr val="666667"/>
                </a:solidFill>
                <a:latin typeface="Poppins"/>
                <a:cs typeface="Poppins"/>
              </a:rPr>
              <a:t> successfully </a:t>
            </a:r>
            <a:r>
              <a:rPr sz="900" dirty="0">
                <a:solidFill>
                  <a:srgbClr val="666667"/>
                </a:solidFill>
                <a:latin typeface="Poppins"/>
                <a:cs typeface="Poppins"/>
              </a:rPr>
              <a:t>fulfil business needs. He brings a clear view of time and resource allocation strategies. </a:t>
            </a:r>
            <a:r>
              <a:rPr lang="en-US" sz="900" dirty="0">
                <a:solidFill>
                  <a:srgbClr val="666667"/>
                </a:solidFill>
                <a:latin typeface="Poppins"/>
                <a:cs typeface="Poppins"/>
              </a:rPr>
              <a:t>He has extensive experience in Europe and New Zealand, and prior to joining Nui held a number of senior development roles with Yellow New Zealand, </a:t>
            </a:r>
            <a:r>
              <a:rPr lang="en-US" sz="900" dirty="0" err="1">
                <a:solidFill>
                  <a:srgbClr val="666667"/>
                </a:solidFill>
                <a:latin typeface="Poppins"/>
                <a:cs typeface="Poppins"/>
              </a:rPr>
              <a:t>Evanti</a:t>
            </a:r>
            <a:r>
              <a:rPr lang="en-US" sz="900" dirty="0">
                <a:solidFill>
                  <a:srgbClr val="666667"/>
                </a:solidFill>
                <a:latin typeface="Poppins"/>
                <a:cs typeface="Poppins"/>
              </a:rPr>
              <a:t> and </a:t>
            </a:r>
            <a:r>
              <a:rPr lang="en-US" sz="900" dirty="0" err="1">
                <a:solidFill>
                  <a:srgbClr val="666667"/>
                </a:solidFill>
                <a:latin typeface="Poppins"/>
                <a:cs typeface="Poppins"/>
              </a:rPr>
              <a:t>Raduga</a:t>
            </a:r>
            <a:r>
              <a:rPr lang="en-US" sz="900" dirty="0">
                <a:solidFill>
                  <a:srgbClr val="666667"/>
                </a:solidFill>
                <a:latin typeface="Poppins"/>
                <a:cs typeface="Poppins"/>
              </a:rPr>
              <a:t> Internet. </a:t>
            </a:r>
            <a:endParaRPr sz="900" dirty="0">
              <a:solidFill>
                <a:srgbClr val="666667"/>
              </a:solidFill>
              <a:latin typeface="Poppins"/>
              <a:cs typeface="Poppins"/>
            </a:endParaRPr>
          </a:p>
        </p:txBody>
      </p:sp>
      <p:sp>
        <p:nvSpPr>
          <p:cNvPr id="55" name="object 24">
            <a:extLst>
              <a:ext uri="{FF2B5EF4-FFF2-40B4-BE49-F238E27FC236}">
                <a16:creationId xmlns:a16="http://schemas.microsoft.com/office/drawing/2014/main" id="{94B930AF-AB78-BB46-86A1-D4F772505D36}"/>
              </a:ext>
            </a:extLst>
          </p:cNvPr>
          <p:cNvSpPr txBox="1"/>
          <p:nvPr/>
        </p:nvSpPr>
        <p:spPr>
          <a:xfrm>
            <a:off x="1746191" y="4162520"/>
            <a:ext cx="5095240" cy="883383"/>
          </a:xfrm>
          <a:prstGeom prst="rect">
            <a:avLst/>
          </a:prstGeom>
        </p:spPr>
        <p:txBody>
          <a:bodyPr vert="horz" wrap="square" lIns="0" tIns="12700" rIns="0" bIns="0" rtlCol="0">
            <a:spAutoFit/>
          </a:bodyPr>
          <a:lstStyle/>
          <a:p>
            <a:pPr marL="12700" algn="just">
              <a:lnSpc>
                <a:spcPct val="100000"/>
              </a:lnSpc>
              <a:spcBef>
                <a:spcPts val="100"/>
              </a:spcBef>
            </a:pPr>
            <a:r>
              <a:rPr sz="900" b="1" dirty="0">
                <a:latin typeface="Poppins-SemiBold"/>
                <a:cs typeface="Poppins-SemiBold"/>
              </a:rPr>
              <a:t>Rebecca</a:t>
            </a:r>
            <a:r>
              <a:rPr sz="900" b="1" spc="75" dirty="0">
                <a:latin typeface="Poppins-SemiBold"/>
                <a:cs typeface="Poppins-SemiBold"/>
              </a:rPr>
              <a:t> </a:t>
            </a:r>
            <a:r>
              <a:rPr sz="900" b="1" dirty="0">
                <a:latin typeface="Poppins-SemiBold"/>
                <a:cs typeface="Poppins-SemiBold"/>
              </a:rPr>
              <a:t>Swinson</a:t>
            </a:r>
            <a:r>
              <a:rPr sz="900" b="1" spc="80" dirty="0">
                <a:latin typeface="Poppins-SemiBold"/>
                <a:cs typeface="Poppins-SemiBold"/>
              </a:rPr>
              <a:t> </a:t>
            </a:r>
            <a:r>
              <a:rPr sz="900" dirty="0">
                <a:solidFill>
                  <a:srgbClr val="666666"/>
                </a:solidFill>
                <a:latin typeface="Poppins"/>
                <a:cs typeface="Poppins"/>
              </a:rPr>
              <a:t>-</a:t>
            </a:r>
            <a:r>
              <a:rPr sz="900" spc="90" dirty="0">
                <a:solidFill>
                  <a:srgbClr val="666666"/>
                </a:solidFill>
                <a:latin typeface="Poppins"/>
                <a:cs typeface="Poppins"/>
              </a:rPr>
              <a:t> </a:t>
            </a:r>
            <a:r>
              <a:rPr sz="900" dirty="0">
                <a:solidFill>
                  <a:srgbClr val="666666"/>
                </a:solidFill>
                <a:latin typeface="Poppins"/>
                <a:cs typeface="Poppins"/>
              </a:rPr>
              <a:t>Chief</a:t>
            </a:r>
            <a:r>
              <a:rPr sz="900" spc="85" dirty="0">
                <a:solidFill>
                  <a:srgbClr val="666666"/>
                </a:solidFill>
                <a:latin typeface="Poppins"/>
                <a:cs typeface="Poppins"/>
              </a:rPr>
              <a:t> </a:t>
            </a:r>
            <a:r>
              <a:rPr sz="900" dirty="0">
                <a:solidFill>
                  <a:srgbClr val="666666"/>
                </a:solidFill>
                <a:latin typeface="Poppins"/>
                <a:cs typeface="Poppins"/>
              </a:rPr>
              <a:t>of</a:t>
            </a:r>
            <a:r>
              <a:rPr sz="900" spc="90" dirty="0">
                <a:solidFill>
                  <a:srgbClr val="666666"/>
                </a:solidFill>
                <a:latin typeface="Poppins"/>
                <a:cs typeface="Poppins"/>
              </a:rPr>
              <a:t> </a:t>
            </a:r>
            <a:r>
              <a:rPr sz="900" dirty="0">
                <a:solidFill>
                  <a:srgbClr val="666666"/>
                </a:solidFill>
                <a:latin typeface="Poppins"/>
                <a:cs typeface="Poppins"/>
              </a:rPr>
              <a:t>Customer,</a:t>
            </a:r>
            <a:r>
              <a:rPr sz="900" spc="85" dirty="0">
                <a:solidFill>
                  <a:srgbClr val="666666"/>
                </a:solidFill>
                <a:latin typeface="Poppins"/>
                <a:cs typeface="Poppins"/>
              </a:rPr>
              <a:t> </a:t>
            </a:r>
            <a:r>
              <a:rPr sz="900" dirty="0">
                <a:solidFill>
                  <a:srgbClr val="666666"/>
                </a:solidFill>
                <a:latin typeface="Poppins"/>
                <a:cs typeface="Poppins"/>
              </a:rPr>
              <a:t>Product</a:t>
            </a:r>
            <a:r>
              <a:rPr sz="900" spc="90" dirty="0">
                <a:solidFill>
                  <a:srgbClr val="666666"/>
                </a:solidFill>
                <a:latin typeface="Poppins"/>
                <a:cs typeface="Poppins"/>
              </a:rPr>
              <a:t> </a:t>
            </a:r>
            <a:r>
              <a:rPr sz="900" dirty="0">
                <a:solidFill>
                  <a:srgbClr val="666666"/>
                </a:solidFill>
                <a:latin typeface="Poppins"/>
                <a:cs typeface="Poppins"/>
              </a:rPr>
              <a:t>and</a:t>
            </a:r>
            <a:r>
              <a:rPr sz="900" spc="85" dirty="0">
                <a:solidFill>
                  <a:srgbClr val="666666"/>
                </a:solidFill>
                <a:latin typeface="Poppins"/>
                <a:cs typeface="Poppins"/>
              </a:rPr>
              <a:t> </a:t>
            </a:r>
            <a:r>
              <a:rPr sz="900" spc="-10" dirty="0">
                <a:solidFill>
                  <a:srgbClr val="666666"/>
                </a:solidFill>
                <a:latin typeface="Poppins"/>
                <a:cs typeface="Poppins"/>
              </a:rPr>
              <a:t>Delivery</a:t>
            </a:r>
            <a:endParaRPr sz="900" dirty="0">
              <a:latin typeface="Poppins"/>
              <a:cs typeface="Poppins"/>
            </a:endParaRPr>
          </a:p>
          <a:p>
            <a:pPr>
              <a:lnSpc>
                <a:spcPct val="100000"/>
              </a:lnSpc>
            </a:pPr>
            <a:endParaRPr sz="800" dirty="0">
              <a:latin typeface="Poppins"/>
              <a:cs typeface="Poppins"/>
            </a:endParaRPr>
          </a:p>
          <a:p>
            <a:pPr marL="12700" marR="5080" algn="just">
              <a:lnSpc>
                <a:spcPct val="111100"/>
              </a:lnSpc>
            </a:pPr>
            <a:r>
              <a:rPr sz="900" dirty="0">
                <a:solidFill>
                  <a:srgbClr val="666667"/>
                </a:solidFill>
                <a:latin typeface="Poppins"/>
                <a:cs typeface="Poppins"/>
              </a:rPr>
              <a:t>Rebecca works closely with customers and our technical team to define and deliver platform improvements to meet the varying needs of our customers. Prior to joining Nui, Rebecca led business transformation initiatives for a number of large organisations across m</a:t>
            </a:r>
            <a:r>
              <a:rPr lang="en-US" sz="900" dirty="0">
                <a:solidFill>
                  <a:srgbClr val="666667"/>
                </a:solidFill>
                <a:latin typeface="Poppins"/>
                <a:cs typeface="Poppins"/>
              </a:rPr>
              <a:t>ultiple</a:t>
            </a:r>
            <a:r>
              <a:rPr sz="900" dirty="0">
                <a:solidFill>
                  <a:srgbClr val="666667"/>
                </a:solidFill>
                <a:latin typeface="Poppins"/>
                <a:cs typeface="Poppins"/>
              </a:rPr>
              <a:t> sectors including finance, electricity, telecoms and FMCG</a:t>
            </a:r>
            <a:r>
              <a:rPr lang="en-US" sz="900" dirty="0">
                <a:solidFill>
                  <a:srgbClr val="666667"/>
                </a:solidFill>
                <a:latin typeface="Poppins"/>
                <a:cs typeface="Poppins"/>
              </a:rPr>
              <a:t>.</a:t>
            </a:r>
            <a:endParaRPr sz="900" dirty="0">
              <a:solidFill>
                <a:srgbClr val="666667"/>
              </a:solidFill>
              <a:latin typeface="Poppins"/>
              <a:cs typeface="Poppins"/>
            </a:endParaRPr>
          </a:p>
        </p:txBody>
      </p:sp>
      <p:sp>
        <p:nvSpPr>
          <p:cNvPr id="56" name="object 25">
            <a:extLst>
              <a:ext uri="{FF2B5EF4-FFF2-40B4-BE49-F238E27FC236}">
                <a16:creationId xmlns:a16="http://schemas.microsoft.com/office/drawing/2014/main" id="{2ED84BC8-5BE5-0C40-BD0F-8F019439EA78}"/>
              </a:ext>
            </a:extLst>
          </p:cNvPr>
          <p:cNvSpPr txBox="1"/>
          <p:nvPr/>
        </p:nvSpPr>
        <p:spPr>
          <a:xfrm>
            <a:off x="1746191" y="5642182"/>
            <a:ext cx="5045075" cy="883383"/>
          </a:xfrm>
          <a:prstGeom prst="rect">
            <a:avLst/>
          </a:prstGeom>
        </p:spPr>
        <p:txBody>
          <a:bodyPr vert="horz" wrap="square" lIns="0" tIns="12700" rIns="0" bIns="0" rtlCol="0">
            <a:spAutoFit/>
          </a:bodyPr>
          <a:lstStyle/>
          <a:p>
            <a:pPr marL="12700" algn="just">
              <a:lnSpc>
                <a:spcPct val="100000"/>
              </a:lnSpc>
              <a:spcBef>
                <a:spcPts val="100"/>
              </a:spcBef>
            </a:pPr>
            <a:r>
              <a:rPr sz="900" b="1" dirty="0">
                <a:latin typeface="Poppins-SemiBold"/>
                <a:cs typeface="Poppins-SemiBold"/>
              </a:rPr>
              <a:t>Ashley</a:t>
            </a:r>
            <a:r>
              <a:rPr sz="900" b="1" spc="85" dirty="0">
                <a:latin typeface="Poppins-SemiBold"/>
                <a:cs typeface="Poppins-SemiBold"/>
              </a:rPr>
              <a:t> </a:t>
            </a:r>
            <a:r>
              <a:rPr sz="900" b="1" dirty="0">
                <a:latin typeface="Poppins-SemiBold"/>
                <a:cs typeface="Poppins-SemiBold"/>
              </a:rPr>
              <a:t>Honey</a:t>
            </a:r>
            <a:r>
              <a:rPr sz="900" b="1" spc="90" dirty="0">
                <a:latin typeface="Poppins-SemiBold"/>
                <a:cs typeface="Poppins-SemiBold"/>
              </a:rPr>
              <a:t> </a:t>
            </a:r>
            <a:r>
              <a:rPr sz="900" dirty="0">
                <a:solidFill>
                  <a:srgbClr val="666666"/>
                </a:solidFill>
                <a:latin typeface="Poppins"/>
                <a:cs typeface="Poppins"/>
              </a:rPr>
              <a:t>-</a:t>
            </a:r>
            <a:r>
              <a:rPr sz="900" spc="95" dirty="0">
                <a:solidFill>
                  <a:srgbClr val="666666"/>
                </a:solidFill>
                <a:latin typeface="Poppins"/>
                <a:cs typeface="Poppins"/>
              </a:rPr>
              <a:t> </a:t>
            </a:r>
            <a:r>
              <a:rPr sz="900" dirty="0">
                <a:solidFill>
                  <a:srgbClr val="666666"/>
                </a:solidFill>
                <a:latin typeface="Poppins"/>
                <a:cs typeface="Poppins"/>
              </a:rPr>
              <a:t>Markets</a:t>
            </a:r>
            <a:r>
              <a:rPr sz="900" spc="95" dirty="0">
                <a:solidFill>
                  <a:srgbClr val="666666"/>
                </a:solidFill>
                <a:latin typeface="Poppins"/>
                <a:cs typeface="Poppins"/>
              </a:rPr>
              <a:t> </a:t>
            </a:r>
            <a:r>
              <a:rPr sz="900" dirty="0">
                <a:solidFill>
                  <a:srgbClr val="666666"/>
                </a:solidFill>
                <a:latin typeface="Poppins"/>
                <a:cs typeface="Poppins"/>
              </a:rPr>
              <a:t>Expansion,</a:t>
            </a:r>
            <a:r>
              <a:rPr sz="900" spc="100" dirty="0">
                <a:solidFill>
                  <a:srgbClr val="666666"/>
                </a:solidFill>
                <a:latin typeface="Poppins"/>
                <a:cs typeface="Poppins"/>
              </a:rPr>
              <a:t> </a:t>
            </a:r>
            <a:r>
              <a:rPr sz="900" spc="-10" dirty="0">
                <a:solidFill>
                  <a:srgbClr val="666666"/>
                </a:solidFill>
                <a:latin typeface="Poppins"/>
                <a:cs typeface="Poppins"/>
              </a:rPr>
              <a:t>Americas</a:t>
            </a:r>
            <a:endParaRPr sz="900" dirty="0">
              <a:latin typeface="Poppins"/>
              <a:cs typeface="Poppins"/>
            </a:endParaRPr>
          </a:p>
          <a:p>
            <a:pPr>
              <a:lnSpc>
                <a:spcPct val="100000"/>
              </a:lnSpc>
            </a:pPr>
            <a:endParaRPr sz="800" dirty="0">
              <a:latin typeface="Poppins"/>
              <a:cs typeface="Poppins"/>
            </a:endParaRPr>
          </a:p>
          <a:p>
            <a:pPr marL="12700" marR="5080" algn="just">
              <a:lnSpc>
                <a:spcPct val="111100"/>
              </a:lnSpc>
            </a:pPr>
            <a:r>
              <a:rPr sz="900" dirty="0">
                <a:solidFill>
                  <a:srgbClr val="666667"/>
                </a:solidFill>
                <a:latin typeface="Poppins"/>
                <a:cs typeface="Poppins"/>
              </a:rPr>
              <a:t>Ashley has more than 15 years' experience in commodities, foreign exchange trading and treasury risk management. Armed with this experience, Ashley has been able to become very knowledgeable on the Ethanol markets in Brazil and the opportunity it presents.</a:t>
            </a:r>
          </a:p>
        </p:txBody>
      </p:sp>
      <p:sp>
        <p:nvSpPr>
          <p:cNvPr id="57" name="object 29">
            <a:extLst>
              <a:ext uri="{FF2B5EF4-FFF2-40B4-BE49-F238E27FC236}">
                <a16:creationId xmlns:a16="http://schemas.microsoft.com/office/drawing/2014/main" id="{2EE21163-7C31-9342-A6B2-DFE330F8D7D0}"/>
              </a:ext>
            </a:extLst>
          </p:cNvPr>
          <p:cNvSpPr txBox="1"/>
          <p:nvPr/>
        </p:nvSpPr>
        <p:spPr>
          <a:xfrm>
            <a:off x="7007522" y="977687"/>
            <a:ext cx="5930890" cy="6312113"/>
          </a:xfrm>
          <a:prstGeom prst="rect">
            <a:avLst/>
          </a:prstGeom>
        </p:spPr>
        <p:txBody>
          <a:bodyPr vert="horz" wrap="square" lIns="0" tIns="12700" rIns="0" bIns="0" rtlCol="0">
            <a:spAutoFit/>
          </a:bodyPr>
          <a:lstStyle/>
          <a:p>
            <a:pPr marL="1353820" algn="just">
              <a:lnSpc>
                <a:spcPct val="100000"/>
              </a:lnSpc>
              <a:spcBef>
                <a:spcPts val="100"/>
              </a:spcBef>
            </a:pPr>
            <a:r>
              <a:rPr sz="900" b="1" dirty="0">
                <a:latin typeface="Poppins-SemiBold"/>
                <a:cs typeface="Poppins-SemiBold"/>
              </a:rPr>
              <a:t>Jeppe</a:t>
            </a:r>
            <a:r>
              <a:rPr sz="900" b="1" spc="55" dirty="0">
                <a:latin typeface="Poppins-SemiBold"/>
                <a:cs typeface="Poppins-SemiBold"/>
              </a:rPr>
              <a:t> </a:t>
            </a:r>
            <a:r>
              <a:rPr sz="900" b="1" dirty="0">
                <a:latin typeface="Poppins-SemiBold"/>
                <a:cs typeface="Poppins-SemiBold"/>
              </a:rPr>
              <a:t>R.S.</a:t>
            </a:r>
            <a:r>
              <a:rPr sz="900" b="1" spc="60" dirty="0">
                <a:latin typeface="Poppins-SemiBold"/>
                <a:cs typeface="Poppins-SemiBold"/>
              </a:rPr>
              <a:t> </a:t>
            </a:r>
            <a:r>
              <a:rPr sz="900" b="1" dirty="0">
                <a:latin typeface="Poppins-SemiBold"/>
                <a:cs typeface="Poppins-SemiBold"/>
              </a:rPr>
              <a:t>Joeker</a:t>
            </a:r>
            <a:r>
              <a:rPr sz="900" b="1" spc="60" dirty="0">
                <a:latin typeface="Poppins-SemiBold"/>
                <a:cs typeface="Poppins-SemiBold"/>
              </a:rPr>
              <a:t> </a:t>
            </a:r>
            <a:r>
              <a:rPr sz="900" dirty="0">
                <a:solidFill>
                  <a:srgbClr val="666666"/>
                </a:solidFill>
                <a:latin typeface="Poppins"/>
                <a:cs typeface="Poppins"/>
              </a:rPr>
              <a:t>-</a:t>
            </a:r>
            <a:r>
              <a:rPr sz="900" spc="70" dirty="0">
                <a:solidFill>
                  <a:srgbClr val="666666"/>
                </a:solidFill>
                <a:latin typeface="Poppins"/>
                <a:cs typeface="Poppins"/>
              </a:rPr>
              <a:t> </a:t>
            </a:r>
            <a:r>
              <a:rPr sz="900" dirty="0">
                <a:solidFill>
                  <a:srgbClr val="666666"/>
                </a:solidFill>
                <a:latin typeface="Poppins"/>
                <a:cs typeface="Poppins"/>
              </a:rPr>
              <a:t>Europe</a:t>
            </a:r>
            <a:r>
              <a:rPr sz="900" spc="65" dirty="0">
                <a:solidFill>
                  <a:srgbClr val="666666"/>
                </a:solidFill>
                <a:latin typeface="Poppins"/>
                <a:cs typeface="Poppins"/>
              </a:rPr>
              <a:t> </a:t>
            </a:r>
            <a:r>
              <a:rPr sz="900" dirty="0">
                <a:solidFill>
                  <a:srgbClr val="666666"/>
                </a:solidFill>
                <a:latin typeface="Poppins"/>
                <a:cs typeface="Poppins"/>
              </a:rPr>
              <a:t>-</a:t>
            </a:r>
            <a:r>
              <a:rPr sz="900" spc="65" dirty="0">
                <a:solidFill>
                  <a:srgbClr val="666666"/>
                </a:solidFill>
                <a:latin typeface="Poppins"/>
                <a:cs typeface="Poppins"/>
              </a:rPr>
              <a:t> </a:t>
            </a:r>
            <a:r>
              <a:rPr sz="900" spc="-20" dirty="0">
                <a:solidFill>
                  <a:srgbClr val="666666"/>
                </a:solidFill>
                <a:latin typeface="Poppins"/>
                <a:cs typeface="Poppins"/>
              </a:rPr>
              <a:t>Lead</a:t>
            </a:r>
            <a:endParaRPr sz="900" dirty="0">
              <a:latin typeface="Poppins"/>
              <a:cs typeface="Poppins"/>
            </a:endParaRPr>
          </a:p>
          <a:p>
            <a:pPr>
              <a:lnSpc>
                <a:spcPct val="100000"/>
              </a:lnSpc>
            </a:pPr>
            <a:endParaRPr sz="800" dirty="0">
              <a:latin typeface="Poppins"/>
              <a:cs typeface="Poppins"/>
            </a:endParaRPr>
          </a:p>
          <a:p>
            <a:pPr marL="1353820" marR="6350" algn="just">
              <a:lnSpc>
                <a:spcPct val="111100"/>
              </a:lnSpc>
            </a:pPr>
            <a:r>
              <a:rPr sz="900" dirty="0">
                <a:solidFill>
                  <a:srgbClr val="666667"/>
                </a:solidFill>
                <a:latin typeface="Poppins"/>
                <a:cs typeface="Poppins"/>
              </a:rPr>
              <a:t>Jeppe is heading up Nui's presence in Europe. Jeppe is a strong sales professional with extensive knowledge of the European dairy trade industry and expertise in sales, logistics and primary industries. Before joining Nui, Jeppe was a key accounts manager at Arla agriculturals, where he played a</a:t>
            </a:r>
            <a:r>
              <a:rPr lang="en-US" sz="900" dirty="0">
                <a:solidFill>
                  <a:srgbClr val="666667"/>
                </a:solidFill>
                <a:latin typeface="Poppins"/>
                <a:cs typeface="Poppins"/>
              </a:rPr>
              <a:t>n important</a:t>
            </a:r>
            <a:r>
              <a:rPr sz="900" dirty="0">
                <a:solidFill>
                  <a:srgbClr val="666667"/>
                </a:solidFill>
                <a:latin typeface="Poppins"/>
                <a:cs typeface="Poppins"/>
              </a:rPr>
              <a:t> role in developing and implementing the Arla Cheese online trading platform.</a:t>
            </a:r>
          </a:p>
          <a:p>
            <a:pPr>
              <a:lnSpc>
                <a:spcPct val="100000"/>
              </a:lnSpc>
              <a:spcBef>
                <a:spcPts val="60"/>
              </a:spcBef>
            </a:pPr>
            <a:endParaRPr sz="1250" dirty="0">
              <a:latin typeface="Poppins"/>
              <a:cs typeface="Poppins"/>
            </a:endParaRPr>
          </a:p>
          <a:p>
            <a:pPr marL="1353820" algn="just">
              <a:lnSpc>
                <a:spcPct val="100000"/>
              </a:lnSpc>
            </a:pPr>
            <a:r>
              <a:rPr sz="900" b="1" dirty="0">
                <a:latin typeface="Poppins-SemiBold"/>
                <a:cs typeface="Poppins-SemiBold"/>
              </a:rPr>
              <a:t>Jonathan</a:t>
            </a:r>
            <a:r>
              <a:rPr sz="900" b="1" spc="80" dirty="0">
                <a:latin typeface="Poppins-SemiBold"/>
                <a:cs typeface="Poppins-SemiBold"/>
              </a:rPr>
              <a:t> </a:t>
            </a:r>
            <a:r>
              <a:rPr sz="900" b="1" dirty="0">
                <a:latin typeface="Poppins-SemiBold"/>
                <a:cs typeface="Poppins-SemiBold"/>
              </a:rPr>
              <a:t>Spurway</a:t>
            </a:r>
            <a:r>
              <a:rPr sz="900" b="1" spc="110" dirty="0">
                <a:latin typeface="Poppins-SemiBold"/>
                <a:cs typeface="Poppins-SemiBold"/>
              </a:rPr>
              <a:t> </a:t>
            </a:r>
            <a:r>
              <a:rPr sz="900" dirty="0">
                <a:solidFill>
                  <a:srgbClr val="666666"/>
                </a:solidFill>
                <a:latin typeface="Poppins"/>
                <a:cs typeface="Poppins"/>
              </a:rPr>
              <a:t>-</a:t>
            </a:r>
            <a:r>
              <a:rPr sz="900" spc="90" dirty="0">
                <a:solidFill>
                  <a:srgbClr val="666666"/>
                </a:solidFill>
                <a:latin typeface="Poppins"/>
                <a:cs typeface="Poppins"/>
              </a:rPr>
              <a:t> </a:t>
            </a:r>
            <a:r>
              <a:rPr sz="900" dirty="0">
                <a:solidFill>
                  <a:srgbClr val="666666"/>
                </a:solidFill>
                <a:latin typeface="Poppins"/>
                <a:cs typeface="Poppins"/>
              </a:rPr>
              <a:t>Americas</a:t>
            </a:r>
            <a:r>
              <a:rPr sz="900" spc="90" dirty="0">
                <a:solidFill>
                  <a:srgbClr val="666666"/>
                </a:solidFill>
                <a:latin typeface="Poppins"/>
                <a:cs typeface="Poppins"/>
              </a:rPr>
              <a:t> </a:t>
            </a:r>
            <a:r>
              <a:rPr sz="900" dirty="0">
                <a:solidFill>
                  <a:srgbClr val="666666"/>
                </a:solidFill>
                <a:latin typeface="Poppins"/>
                <a:cs typeface="Poppins"/>
              </a:rPr>
              <a:t>-</a:t>
            </a:r>
            <a:r>
              <a:rPr sz="900" spc="90" dirty="0">
                <a:solidFill>
                  <a:srgbClr val="666666"/>
                </a:solidFill>
                <a:latin typeface="Poppins"/>
                <a:cs typeface="Poppins"/>
              </a:rPr>
              <a:t> </a:t>
            </a:r>
            <a:r>
              <a:rPr sz="900" spc="-20" dirty="0">
                <a:solidFill>
                  <a:srgbClr val="666666"/>
                </a:solidFill>
                <a:latin typeface="Poppins"/>
                <a:cs typeface="Poppins"/>
              </a:rPr>
              <a:t>Lead</a:t>
            </a:r>
            <a:endParaRPr sz="900" dirty="0">
              <a:latin typeface="Poppins"/>
              <a:cs typeface="Poppins"/>
            </a:endParaRPr>
          </a:p>
          <a:p>
            <a:pPr>
              <a:lnSpc>
                <a:spcPct val="100000"/>
              </a:lnSpc>
            </a:pPr>
            <a:endParaRPr sz="800" dirty="0">
              <a:latin typeface="Poppins"/>
              <a:cs typeface="Poppins"/>
            </a:endParaRPr>
          </a:p>
          <a:p>
            <a:pPr marL="1353820" marR="6350" algn="just">
              <a:lnSpc>
                <a:spcPct val="111100"/>
              </a:lnSpc>
            </a:pPr>
            <a:r>
              <a:rPr sz="900" dirty="0">
                <a:solidFill>
                  <a:srgbClr val="666667"/>
                </a:solidFill>
                <a:latin typeface="Poppins"/>
                <a:cs typeface="Poppins"/>
              </a:rPr>
              <a:t>Jonathan is based in Seattle, Washington and is the head of Sales for Nui North America. Jonathan has more than 17 years of experience in the agricultural and value-added ingredients sector. From Auckland, New Zealand, he started his career in the Dairy industry, working for Fonterra Group Cooperative. While at Fonterra, Jonathan worked across the globe in technical and commercial capacities, spending time in the Americas, North Asia, China, Southeast Asia and Europe.</a:t>
            </a:r>
          </a:p>
          <a:p>
            <a:pPr>
              <a:lnSpc>
                <a:spcPct val="100000"/>
              </a:lnSpc>
              <a:spcBef>
                <a:spcPts val="45"/>
              </a:spcBef>
            </a:pPr>
            <a:endParaRPr sz="700" dirty="0">
              <a:latin typeface="Poppins"/>
              <a:cs typeface="Poppins"/>
            </a:endParaRPr>
          </a:p>
          <a:p>
            <a:pPr marL="13335">
              <a:lnSpc>
                <a:spcPct val="100000"/>
              </a:lnSpc>
            </a:pPr>
            <a:r>
              <a:rPr sz="1000" b="1" spc="-10" dirty="0">
                <a:latin typeface="Poppins-SemiBold"/>
                <a:cs typeface="Poppins-SemiBold"/>
              </a:rPr>
              <a:t>Governance</a:t>
            </a:r>
            <a:endParaRPr lang="en-US" sz="1000" b="1" spc="-10" dirty="0">
              <a:latin typeface="Poppins-SemiBold"/>
              <a:cs typeface="Poppins-SemiBold"/>
            </a:endParaRPr>
          </a:p>
          <a:p>
            <a:pPr marL="13335">
              <a:lnSpc>
                <a:spcPct val="100000"/>
              </a:lnSpc>
            </a:pPr>
            <a:endParaRPr lang="en-US" sz="900" dirty="0">
              <a:latin typeface="Poppins-SemiBold"/>
              <a:cs typeface="Poppins-SemiBold"/>
            </a:endParaRPr>
          </a:p>
          <a:p>
            <a:pPr marL="12700"/>
            <a:r>
              <a:rPr lang="en-US" sz="900" dirty="0">
                <a:solidFill>
                  <a:srgbClr val="FF0000"/>
                </a:solidFill>
                <a:latin typeface="Poppins"/>
                <a:cs typeface="Poppins"/>
              </a:rPr>
              <a:t>The Board of Nui Markets is made up of founding investors, with Mike Petersen as the Independent Chair. Nui’s directors and advisors have extensive experience in the global agribusiness sector which has lent them a deep understanding of the role of technology in enhancing international trade. These strategic and governance insights draw on the valuable experience of people involved with various companies, including Global Dairy Trade (GDT), KPMG and Open Country Cheese.    </a:t>
            </a:r>
          </a:p>
          <a:p>
            <a:pPr marL="12700"/>
            <a:endParaRPr lang="en-US" sz="900" dirty="0">
              <a:solidFill>
                <a:srgbClr val="FF0000"/>
              </a:solidFill>
              <a:latin typeface="Poppins"/>
              <a:cs typeface="Poppins"/>
            </a:endParaRPr>
          </a:p>
          <a:p>
            <a:pPr marL="12700"/>
            <a:r>
              <a:rPr lang="en-US" sz="900" dirty="0">
                <a:solidFill>
                  <a:srgbClr val="FF0000"/>
                </a:solidFill>
                <a:latin typeface="Poppins"/>
                <a:cs typeface="Poppins"/>
              </a:rPr>
              <a:t>As Chair, Mike has a strong background in international trade and markets having served as New Zealand’s Special Agricultural Trade Envoy for 6 years alongside his other commercial governance roles with ANZCO Foods and several large agribusinesses. Mike has also worked as an advisor to a number of NZX listed companies involved with carbon forestry farming.</a:t>
            </a:r>
            <a:br>
              <a:rPr lang="en-US" sz="900" dirty="0">
                <a:solidFill>
                  <a:srgbClr val="FF0000"/>
                </a:solidFill>
                <a:latin typeface="Poppins"/>
                <a:cs typeface="Poppins"/>
              </a:rPr>
            </a:br>
            <a:endParaRPr lang="en-US" sz="900" dirty="0">
              <a:solidFill>
                <a:srgbClr val="FF0000"/>
              </a:solidFill>
              <a:latin typeface="Poppins"/>
              <a:cs typeface="Poppins"/>
            </a:endParaRPr>
          </a:p>
          <a:p>
            <a:pPr marL="12700"/>
            <a:r>
              <a:rPr lang="en-US" sz="900" dirty="0">
                <a:solidFill>
                  <a:srgbClr val="FF0000"/>
                </a:solidFill>
                <a:latin typeface="Poppins"/>
                <a:cs typeface="Poppins"/>
              </a:rPr>
              <a:t>It is anticipated that with the growth of Nui and the success of the Series A round, the board of Nui Markets will continue to evolve by strengthening the range of skills, knowledge and experience that will be required for a rapidly growing, international, digital business.   </a:t>
            </a:r>
          </a:p>
          <a:p>
            <a:pPr marL="12700">
              <a:lnSpc>
                <a:spcPct val="100000"/>
              </a:lnSpc>
            </a:pPr>
            <a:endParaRPr lang="en-US" sz="1000" b="1" dirty="0">
              <a:latin typeface="Poppins-SemiBold"/>
              <a:cs typeface="Poppins-SemiBold"/>
            </a:endParaRPr>
          </a:p>
          <a:p>
            <a:pPr marL="12700">
              <a:lnSpc>
                <a:spcPct val="100000"/>
              </a:lnSpc>
            </a:pPr>
            <a:r>
              <a:rPr sz="1000" b="1" dirty="0">
                <a:latin typeface="Poppins-SemiBold"/>
                <a:cs typeface="Poppins-SemiBold"/>
              </a:rPr>
              <a:t>A</a:t>
            </a:r>
            <a:r>
              <a:rPr sz="1000" b="1" spc="75" dirty="0">
                <a:latin typeface="Poppins-SemiBold"/>
                <a:cs typeface="Poppins-SemiBold"/>
              </a:rPr>
              <a:t> </a:t>
            </a:r>
            <a:r>
              <a:rPr sz="1000" b="1" dirty="0">
                <a:latin typeface="Poppins-SemiBold"/>
                <a:cs typeface="Poppins-SemiBold"/>
              </a:rPr>
              <a:t>growing</a:t>
            </a:r>
            <a:r>
              <a:rPr sz="1000" b="1" spc="80" dirty="0">
                <a:latin typeface="Poppins-SemiBold"/>
                <a:cs typeface="Poppins-SemiBold"/>
              </a:rPr>
              <a:t> </a:t>
            </a:r>
            <a:r>
              <a:rPr sz="1000" b="1" spc="-10" dirty="0">
                <a:latin typeface="Poppins-SemiBold"/>
                <a:cs typeface="Poppins-SemiBold"/>
              </a:rPr>
              <a:t>company</a:t>
            </a:r>
            <a:endParaRPr lang="en-US" sz="1000" b="1" spc="-10" dirty="0">
              <a:latin typeface="Poppins-SemiBold"/>
              <a:cs typeface="Poppins-SemiBold"/>
            </a:endParaRPr>
          </a:p>
          <a:p>
            <a:pPr marL="12700">
              <a:lnSpc>
                <a:spcPct val="100000"/>
              </a:lnSpc>
            </a:pPr>
            <a:endParaRPr sz="900" dirty="0">
              <a:latin typeface="Poppins-SemiBold"/>
              <a:cs typeface="Poppins-SemiBold"/>
            </a:endParaRPr>
          </a:p>
          <a:p>
            <a:pPr marL="12700" marR="5080">
              <a:lnSpc>
                <a:spcPct val="116700"/>
              </a:lnSpc>
            </a:pPr>
            <a:r>
              <a:rPr sz="900" dirty="0">
                <a:solidFill>
                  <a:srgbClr val="666667"/>
                </a:solidFill>
                <a:latin typeface="Poppins"/>
                <a:cs typeface="Poppins"/>
              </a:rPr>
              <a:t>In 2022, to meet the needs of the business as it grows, we will expand the technical team, establish teams for DAO in Europe</a:t>
            </a:r>
            <a:r>
              <a:rPr lang="en-NZ" sz="900" dirty="0">
                <a:solidFill>
                  <a:srgbClr val="666667"/>
                </a:solidFill>
                <a:latin typeface="Poppins"/>
                <a:cs typeface="Poppins"/>
              </a:rPr>
              <a:t> and</a:t>
            </a:r>
            <a:r>
              <a:rPr lang="en-US" sz="900" dirty="0">
                <a:solidFill>
                  <a:srgbClr val="666667"/>
                </a:solidFill>
                <a:latin typeface="Poppins"/>
                <a:cs typeface="Poppins"/>
              </a:rPr>
              <a:t> </a:t>
            </a:r>
            <a:r>
              <a:rPr sz="900" dirty="0">
                <a:solidFill>
                  <a:srgbClr val="666667"/>
                </a:solidFill>
                <a:latin typeface="Poppins"/>
                <a:cs typeface="Poppins"/>
              </a:rPr>
              <a:t>the multi seller in the US, and engage in-market agents in Asia. Beyond this, we will bring on resources to support expansion into new sectors and separate operational </a:t>
            </a:r>
            <a:r>
              <a:rPr lang="en-US" sz="900" dirty="0">
                <a:solidFill>
                  <a:srgbClr val="666667"/>
                </a:solidFill>
                <a:latin typeface="Poppins"/>
                <a:cs typeface="Poppins"/>
              </a:rPr>
              <a:t>and</a:t>
            </a:r>
            <a:r>
              <a:rPr sz="900" dirty="0">
                <a:solidFill>
                  <a:srgbClr val="666667"/>
                </a:solidFill>
                <a:latin typeface="Poppins"/>
                <a:cs typeface="Poppins"/>
              </a:rPr>
              <a:t> change responsibility to enable the right levels of support. In the next 2-3 years, we plan to recruit more than 30 people.</a:t>
            </a:r>
          </a:p>
        </p:txBody>
      </p:sp>
      <p:pic>
        <p:nvPicPr>
          <p:cNvPr id="59" name="object 26">
            <a:extLst>
              <a:ext uri="{FF2B5EF4-FFF2-40B4-BE49-F238E27FC236}">
                <a16:creationId xmlns:a16="http://schemas.microsoft.com/office/drawing/2014/main" id="{D10A4170-5E3D-E74A-AF06-36D76FA07AD9}"/>
              </a:ext>
            </a:extLst>
          </p:cNvPr>
          <p:cNvPicPr/>
          <p:nvPr/>
        </p:nvPicPr>
        <p:blipFill>
          <a:blip r:embed="rId10" cstate="print"/>
          <a:stretch>
            <a:fillRect/>
          </a:stretch>
        </p:blipFill>
        <p:spPr>
          <a:xfrm>
            <a:off x="7008465" y="973298"/>
            <a:ext cx="1144206" cy="1144219"/>
          </a:xfrm>
          <a:prstGeom prst="rect">
            <a:avLst/>
          </a:prstGeom>
        </p:spPr>
      </p:pic>
      <p:pic>
        <p:nvPicPr>
          <p:cNvPr id="60" name="object 27">
            <a:extLst>
              <a:ext uri="{FF2B5EF4-FFF2-40B4-BE49-F238E27FC236}">
                <a16:creationId xmlns:a16="http://schemas.microsoft.com/office/drawing/2014/main" id="{20B8A991-21D2-6740-839E-1EEF8B8298F3}"/>
              </a:ext>
            </a:extLst>
          </p:cNvPr>
          <p:cNvPicPr/>
          <p:nvPr/>
        </p:nvPicPr>
        <p:blipFill>
          <a:blip r:embed="rId11" cstate="print"/>
          <a:stretch>
            <a:fillRect/>
          </a:stretch>
        </p:blipFill>
        <p:spPr>
          <a:xfrm>
            <a:off x="7003768" y="2262177"/>
            <a:ext cx="1148903" cy="1148918"/>
          </a:xfrm>
          <a:prstGeom prst="rect">
            <a:avLst/>
          </a:prstGeom>
        </p:spPr>
      </p:pic>
      <p:sp>
        <p:nvSpPr>
          <p:cNvPr id="61" name="object 28">
            <a:extLst>
              <a:ext uri="{FF2B5EF4-FFF2-40B4-BE49-F238E27FC236}">
                <a16:creationId xmlns:a16="http://schemas.microsoft.com/office/drawing/2014/main" id="{32837CB2-2A94-DE4E-9B0A-0B4839D654A5}"/>
              </a:ext>
            </a:extLst>
          </p:cNvPr>
          <p:cNvSpPr/>
          <p:nvPr/>
        </p:nvSpPr>
        <p:spPr>
          <a:xfrm>
            <a:off x="7003768" y="3596547"/>
            <a:ext cx="5703570" cy="0"/>
          </a:xfrm>
          <a:custGeom>
            <a:avLst/>
            <a:gdLst/>
            <a:ahLst/>
            <a:cxnLst/>
            <a:rect l="l" t="t" r="r" b="b"/>
            <a:pathLst>
              <a:path w="5703570">
                <a:moveTo>
                  <a:pt x="0" y="0"/>
                </a:moveTo>
                <a:lnTo>
                  <a:pt x="5703417" y="0"/>
                </a:lnTo>
              </a:path>
            </a:pathLst>
          </a:custGeom>
          <a:ln w="12700">
            <a:solidFill>
              <a:srgbClr val="CCCCCC"/>
            </a:solidFill>
          </a:ln>
        </p:spPr>
        <p:txBody>
          <a:bodyPr wrap="square" lIns="0" tIns="0" rIns="0" bIns="0" rtlCol="0"/>
          <a:lstStyle/>
          <a:p>
            <a:endParaRPr/>
          </a:p>
        </p:txBody>
      </p:sp>
      <p:sp>
        <p:nvSpPr>
          <p:cNvPr id="27" name="TextBox 26">
            <a:extLst>
              <a:ext uri="{FF2B5EF4-FFF2-40B4-BE49-F238E27FC236}">
                <a16:creationId xmlns:a16="http://schemas.microsoft.com/office/drawing/2014/main" id="{DA8108BE-FA9F-894A-9A88-B15289B274AF}"/>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29" name="TextBox 28">
            <a:extLst>
              <a:ext uri="{FF2B5EF4-FFF2-40B4-BE49-F238E27FC236}">
                <a16:creationId xmlns:a16="http://schemas.microsoft.com/office/drawing/2014/main" id="{97DA7289-4EDA-4E46-A464-60EA81D75A51}"/>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15</a:t>
            </a:r>
          </a:p>
        </p:txBody>
      </p:sp>
      <p:sp>
        <p:nvSpPr>
          <p:cNvPr id="32" name="object 39">
            <a:extLst>
              <a:ext uri="{FF2B5EF4-FFF2-40B4-BE49-F238E27FC236}">
                <a16:creationId xmlns:a16="http://schemas.microsoft.com/office/drawing/2014/main" id="{263EFDAF-3E51-0A25-7413-39B52BCBFA22}"/>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Tree>
    <p:extLst>
      <p:ext uri="{BB962C8B-B14F-4D97-AF65-F5344CB8AC3E}">
        <p14:creationId xmlns:p14="http://schemas.microsoft.com/office/powerpoint/2010/main" val="428414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563456" y="469236"/>
            <a:ext cx="1239516" cy="842521"/>
          </a:xfrm>
          <a:prstGeom prst="rect">
            <a:avLst/>
          </a:prstGeom>
        </p:spPr>
      </p:pic>
      <p:pic>
        <p:nvPicPr>
          <p:cNvPr id="5" name="object 5"/>
          <p:cNvPicPr/>
          <p:nvPr/>
        </p:nvPicPr>
        <p:blipFill>
          <a:blip r:embed="rId3" cstate="print"/>
          <a:stretch>
            <a:fillRect/>
          </a:stretch>
        </p:blipFill>
        <p:spPr>
          <a:xfrm>
            <a:off x="3852305" y="432329"/>
            <a:ext cx="1711325" cy="908050"/>
          </a:xfrm>
          <a:prstGeom prst="rect">
            <a:avLst/>
          </a:prstGeom>
        </p:spPr>
      </p:pic>
      <p:pic>
        <p:nvPicPr>
          <p:cNvPr id="6" name="object 6"/>
          <p:cNvPicPr/>
          <p:nvPr/>
        </p:nvPicPr>
        <p:blipFill>
          <a:blip r:embed="rId4" cstate="print"/>
          <a:stretch>
            <a:fillRect/>
          </a:stretch>
        </p:blipFill>
        <p:spPr>
          <a:xfrm>
            <a:off x="7340600" y="812799"/>
            <a:ext cx="1879599" cy="266699"/>
          </a:xfrm>
          <a:prstGeom prst="rect">
            <a:avLst/>
          </a:prstGeom>
        </p:spPr>
      </p:pic>
      <p:pic>
        <p:nvPicPr>
          <p:cNvPr id="7" name="object 7"/>
          <p:cNvPicPr/>
          <p:nvPr/>
        </p:nvPicPr>
        <p:blipFill>
          <a:blip r:embed="rId5" cstate="print"/>
          <a:stretch>
            <a:fillRect/>
          </a:stretch>
        </p:blipFill>
        <p:spPr>
          <a:xfrm>
            <a:off x="11065274" y="541833"/>
            <a:ext cx="1309910" cy="706196"/>
          </a:xfrm>
          <a:prstGeom prst="rect">
            <a:avLst/>
          </a:prstGeom>
        </p:spPr>
      </p:pic>
      <p:pic>
        <p:nvPicPr>
          <p:cNvPr id="9" name="object 9"/>
          <p:cNvPicPr/>
          <p:nvPr/>
        </p:nvPicPr>
        <p:blipFill>
          <a:blip r:embed="rId6" cstate="print"/>
          <a:stretch>
            <a:fillRect/>
          </a:stretch>
        </p:blipFill>
        <p:spPr>
          <a:xfrm>
            <a:off x="9006599" y="1670476"/>
            <a:ext cx="1142999" cy="647271"/>
          </a:xfrm>
          <a:prstGeom prst="rect">
            <a:avLst/>
          </a:prstGeom>
        </p:spPr>
      </p:pic>
      <p:pic>
        <p:nvPicPr>
          <p:cNvPr id="10" name="object 10"/>
          <p:cNvPicPr/>
          <p:nvPr/>
        </p:nvPicPr>
        <p:blipFill>
          <a:blip r:embed="rId7" cstate="print"/>
          <a:stretch>
            <a:fillRect/>
          </a:stretch>
        </p:blipFill>
        <p:spPr>
          <a:xfrm>
            <a:off x="892416" y="3375277"/>
            <a:ext cx="577991" cy="809187"/>
          </a:xfrm>
          <a:prstGeom prst="rect">
            <a:avLst/>
          </a:prstGeom>
        </p:spPr>
      </p:pic>
      <p:pic>
        <p:nvPicPr>
          <p:cNvPr id="11" name="object 11"/>
          <p:cNvPicPr/>
          <p:nvPr/>
        </p:nvPicPr>
        <p:blipFill>
          <a:blip r:embed="rId8" cstate="print"/>
          <a:stretch>
            <a:fillRect/>
          </a:stretch>
        </p:blipFill>
        <p:spPr>
          <a:xfrm>
            <a:off x="9216759" y="3570036"/>
            <a:ext cx="1483722" cy="457200"/>
          </a:xfrm>
          <a:prstGeom prst="rect">
            <a:avLst/>
          </a:prstGeom>
        </p:spPr>
      </p:pic>
      <p:pic>
        <p:nvPicPr>
          <p:cNvPr id="12" name="object 12"/>
          <p:cNvPicPr/>
          <p:nvPr/>
        </p:nvPicPr>
        <p:blipFill>
          <a:blip r:embed="rId9" cstate="print"/>
          <a:stretch>
            <a:fillRect/>
          </a:stretch>
        </p:blipFill>
        <p:spPr>
          <a:xfrm>
            <a:off x="1722966" y="5081580"/>
            <a:ext cx="1498600" cy="330200"/>
          </a:xfrm>
          <a:prstGeom prst="rect">
            <a:avLst/>
          </a:prstGeom>
        </p:spPr>
      </p:pic>
      <p:pic>
        <p:nvPicPr>
          <p:cNvPr id="13" name="object 13"/>
          <p:cNvPicPr/>
          <p:nvPr/>
        </p:nvPicPr>
        <p:blipFill>
          <a:blip r:embed="rId10" cstate="print"/>
          <a:stretch>
            <a:fillRect/>
          </a:stretch>
        </p:blipFill>
        <p:spPr>
          <a:xfrm>
            <a:off x="5931848" y="5746496"/>
            <a:ext cx="1130297" cy="590537"/>
          </a:xfrm>
          <a:prstGeom prst="rect">
            <a:avLst/>
          </a:prstGeom>
        </p:spPr>
      </p:pic>
      <p:pic>
        <p:nvPicPr>
          <p:cNvPr id="14" name="object 14"/>
          <p:cNvPicPr/>
          <p:nvPr/>
        </p:nvPicPr>
        <p:blipFill>
          <a:blip r:embed="rId11" cstate="print"/>
          <a:stretch>
            <a:fillRect/>
          </a:stretch>
        </p:blipFill>
        <p:spPr>
          <a:xfrm>
            <a:off x="10521584" y="4791244"/>
            <a:ext cx="1471126" cy="538474"/>
          </a:xfrm>
          <a:prstGeom prst="rect">
            <a:avLst/>
          </a:prstGeom>
        </p:spPr>
      </p:pic>
      <p:pic>
        <p:nvPicPr>
          <p:cNvPr id="15" name="object 15"/>
          <p:cNvPicPr/>
          <p:nvPr/>
        </p:nvPicPr>
        <p:blipFill>
          <a:blip r:embed="rId12" cstate="print"/>
          <a:stretch>
            <a:fillRect/>
          </a:stretch>
        </p:blipFill>
        <p:spPr>
          <a:xfrm>
            <a:off x="815822" y="6301072"/>
            <a:ext cx="1333492" cy="401625"/>
          </a:xfrm>
          <a:prstGeom prst="rect">
            <a:avLst/>
          </a:prstGeom>
        </p:spPr>
      </p:pic>
      <p:pic>
        <p:nvPicPr>
          <p:cNvPr id="16" name="object 16"/>
          <p:cNvPicPr/>
          <p:nvPr/>
        </p:nvPicPr>
        <p:blipFill>
          <a:blip r:embed="rId13" cstate="print"/>
          <a:stretch>
            <a:fillRect/>
          </a:stretch>
        </p:blipFill>
        <p:spPr>
          <a:xfrm>
            <a:off x="3497975" y="6501884"/>
            <a:ext cx="1536700" cy="406400"/>
          </a:xfrm>
          <a:prstGeom prst="rect">
            <a:avLst/>
          </a:prstGeom>
        </p:spPr>
      </p:pic>
      <p:pic>
        <p:nvPicPr>
          <p:cNvPr id="17" name="object 17"/>
          <p:cNvPicPr/>
          <p:nvPr/>
        </p:nvPicPr>
        <p:blipFill>
          <a:blip r:embed="rId14" cstate="print"/>
          <a:stretch>
            <a:fillRect/>
          </a:stretch>
        </p:blipFill>
        <p:spPr>
          <a:xfrm>
            <a:off x="8398184" y="6193926"/>
            <a:ext cx="1637151" cy="286214"/>
          </a:xfrm>
          <a:prstGeom prst="rect">
            <a:avLst/>
          </a:prstGeom>
        </p:spPr>
      </p:pic>
      <p:pic>
        <p:nvPicPr>
          <p:cNvPr id="18" name="object 18"/>
          <p:cNvPicPr/>
          <p:nvPr/>
        </p:nvPicPr>
        <p:blipFill>
          <a:blip r:embed="rId15" cstate="print"/>
          <a:stretch>
            <a:fillRect/>
          </a:stretch>
        </p:blipFill>
        <p:spPr>
          <a:xfrm>
            <a:off x="11121469" y="6317984"/>
            <a:ext cx="1571272" cy="457200"/>
          </a:xfrm>
          <a:prstGeom prst="rect">
            <a:avLst/>
          </a:prstGeom>
        </p:spPr>
      </p:pic>
      <p:pic>
        <p:nvPicPr>
          <p:cNvPr id="19" name="object 19"/>
          <p:cNvPicPr/>
          <p:nvPr/>
        </p:nvPicPr>
        <p:blipFill>
          <a:blip r:embed="rId16" cstate="print"/>
          <a:stretch>
            <a:fillRect/>
          </a:stretch>
        </p:blipFill>
        <p:spPr>
          <a:xfrm>
            <a:off x="5302250" y="1621832"/>
            <a:ext cx="1377950" cy="495300"/>
          </a:xfrm>
          <a:prstGeom prst="rect">
            <a:avLst/>
          </a:prstGeom>
        </p:spPr>
      </p:pic>
      <p:pic>
        <p:nvPicPr>
          <p:cNvPr id="20" name="object 20"/>
          <p:cNvPicPr/>
          <p:nvPr/>
        </p:nvPicPr>
        <p:blipFill>
          <a:blip r:embed="rId17" cstate="print"/>
          <a:stretch>
            <a:fillRect/>
          </a:stretch>
        </p:blipFill>
        <p:spPr>
          <a:xfrm>
            <a:off x="11398250" y="2563265"/>
            <a:ext cx="1120341" cy="817182"/>
          </a:xfrm>
          <a:prstGeom prst="rect">
            <a:avLst/>
          </a:prstGeom>
        </p:spPr>
      </p:pic>
      <p:pic>
        <p:nvPicPr>
          <p:cNvPr id="21" name="object 21"/>
          <p:cNvPicPr/>
          <p:nvPr/>
        </p:nvPicPr>
        <p:blipFill>
          <a:blip r:embed="rId18" cstate="print"/>
          <a:stretch>
            <a:fillRect/>
          </a:stretch>
        </p:blipFill>
        <p:spPr>
          <a:xfrm>
            <a:off x="3416354" y="3319877"/>
            <a:ext cx="1094549" cy="709608"/>
          </a:xfrm>
          <a:prstGeom prst="rect">
            <a:avLst/>
          </a:prstGeom>
        </p:spPr>
      </p:pic>
      <p:pic>
        <p:nvPicPr>
          <p:cNvPr id="22" name="object 22"/>
          <p:cNvPicPr/>
          <p:nvPr/>
        </p:nvPicPr>
        <p:blipFill>
          <a:blip r:embed="rId19" cstate="print"/>
          <a:stretch>
            <a:fillRect/>
          </a:stretch>
        </p:blipFill>
        <p:spPr>
          <a:xfrm>
            <a:off x="5660488" y="2482224"/>
            <a:ext cx="2459151" cy="2309020"/>
          </a:xfrm>
          <a:prstGeom prst="rect">
            <a:avLst/>
          </a:prstGeom>
        </p:spPr>
      </p:pic>
      <p:sp>
        <p:nvSpPr>
          <p:cNvPr id="23" name="object 23"/>
          <p:cNvSpPr txBox="1">
            <a:spLocks noGrp="1"/>
          </p:cNvSpPr>
          <p:nvPr>
            <p:ph type="title"/>
          </p:nvPr>
        </p:nvSpPr>
        <p:spPr>
          <a:xfrm>
            <a:off x="4379152" y="5023747"/>
            <a:ext cx="5021821" cy="428322"/>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1BA9D5"/>
                </a:solidFill>
                <a:latin typeface="Poppins-SemiBold"/>
                <a:cs typeface="Poppins-SemiBold"/>
              </a:rPr>
              <a:t>A selection of</a:t>
            </a:r>
            <a:r>
              <a:rPr lang="en-US" sz="2700" b="1" dirty="0">
                <a:solidFill>
                  <a:srgbClr val="1BA9D5"/>
                </a:solidFill>
                <a:latin typeface="Poppins-SemiBold"/>
                <a:cs typeface="Poppins-SemiBold"/>
              </a:rPr>
              <a:t> our</a:t>
            </a:r>
            <a:r>
              <a:rPr sz="2700" b="1" dirty="0">
                <a:solidFill>
                  <a:srgbClr val="1BA9D5"/>
                </a:solidFill>
                <a:latin typeface="Poppins-SemiBold"/>
                <a:cs typeface="Poppins-SemiBold"/>
              </a:rPr>
              <a:t> </a:t>
            </a:r>
            <a:r>
              <a:rPr sz="2700" b="1" spc="-10" dirty="0">
                <a:solidFill>
                  <a:srgbClr val="1BA9D5"/>
                </a:solidFill>
                <a:latin typeface="Poppins-SemiBold"/>
                <a:cs typeface="Poppins-SemiBold"/>
              </a:rPr>
              <a:t>customers</a:t>
            </a:r>
            <a:endParaRPr sz="2700" dirty="0">
              <a:latin typeface="Poppins-SemiBold"/>
              <a:cs typeface="Poppins-SemiBold"/>
            </a:endParaRPr>
          </a:p>
        </p:txBody>
      </p:sp>
      <p:sp>
        <p:nvSpPr>
          <p:cNvPr id="24" name="TextBox 23">
            <a:extLst>
              <a:ext uri="{FF2B5EF4-FFF2-40B4-BE49-F238E27FC236}">
                <a16:creationId xmlns:a16="http://schemas.microsoft.com/office/drawing/2014/main" id="{49020E21-9687-0041-AFFD-F494B4D1A84B}"/>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25" name="object 39">
            <a:extLst>
              <a:ext uri="{FF2B5EF4-FFF2-40B4-BE49-F238E27FC236}">
                <a16:creationId xmlns:a16="http://schemas.microsoft.com/office/drawing/2014/main" id="{BB80C2FA-AEF1-4C6B-90D6-073F20EF9D78}"/>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26" name="TextBox 25">
            <a:extLst>
              <a:ext uri="{FF2B5EF4-FFF2-40B4-BE49-F238E27FC236}">
                <a16:creationId xmlns:a16="http://schemas.microsoft.com/office/drawing/2014/main" id="{AD8E42D5-8254-4F0E-9064-0D94BC113750}"/>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16</a:t>
            </a:r>
          </a:p>
        </p:txBody>
      </p:sp>
      <p:pic>
        <p:nvPicPr>
          <p:cNvPr id="2050" name="Picture 2" descr="Glanbia - Wikipedia">
            <a:extLst>
              <a:ext uri="{FF2B5EF4-FFF2-40B4-BE49-F238E27FC236}">
                <a16:creationId xmlns:a16="http://schemas.microsoft.com/office/drawing/2014/main" id="{ABAFAB09-EC6F-8703-49A0-0F3543E656F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49314" y="1559494"/>
            <a:ext cx="1303231" cy="647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9" name="Picture 38" descr="A picture containing ray&#10;&#10;Description automatically generated">
            <a:extLst>
              <a:ext uri="{FF2B5EF4-FFF2-40B4-BE49-F238E27FC236}">
                <a16:creationId xmlns:a16="http://schemas.microsoft.com/office/drawing/2014/main" id="{6026122E-C352-45A9-941F-47A2A5DE3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051" y="0"/>
            <a:ext cx="3397250" cy="7569200"/>
          </a:xfrm>
          <a:prstGeom prst="rect">
            <a:avLst/>
          </a:prstGeom>
        </p:spPr>
      </p:pic>
      <p:sp>
        <p:nvSpPr>
          <p:cNvPr id="14" name="object 26">
            <a:extLst>
              <a:ext uri="{FF2B5EF4-FFF2-40B4-BE49-F238E27FC236}">
                <a16:creationId xmlns:a16="http://schemas.microsoft.com/office/drawing/2014/main" id="{95ED2CA3-495E-0543-8666-499F4F673239}"/>
              </a:ext>
            </a:extLst>
          </p:cNvPr>
          <p:cNvSpPr txBox="1">
            <a:spLocks/>
          </p:cNvSpPr>
          <p:nvPr/>
        </p:nvSpPr>
        <p:spPr>
          <a:xfrm>
            <a:off x="442986" y="285107"/>
            <a:ext cx="1963663" cy="382156"/>
          </a:xfrm>
          <a:prstGeom prst="rect">
            <a:avLst/>
          </a:prstGeom>
        </p:spPr>
        <p:txBody>
          <a:bodyPr vert="horz" wrap="square" lIns="0" tIns="12700" rIns="0" bIns="0" rtlCol="0">
            <a:spAutoFit/>
          </a:bodyPr>
          <a:lstStyle>
            <a:lvl1pPr>
              <a:defRPr sz="5650" b="0" i="0">
                <a:solidFill>
                  <a:srgbClr val="8B9EA5"/>
                </a:solidFill>
                <a:latin typeface="Poppins-Light"/>
                <a:ea typeface="+mj-ea"/>
                <a:cs typeface="Poppins-Light"/>
              </a:defRPr>
            </a:lvl1pPr>
          </a:lstStyle>
          <a:p>
            <a:pPr marL="12700">
              <a:spcBef>
                <a:spcPts val="100"/>
              </a:spcBef>
            </a:pPr>
            <a:r>
              <a:rPr lang="en-NZ" sz="2400" b="1" kern="0" spc="-10" dirty="0">
                <a:solidFill>
                  <a:srgbClr val="1BA9D5"/>
                </a:solidFill>
                <a:latin typeface="Poppins-SemiBold"/>
                <a:cs typeface="Poppins-SemiBold"/>
              </a:rPr>
              <a:t>Summary</a:t>
            </a:r>
            <a:endParaRPr lang="en-NZ" sz="2400" kern="0" dirty="0">
              <a:latin typeface="Poppins-SemiBold"/>
              <a:cs typeface="Poppins-SemiBold"/>
            </a:endParaRPr>
          </a:p>
        </p:txBody>
      </p:sp>
      <p:sp>
        <p:nvSpPr>
          <p:cNvPr id="15" name="object 27">
            <a:extLst>
              <a:ext uri="{FF2B5EF4-FFF2-40B4-BE49-F238E27FC236}">
                <a16:creationId xmlns:a16="http://schemas.microsoft.com/office/drawing/2014/main" id="{EDC27ECC-FC42-CA47-9CF9-EE6437ACC1B1}"/>
              </a:ext>
            </a:extLst>
          </p:cNvPr>
          <p:cNvSpPr txBox="1"/>
          <p:nvPr/>
        </p:nvSpPr>
        <p:spPr>
          <a:xfrm>
            <a:off x="442987" y="807393"/>
            <a:ext cx="9091762" cy="1631665"/>
          </a:xfrm>
          <a:prstGeom prst="rect">
            <a:avLst/>
          </a:prstGeom>
        </p:spPr>
        <p:txBody>
          <a:bodyPr vert="horz" wrap="square" lIns="0" tIns="12700" rIns="0" bIns="0" rtlCol="0">
            <a:spAutoFit/>
          </a:bodyPr>
          <a:lstStyle/>
          <a:p>
            <a:pPr marL="12700">
              <a:lnSpc>
                <a:spcPct val="100000"/>
              </a:lnSpc>
              <a:spcBef>
                <a:spcPts val="100"/>
              </a:spcBef>
            </a:pPr>
            <a:r>
              <a:rPr sz="1400" b="1" dirty="0">
                <a:latin typeface="Poppins-SemiBold"/>
                <a:cs typeface="Poppins-SemiBold"/>
              </a:rPr>
              <a:t>The timing is right to expand. We are looking for a growth capital partner to join our </a:t>
            </a:r>
            <a:r>
              <a:rPr sz="1400" b="1" spc="-10" dirty="0">
                <a:latin typeface="Poppins-SemiBold"/>
                <a:cs typeface="Poppins-SemiBold"/>
              </a:rPr>
              <a:t>journey.</a:t>
            </a:r>
            <a:endParaRPr sz="1400" dirty="0">
              <a:latin typeface="Poppins-SemiBold"/>
              <a:cs typeface="Poppins-SemiBold"/>
            </a:endParaRPr>
          </a:p>
          <a:p>
            <a:pPr marL="12700" marR="5080">
              <a:lnSpc>
                <a:spcPct val="138900"/>
              </a:lnSpc>
              <a:spcBef>
                <a:spcPts val="1050"/>
              </a:spcBef>
            </a:pPr>
            <a:r>
              <a:rPr sz="1200" dirty="0">
                <a:solidFill>
                  <a:srgbClr val="666666"/>
                </a:solidFill>
                <a:latin typeface="Poppins"/>
                <a:cs typeface="Poppins"/>
              </a:rPr>
              <a:t>Nui </a:t>
            </a:r>
            <a:r>
              <a:rPr lang="en-NZ" sz="1200" dirty="0">
                <a:solidFill>
                  <a:srgbClr val="666666"/>
                </a:solidFill>
                <a:latin typeface="Poppins"/>
                <a:cs typeface="Poppins"/>
              </a:rPr>
              <a:t>Mar</a:t>
            </a:r>
            <a:r>
              <a:rPr sz="1200" dirty="0" err="1">
                <a:solidFill>
                  <a:srgbClr val="666666"/>
                </a:solidFill>
                <a:latin typeface="Poppins"/>
                <a:cs typeface="Poppins"/>
              </a:rPr>
              <a:t>kets</a:t>
            </a:r>
            <a:r>
              <a:rPr lang="en-US" sz="1200" dirty="0">
                <a:solidFill>
                  <a:srgbClr val="666666"/>
                </a:solidFill>
                <a:latin typeface="Poppins"/>
                <a:cs typeface="Poppins"/>
              </a:rPr>
              <a:t> (Nui)</a:t>
            </a:r>
            <a:r>
              <a:rPr sz="1200" dirty="0">
                <a:solidFill>
                  <a:srgbClr val="666666"/>
                </a:solidFill>
                <a:latin typeface="Poppins"/>
                <a:cs typeface="Poppins"/>
              </a:rPr>
              <a:t> provides a configurable, co-branded platform for </a:t>
            </a:r>
            <a:r>
              <a:rPr lang="en-US" sz="1200" dirty="0">
                <a:solidFill>
                  <a:srgbClr val="FF0000"/>
                </a:solidFill>
                <a:latin typeface="Poppins"/>
                <a:cs typeface="Poppins"/>
              </a:rPr>
              <a:t>B2B digital </a:t>
            </a:r>
            <a:r>
              <a:rPr sz="1200" dirty="0">
                <a:solidFill>
                  <a:srgbClr val="FF0000"/>
                </a:solidFill>
                <a:latin typeface="Poppins"/>
                <a:cs typeface="Poppins"/>
              </a:rPr>
              <a:t>trading </a:t>
            </a:r>
            <a:r>
              <a:rPr lang="en-US" sz="1200" dirty="0">
                <a:solidFill>
                  <a:srgbClr val="FF0000"/>
                </a:solidFill>
                <a:latin typeface="Poppins"/>
                <a:cs typeface="Poppins"/>
              </a:rPr>
              <a:t>of agricultural products (food and bioenergy)</a:t>
            </a:r>
            <a:r>
              <a:rPr sz="1200" dirty="0">
                <a:solidFill>
                  <a:srgbClr val="666666"/>
                </a:solidFill>
                <a:latin typeface="Poppins"/>
                <a:cs typeface="Poppins"/>
              </a:rPr>
              <a:t>– both as a </a:t>
            </a:r>
            <a:r>
              <a:rPr sz="1200" spc="-10" dirty="0">
                <a:solidFill>
                  <a:srgbClr val="666666"/>
                </a:solidFill>
                <a:latin typeface="Poppins"/>
                <a:cs typeface="Poppins"/>
              </a:rPr>
              <a:t>single </a:t>
            </a:r>
            <a:r>
              <a:rPr sz="1200" dirty="0">
                <a:solidFill>
                  <a:srgbClr val="666666"/>
                </a:solidFill>
                <a:latin typeface="Poppins"/>
                <a:cs typeface="Poppins"/>
              </a:rPr>
              <a:t>seller digital channel and as a multi seller marketplace. This platform is used by </a:t>
            </a:r>
            <a:r>
              <a:rPr lang="en-US" sz="1200" dirty="0">
                <a:solidFill>
                  <a:srgbClr val="FF0000"/>
                </a:solidFill>
                <a:latin typeface="Poppins"/>
                <a:cs typeface="Poppins"/>
              </a:rPr>
              <a:t>307</a:t>
            </a:r>
            <a:r>
              <a:rPr sz="1200" dirty="0">
                <a:solidFill>
                  <a:srgbClr val="FF0000"/>
                </a:solidFill>
                <a:latin typeface="Poppins"/>
                <a:cs typeface="Poppins"/>
              </a:rPr>
              <a:t> companies in </a:t>
            </a:r>
            <a:r>
              <a:rPr lang="en-US" sz="1200" dirty="0">
                <a:solidFill>
                  <a:srgbClr val="FF0000"/>
                </a:solidFill>
                <a:latin typeface="Poppins"/>
                <a:cs typeface="Poppins"/>
              </a:rPr>
              <a:t>50</a:t>
            </a:r>
            <a:r>
              <a:rPr sz="1200" dirty="0">
                <a:solidFill>
                  <a:srgbClr val="FF0000"/>
                </a:solidFill>
                <a:latin typeface="Poppins"/>
                <a:cs typeface="Poppins"/>
              </a:rPr>
              <a:t> countries</a:t>
            </a:r>
            <a:r>
              <a:rPr sz="1200" dirty="0">
                <a:solidFill>
                  <a:srgbClr val="666666"/>
                </a:solidFill>
                <a:latin typeface="Poppins"/>
                <a:cs typeface="Poppins"/>
              </a:rPr>
              <a:t>. </a:t>
            </a:r>
            <a:r>
              <a:rPr sz="1200" spc="-10" dirty="0">
                <a:solidFill>
                  <a:srgbClr val="666666"/>
                </a:solidFill>
                <a:latin typeface="Poppins"/>
                <a:cs typeface="Poppins"/>
              </a:rPr>
              <a:t>Since </a:t>
            </a:r>
            <a:r>
              <a:rPr sz="1200" dirty="0">
                <a:solidFill>
                  <a:srgbClr val="666666"/>
                </a:solidFill>
                <a:latin typeface="Poppins"/>
                <a:cs typeface="Poppins"/>
              </a:rPr>
              <a:t>inception in 2016, </a:t>
            </a:r>
            <a:r>
              <a:rPr sz="1200" dirty="0">
                <a:solidFill>
                  <a:srgbClr val="FF0000"/>
                </a:solidFill>
                <a:latin typeface="Poppins"/>
                <a:cs typeface="Poppins"/>
              </a:rPr>
              <a:t>NZD$</a:t>
            </a:r>
            <a:r>
              <a:rPr lang="en-US" sz="1200" dirty="0">
                <a:solidFill>
                  <a:srgbClr val="FF0000"/>
                </a:solidFill>
                <a:latin typeface="Poppins"/>
                <a:cs typeface="Poppins"/>
              </a:rPr>
              <a:t>808m</a:t>
            </a:r>
            <a:r>
              <a:rPr sz="1200" dirty="0">
                <a:solidFill>
                  <a:srgbClr val="FF0000"/>
                </a:solidFill>
                <a:latin typeface="Poppins"/>
                <a:cs typeface="Poppins"/>
              </a:rPr>
              <a:t> </a:t>
            </a:r>
            <a:r>
              <a:rPr sz="1200" dirty="0">
                <a:solidFill>
                  <a:srgbClr val="666666"/>
                </a:solidFill>
                <a:latin typeface="Poppins"/>
                <a:cs typeface="Poppins"/>
              </a:rPr>
              <a:t>of GMV has been traded through our platform. We have identified an opportunity </a:t>
            </a:r>
            <a:r>
              <a:rPr sz="1200" spc="-25" dirty="0">
                <a:solidFill>
                  <a:srgbClr val="666666"/>
                </a:solidFill>
                <a:latin typeface="Poppins"/>
                <a:cs typeface="Poppins"/>
              </a:rPr>
              <a:t>to </a:t>
            </a:r>
            <a:r>
              <a:rPr sz="1200" dirty="0">
                <a:solidFill>
                  <a:srgbClr val="666666"/>
                </a:solidFill>
                <a:latin typeface="Poppins"/>
                <a:cs typeface="Poppins"/>
              </a:rPr>
              <a:t>rapidly expand and consolidate our platform globally. We are now seeking </a:t>
            </a:r>
            <a:r>
              <a:rPr lang="en-US" sz="1200" dirty="0">
                <a:solidFill>
                  <a:srgbClr val="666666"/>
                </a:solidFill>
                <a:latin typeface="Poppins"/>
                <a:cs typeface="Poppins"/>
              </a:rPr>
              <a:t>10</a:t>
            </a:r>
            <a:r>
              <a:rPr sz="1200" dirty="0">
                <a:solidFill>
                  <a:srgbClr val="666666"/>
                </a:solidFill>
                <a:latin typeface="Poppins"/>
                <a:cs typeface="Poppins"/>
              </a:rPr>
              <a:t>m </a:t>
            </a:r>
            <a:r>
              <a:rPr lang="en-US" sz="1200" dirty="0">
                <a:solidFill>
                  <a:srgbClr val="666666"/>
                </a:solidFill>
                <a:latin typeface="Poppins"/>
                <a:cs typeface="Poppins"/>
              </a:rPr>
              <a:t>USD</a:t>
            </a:r>
            <a:r>
              <a:rPr sz="1200" dirty="0">
                <a:solidFill>
                  <a:srgbClr val="666666"/>
                </a:solidFill>
                <a:latin typeface="Poppins"/>
                <a:cs typeface="Poppins"/>
              </a:rPr>
              <a:t> of equity capital at a </a:t>
            </a:r>
            <a:r>
              <a:rPr lang="en-US" sz="1200" dirty="0">
                <a:solidFill>
                  <a:srgbClr val="666666"/>
                </a:solidFill>
                <a:latin typeface="Poppins"/>
                <a:cs typeface="Poppins"/>
              </a:rPr>
              <a:t>50m USD</a:t>
            </a:r>
            <a:r>
              <a:rPr lang="en-US" sz="1200" dirty="0">
                <a:latin typeface="Poppins"/>
                <a:cs typeface="Poppins"/>
              </a:rPr>
              <a:t> </a:t>
            </a:r>
            <a:r>
              <a:rPr sz="1200" dirty="0">
                <a:solidFill>
                  <a:srgbClr val="666666"/>
                </a:solidFill>
                <a:latin typeface="Poppins"/>
                <a:cs typeface="Poppins"/>
              </a:rPr>
              <a:t>pre-money </a:t>
            </a:r>
            <a:r>
              <a:rPr sz="1200" spc="-10" dirty="0">
                <a:solidFill>
                  <a:srgbClr val="666666"/>
                </a:solidFill>
                <a:latin typeface="Poppins"/>
                <a:cs typeface="Poppins"/>
              </a:rPr>
              <a:t>valuation.</a:t>
            </a:r>
            <a:endParaRPr sz="1200" dirty="0">
              <a:latin typeface="Poppins"/>
              <a:cs typeface="Poppins"/>
            </a:endParaRPr>
          </a:p>
        </p:txBody>
      </p:sp>
      <p:sp>
        <p:nvSpPr>
          <p:cNvPr id="16" name="object 28">
            <a:extLst>
              <a:ext uri="{FF2B5EF4-FFF2-40B4-BE49-F238E27FC236}">
                <a16:creationId xmlns:a16="http://schemas.microsoft.com/office/drawing/2014/main" id="{964793C1-D6FE-3149-BE18-A85FC5A41796}"/>
              </a:ext>
            </a:extLst>
          </p:cNvPr>
          <p:cNvSpPr txBox="1"/>
          <p:nvPr/>
        </p:nvSpPr>
        <p:spPr>
          <a:xfrm>
            <a:off x="442987" y="2579188"/>
            <a:ext cx="9091762" cy="1275157"/>
          </a:xfrm>
          <a:prstGeom prst="rect">
            <a:avLst/>
          </a:prstGeom>
        </p:spPr>
        <p:txBody>
          <a:bodyPr vert="horz" wrap="square" lIns="0" tIns="12700" rIns="0" bIns="0" rtlCol="0">
            <a:spAutoFit/>
          </a:bodyPr>
          <a:lstStyle/>
          <a:p>
            <a:pPr marL="12700" marR="5080">
              <a:lnSpc>
                <a:spcPct val="138900"/>
              </a:lnSpc>
              <a:spcBef>
                <a:spcPts val="100"/>
              </a:spcBef>
            </a:pPr>
            <a:r>
              <a:rPr sz="1200" dirty="0">
                <a:solidFill>
                  <a:srgbClr val="666666"/>
                </a:solidFill>
                <a:latin typeface="Poppins"/>
                <a:cs typeface="Poppins"/>
              </a:rPr>
              <a:t>This growth capital will enable us to become an industry leader in</a:t>
            </a:r>
            <a:r>
              <a:rPr lang="en-US" sz="1200" dirty="0">
                <a:solidFill>
                  <a:srgbClr val="666666"/>
                </a:solidFill>
                <a:latin typeface="Poppins"/>
                <a:cs typeface="Poppins"/>
              </a:rPr>
              <a:t> </a:t>
            </a:r>
            <a:r>
              <a:rPr lang="en-US" sz="1200" dirty="0">
                <a:solidFill>
                  <a:srgbClr val="FF0000"/>
                </a:solidFill>
                <a:latin typeface="Poppins"/>
                <a:cs typeface="Poppins"/>
              </a:rPr>
              <a:t>B2B digital </a:t>
            </a:r>
            <a:r>
              <a:rPr sz="1200" dirty="0">
                <a:solidFill>
                  <a:srgbClr val="FF0000"/>
                </a:solidFill>
                <a:latin typeface="Poppins"/>
                <a:cs typeface="Poppins"/>
              </a:rPr>
              <a:t>trading </a:t>
            </a:r>
            <a:r>
              <a:rPr sz="1200" dirty="0">
                <a:solidFill>
                  <a:srgbClr val="666666"/>
                </a:solidFill>
                <a:latin typeface="Poppins"/>
                <a:cs typeface="Poppins"/>
              </a:rPr>
              <a:t>through embracing three </a:t>
            </a:r>
            <a:r>
              <a:rPr sz="1200" spc="-25" dirty="0">
                <a:solidFill>
                  <a:srgbClr val="666666"/>
                </a:solidFill>
                <a:latin typeface="Poppins"/>
                <a:cs typeface="Poppins"/>
              </a:rPr>
              <a:t>key </a:t>
            </a:r>
            <a:r>
              <a:rPr sz="1200" dirty="0">
                <a:solidFill>
                  <a:srgbClr val="666666"/>
                </a:solidFill>
                <a:latin typeface="Poppins"/>
                <a:cs typeface="Poppins"/>
              </a:rPr>
              <a:t>paths</a:t>
            </a:r>
            <a:r>
              <a:rPr sz="1200" spc="-10" dirty="0">
                <a:solidFill>
                  <a:srgbClr val="666666"/>
                </a:solidFill>
                <a:latin typeface="Poppins"/>
                <a:cs typeface="Poppins"/>
              </a:rPr>
              <a:t> </a:t>
            </a:r>
            <a:r>
              <a:rPr sz="1200" dirty="0">
                <a:solidFill>
                  <a:srgbClr val="666666"/>
                </a:solidFill>
                <a:latin typeface="Poppins"/>
                <a:cs typeface="Poppins"/>
              </a:rPr>
              <a:t>to </a:t>
            </a:r>
            <a:r>
              <a:rPr sz="1200" spc="-10" dirty="0">
                <a:solidFill>
                  <a:srgbClr val="666666"/>
                </a:solidFill>
                <a:latin typeface="Poppins"/>
                <a:cs typeface="Poppins"/>
              </a:rPr>
              <a:t>growth:</a:t>
            </a:r>
            <a:endParaRPr sz="1200" dirty="0">
              <a:latin typeface="Poppins"/>
              <a:cs typeface="Poppins"/>
            </a:endParaRPr>
          </a:p>
          <a:p>
            <a:pPr marL="378460" marR="3368675">
              <a:lnSpc>
                <a:spcPct val="138900"/>
              </a:lnSpc>
            </a:pPr>
            <a:r>
              <a:rPr sz="1200" dirty="0">
                <a:solidFill>
                  <a:srgbClr val="666666"/>
                </a:solidFill>
                <a:latin typeface="Poppins"/>
                <a:cs typeface="Poppins"/>
              </a:rPr>
              <a:t>Expand our “platform as a service” offering in new </a:t>
            </a:r>
            <a:r>
              <a:rPr sz="1200" spc="-10" dirty="0">
                <a:solidFill>
                  <a:srgbClr val="666666"/>
                </a:solidFill>
                <a:latin typeface="Poppins"/>
                <a:cs typeface="Poppins"/>
              </a:rPr>
              <a:t>verticals </a:t>
            </a:r>
            <a:endParaRPr lang="en-US" sz="1200" spc="-10" dirty="0">
              <a:solidFill>
                <a:srgbClr val="666666"/>
              </a:solidFill>
              <a:latin typeface="Poppins"/>
              <a:cs typeface="Poppins"/>
            </a:endParaRPr>
          </a:p>
          <a:p>
            <a:pPr marL="378460" marR="3368675">
              <a:lnSpc>
                <a:spcPct val="138900"/>
              </a:lnSpc>
            </a:pPr>
            <a:r>
              <a:rPr sz="1200" dirty="0">
                <a:solidFill>
                  <a:srgbClr val="FF0000"/>
                </a:solidFill>
                <a:latin typeface="Poppins"/>
                <a:cs typeface="Poppins"/>
              </a:rPr>
              <a:t>Become </a:t>
            </a:r>
            <a:r>
              <a:rPr lang="en-US" sz="1200" dirty="0">
                <a:solidFill>
                  <a:srgbClr val="FF0000"/>
                </a:solidFill>
                <a:latin typeface="Poppins"/>
                <a:cs typeface="Poppins"/>
              </a:rPr>
              <a:t>the</a:t>
            </a:r>
            <a:r>
              <a:rPr sz="1200" dirty="0">
                <a:solidFill>
                  <a:srgbClr val="FF0000"/>
                </a:solidFill>
                <a:latin typeface="Poppins"/>
                <a:cs typeface="Poppins"/>
              </a:rPr>
              <a:t> </a:t>
            </a:r>
            <a:r>
              <a:rPr lang="en-US" sz="1200" dirty="0">
                <a:solidFill>
                  <a:srgbClr val="FF0000"/>
                </a:solidFill>
                <a:latin typeface="Poppins"/>
                <a:cs typeface="Poppins"/>
              </a:rPr>
              <a:t>platform</a:t>
            </a:r>
            <a:r>
              <a:rPr sz="1200" dirty="0">
                <a:solidFill>
                  <a:srgbClr val="FF0000"/>
                </a:solidFill>
                <a:latin typeface="Poppins"/>
                <a:cs typeface="Poppins"/>
              </a:rPr>
              <a:t> operator</a:t>
            </a:r>
            <a:r>
              <a:rPr lang="en-US" sz="1200" dirty="0">
                <a:solidFill>
                  <a:srgbClr val="FF0000"/>
                </a:solidFill>
                <a:latin typeface="Poppins"/>
                <a:cs typeface="Poppins"/>
              </a:rPr>
              <a:t> of choice</a:t>
            </a:r>
            <a:r>
              <a:rPr sz="1200" dirty="0">
                <a:solidFill>
                  <a:srgbClr val="FF0000"/>
                </a:solidFill>
                <a:latin typeface="Poppins"/>
                <a:cs typeface="Poppins"/>
              </a:rPr>
              <a:t> in our chosen dairy </a:t>
            </a:r>
            <a:r>
              <a:rPr sz="1200" spc="-10" dirty="0">
                <a:solidFill>
                  <a:srgbClr val="FF0000"/>
                </a:solidFill>
                <a:latin typeface="Poppins"/>
                <a:cs typeface="Poppins"/>
              </a:rPr>
              <a:t>markets</a:t>
            </a:r>
            <a:endParaRPr lang="en-US" sz="1200" spc="-10" dirty="0">
              <a:solidFill>
                <a:srgbClr val="FF0000"/>
              </a:solidFill>
              <a:latin typeface="Poppins"/>
              <a:cs typeface="Poppins"/>
            </a:endParaRPr>
          </a:p>
          <a:p>
            <a:pPr marL="378460" marR="3368675">
              <a:lnSpc>
                <a:spcPct val="138900"/>
              </a:lnSpc>
            </a:pPr>
            <a:r>
              <a:rPr sz="1200" dirty="0">
                <a:solidFill>
                  <a:srgbClr val="666666"/>
                </a:solidFill>
                <a:latin typeface="Poppins"/>
                <a:cs typeface="Poppins"/>
              </a:rPr>
              <a:t>Enhance platform features to add more value to our users’ </a:t>
            </a:r>
            <a:r>
              <a:rPr sz="1200" spc="-10" dirty="0">
                <a:solidFill>
                  <a:srgbClr val="666666"/>
                </a:solidFill>
                <a:latin typeface="Poppins"/>
                <a:cs typeface="Poppins"/>
              </a:rPr>
              <a:t>trading</a:t>
            </a:r>
            <a:endParaRPr sz="1200" dirty="0">
              <a:latin typeface="Poppins"/>
              <a:cs typeface="Poppins"/>
            </a:endParaRPr>
          </a:p>
        </p:txBody>
      </p:sp>
      <p:sp>
        <p:nvSpPr>
          <p:cNvPr id="18" name="object 30">
            <a:extLst>
              <a:ext uri="{FF2B5EF4-FFF2-40B4-BE49-F238E27FC236}">
                <a16:creationId xmlns:a16="http://schemas.microsoft.com/office/drawing/2014/main" id="{D55AF856-9F2F-CE45-9DEF-7840259FCCCB}"/>
              </a:ext>
            </a:extLst>
          </p:cNvPr>
          <p:cNvSpPr txBox="1"/>
          <p:nvPr/>
        </p:nvSpPr>
        <p:spPr>
          <a:xfrm>
            <a:off x="442986" y="3986487"/>
            <a:ext cx="8678545" cy="3572709"/>
          </a:xfrm>
          <a:prstGeom prst="rect">
            <a:avLst/>
          </a:prstGeom>
        </p:spPr>
        <p:txBody>
          <a:bodyPr vert="horz" wrap="square" lIns="0" tIns="12700" rIns="0" bIns="0" rtlCol="0">
            <a:spAutoFit/>
          </a:bodyPr>
          <a:lstStyle/>
          <a:p>
            <a:pPr marL="12700" marR="5080" algn="just">
              <a:lnSpc>
                <a:spcPct val="139000"/>
              </a:lnSpc>
              <a:spcBef>
                <a:spcPts val="100"/>
              </a:spcBef>
            </a:pPr>
            <a:r>
              <a:rPr lang="en-NZ" sz="1200" dirty="0">
                <a:solidFill>
                  <a:srgbClr val="666666"/>
                </a:solidFill>
                <a:latin typeface="Poppins"/>
                <a:cs typeface="Poppins"/>
              </a:rPr>
              <a:t>Nui </a:t>
            </a:r>
            <a:r>
              <a:rPr lang="en-NZ" sz="1200" dirty="0">
                <a:solidFill>
                  <a:srgbClr val="FF0000"/>
                </a:solidFill>
                <a:latin typeface="Poppins"/>
                <a:cs typeface="Poppins"/>
              </a:rPr>
              <a:t>is experiencing exponential growth </a:t>
            </a:r>
            <a:r>
              <a:rPr lang="en-NZ" sz="1200" dirty="0">
                <a:solidFill>
                  <a:srgbClr val="666666"/>
                </a:solidFill>
                <a:latin typeface="Poppins"/>
                <a:cs typeface="Poppins"/>
              </a:rPr>
              <a:t>– with 62% annual growth in GMV and almost 200% annual growth in the number of trades through a Nui platform in 2021.  </a:t>
            </a:r>
            <a:r>
              <a:rPr lang="en-NZ" sz="1200" dirty="0">
                <a:solidFill>
                  <a:srgbClr val="FF0000"/>
                </a:solidFill>
                <a:latin typeface="Poppins"/>
                <a:cs typeface="Poppins"/>
              </a:rPr>
              <a:t>With this growth capital, we will truly scale our offering and achieve a forecast 7 times increase in </a:t>
            </a:r>
            <a:r>
              <a:rPr lang="en-NZ" sz="1200" spc="-10" dirty="0">
                <a:solidFill>
                  <a:srgbClr val="FF0000"/>
                </a:solidFill>
                <a:latin typeface="Poppins"/>
                <a:cs typeface="Poppins"/>
              </a:rPr>
              <a:t>revenue </a:t>
            </a:r>
            <a:r>
              <a:rPr lang="en-NZ" sz="1200" dirty="0">
                <a:solidFill>
                  <a:srgbClr val="FF0000"/>
                </a:solidFill>
                <a:latin typeface="Poppins"/>
                <a:cs typeface="Poppins"/>
              </a:rPr>
              <a:t>growth</a:t>
            </a:r>
            <a:r>
              <a:rPr lang="en-NZ" sz="1200" spc="-10" dirty="0">
                <a:solidFill>
                  <a:srgbClr val="FF0000"/>
                </a:solidFill>
                <a:latin typeface="Poppins"/>
                <a:cs typeface="Poppins"/>
              </a:rPr>
              <a:t> </a:t>
            </a:r>
            <a:r>
              <a:rPr lang="en-NZ" sz="1200" dirty="0">
                <a:solidFill>
                  <a:srgbClr val="FF0000"/>
                </a:solidFill>
                <a:latin typeface="Poppins"/>
                <a:cs typeface="Poppins"/>
              </a:rPr>
              <a:t>over the next four </a:t>
            </a:r>
            <a:r>
              <a:rPr lang="en-NZ" sz="1200" spc="-10" dirty="0">
                <a:solidFill>
                  <a:srgbClr val="FF0000"/>
                </a:solidFill>
                <a:latin typeface="Poppins"/>
                <a:cs typeface="Poppins"/>
              </a:rPr>
              <a:t>years.</a:t>
            </a:r>
            <a:endParaRPr lang="en-US" sz="1200" dirty="0">
              <a:solidFill>
                <a:srgbClr val="FF0000"/>
              </a:solidFill>
              <a:latin typeface="Poppins"/>
              <a:cs typeface="Poppins"/>
            </a:endParaRPr>
          </a:p>
          <a:p>
            <a:pPr marL="12700" marR="5080" algn="just">
              <a:lnSpc>
                <a:spcPct val="139000"/>
              </a:lnSpc>
              <a:spcBef>
                <a:spcPts val="100"/>
              </a:spcBef>
            </a:pPr>
            <a:endParaRPr lang="en-NZ" sz="900" dirty="0">
              <a:solidFill>
                <a:srgbClr val="666666"/>
              </a:solidFill>
              <a:latin typeface="Poppins"/>
              <a:cs typeface="Poppins"/>
            </a:endParaRPr>
          </a:p>
          <a:p>
            <a:pPr marL="12700" marR="5080" algn="just">
              <a:lnSpc>
                <a:spcPct val="139000"/>
              </a:lnSpc>
              <a:spcBef>
                <a:spcPts val="100"/>
              </a:spcBef>
            </a:pPr>
            <a:r>
              <a:rPr sz="1200" dirty="0">
                <a:solidFill>
                  <a:srgbClr val="666666"/>
                </a:solidFill>
                <a:latin typeface="Poppins"/>
                <a:cs typeface="Poppins"/>
              </a:rPr>
              <a:t>In the last year, we have focused on fine-tuning our core offering of efficient and intuitive online trade.</a:t>
            </a:r>
            <a:r>
              <a:rPr sz="1200" spc="320" dirty="0">
                <a:solidFill>
                  <a:srgbClr val="666666"/>
                </a:solidFill>
                <a:latin typeface="Poppins"/>
                <a:cs typeface="Poppins"/>
              </a:rPr>
              <a:t> </a:t>
            </a:r>
            <a:r>
              <a:rPr sz="1200" dirty="0">
                <a:solidFill>
                  <a:srgbClr val="666666"/>
                </a:solidFill>
                <a:latin typeface="Poppins"/>
                <a:cs typeface="Poppins"/>
              </a:rPr>
              <a:t>Our </a:t>
            </a:r>
            <a:r>
              <a:rPr sz="1200" spc="-10" dirty="0">
                <a:solidFill>
                  <a:srgbClr val="666666"/>
                </a:solidFill>
                <a:latin typeface="Poppins"/>
                <a:cs typeface="Poppins"/>
              </a:rPr>
              <a:t>flexible </a:t>
            </a:r>
            <a:r>
              <a:rPr sz="1200" dirty="0">
                <a:solidFill>
                  <a:srgbClr val="666666"/>
                </a:solidFill>
                <a:latin typeface="Poppins"/>
                <a:cs typeface="Poppins"/>
              </a:rPr>
              <a:t>model and broad range of trade features enables any trader or exporter, anywhere in </a:t>
            </a:r>
            <a:r>
              <a:rPr sz="1200" spc="-25" dirty="0">
                <a:solidFill>
                  <a:srgbClr val="666666"/>
                </a:solidFill>
                <a:latin typeface="Poppins"/>
                <a:cs typeface="Poppins"/>
              </a:rPr>
              <a:t>the </a:t>
            </a:r>
            <a:r>
              <a:rPr sz="1200" dirty="0">
                <a:solidFill>
                  <a:srgbClr val="666666"/>
                </a:solidFill>
                <a:latin typeface="Poppins"/>
                <a:cs typeface="Poppins"/>
              </a:rPr>
              <a:t>world,</a:t>
            </a:r>
            <a:r>
              <a:rPr sz="1200" spc="-10" dirty="0">
                <a:solidFill>
                  <a:srgbClr val="666666"/>
                </a:solidFill>
                <a:latin typeface="Poppins"/>
                <a:cs typeface="Poppins"/>
              </a:rPr>
              <a:t> </a:t>
            </a:r>
            <a:r>
              <a:rPr sz="1200" dirty="0">
                <a:solidFill>
                  <a:srgbClr val="666666"/>
                </a:solidFill>
                <a:latin typeface="Poppins"/>
                <a:cs typeface="Poppins"/>
              </a:rPr>
              <a:t>to join our ecosystem and trade </a:t>
            </a:r>
            <a:r>
              <a:rPr sz="1200" spc="-10" dirty="0">
                <a:solidFill>
                  <a:srgbClr val="666666"/>
                </a:solidFill>
                <a:latin typeface="Poppins"/>
                <a:cs typeface="Poppins"/>
              </a:rPr>
              <a:t>conveniently.</a:t>
            </a:r>
            <a:r>
              <a:rPr lang="en-US" sz="1200" spc="-10" dirty="0">
                <a:solidFill>
                  <a:srgbClr val="666666"/>
                </a:solidFill>
                <a:latin typeface="Poppins"/>
                <a:cs typeface="Poppins"/>
              </a:rPr>
              <a:t> </a:t>
            </a:r>
            <a:r>
              <a:rPr lang="en-US" sz="1200" spc="-10" dirty="0">
                <a:solidFill>
                  <a:srgbClr val="FF0000"/>
                </a:solidFill>
                <a:latin typeface="Poppins"/>
                <a:cs typeface="Poppins"/>
              </a:rPr>
              <a:t>We also collect, anonymize and aggregate a significant amount of trade data through our platforms. We currently provide this data on prices, volumes, and activity to our customers, and we are excited about the opportunity to further monetise this data in the future. </a:t>
            </a:r>
          </a:p>
          <a:p>
            <a:pPr marL="12700" marR="5080" algn="just">
              <a:lnSpc>
                <a:spcPct val="139000"/>
              </a:lnSpc>
              <a:spcBef>
                <a:spcPts val="100"/>
              </a:spcBef>
            </a:pPr>
            <a:endParaRPr sz="900" dirty="0">
              <a:latin typeface="Poppins"/>
              <a:cs typeface="Poppins"/>
            </a:endParaRPr>
          </a:p>
          <a:p>
            <a:pPr marL="12700" algn="just">
              <a:lnSpc>
                <a:spcPct val="139000"/>
              </a:lnSpc>
              <a:spcBef>
                <a:spcPts val="5"/>
              </a:spcBef>
            </a:pPr>
            <a:r>
              <a:rPr sz="1200" dirty="0">
                <a:solidFill>
                  <a:srgbClr val="666666"/>
                </a:solidFill>
                <a:latin typeface="Poppins"/>
                <a:cs typeface="Poppins"/>
              </a:rPr>
              <a:t>We have a proven product and a scalable platform. The adoption of </a:t>
            </a:r>
            <a:r>
              <a:rPr sz="1200" dirty="0">
                <a:solidFill>
                  <a:srgbClr val="FF0000"/>
                </a:solidFill>
                <a:latin typeface="Poppins"/>
                <a:cs typeface="Poppins"/>
              </a:rPr>
              <a:t>digital trading within </a:t>
            </a:r>
            <a:r>
              <a:rPr lang="en-US" sz="1200" dirty="0">
                <a:solidFill>
                  <a:srgbClr val="FF0000"/>
                </a:solidFill>
                <a:latin typeface="Poppins"/>
                <a:cs typeface="Poppins"/>
              </a:rPr>
              <a:t>B2B </a:t>
            </a:r>
            <a:r>
              <a:rPr lang="en-NZ" sz="1200" dirty="0">
                <a:solidFill>
                  <a:srgbClr val="FF0000"/>
                </a:solidFill>
                <a:latin typeface="Poppins"/>
                <a:cs typeface="Poppins"/>
              </a:rPr>
              <a:t>markets </a:t>
            </a:r>
            <a:r>
              <a:rPr lang="en-NZ" sz="1200" dirty="0">
                <a:solidFill>
                  <a:srgbClr val="666666"/>
                </a:solidFill>
                <a:latin typeface="Poppins"/>
                <a:cs typeface="Poppins"/>
              </a:rPr>
              <a:t>has meant that we are at the right place, at the right time to become a category leader. Nui, in Maori </a:t>
            </a:r>
            <a:r>
              <a:rPr lang="en-NZ" sz="1200" spc="-10" dirty="0">
                <a:solidFill>
                  <a:srgbClr val="666666"/>
                </a:solidFill>
                <a:latin typeface="Poppins"/>
                <a:cs typeface="Poppins"/>
              </a:rPr>
              <a:t>means </a:t>
            </a:r>
            <a:r>
              <a:rPr lang="en-NZ" sz="1200" dirty="0">
                <a:solidFill>
                  <a:srgbClr val="666666"/>
                </a:solidFill>
                <a:latin typeface="Poppins"/>
                <a:cs typeface="Poppins"/>
              </a:rPr>
              <a:t>‘big’, ‘great’ or ‘abundance’ - those words adequately convey our ambition to be the largest global </a:t>
            </a:r>
            <a:r>
              <a:rPr lang="en-NZ" sz="1200" spc="-10" dirty="0">
                <a:solidFill>
                  <a:srgbClr val="FF0000"/>
                </a:solidFill>
                <a:latin typeface="Poppins"/>
                <a:cs typeface="Poppins"/>
              </a:rPr>
              <a:t>B2B digital </a:t>
            </a:r>
            <a:r>
              <a:rPr lang="en-NZ" sz="1200" dirty="0">
                <a:solidFill>
                  <a:srgbClr val="FF0000"/>
                </a:solidFill>
                <a:latin typeface="Poppins"/>
                <a:cs typeface="Poppins"/>
              </a:rPr>
              <a:t>trading </a:t>
            </a:r>
            <a:r>
              <a:rPr lang="en-NZ" sz="1200" spc="-10" dirty="0">
                <a:solidFill>
                  <a:srgbClr val="FF0000"/>
                </a:solidFill>
                <a:latin typeface="Poppins"/>
                <a:cs typeface="Poppins"/>
              </a:rPr>
              <a:t>platform</a:t>
            </a:r>
            <a:r>
              <a:rPr lang="en-NZ" sz="1200" spc="-10" dirty="0">
                <a:solidFill>
                  <a:srgbClr val="666666"/>
                </a:solidFill>
                <a:latin typeface="Poppins"/>
                <a:cs typeface="Poppins"/>
              </a:rPr>
              <a:t>.</a:t>
            </a:r>
            <a:endParaRPr lang="en-NZ" sz="1200" dirty="0">
              <a:latin typeface="Poppins"/>
              <a:cs typeface="Poppins"/>
            </a:endParaRPr>
          </a:p>
          <a:p>
            <a:pPr marL="12700" algn="just">
              <a:lnSpc>
                <a:spcPct val="100000"/>
              </a:lnSpc>
              <a:spcBef>
                <a:spcPts val="5"/>
              </a:spcBef>
            </a:pPr>
            <a:endParaRPr sz="1200" dirty="0">
              <a:latin typeface="Poppins"/>
              <a:cs typeface="Poppins"/>
            </a:endParaRPr>
          </a:p>
        </p:txBody>
      </p:sp>
      <p:sp>
        <p:nvSpPr>
          <p:cNvPr id="19" name="object 31">
            <a:extLst>
              <a:ext uri="{FF2B5EF4-FFF2-40B4-BE49-F238E27FC236}">
                <a16:creationId xmlns:a16="http://schemas.microsoft.com/office/drawing/2014/main" id="{B678EC09-39B2-7549-8A57-3ECBBD95034E}"/>
              </a:ext>
            </a:extLst>
          </p:cNvPr>
          <p:cNvSpPr txBox="1"/>
          <p:nvPr/>
        </p:nvSpPr>
        <p:spPr>
          <a:xfrm>
            <a:off x="442987" y="6411695"/>
            <a:ext cx="8906510" cy="197490"/>
          </a:xfrm>
          <a:prstGeom prst="rect">
            <a:avLst/>
          </a:prstGeom>
        </p:spPr>
        <p:txBody>
          <a:bodyPr vert="horz" wrap="square" lIns="0" tIns="12700" rIns="0" bIns="0" rtlCol="0">
            <a:spAutoFit/>
          </a:bodyPr>
          <a:lstStyle/>
          <a:p>
            <a:pPr marL="12700">
              <a:lnSpc>
                <a:spcPct val="100000"/>
              </a:lnSpc>
              <a:spcBef>
                <a:spcPts val="100"/>
              </a:spcBef>
            </a:pPr>
            <a:endParaRPr lang="en-NZ" sz="1200" dirty="0">
              <a:latin typeface="Poppins"/>
              <a:cs typeface="Poppins"/>
            </a:endParaRPr>
          </a:p>
        </p:txBody>
      </p:sp>
      <p:grpSp>
        <p:nvGrpSpPr>
          <p:cNvPr id="22" name="object 40">
            <a:extLst>
              <a:ext uri="{FF2B5EF4-FFF2-40B4-BE49-F238E27FC236}">
                <a16:creationId xmlns:a16="http://schemas.microsoft.com/office/drawing/2014/main" id="{23CC27BD-04A4-F743-9BF6-4C748C571BA1}"/>
              </a:ext>
            </a:extLst>
          </p:cNvPr>
          <p:cNvGrpSpPr/>
          <p:nvPr/>
        </p:nvGrpSpPr>
        <p:grpSpPr>
          <a:xfrm>
            <a:off x="577850" y="3153410"/>
            <a:ext cx="163195" cy="631190"/>
            <a:chOff x="584075" y="3270060"/>
            <a:chExt cx="163195" cy="631190"/>
          </a:xfrm>
        </p:grpSpPr>
        <p:pic>
          <p:nvPicPr>
            <p:cNvPr id="23" name="object 41">
              <a:extLst>
                <a:ext uri="{FF2B5EF4-FFF2-40B4-BE49-F238E27FC236}">
                  <a16:creationId xmlns:a16="http://schemas.microsoft.com/office/drawing/2014/main" id="{93FF23F1-511F-424A-9900-1D9E7497AEAD}"/>
                </a:ext>
              </a:extLst>
            </p:cNvPr>
            <p:cNvPicPr/>
            <p:nvPr/>
          </p:nvPicPr>
          <p:blipFill>
            <a:blip r:embed="rId5" cstate="print"/>
            <a:stretch>
              <a:fillRect/>
            </a:stretch>
          </p:blipFill>
          <p:spPr>
            <a:xfrm>
              <a:off x="584075" y="3270060"/>
              <a:ext cx="162877" cy="123266"/>
            </a:xfrm>
            <a:prstGeom prst="rect">
              <a:avLst/>
            </a:prstGeom>
          </p:spPr>
        </p:pic>
        <p:pic>
          <p:nvPicPr>
            <p:cNvPr id="24" name="object 42">
              <a:extLst>
                <a:ext uri="{FF2B5EF4-FFF2-40B4-BE49-F238E27FC236}">
                  <a16:creationId xmlns:a16="http://schemas.microsoft.com/office/drawing/2014/main" id="{EAA7011D-8614-D749-A990-D027C88AE0DA}"/>
                </a:ext>
              </a:extLst>
            </p:cNvPr>
            <p:cNvPicPr/>
            <p:nvPr/>
          </p:nvPicPr>
          <p:blipFill>
            <a:blip r:embed="rId6" cstate="print"/>
            <a:stretch>
              <a:fillRect/>
            </a:stretch>
          </p:blipFill>
          <p:spPr>
            <a:xfrm>
              <a:off x="584075" y="3530316"/>
              <a:ext cx="162877" cy="123266"/>
            </a:xfrm>
            <a:prstGeom prst="rect">
              <a:avLst/>
            </a:prstGeom>
          </p:spPr>
        </p:pic>
        <p:pic>
          <p:nvPicPr>
            <p:cNvPr id="25" name="object 43">
              <a:extLst>
                <a:ext uri="{FF2B5EF4-FFF2-40B4-BE49-F238E27FC236}">
                  <a16:creationId xmlns:a16="http://schemas.microsoft.com/office/drawing/2014/main" id="{1C068EF0-1142-8E4E-A83D-21F78E330586}"/>
                </a:ext>
              </a:extLst>
            </p:cNvPr>
            <p:cNvPicPr/>
            <p:nvPr/>
          </p:nvPicPr>
          <p:blipFill>
            <a:blip r:embed="rId6" cstate="print"/>
            <a:stretch>
              <a:fillRect/>
            </a:stretch>
          </p:blipFill>
          <p:spPr>
            <a:xfrm>
              <a:off x="584075" y="3777869"/>
              <a:ext cx="162877" cy="123266"/>
            </a:xfrm>
            <a:prstGeom prst="rect">
              <a:avLst/>
            </a:prstGeom>
          </p:spPr>
        </p:pic>
      </p:grpSp>
      <p:sp>
        <p:nvSpPr>
          <p:cNvPr id="40" name="object 34">
            <a:extLst>
              <a:ext uri="{FF2B5EF4-FFF2-40B4-BE49-F238E27FC236}">
                <a16:creationId xmlns:a16="http://schemas.microsoft.com/office/drawing/2014/main" id="{CABD084F-0484-8C44-96CB-556F84EEF0C2}"/>
              </a:ext>
            </a:extLst>
          </p:cNvPr>
          <p:cNvSpPr txBox="1"/>
          <p:nvPr/>
        </p:nvSpPr>
        <p:spPr>
          <a:xfrm>
            <a:off x="9982033" y="322207"/>
            <a:ext cx="2905760" cy="1523494"/>
          </a:xfrm>
          <a:prstGeom prst="rect">
            <a:avLst/>
          </a:prstGeom>
        </p:spPr>
        <p:txBody>
          <a:bodyPr vert="horz" wrap="square" lIns="0" tIns="12700" rIns="0" bIns="0" rtlCol="0">
            <a:spAutoFit/>
          </a:bodyPr>
          <a:lstStyle/>
          <a:p>
            <a:pPr marL="12700">
              <a:lnSpc>
                <a:spcPct val="100000"/>
              </a:lnSpc>
              <a:spcBef>
                <a:spcPts val="100"/>
              </a:spcBef>
            </a:pPr>
            <a:r>
              <a:rPr sz="1400" b="1" dirty="0">
                <a:latin typeface="Poppins-SemiBold"/>
                <a:cs typeface="Poppins-SemiBold"/>
              </a:rPr>
              <a:t>The next </a:t>
            </a:r>
            <a:r>
              <a:rPr sz="1400" b="1" spc="-10" dirty="0">
                <a:latin typeface="Poppins-SemiBold"/>
                <a:cs typeface="Poppins-SemiBold"/>
              </a:rPr>
              <a:t>chapter</a:t>
            </a:r>
            <a:endParaRPr sz="1400" dirty="0">
              <a:latin typeface="Poppins-SemiBold"/>
              <a:cs typeface="Poppins-SemiBold"/>
            </a:endParaRPr>
          </a:p>
          <a:p>
            <a:pPr marL="12700" marR="5080">
              <a:lnSpc>
                <a:spcPct val="100000"/>
              </a:lnSpc>
              <a:spcBef>
                <a:spcPts val="1680"/>
              </a:spcBef>
            </a:pPr>
            <a:r>
              <a:rPr sz="1400" b="1" dirty="0">
                <a:latin typeface="Poppins-SemiBold"/>
                <a:cs typeface="Poppins-SemiBold"/>
              </a:rPr>
              <a:t>Nui aims to become an </a:t>
            </a:r>
            <a:r>
              <a:rPr sz="1400" b="1" spc="-10" dirty="0">
                <a:latin typeface="Poppins-SemiBold"/>
                <a:cs typeface="Poppins-SemiBold"/>
              </a:rPr>
              <a:t>industry </a:t>
            </a:r>
            <a:r>
              <a:rPr sz="1400" b="1" dirty="0">
                <a:latin typeface="Poppins-SemiBold"/>
                <a:cs typeface="Poppins-SemiBold"/>
              </a:rPr>
              <a:t>leader </a:t>
            </a:r>
            <a:r>
              <a:rPr sz="1400" b="1" dirty="0">
                <a:solidFill>
                  <a:srgbClr val="FF0000"/>
                </a:solidFill>
                <a:latin typeface="Poppins-SemiBold"/>
                <a:cs typeface="Poppins-SemiBold"/>
              </a:rPr>
              <a:t>in </a:t>
            </a:r>
            <a:r>
              <a:rPr lang="en-US" sz="1400" b="1" dirty="0">
                <a:solidFill>
                  <a:srgbClr val="FF0000"/>
                </a:solidFill>
                <a:latin typeface="Poppins-SemiBold"/>
                <a:cs typeface="Poppins-SemiBold"/>
              </a:rPr>
              <a:t>B2B digital</a:t>
            </a:r>
            <a:r>
              <a:rPr sz="1400" b="1" dirty="0">
                <a:solidFill>
                  <a:srgbClr val="FF0000"/>
                </a:solidFill>
                <a:latin typeface="Poppins-SemiBold"/>
                <a:cs typeface="Poppins-SemiBold"/>
              </a:rPr>
              <a:t> </a:t>
            </a:r>
            <a:r>
              <a:rPr sz="1400" b="1" spc="-10" dirty="0">
                <a:solidFill>
                  <a:srgbClr val="FF0000"/>
                </a:solidFill>
                <a:latin typeface="Poppins-SemiBold"/>
                <a:cs typeface="Poppins-SemiBold"/>
              </a:rPr>
              <a:t>trading </a:t>
            </a:r>
            <a:r>
              <a:rPr lang="en-US" sz="1400" b="1" spc="-10" dirty="0">
                <a:solidFill>
                  <a:srgbClr val="FF0000"/>
                </a:solidFill>
                <a:latin typeface="Poppins-SemiBold"/>
                <a:cs typeface="Poppins-SemiBold"/>
              </a:rPr>
              <a:t>of agricultural products </a:t>
            </a:r>
            <a:r>
              <a:rPr sz="1400" b="1" dirty="0">
                <a:latin typeface="Poppins-SemiBold"/>
                <a:cs typeface="Poppins-SemiBold"/>
              </a:rPr>
              <a:t>through embracing three </a:t>
            </a:r>
            <a:r>
              <a:rPr sz="1400" b="1" spc="-25" dirty="0">
                <a:latin typeface="Poppins-SemiBold"/>
                <a:cs typeface="Poppins-SemiBold"/>
              </a:rPr>
              <a:t>key </a:t>
            </a:r>
            <a:r>
              <a:rPr sz="1400" b="1" dirty="0">
                <a:latin typeface="Poppins-SemiBold"/>
                <a:cs typeface="Poppins-SemiBold"/>
              </a:rPr>
              <a:t>paths to </a:t>
            </a:r>
            <a:r>
              <a:rPr sz="1400" b="1" spc="-10" dirty="0">
                <a:latin typeface="Poppins-SemiBold"/>
                <a:cs typeface="Poppins-SemiBold"/>
              </a:rPr>
              <a:t>growth.</a:t>
            </a:r>
            <a:endParaRPr sz="1400" dirty="0">
              <a:latin typeface="Poppins-SemiBold"/>
              <a:cs typeface="Poppins-SemiBold"/>
            </a:endParaRPr>
          </a:p>
        </p:txBody>
      </p:sp>
      <p:sp>
        <p:nvSpPr>
          <p:cNvPr id="2" name="TextBox 1">
            <a:extLst>
              <a:ext uri="{FF2B5EF4-FFF2-40B4-BE49-F238E27FC236}">
                <a16:creationId xmlns:a16="http://schemas.microsoft.com/office/drawing/2014/main" id="{6E89F21F-02A7-47E0-AC74-425BD8F2FB5D}"/>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20" name="object 39">
            <a:extLst>
              <a:ext uri="{FF2B5EF4-FFF2-40B4-BE49-F238E27FC236}">
                <a16:creationId xmlns:a16="http://schemas.microsoft.com/office/drawing/2014/main" id="{CC5D80B6-AFD0-7C4E-8DA4-AE0EDB3DC525}"/>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17" name="TextBox 16">
            <a:extLst>
              <a:ext uri="{FF2B5EF4-FFF2-40B4-BE49-F238E27FC236}">
                <a16:creationId xmlns:a16="http://schemas.microsoft.com/office/drawing/2014/main" id="{44C8EB7A-F0D8-4529-AB2D-F06CA8B6BF20}"/>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2</a:t>
            </a:r>
          </a:p>
        </p:txBody>
      </p:sp>
      <p:pic>
        <p:nvPicPr>
          <p:cNvPr id="5" name="Picture 4">
            <a:extLst>
              <a:ext uri="{FF2B5EF4-FFF2-40B4-BE49-F238E27FC236}">
                <a16:creationId xmlns:a16="http://schemas.microsoft.com/office/drawing/2014/main" id="{BF24DFC1-89BD-4E73-9984-05E36DC4814C}"/>
              </a:ext>
            </a:extLst>
          </p:cNvPr>
          <p:cNvPicPr>
            <a:picLocks noChangeAspect="1"/>
          </p:cNvPicPr>
          <p:nvPr/>
        </p:nvPicPr>
        <p:blipFill>
          <a:blip r:embed="rId7"/>
          <a:stretch>
            <a:fillRect/>
          </a:stretch>
        </p:blipFill>
        <p:spPr>
          <a:xfrm>
            <a:off x="7740650" y="1915279"/>
            <a:ext cx="5585045" cy="464589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ray&#10;&#10;Description automatically generated">
            <a:extLst>
              <a:ext uri="{FF2B5EF4-FFF2-40B4-BE49-F238E27FC236}">
                <a16:creationId xmlns:a16="http://schemas.microsoft.com/office/drawing/2014/main" id="{B953E484-7526-40B2-8968-14C1DE218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163923" y="569221"/>
            <a:ext cx="882000" cy="13180755"/>
          </a:xfrm>
          <a:prstGeom prst="rect">
            <a:avLst/>
          </a:prstGeom>
        </p:spPr>
      </p:pic>
      <p:sp>
        <p:nvSpPr>
          <p:cNvPr id="5" name="object 26">
            <a:extLst>
              <a:ext uri="{FF2B5EF4-FFF2-40B4-BE49-F238E27FC236}">
                <a16:creationId xmlns:a16="http://schemas.microsoft.com/office/drawing/2014/main" id="{155C2701-259D-4205-8740-44E67E5DB3DD}"/>
              </a:ext>
            </a:extLst>
          </p:cNvPr>
          <p:cNvSpPr txBox="1">
            <a:spLocks/>
          </p:cNvSpPr>
          <p:nvPr/>
        </p:nvSpPr>
        <p:spPr>
          <a:xfrm>
            <a:off x="1107226" y="277293"/>
            <a:ext cx="1963663" cy="382156"/>
          </a:xfrm>
          <a:prstGeom prst="rect">
            <a:avLst/>
          </a:prstGeom>
        </p:spPr>
        <p:txBody>
          <a:bodyPr vert="horz" wrap="square" lIns="0" tIns="12700" rIns="0" bIns="0" rtlCol="0">
            <a:spAutoFit/>
          </a:bodyPr>
          <a:lstStyle>
            <a:lvl1pPr>
              <a:defRPr sz="5650" b="0" i="0">
                <a:solidFill>
                  <a:srgbClr val="8B9EA5"/>
                </a:solidFill>
                <a:latin typeface="Poppins-Light"/>
                <a:ea typeface="+mj-ea"/>
                <a:cs typeface="Poppins-Light"/>
              </a:defRPr>
            </a:lvl1pPr>
          </a:lstStyle>
          <a:p>
            <a:pPr marL="12700">
              <a:spcBef>
                <a:spcPts val="100"/>
              </a:spcBef>
            </a:pPr>
            <a:r>
              <a:rPr lang="en-NZ" sz="2400" b="1" kern="0" spc="-10" dirty="0">
                <a:solidFill>
                  <a:srgbClr val="1BA9D5"/>
                </a:solidFill>
                <a:latin typeface="Poppins-SemiBold"/>
                <a:cs typeface="Poppins-SemiBold"/>
              </a:rPr>
              <a:t>Nui 101  </a:t>
            </a:r>
            <a:endParaRPr lang="en-NZ" sz="2400" kern="0" dirty="0">
              <a:latin typeface="Poppins-SemiBold"/>
              <a:cs typeface="Poppins-SemiBold"/>
            </a:endParaRPr>
          </a:p>
        </p:txBody>
      </p:sp>
      <p:sp>
        <p:nvSpPr>
          <p:cNvPr id="6" name="TextBox 5">
            <a:extLst>
              <a:ext uri="{FF2B5EF4-FFF2-40B4-BE49-F238E27FC236}">
                <a16:creationId xmlns:a16="http://schemas.microsoft.com/office/drawing/2014/main" id="{BA657382-6E42-4837-B2A3-76CF23DA9120}"/>
              </a:ext>
            </a:extLst>
          </p:cNvPr>
          <p:cNvSpPr txBox="1"/>
          <p:nvPr/>
        </p:nvSpPr>
        <p:spPr>
          <a:xfrm>
            <a:off x="1022497" y="2035693"/>
            <a:ext cx="5542507" cy="1200329"/>
          </a:xfrm>
          <a:prstGeom prst="rect">
            <a:avLst/>
          </a:prstGeom>
          <a:noFill/>
        </p:spPr>
        <p:txBody>
          <a:bodyPr wrap="square" rtlCol="0">
            <a:spAutoFit/>
          </a:bodyPr>
          <a:lstStyle/>
          <a:p>
            <a:pPr marL="12700"/>
            <a:r>
              <a:rPr lang="en-US" sz="1200" b="1" dirty="0">
                <a:latin typeface="Poppins"/>
                <a:cs typeface="Poppins"/>
              </a:rPr>
              <a:t>What is the problem we are solving?</a:t>
            </a:r>
          </a:p>
          <a:p>
            <a:pPr marL="12700"/>
            <a:r>
              <a:rPr lang="en-US" sz="1200" dirty="0">
                <a:solidFill>
                  <a:srgbClr val="666666"/>
                </a:solidFill>
                <a:latin typeface="Poppins"/>
                <a:cs typeface="Poppins"/>
              </a:rPr>
              <a:t>Traditional sales processes </a:t>
            </a:r>
            <a:r>
              <a:rPr lang="en-US" sz="1200" dirty="0">
                <a:solidFill>
                  <a:srgbClr val="FF0000"/>
                </a:solidFill>
                <a:latin typeface="Poppins"/>
                <a:cs typeface="Poppins"/>
              </a:rPr>
              <a:t>in our target markets </a:t>
            </a:r>
            <a:r>
              <a:rPr lang="en-US" sz="1200" dirty="0">
                <a:solidFill>
                  <a:srgbClr val="666666"/>
                </a:solidFill>
                <a:latin typeface="Poppins"/>
                <a:cs typeface="Poppins"/>
              </a:rPr>
              <a:t>are inefficient and non-transparent as they rely on legacy </a:t>
            </a:r>
            <a:r>
              <a:rPr lang="en-US" sz="1200" dirty="0">
                <a:solidFill>
                  <a:srgbClr val="FF0000"/>
                </a:solidFill>
                <a:latin typeface="Poppins"/>
                <a:cs typeface="Poppins"/>
              </a:rPr>
              <a:t>communications</a:t>
            </a:r>
            <a:r>
              <a:rPr lang="en-US" sz="1200" dirty="0">
                <a:solidFill>
                  <a:srgbClr val="666666"/>
                </a:solidFill>
                <a:latin typeface="Poppins"/>
                <a:cs typeface="Poppins"/>
              </a:rPr>
              <a:t> and large sales teams. There is no visibility of true market prices and market information is limited.  As well as this, the administrative burden of each trade is significant for both buyers and sellers. </a:t>
            </a:r>
          </a:p>
        </p:txBody>
      </p:sp>
      <p:sp>
        <p:nvSpPr>
          <p:cNvPr id="7" name="TextBox 6">
            <a:extLst>
              <a:ext uri="{FF2B5EF4-FFF2-40B4-BE49-F238E27FC236}">
                <a16:creationId xmlns:a16="http://schemas.microsoft.com/office/drawing/2014/main" id="{003C50AA-7BE3-42C0-94EB-601EE0FB42E9}"/>
              </a:ext>
            </a:extLst>
          </p:cNvPr>
          <p:cNvSpPr txBox="1"/>
          <p:nvPr/>
        </p:nvSpPr>
        <p:spPr>
          <a:xfrm>
            <a:off x="1022998" y="3207036"/>
            <a:ext cx="5681853" cy="4154984"/>
          </a:xfrm>
          <a:prstGeom prst="rect">
            <a:avLst/>
          </a:prstGeom>
          <a:noFill/>
        </p:spPr>
        <p:txBody>
          <a:bodyPr wrap="square" rtlCol="0">
            <a:spAutoFit/>
          </a:bodyPr>
          <a:lstStyle/>
          <a:p>
            <a:pPr marL="12700"/>
            <a:r>
              <a:rPr lang="en-US" sz="1200" b="1" dirty="0">
                <a:latin typeface="Poppins"/>
                <a:cs typeface="Poppins"/>
              </a:rPr>
              <a:t>How do we solve this problem? </a:t>
            </a:r>
            <a:endParaRPr lang="en-US" sz="1200" dirty="0">
              <a:solidFill>
                <a:srgbClr val="666666"/>
              </a:solidFill>
              <a:latin typeface="Poppins"/>
              <a:cs typeface="Poppins"/>
            </a:endParaRPr>
          </a:p>
          <a:p>
            <a:pPr marL="12700"/>
            <a:r>
              <a:rPr lang="en-GB" sz="1200" dirty="0">
                <a:solidFill>
                  <a:srgbClr val="666666"/>
                </a:solidFill>
                <a:latin typeface="Poppins"/>
                <a:cs typeface="Poppins"/>
              </a:rPr>
              <a:t>We’ve built a fit-for-purpose proprietary platform for </a:t>
            </a:r>
            <a:r>
              <a:rPr lang="en-GB" sz="1200" dirty="0">
                <a:solidFill>
                  <a:srgbClr val="FF0000"/>
                </a:solidFill>
                <a:latin typeface="Poppins"/>
                <a:cs typeface="Poppins"/>
              </a:rPr>
              <a:t>B2B digital trading </a:t>
            </a:r>
            <a:r>
              <a:rPr lang="en-GB" sz="1200" dirty="0">
                <a:solidFill>
                  <a:srgbClr val="666666"/>
                </a:solidFill>
                <a:latin typeface="Poppins"/>
                <a:cs typeface="Poppins"/>
              </a:rPr>
              <a:t>which our customers and users love. We cover the seller’s workflow from placing an offer and managing auctions, right through to managing post-trade execution and documents, and communicating with buyers. </a:t>
            </a:r>
            <a:r>
              <a:rPr lang="en-US" sz="1200" dirty="0">
                <a:solidFill>
                  <a:srgbClr val="666666"/>
                </a:solidFill>
                <a:latin typeface="Poppins"/>
                <a:cs typeface="Poppins"/>
              </a:rPr>
              <a:t>Our platform makes trading more transparent, efficient and profitable for our users. </a:t>
            </a:r>
          </a:p>
          <a:p>
            <a:pPr marL="12700"/>
            <a:endParaRPr lang="en-US" sz="1200" dirty="0">
              <a:solidFill>
                <a:srgbClr val="666666"/>
              </a:solidFill>
              <a:latin typeface="Poppins"/>
              <a:cs typeface="Poppins"/>
            </a:endParaRPr>
          </a:p>
          <a:p>
            <a:pPr marL="12700"/>
            <a:r>
              <a:rPr lang="en-US" sz="1200" b="1" dirty="0">
                <a:latin typeface="Poppins"/>
                <a:cs typeface="Poppins"/>
              </a:rPr>
              <a:t>What’s the Business Model?</a:t>
            </a:r>
          </a:p>
          <a:p>
            <a:pPr marL="12700"/>
            <a:r>
              <a:rPr lang="en-GB" sz="1200" dirty="0">
                <a:solidFill>
                  <a:srgbClr val="666666"/>
                </a:solidFill>
                <a:latin typeface="Poppins"/>
                <a:cs typeface="Poppins"/>
              </a:rPr>
              <a:t>Our platform serves two distinct customer groups:</a:t>
            </a:r>
          </a:p>
          <a:p>
            <a:pPr marL="241300" indent="-228600">
              <a:buAutoNum type="arabicParenR"/>
            </a:pPr>
            <a:r>
              <a:rPr lang="en-GB" sz="1200" u="sng" dirty="0">
                <a:solidFill>
                  <a:srgbClr val="666666"/>
                </a:solidFill>
                <a:latin typeface="Poppins"/>
                <a:cs typeface="Poppins"/>
              </a:rPr>
              <a:t>Major processors</a:t>
            </a:r>
            <a:r>
              <a:rPr lang="en-GB" sz="1200" dirty="0">
                <a:solidFill>
                  <a:srgbClr val="666666"/>
                </a:solidFill>
                <a:latin typeface="Poppins"/>
                <a:cs typeface="Poppins"/>
              </a:rPr>
              <a:t>, as a digital channel to sell to their own customers</a:t>
            </a:r>
          </a:p>
          <a:p>
            <a:pPr marL="241300" indent="-228600">
              <a:buAutoNum type="arabicParenR"/>
            </a:pPr>
            <a:r>
              <a:rPr lang="en-GB" sz="1200" u="sng" dirty="0">
                <a:solidFill>
                  <a:srgbClr val="666666"/>
                </a:solidFill>
                <a:latin typeface="Poppins"/>
                <a:cs typeface="Poppins"/>
              </a:rPr>
              <a:t>Marketplaces</a:t>
            </a:r>
            <a:r>
              <a:rPr lang="en-GB" sz="1200" dirty="0">
                <a:solidFill>
                  <a:srgbClr val="666666"/>
                </a:solidFill>
                <a:latin typeface="Poppins"/>
                <a:cs typeface="Poppins"/>
              </a:rPr>
              <a:t> who use the Nui platform to operate a co-branded multi seller marketplace, with platform exclusivity granted for a particular region and </a:t>
            </a:r>
            <a:r>
              <a:rPr lang="en-GB" sz="1200" dirty="0">
                <a:solidFill>
                  <a:srgbClr val="FF0000"/>
                </a:solidFill>
                <a:latin typeface="Poppins"/>
                <a:cs typeface="Poppins"/>
              </a:rPr>
              <a:t>sector.</a:t>
            </a:r>
          </a:p>
          <a:p>
            <a:pPr marL="241300" indent="-228600">
              <a:buAutoNum type="arabicParenR"/>
            </a:pPr>
            <a:endParaRPr lang="en-GB" sz="1200" dirty="0">
              <a:solidFill>
                <a:srgbClr val="666666"/>
              </a:solidFill>
              <a:latin typeface="Poppins"/>
              <a:cs typeface="Poppins"/>
            </a:endParaRPr>
          </a:p>
          <a:p>
            <a:pPr marL="12700"/>
            <a:r>
              <a:rPr lang="en-US" sz="1200" dirty="0">
                <a:solidFill>
                  <a:srgbClr val="666666"/>
                </a:solidFill>
                <a:latin typeface="Poppins"/>
                <a:cs typeface="Poppins"/>
              </a:rPr>
              <a:t>We currently have three streams of revenue: implementation fees, subscription charges, and trade commissions</a:t>
            </a:r>
            <a:r>
              <a:rPr lang="en-US" sz="1200" dirty="0">
                <a:solidFill>
                  <a:srgbClr val="FF0000"/>
                </a:solidFill>
                <a:latin typeface="Poppins"/>
                <a:cs typeface="Poppins"/>
              </a:rPr>
              <a:t>. The monetization of platform data has the potential to provide a new revenue stream in the future.</a:t>
            </a:r>
            <a:endParaRPr lang="en-GB" sz="1200" dirty="0">
              <a:solidFill>
                <a:srgbClr val="FF0000"/>
              </a:solidFill>
              <a:latin typeface="Poppins"/>
              <a:cs typeface="Poppins"/>
            </a:endParaRPr>
          </a:p>
          <a:p>
            <a:pPr marL="12700"/>
            <a:endParaRPr lang="en-GB" sz="1200" dirty="0">
              <a:solidFill>
                <a:srgbClr val="666666"/>
              </a:solidFill>
              <a:latin typeface="Poppins"/>
              <a:cs typeface="Poppins"/>
            </a:endParaRPr>
          </a:p>
          <a:p>
            <a:pPr marL="241300" indent="-228600">
              <a:buAutoNum type="arabicParenR"/>
            </a:pPr>
            <a:endParaRPr lang="en-GB" sz="1200" dirty="0">
              <a:solidFill>
                <a:srgbClr val="666666"/>
              </a:solidFill>
              <a:latin typeface="Poppins"/>
              <a:cs typeface="Poppins"/>
            </a:endParaRPr>
          </a:p>
          <a:p>
            <a:pPr marL="12700"/>
            <a:endParaRPr lang="en-GB" sz="1200" dirty="0">
              <a:solidFill>
                <a:srgbClr val="666666"/>
              </a:solidFill>
              <a:latin typeface="Poppins"/>
              <a:cs typeface="Poppins"/>
            </a:endParaRPr>
          </a:p>
        </p:txBody>
      </p:sp>
      <p:sp>
        <p:nvSpPr>
          <p:cNvPr id="8" name="TextBox 7">
            <a:extLst>
              <a:ext uri="{FF2B5EF4-FFF2-40B4-BE49-F238E27FC236}">
                <a16:creationId xmlns:a16="http://schemas.microsoft.com/office/drawing/2014/main" id="{5B1DE1A5-317E-4B97-B159-0FA9F0B8FBC7}"/>
              </a:ext>
            </a:extLst>
          </p:cNvPr>
          <p:cNvSpPr txBox="1"/>
          <p:nvPr/>
        </p:nvSpPr>
        <p:spPr>
          <a:xfrm>
            <a:off x="1022497" y="639193"/>
            <a:ext cx="5531923" cy="1569660"/>
          </a:xfrm>
          <a:prstGeom prst="rect">
            <a:avLst/>
          </a:prstGeom>
          <a:noFill/>
        </p:spPr>
        <p:txBody>
          <a:bodyPr wrap="square" rtlCol="0">
            <a:spAutoFit/>
          </a:bodyPr>
          <a:lstStyle/>
          <a:p>
            <a:pPr marL="12700"/>
            <a:r>
              <a:rPr lang="en-US" sz="1200" b="1" dirty="0">
                <a:latin typeface="Poppins"/>
                <a:cs typeface="Poppins"/>
              </a:rPr>
              <a:t>Who are we? </a:t>
            </a:r>
          </a:p>
          <a:p>
            <a:pPr marL="12700"/>
            <a:r>
              <a:rPr lang="en-US" sz="1200" dirty="0">
                <a:solidFill>
                  <a:srgbClr val="666666"/>
                </a:solidFill>
                <a:latin typeface="Poppins"/>
                <a:cs typeface="Poppins"/>
              </a:rPr>
              <a:t>Nui Markets is a New Zealand headquartered startup that provides a configurable, co-branded platform for </a:t>
            </a:r>
            <a:r>
              <a:rPr lang="en-US" sz="1200" dirty="0">
                <a:solidFill>
                  <a:srgbClr val="FF0000"/>
                </a:solidFill>
                <a:latin typeface="Poppins"/>
                <a:cs typeface="Poppins"/>
              </a:rPr>
              <a:t>B2B digital trading of agricultural products (food and bioenergy) </a:t>
            </a:r>
            <a:r>
              <a:rPr lang="en-US" sz="1200" dirty="0">
                <a:solidFill>
                  <a:srgbClr val="666666"/>
                </a:solidFill>
                <a:latin typeface="Poppins"/>
                <a:cs typeface="Poppins"/>
              </a:rPr>
              <a:t>– both as a single seller digital channel and as a multi seller marketplace. We started as a “platform as a service” business but have since expanded into the role of platform operator for our dairy multi seller platforms. </a:t>
            </a:r>
          </a:p>
          <a:p>
            <a:endParaRPr lang="en-US" sz="1200" b="1" dirty="0">
              <a:latin typeface="Poppins" panose="00000500000000000000" pitchFamily="2" charset="0"/>
              <a:cs typeface="Poppins" panose="00000500000000000000" pitchFamily="2" charset="0"/>
            </a:endParaRPr>
          </a:p>
        </p:txBody>
      </p:sp>
      <p:pic>
        <p:nvPicPr>
          <p:cNvPr id="9" name="object 31">
            <a:extLst>
              <a:ext uri="{FF2B5EF4-FFF2-40B4-BE49-F238E27FC236}">
                <a16:creationId xmlns:a16="http://schemas.microsoft.com/office/drawing/2014/main" id="{90F6B2ED-F84D-413C-AC3B-B7F2A727D524}"/>
              </a:ext>
            </a:extLst>
          </p:cNvPr>
          <p:cNvPicPr/>
          <p:nvPr/>
        </p:nvPicPr>
        <p:blipFill>
          <a:blip r:embed="rId3" cstate="print"/>
          <a:stretch>
            <a:fillRect/>
          </a:stretch>
        </p:blipFill>
        <p:spPr>
          <a:xfrm>
            <a:off x="7015730" y="1192352"/>
            <a:ext cx="5928745" cy="3267821"/>
          </a:xfrm>
          <a:prstGeom prst="rect">
            <a:avLst/>
          </a:prstGeom>
        </p:spPr>
      </p:pic>
      <p:sp>
        <p:nvSpPr>
          <p:cNvPr id="10" name="TextBox 9">
            <a:extLst>
              <a:ext uri="{FF2B5EF4-FFF2-40B4-BE49-F238E27FC236}">
                <a16:creationId xmlns:a16="http://schemas.microsoft.com/office/drawing/2014/main" id="{8F752C7A-595F-4F3D-9116-ED69CB75662B}"/>
              </a:ext>
            </a:extLst>
          </p:cNvPr>
          <p:cNvSpPr txBox="1"/>
          <p:nvPr/>
        </p:nvSpPr>
        <p:spPr>
          <a:xfrm>
            <a:off x="6920883" y="819564"/>
            <a:ext cx="7738532" cy="307777"/>
          </a:xfrm>
          <a:prstGeom prst="rect">
            <a:avLst/>
          </a:prstGeom>
          <a:noFill/>
        </p:spPr>
        <p:txBody>
          <a:bodyPr wrap="square">
            <a:spAutoFit/>
          </a:bodyPr>
          <a:lstStyle/>
          <a:p>
            <a:r>
              <a:rPr lang="en-US" sz="1400" b="1" dirty="0">
                <a:latin typeface="Poppins" panose="00000500000000000000" pitchFamily="2" charset="0"/>
                <a:cs typeface="Poppins" panose="00000500000000000000" pitchFamily="2" charset="0"/>
              </a:rPr>
              <a:t>The platform </a:t>
            </a:r>
          </a:p>
        </p:txBody>
      </p:sp>
      <p:pic>
        <p:nvPicPr>
          <p:cNvPr id="11" name="Picture 10" descr="A picture containing ray&#10;&#10;Description automatically generated">
            <a:extLst>
              <a:ext uri="{FF2B5EF4-FFF2-40B4-BE49-F238E27FC236}">
                <a16:creationId xmlns:a16="http://schemas.microsoft.com/office/drawing/2014/main" id="{E0587CA3-D85E-4CBF-8F69-A907621AD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882650" cy="7600599"/>
          </a:xfrm>
          <a:prstGeom prst="rect">
            <a:avLst/>
          </a:prstGeom>
        </p:spPr>
      </p:pic>
      <p:sp>
        <p:nvSpPr>
          <p:cNvPr id="12" name="TextBox 11">
            <a:extLst>
              <a:ext uri="{FF2B5EF4-FFF2-40B4-BE49-F238E27FC236}">
                <a16:creationId xmlns:a16="http://schemas.microsoft.com/office/drawing/2014/main" id="{CC3B456C-DCA3-437C-8602-7328AE0EF0CB}"/>
              </a:ext>
            </a:extLst>
          </p:cNvPr>
          <p:cNvSpPr txBox="1"/>
          <p:nvPr/>
        </p:nvSpPr>
        <p:spPr>
          <a:xfrm>
            <a:off x="6920883" y="5003142"/>
            <a:ext cx="7738532" cy="307777"/>
          </a:xfrm>
          <a:prstGeom prst="rect">
            <a:avLst/>
          </a:prstGeom>
          <a:noFill/>
        </p:spPr>
        <p:txBody>
          <a:bodyPr wrap="square">
            <a:spAutoFit/>
          </a:bodyPr>
          <a:lstStyle/>
          <a:p>
            <a:r>
              <a:rPr lang="en-US" sz="1400" b="1" dirty="0">
                <a:latin typeface="Poppins" panose="00000500000000000000" pitchFamily="2" charset="0"/>
                <a:cs typeface="Poppins" panose="00000500000000000000" pitchFamily="2" charset="0"/>
              </a:rPr>
              <a:t>Some of our customers </a:t>
            </a:r>
          </a:p>
        </p:txBody>
      </p:sp>
      <p:pic>
        <p:nvPicPr>
          <p:cNvPr id="15" name="object 7">
            <a:extLst>
              <a:ext uri="{FF2B5EF4-FFF2-40B4-BE49-F238E27FC236}">
                <a16:creationId xmlns:a16="http://schemas.microsoft.com/office/drawing/2014/main" id="{9846844E-F322-46B2-8FC7-21836E05A2AB}"/>
              </a:ext>
            </a:extLst>
          </p:cNvPr>
          <p:cNvPicPr/>
          <p:nvPr/>
        </p:nvPicPr>
        <p:blipFill>
          <a:blip r:embed="rId4" cstate="print"/>
          <a:stretch>
            <a:fillRect/>
          </a:stretch>
        </p:blipFill>
        <p:spPr>
          <a:xfrm>
            <a:off x="10298875" y="5441882"/>
            <a:ext cx="1309910" cy="706196"/>
          </a:xfrm>
          <a:prstGeom prst="rect">
            <a:avLst/>
          </a:prstGeom>
        </p:spPr>
      </p:pic>
      <p:pic>
        <p:nvPicPr>
          <p:cNvPr id="16" name="object 4">
            <a:extLst>
              <a:ext uri="{FF2B5EF4-FFF2-40B4-BE49-F238E27FC236}">
                <a16:creationId xmlns:a16="http://schemas.microsoft.com/office/drawing/2014/main" id="{59230AF6-AAFC-4FA5-B007-DDAC9E2E5B7B}"/>
              </a:ext>
            </a:extLst>
          </p:cNvPr>
          <p:cNvPicPr/>
          <p:nvPr/>
        </p:nvPicPr>
        <p:blipFill>
          <a:blip r:embed="rId5" cstate="print"/>
          <a:stretch>
            <a:fillRect/>
          </a:stretch>
        </p:blipFill>
        <p:spPr>
          <a:xfrm>
            <a:off x="7015730" y="5373720"/>
            <a:ext cx="1239516" cy="842521"/>
          </a:xfrm>
          <a:prstGeom prst="rect">
            <a:avLst/>
          </a:prstGeom>
        </p:spPr>
      </p:pic>
      <p:sp>
        <p:nvSpPr>
          <p:cNvPr id="17" name="object 39">
            <a:extLst>
              <a:ext uri="{FF2B5EF4-FFF2-40B4-BE49-F238E27FC236}">
                <a16:creationId xmlns:a16="http://schemas.microsoft.com/office/drawing/2014/main" id="{E6CE52BC-12C7-43EB-B674-C41D9BB96E22}"/>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18" name="TextBox 17">
            <a:extLst>
              <a:ext uri="{FF2B5EF4-FFF2-40B4-BE49-F238E27FC236}">
                <a16:creationId xmlns:a16="http://schemas.microsoft.com/office/drawing/2014/main" id="{8C77A465-6FDC-4657-91DB-7B9E39184BF8}"/>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19" name="TextBox 18">
            <a:extLst>
              <a:ext uri="{FF2B5EF4-FFF2-40B4-BE49-F238E27FC236}">
                <a16:creationId xmlns:a16="http://schemas.microsoft.com/office/drawing/2014/main" id="{51021D2D-0550-46E7-A372-DC0664CEE787}"/>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3</a:t>
            </a:r>
          </a:p>
        </p:txBody>
      </p:sp>
      <p:pic>
        <p:nvPicPr>
          <p:cNvPr id="1026" name="Picture 2" descr="Glanbia - Wikipedia">
            <a:extLst>
              <a:ext uri="{FF2B5EF4-FFF2-40B4-BE49-F238E27FC236}">
                <a16:creationId xmlns:a16="http://schemas.microsoft.com/office/drawing/2014/main" id="{324C78A1-F932-D7CC-F84A-814B3C0C66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6125" y="5453136"/>
            <a:ext cx="1421871" cy="706196"/>
          </a:xfrm>
          <a:prstGeom prst="rect">
            <a:avLst/>
          </a:prstGeom>
          <a:noFill/>
          <a:extLst>
            <a:ext uri="{909E8E84-426E-40DD-AFC4-6F175D3DCCD1}">
              <a14:hiddenFill xmlns:a14="http://schemas.microsoft.com/office/drawing/2010/main">
                <a:solidFill>
                  <a:srgbClr val="FFFFFF"/>
                </a:solidFill>
              </a14:hiddenFill>
            </a:ext>
          </a:extLst>
        </p:spPr>
      </p:pic>
      <p:pic>
        <p:nvPicPr>
          <p:cNvPr id="20" name="object 21">
            <a:extLst>
              <a:ext uri="{FF2B5EF4-FFF2-40B4-BE49-F238E27FC236}">
                <a16:creationId xmlns:a16="http://schemas.microsoft.com/office/drawing/2014/main" id="{8E1AE587-A71C-8521-D651-A6C66543C310}"/>
              </a:ext>
            </a:extLst>
          </p:cNvPr>
          <p:cNvPicPr/>
          <p:nvPr/>
        </p:nvPicPr>
        <p:blipFill>
          <a:blip r:embed="rId7" cstate="print"/>
          <a:stretch>
            <a:fillRect/>
          </a:stretch>
        </p:blipFill>
        <p:spPr>
          <a:xfrm>
            <a:off x="11892396" y="5506633"/>
            <a:ext cx="1094549" cy="709608"/>
          </a:xfrm>
          <a:prstGeom prst="rect">
            <a:avLst/>
          </a:prstGeom>
        </p:spPr>
      </p:pic>
    </p:spTree>
    <p:extLst>
      <p:ext uri="{BB962C8B-B14F-4D97-AF65-F5344CB8AC3E}">
        <p14:creationId xmlns:p14="http://schemas.microsoft.com/office/powerpoint/2010/main" val="413714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38" descr="A picture containing ray&#10;&#10;Description automatically generated">
            <a:extLst>
              <a:ext uri="{FF2B5EF4-FFF2-40B4-BE49-F238E27FC236}">
                <a16:creationId xmlns:a16="http://schemas.microsoft.com/office/drawing/2014/main" id="{6026122E-C352-45A9-941F-47A2A5DE3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8051" y="0"/>
            <a:ext cx="3397250" cy="7569200"/>
          </a:xfrm>
          <a:prstGeom prst="rect">
            <a:avLst/>
          </a:prstGeom>
        </p:spPr>
      </p:pic>
      <p:sp>
        <p:nvSpPr>
          <p:cNvPr id="14" name="object 26">
            <a:extLst>
              <a:ext uri="{FF2B5EF4-FFF2-40B4-BE49-F238E27FC236}">
                <a16:creationId xmlns:a16="http://schemas.microsoft.com/office/drawing/2014/main" id="{95ED2CA3-495E-0543-8666-499F4F673239}"/>
              </a:ext>
            </a:extLst>
          </p:cNvPr>
          <p:cNvSpPr txBox="1">
            <a:spLocks/>
          </p:cNvSpPr>
          <p:nvPr/>
        </p:nvSpPr>
        <p:spPr>
          <a:xfrm>
            <a:off x="442986" y="285107"/>
            <a:ext cx="8804275" cy="751488"/>
          </a:xfrm>
          <a:prstGeom prst="rect">
            <a:avLst/>
          </a:prstGeom>
        </p:spPr>
        <p:txBody>
          <a:bodyPr vert="horz" wrap="square" lIns="0" tIns="12700" rIns="0" bIns="0" rtlCol="0">
            <a:spAutoFit/>
          </a:bodyPr>
          <a:lstStyle>
            <a:lvl1pPr>
              <a:defRPr sz="5650" b="0" i="0">
                <a:solidFill>
                  <a:srgbClr val="8B9EA5"/>
                </a:solidFill>
                <a:latin typeface="Poppins-Light"/>
                <a:ea typeface="+mj-ea"/>
                <a:cs typeface="Poppins-Light"/>
              </a:defRPr>
            </a:lvl1pPr>
          </a:lstStyle>
          <a:p>
            <a:pPr marL="12700">
              <a:spcBef>
                <a:spcPts val="100"/>
              </a:spcBef>
            </a:pPr>
            <a:r>
              <a:rPr lang="en-NZ" sz="2400" b="1" dirty="0">
                <a:solidFill>
                  <a:srgbClr val="1BA9D5"/>
                </a:solidFill>
                <a:latin typeface="Poppins-SemiBold"/>
                <a:cs typeface="Poppins-SemiBold"/>
              </a:rPr>
              <a:t>Global agricultural product trading needs a </a:t>
            </a:r>
            <a:r>
              <a:rPr lang="en-NZ" sz="2400" b="1" spc="-10" dirty="0">
                <a:solidFill>
                  <a:srgbClr val="1BA9D5"/>
                </a:solidFill>
                <a:latin typeface="Poppins-SemiBold"/>
                <a:cs typeface="Poppins-SemiBold"/>
              </a:rPr>
              <a:t>digital </a:t>
            </a:r>
            <a:r>
              <a:rPr lang="en-NZ" sz="2400" b="1" dirty="0">
                <a:solidFill>
                  <a:srgbClr val="1BA9D5"/>
                </a:solidFill>
                <a:latin typeface="Poppins-SemiBold"/>
                <a:cs typeface="Poppins-SemiBold"/>
              </a:rPr>
              <a:t>transformation - that’s where we come </a:t>
            </a:r>
            <a:r>
              <a:rPr lang="en-NZ" sz="2400" b="1" spc="-25" dirty="0">
                <a:solidFill>
                  <a:srgbClr val="1BA9D5"/>
                </a:solidFill>
                <a:latin typeface="Poppins-SemiBold"/>
                <a:cs typeface="Poppins-SemiBold"/>
              </a:rPr>
              <a:t>in</a:t>
            </a:r>
            <a:endParaRPr lang="en-NZ" sz="2400" kern="0" dirty="0">
              <a:latin typeface="Poppins-SemiBold"/>
              <a:cs typeface="Poppins-SemiBold"/>
            </a:endParaRPr>
          </a:p>
        </p:txBody>
      </p:sp>
      <p:sp>
        <p:nvSpPr>
          <p:cNvPr id="19" name="object 31">
            <a:extLst>
              <a:ext uri="{FF2B5EF4-FFF2-40B4-BE49-F238E27FC236}">
                <a16:creationId xmlns:a16="http://schemas.microsoft.com/office/drawing/2014/main" id="{B678EC09-39B2-7549-8A57-3ECBBD95034E}"/>
              </a:ext>
            </a:extLst>
          </p:cNvPr>
          <p:cNvSpPr txBox="1"/>
          <p:nvPr/>
        </p:nvSpPr>
        <p:spPr>
          <a:xfrm>
            <a:off x="442987" y="6411695"/>
            <a:ext cx="8906510" cy="197490"/>
          </a:xfrm>
          <a:prstGeom prst="rect">
            <a:avLst/>
          </a:prstGeom>
        </p:spPr>
        <p:txBody>
          <a:bodyPr vert="horz" wrap="square" lIns="0" tIns="12700" rIns="0" bIns="0" rtlCol="0">
            <a:spAutoFit/>
          </a:bodyPr>
          <a:lstStyle/>
          <a:p>
            <a:pPr marL="12700">
              <a:lnSpc>
                <a:spcPct val="100000"/>
              </a:lnSpc>
              <a:spcBef>
                <a:spcPts val="100"/>
              </a:spcBef>
            </a:pPr>
            <a:endParaRPr lang="en-NZ" sz="1200" dirty="0">
              <a:latin typeface="Poppins"/>
              <a:cs typeface="Poppins"/>
            </a:endParaRPr>
          </a:p>
        </p:txBody>
      </p:sp>
      <p:sp>
        <p:nvSpPr>
          <p:cNvPr id="20" name="object 38">
            <a:extLst>
              <a:ext uri="{FF2B5EF4-FFF2-40B4-BE49-F238E27FC236}">
                <a16:creationId xmlns:a16="http://schemas.microsoft.com/office/drawing/2014/main" id="{ABF628AA-4EB1-7B44-92E3-EC71A6625A26}"/>
              </a:ext>
            </a:extLst>
          </p:cNvPr>
          <p:cNvSpPr/>
          <p:nvPr/>
        </p:nvSpPr>
        <p:spPr>
          <a:xfrm>
            <a:off x="442981" y="1270000"/>
            <a:ext cx="9309735" cy="0"/>
          </a:xfrm>
          <a:custGeom>
            <a:avLst/>
            <a:gdLst/>
            <a:ahLst/>
            <a:cxnLst/>
            <a:rect l="l" t="t" r="r" b="b"/>
            <a:pathLst>
              <a:path w="9309735">
                <a:moveTo>
                  <a:pt x="0" y="0"/>
                </a:moveTo>
                <a:lnTo>
                  <a:pt x="9309201" y="0"/>
                </a:lnTo>
              </a:path>
            </a:pathLst>
          </a:custGeom>
          <a:ln w="12700">
            <a:solidFill>
              <a:srgbClr val="CCCCCC"/>
            </a:solidFill>
          </a:ln>
        </p:spPr>
        <p:txBody>
          <a:bodyPr wrap="square" lIns="0" tIns="0" rIns="0" bIns="0" rtlCol="0"/>
          <a:lstStyle/>
          <a:p>
            <a:endParaRPr dirty="0"/>
          </a:p>
        </p:txBody>
      </p:sp>
      <p:sp>
        <p:nvSpPr>
          <p:cNvPr id="21" name="object 26">
            <a:extLst>
              <a:ext uri="{FF2B5EF4-FFF2-40B4-BE49-F238E27FC236}">
                <a16:creationId xmlns:a16="http://schemas.microsoft.com/office/drawing/2014/main" id="{0C09D02D-C906-2545-862B-9667FEF5F4BD}"/>
              </a:ext>
            </a:extLst>
          </p:cNvPr>
          <p:cNvSpPr txBox="1"/>
          <p:nvPr/>
        </p:nvSpPr>
        <p:spPr>
          <a:xfrm>
            <a:off x="442981" y="1580005"/>
            <a:ext cx="9084945" cy="1018484"/>
          </a:xfrm>
          <a:prstGeom prst="rect">
            <a:avLst/>
          </a:prstGeom>
        </p:spPr>
        <p:txBody>
          <a:bodyPr vert="horz" wrap="square" lIns="0" tIns="12700" rIns="0" bIns="0" rtlCol="0">
            <a:spAutoFit/>
          </a:bodyPr>
          <a:lstStyle/>
          <a:p>
            <a:pPr marL="12700" marR="5080">
              <a:lnSpc>
                <a:spcPct val="138900"/>
              </a:lnSpc>
              <a:spcBef>
                <a:spcPts val="100"/>
              </a:spcBef>
            </a:pPr>
            <a:r>
              <a:rPr sz="1200" dirty="0">
                <a:solidFill>
                  <a:srgbClr val="666666"/>
                </a:solidFill>
                <a:latin typeface="Poppins"/>
                <a:cs typeface="Poppins"/>
              </a:rPr>
              <a:t>Despite living in a time of great technological advances, </a:t>
            </a:r>
            <a:r>
              <a:rPr lang="en-US" sz="1200" dirty="0">
                <a:solidFill>
                  <a:srgbClr val="FF0000"/>
                </a:solidFill>
                <a:latin typeface="Poppins"/>
                <a:cs typeface="Poppins"/>
              </a:rPr>
              <a:t>B2B trading of agricultural products </a:t>
            </a:r>
            <a:r>
              <a:rPr sz="1200" dirty="0">
                <a:solidFill>
                  <a:srgbClr val="FF0000"/>
                </a:solidFill>
                <a:latin typeface="Poppins"/>
                <a:cs typeface="Poppins"/>
              </a:rPr>
              <a:t>has remained </a:t>
            </a:r>
            <a:r>
              <a:rPr sz="1200" dirty="0">
                <a:solidFill>
                  <a:srgbClr val="666666"/>
                </a:solidFill>
                <a:latin typeface="Poppins"/>
                <a:cs typeface="Poppins"/>
              </a:rPr>
              <a:t>antiquated. Traders rely on personal relationships and are dependent on finding the </a:t>
            </a:r>
            <a:r>
              <a:rPr sz="1200" spc="-10" dirty="0">
                <a:solidFill>
                  <a:srgbClr val="666666"/>
                </a:solidFill>
                <a:latin typeface="Poppins"/>
                <a:cs typeface="Poppins"/>
              </a:rPr>
              <a:t>right </a:t>
            </a:r>
            <a:r>
              <a:rPr sz="1200" dirty="0">
                <a:solidFill>
                  <a:srgbClr val="666666"/>
                </a:solidFill>
                <a:latin typeface="Poppins"/>
                <a:cs typeface="Poppins"/>
              </a:rPr>
              <a:t>buyer,</a:t>
            </a:r>
            <a:r>
              <a:rPr sz="1200" spc="-10" dirty="0">
                <a:solidFill>
                  <a:srgbClr val="666666"/>
                </a:solidFill>
                <a:latin typeface="Poppins"/>
                <a:cs typeface="Poppins"/>
              </a:rPr>
              <a:t> </a:t>
            </a:r>
            <a:r>
              <a:rPr sz="1200" dirty="0">
                <a:solidFill>
                  <a:srgbClr val="666666"/>
                </a:solidFill>
                <a:latin typeface="Poppins"/>
                <a:cs typeface="Poppins"/>
              </a:rPr>
              <a:t>at the right time, at the right price. Typical sales teams communicate directly with customers on a one-to-</a:t>
            </a:r>
            <a:r>
              <a:rPr sz="1200" spc="-25" dirty="0">
                <a:solidFill>
                  <a:srgbClr val="666666"/>
                </a:solidFill>
                <a:latin typeface="Poppins"/>
                <a:cs typeface="Poppins"/>
              </a:rPr>
              <a:t>one </a:t>
            </a:r>
            <a:r>
              <a:rPr sz="1200" dirty="0">
                <a:solidFill>
                  <a:srgbClr val="666666"/>
                </a:solidFill>
                <a:latin typeface="Poppins"/>
                <a:cs typeface="Poppins"/>
              </a:rPr>
              <a:t>basis across many channels such as Whatsapp and email. Agreeing and administering trade is thus labour-intensive and difficult to </a:t>
            </a:r>
            <a:r>
              <a:rPr sz="1200" spc="-10" dirty="0">
                <a:solidFill>
                  <a:srgbClr val="666666"/>
                </a:solidFill>
                <a:latin typeface="Poppins"/>
                <a:cs typeface="Poppins"/>
              </a:rPr>
              <a:t>scale.</a:t>
            </a:r>
            <a:endParaRPr sz="1200" dirty="0">
              <a:latin typeface="Poppins"/>
              <a:cs typeface="Poppins"/>
            </a:endParaRPr>
          </a:p>
        </p:txBody>
      </p:sp>
      <p:sp>
        <p:nvSpPr>
          <p:cNvPr id="28" name="object 27">
            <a:extLst>
              <a:ext uri="{FF2B5EF4-FFF2-40B4-BE49-F238E27FC236}">
                <a16:creationId xmlns:a16="http://schemas.microsoft.com/office/drawing/2014/main" id="{D4374E96-46AC-574E-B66F-14FF63691D38}"/>
              </a:ext>
            </a:extLst>
          </p:cNvPr>
          <p:cNvSpPr txBox="1"/>
          <p:nvPr/>
        </p:nvSpPr>
        <p:spPr>
          <a:xfrm>
            <a:off x="442981" y="2781074"/>
            <a:ext cx="8844280" cy="788035"/>
          </a:xfrm>
          <a:prstGeom prst="rect">
            <a:avLst/>
          </a:prstGeom>
        </p:spPr>
        <p:txBody>
          <a:bodyPr vert="horz" wrap="square" lIns="0" tIns="12700" rIns="0" bIns="0" rtlCol="0">
            <a:spAutoFit/>
          </a:bodyPr>
          <a:lstStyle/>
          <a:p>
            <a:pPr marL="12700" marR="5080" algn="just">
              <a:lnSpc>
                <a:spcPct val="138900"/>
              </a:lnSpc>
              <a:spcBef>
                <a:spcPts val="100"/>
              </a:spcBef>
            </a:pPr>
            <a:r>
              <a:rPr sz="1200" dirty="0">
                <a:solidFill>
                  <a:srgbClr val="666666"/>
                </a:solidFill>
                <a:latin typeface="Poppins"/>
                <a:cs typeface="Poppins"/>
              </a:rPr>
              <a:t>Admittedly, COVID-19 has accelerated the uptake of digital solutions for traditional trade. However, existing </a:t>
            </a:r>
            <a:r>
              <a:rPr sz="1200" spc="-10" dirty="0">
                <a:solidFill>
                  <a:srgbClr val="666666"/>
                </a:solidFill>
                <a:latin typeface="Poppins"/>
                <a:cs typeface="Poppins"/>
              </a:rPr>
              <a:t>solutions </a:t>
            </a:r>
            <a:r>
              <a:rPr sz="1200" dirty="0">
                <a:solidFill>
                  <a:srgbClr val="666666"/>
                </a:solidFill>
                <a:latin typeface="Poppins"/>
                <a:cs typeface="Poppins"/>
              </a:rPr>
              <a:t>built on generic frameworks like Magento or Mirakl fail to cater to the complex workflow requirements of </a:t>
            </a:r>
            <a:r>
              <a:rPr lang="en-US" sz="1200" dirty="0">
                <a:solidFill>
                  <a:srgbClr val="FF0000"/>
                </a:solidFill>
                <a:latin typeface="Poppins"/>
                <a:cs typeface="Poppins"/>
              </a:rPr>
              <a:t>B2B</a:t>
            </a:r>
            <a:r>
              <a:rPr lang="en-US" sz="1200" dirty="0">
                <a:solidFill>
                  <a:srgbClr val="666666"/>
                </a:solidFill>
                <a:latin typeface="Poppins"/>
                <a:cs typeface="Poppins"/>
              </a:rPr>
              <a:t> </a:t>
            </a:r>
            <a:r>
              <a:rPr sz="1200" spc="-10" dirty="0">
                <a:solidFill>
                  <a:srgbClr val="666666"/>
                </a:solidFill>
                <a:latin typeface="Poppins"/>
                <a:cs typeface="Poppins"/>
              </a:rPr>
              <a:t>export/import</a:t>
            </a:r>
            <a:r>
              <a:rPr lang="en-US" sz="1200" spc="-10" dirty="0">
                <a:solidFill>
                  <a:srgbClr val="666666"/>
                </a:solidFill>
                <a:latin typeface="Poppins"/>
                <a:cs typeface="Poppins"/>
              </a:rPr>
              <a:t> </a:t>
            </a:r>
            <a:r>
              <a:rPr lang="en-US" sz="1200" spc="-10" dirty="0">
                <a:solidFill>
                  <a:srgbClr val="FF0000"/>
                </a:solidFill>
                <a:latin typeface="Poppins"/>
                <a:cs typeface="Poppins"/>
              </a:rPr>
              <a:t>of agricultural products. </a:t>
            </a:r>
            <a:endParaRPr sz="1200" dirty="0">
              <a:solidFill>
                <a:srgbClr val="FF0000"/>
              </a:solidFill>
              <a:latin typeface="Poppins"/>
              <a:cs typeface="Poppins"/>
            </a:endParaRPr>
          </a:p>
        </p:txBody>
      </p:sp>
      <p:sp>
        <p:nvSpPr>
          <p:cNvPr id="29" name="object 28">
            <a:extLst>
              <a:ext uri="{FF2B5EF4-FFF2-40B4-BE49-F238E27FC236}">
                <a16:creationId xmlns:a16="http://schemas.microsoft.com/office/drawing/2014/main" id="{F1F93372-6304-AC44-A168-26FBDF3B9A8E}"/>
              </a:ext>
            </a:extLst>
          </p:cNvPr>
          <p:cNvSpPr txBox="1"/>
          <p:nvPr/>
        </p:nvSpPr>
        <p:spPr>
          <a:xfrm>
            <a:off x="442981" y="3754416"/>
            <a:ext cx="8614410" cy="1300805"/>
          </a:xfrm>
          <a:prstGeom prst="rect">
            <a:avLst/>
          </a:prstGeom>
        </p:spPr>
        <p:txBody>
          <a:bodyPr vert="horz" wrap="square" lIns="0" tIns="12700" rIns="0" bIns="0" rtlCol="0">
            <a:spAutoFit/>
          </a:bodyPr>
          <a:lstStyle/>
          <a:p>
            <a:pPr marL="12700" marR="5080">
              <a:lnSpc>
                <a:spcPct val="138900"/>
              </a:lnSpc>
              <a:spcBef>
                <a:spcPts val="100"/>
              </a:spcBef>
            </a:pPr>
            <a:r>
              <a:rPr sz="1200" dirty="0">
                <a:solidFill>
                  <a:srgbClr val="666666"/>
                </a:solidFill>
                <a:latin typeface="Poppins"/>
                <a:cs typeface="Poppins"/>
              </a:rPr>
              <a:t>As a result, </a:t>
            </a:r>
            <a:r>
              <a:rPr sz="1200" b="1" dirty="0">
                <a:solidFill>
                  <a:srgbClr val="666666"/>
                </a:solidFill>
                <a:latin typeface="Poppins-SemiBold"/>
                <a:cs typeface="Poppins-SemiBold"/>
              </a:rPr>
              <a:t>traders suffer from poor price discovery, high costs of searching for trading partners, </a:t>
            </a:r>
            <a:r>
              <a:rPr sz="1200" b="1" spc="-10" dirty="0">
                <a:solidFill>
                  <a:srgbClr val="666666"/>
                </a:solidFill>
                <a:latin typeface="Poppins-SemiBold"/>
                <a:cs typeface="Poppins-SemiBold"/>
              </a:rPr>
              <a:t>administrative </a:t>
            </a:r>
            <a:r>
              <a:rPr sz="1200" b="1" dirty="0">
                <a:solidFill>
                  <a:srgbClr val="666666"/>
                </a:solidFill>
                <a:latin typeface="Poppins-SemiBold"/>
                <a:cs typeface="Poppins-SemiBold"/>
              </a:rPr>
              <a:t>inefficiencies, pressured margins, and increased counterparty risk when trading with unfamiliar </a:t>
            </a:r>
            <a:r>
              <a:rPr sz="1200" b="1" spc="-10" dirty="0">
                <a:solidFill>
                  <a:srgbClr val="666666"/>
                </a:solidFill>
                <a:latin typeface="Poppins-SemiBold"/>
                <a:cs typeface="Poppins-SemiBold"/>
              </a:rPr>
              <a:t>partners.</a:t>
            </a:r>
            <a:endParaRPr lang="en-US" sz="1200" b="1" spc="-10" dirty="0">
              <a:solidFill>
                <a:srgbClr val="666666"/>
              </a:solidFill>
              <a:latin typeface="Poppins-SemiBold"/>
              <a:cs typeface="Poppins-SemiBold"/>
            </a:endParaRPr>
          </a:p>
          <a:p>
            <a:pPr marL="12700" marR="5080">
              <a:lnSpc>
                <a:spcPct val="138900"/>
              </a:lnSpc>
              <a:spcBef>
                <a:spcPts val="100"/>
              </a:spcBef>
            </a:pPr>
            <a:endParaRPr lang="en-NZ" sz="1200" b="1" spc="-10" dirty="0">
              <a:solidFill>
                <a:srgbClr val="666666"/>
              </a:solidFill>
              <a:latin typeface="Poppins-SemiBold"/>
              <a:cs typeface="Poppins-SemiBold"/>
            </a:endParaRPr>
          </a:p>
          <a:p>
            <a:pPr marL="12700" marR="5080">
              <a:lnSpc>
                <a:spcPct val="138900"/>
              </a:lnSpc>
              <a:spcBef>
                <a:spcPts val="100"/>
              </a:spcBef>
            </a:pPr>
            <a:endParaRPr sz="1200" dirty="0">
              <a:latin typeface="Poppins-SemiBold"/>
              <a:cs typeface="Poppins-SemiBold"/>
            </a:endParaRPr>
          </a:p>
        </p:txBody>
      </p:sp>
      <p:sp>
        <p:nvSpPr>
          <p:cNvPr id="30" name="object 29">
            <a:extLst>
              <a:ext uri="{FF2B5EF4-FFF2-40B4-BE49-F238E27FC236}">
                <a16:creationId xmlns:a16="http://schemas.microsoft.com/office/drawing/2014/main" id="{71730A75-FEF8-3245-B30E-8418EB79E743}"/>
              </a:ext>
            </a:extLst>
          </p:cNvPr>
          <p:cNvSpPr txBox="1"/>
          <p:nvPr/>
        </p:nvSpPr>
        <p:spPr>
          <a:xfrm>
            <a:off x="442981" y="4729557"/>
            <a:ext cx="9042400" cy="505138"/>
          </a:xfrm>
          <a:prstGeom prst="rect">
            <a:avLst/>
          </a:prstGeom>
        </p:spPr>
        <p:txBody>
          <a:bodyPr vert="horz" wrap="square" lIns="0" tIns="12700" rIns="0" bIns="0" rtlCol="0">
            <a:spAutoFit/>
          </a:bodyPr>
          <a:lstStyle/>
          <a:p>
            <a:pPr marL="12700" marR="5080">
              <a:lnSpc>
                <a:spcPct val="138900"/>
              </a:lnSpc>
              <a:spcBef>
                <a:spcPts val="100"/>
              </a:spcBef>
            </a:pPr>
            <a:r>
              <a:rPr sz="1200" dirty="0">
                <a:solidFill>
                  <a:srgbClr val="666666"/>
                </a:solidFill>
                <a:latin typeface="Poppins"/>
                <a:cs typeface="Poppins"/>
              </a:rPr>
              <a:t>The prize for serving this unmet need is immense. We have only begun to tap into the global opportunity to provide </a:t>
            </a:r>
            <a:r>
              <a:rPr sz="1200" spc="-25" dirty="0">
                <a:solidFill>
                  <a:srgbClr val="666666"/>
                </a:solidFill>
                <a:latin typeface="Poppins"/>
                <a:cs typeface="Poppins"/>
              </a:rPr>
              <a:t>our </a:t>
            </a:r>
            <a:r>
              <a:rPr sz="1200" dirty="0">
                <a:solidFill>
                  <a:srgbClr val="666666"/>
                </a:solidFill>
                <a:latin typeface="Poppins"/>
                <a:cs typeface="Poppins"/>
              </a:rPr>
              <a:t>fit-for-purpose</a:t>
            </a:r>
            <a:r>
              <a:rPr sz="1200" spc="-10" dirty="0">
                <a:solidFill>
                  <a:srgbClr val="666666"/>
                </a:solidFill>
                <a:latin typeface="Poppins"/>
                <a:cs typeface="Poppins"/>
              </a:rPr>
              <a:t> </a:t>
            </a:r>
            <a:r>
              <a:rPr sz="1200" dirty="0">
                <a:solidFill>
                  <a:srgbClr val="666666"/>
                </a:solidFill>
                <a:latin typeface="Poppins"/>
                <a:cs typeface="Poppins"/>
              </a:rPr>
              <a:t>platform to </a:t>
            </a:r>
            <a:r>
              <a:rPr lang="en-US" sz="1200" dirty="0">
                <a:solidFill>
                  <a:srgbClr val="FF0000"/>
                </a:solidFill>
                <a:latin typeface="Poppins"/>
                <a:cs typeface="Poppins"/>
              </a:rPr>
              <a:t>food and bioenergy </a:t>
            </a:r>
            <a:r>
              <a:rPr sz="1200" dirty="0">
                <a:solidFill>
                  <a:srgbClr val="666666"/>
                </a:solidFill>
                <a:latin typeface="Poppins"/>
                <a:cs typeface="Poppins"/>
              </a:rPr>
              <a:t>traders </a:t>
            </a:r>
            <a:r>
              <a:rPr sz="1200" spc="-10" dirty="0">
                <a:solidFill>
                  <a:srgbClr val="666666"/>
                </a:solidFill>
                <a:latin typeface="Poppins"/>
                <a:cs typeface="Poppins"/>
              </a:rPr>
              <a:t>everywhere.</a:t>
            </a:r>
            <a:endParaRPr sz="1200" dirty="0">
              <a:latin typeface="Poppins"/>
              <a:cs typeface="Poppins"/>
            </a:endParaRPr>
          </a:p>
        </p:txBody>
      </p:sp>
      <p:sp>
        <p:nvSpPr>
          <p:cNvPr id="31" name="object 31">
            <a:extLst>
              <a:ext uri="{FF2B5EF4-FFF2-40B4-BE49-F238E27FC236}">
                <a16:creationId xmlns:a16="http://schemas.microsoft.com/office/drawing/2014/main" id="{882A067F-0111-F841-9318-8428606D5CF8}"/>
              </a:ext>
            </a:extLst>
          </p:cNvPr>
          <p:cNvSpPr txBox="1"/>
          <p:nvPr/>
        </p:nvSpPr>
        <p:spPr>
          <a:xfrm>
            <a:off x="442987" y="5690850"/>
            <a:ext cx="2625090" cy="443711"/>
          </a:xfrm>
          <a:prstGeom prst="rect">
            <a:avLst/>
          </a:prstGeom>
        </p:spPr>
        <p:txBody>
          <a:bodyPr vert="horz" wrap="square" lIns="0" tIns="12700" rIns="0" bIns="0" rtlCol="0">
            <a:spAutoFit/>
          </a:bodyPr>
          <a:lstStyle/>
          <a:p>
            <a:pPr marL="12700">
              <a:lnSpc>
                <a:spcPct val="100000"/>
              </a:lnSpc>
              <a:spcBef>
                <a:spcPts val="100"/>
              </a:spcBef>
            </a:pPr>
            <a:r>
              <a:rPr lang="en-US" sz="1400" b="1" spc="55" dirty="0">
                <a:latin typeface="Poppins-SemiBold"/>
                <a:cs typeface="Poppins-SemiBold"/>
              </a:rPr>
              <a:t>Seafood global market size (USD)</a:t>
            </a:r>
            <a:endParaRPr sz="1400" dirty="0">
              <a:latin typeface="Poppins-SemiBold"/>
              <a:cs typeface="Poppins-SemiBold"/>
            </a:endParaRPr>
          </a:p>
        </p:txBody>
      </p:sp>
      <p:sp>
        <p:nvSpPr>
          <p:cNvPr id="32" name="object 32">
            <a:extLst>
              <a:ext uri="{FF2B5EF4-FFF2-40B4-BE49-F238E27FC236}">
                <a16:creationId xmlns:a16="http://schemas.microsoft.com/office/drawing/2014/main" id="{A532E4D8-44FC-F940-AA00-B072A19BB0C3}"/>
              </a:ext>
            </a:extLst>
          </p:cNvPr>
          <p:cNvSpPr txBox="1"/>
          <p:nvPr/>
        </p:nvSpPr>
        <p:spPr>
          <a:xfrm>
            <a:off x="3262783" y="5637517"/>
            <a:ext cx="1945639" cy="534377"/>
          </a:xfrm>
          <a:prstGeom prst="rect">
            <a:avLst/>
          </a:prstGeom>
        </p:spPr>
        <p:txBody>
          <a:bodyPr vert="horz" wrap="square" lIns="0" tIns="12700" rIns="0" bIns="0" rtlCol="0">
            <a:spAutoFit/>
          </a:bodyPr>
          <a:lstStyle/>
          <a:p>
            <a:pPr marL="12700" marR="5080">
              <a:lnSpc>
                <a:spcPct val="125000"/>
              </a:lnSpc>
              <a:spcBef>
                <a:spcPts val="100"/>
              </a:spcBef>
            </a:pPr>
            <a:r>
              <a:rPr sz="1400" b="1" spc="65" dirty="0">
                <a:latin typeface="Poppins-SemiBold"/>
                <a:cs typeface="Poppins-SemiBold"/>
              </a:rPr>
              <a:t>Eggs</a:t>
            </a:r>
            <a:r>
              <a:rPr sz="1400" b="1" spc="35" dirty="0">
                <a:latin typeface="Poppins-SemiBold"/>
                <a:cs typeface="Poppins-SemiBold"/>
              </a:rPr>
              <a:t> </a:t>
            </a:r>
            <a:r>
              <a:rPr lang="en-US" sz="1400" b="1" spc="60" dirty="0">
                <a:latin typeface="Poppins-SemiBold"/>
                <a:cs typeface="Poppins-SemiBold"/>
              </a:rPr>
              <a:t>global market size (USD)</a:t>
            </a:r>
            <a:endParaRPr sz="1400" dirty="0">
              <a:latin typeface="Poppins-SemiBold"/>
              <a:cs typeface="Poppins-SemiBold"/>
            </a:endParaRPr>
          </a:p>
        </p:txBody>
      </p:sp>
      <p:sp>
        <p:nvSpPr>
          <p:cNvPr id="33" name="object 33">
            <a:extLst>
              <a:ext uri="{FF2B5EF4-FFF2-40B4-BE49-F238E27FC236}">
                <a16:creationId xmlns:a16="http://schemas.microsoft.com/office/drawing/2014/main" id="{3FBF037B-B74C-B247-9229-4622CD3839AE}"/>
              </a:ext>
            </a:extLst>
          </p:cNvPr>
          <p:cNvSpPr txBox="1"/>
          <p:nvPr/>
        </p:nvSpPr>
        <p:spPr>
          <a:xfrm>
            <a:off x="3329303" y="6330018"/>
            <a:ext cx="1393190" cy="375920"/>
          </a:xfrm>
          <a:prstGeom prst="rect">
            <a:avLst/>
          </a:prstGeom>
        </p:spPr>
        <p:txBody>
          <a:bodyPr vert="horz" wrap="square" lIns="0" tIns="12700" rIns="0" bIns="0" rtlCol="0">
            <a:spAutoFit/>
          </a:bodyPr>
          <a:lstStyle/>
          <a:p>
            <a:pPr marL="12700">
              <a:lnSpc>
                <a:spcPct val="100000"/>
              </a:lnSpc>
              <a:spcBef>
                <a:spcPts val="100"/>
              </a:spcBef>
            </a:pPr>
            <a:r>
              <a:rPr sz="2300" b="1" spc="105" dirty="0">
                <a:solidFill>
                  <a:srgbClr val="1BA9D5"/>
                </a:solidFill>
                <a:latin typeface="Poppins-SemiBold"/>
                <a:cs typeface="Poppins-SemiBold"/>
              </a:rPr>
              <a:t>$1</a:t>
            </a:r>
            <a:r>
              <a:rPr lang="en-US" sz="2300" b="1" spc="105" dirty="0">
                <a:solidFill>
                  <a:srgbClr val="1BA9D5"/>
                </a:solidFill>
                <a:latin typeface="Poppins-SemiBold"/>
                <a:cs typeface="Poppins-SemiBold"/>
              </a:rPr>
              <a:t>98</a:t>
            </a:r>
            <a:r>
              <a:rPr sz="2300" b="1" spc="40" dirty="0">
                <a:solidFill>
                  <a:srgbClr val="1BA9D5"/>
                </a:solidFill>
                <a:latin typeface="Poppins-SemiBold"/>
                <a:cs typeface="Poppins-SemiBold"/>
              </a:rPr>
              <a:t> </a:t>
            </a:r>
            <a:r>
              <a:rPr sz="1400" spc="-10" dirty="0">
                <a:solidFill>
                  <a:srgbClr val="666666"/>
                </a:solidFill>
                <a:latin typeface="Poppins"/>
                <a:cs typeface="Poppins"/>
              </a:rPr>
              <a:t>billion</a:t>
            </a:r>
            <a:endParaRPr sz="1400" dirty="0">
              <a:latin typeface="Poppins"/>
              <a:cs typeface="Poppins"/>
            </a:endParaRPr>
          </a:p>
        </p:txBody>
      </p:sp>
      <p:sp>
        <p:nvSpPr>
          <p:cNvPr id="34" name="object 34">
            <a:extLst>
              <a:ext uri="{FF2B5EF4-FFF2-40B4-BE49-F238E27FC236}">
                <a16:creationId xmlns:a16="http://schemas.microsoft.com/office/drawing/2014/main" id="{B4A220BD-3913-1845-BF8F-3417063460E2}"/>
              </a:ext>
            </a:extLst>
          </p:cNvPr>
          <p:cNvSpPr txBox="1"/>
          <p:nvPr/>
        </p:nvSpPr>
        <p:spPr>
          <a:xfrm>
            <a:off x="5890431" y="5637517"/>
            <a:ext cx="2214880" cy="534377"/>
          </a:xfrm>
          <a:prstGeom prst="rect">
            <a:avLst/>
          </a:prstGeom>
        </p:spPr>
        <p:txBody>
          <a:bodyPr vert="horz" wrap="square" lIns="0" tIns="12700" rIns="0" bIns="0" rtlCol="0">
            <a:spAutoFit/>
          </a:bodyPr>
          <a:lstStyle/>
          <a:p>
            <a:pPr marL="12700" marR="5080">
              <a:lnSpc>
                <a:spcPct val="125000"/>
              </a:lnSpc>
              <a:spcBef>
                <a:spcPts val="100"/>
              </a:spcBef>
            </a:pPr>
            <a:r>
              <a:rPr sz="1400" b="1" spc="60" dirty="0">
                <a:latin typeface="Poppins-SemiBold"/>
                <a:cs typeface="Poppins-SemiBold"/>
              </a:rPr>
              <a:t>Ethanol</a:t>
            </a:r>
            <a:r>
              <a:rPr sz="1400" b="1" spc="35" dirty="0">
                <a:latin typeface="Poppins-SemiBold"/>
                <a:cs typeface="Poppins-SemiBold"/>
              </a:rPr>
              <a:t> </a:t>
            </a:r>
            <a:r>
              <a:rPr lang="en-US" sz="1400" b="1" spc="60" dirty="0">
                <a:latin typeface="Poppins-SemiBold"/>
                <a:cs typeface="Poppins-SemiBold"/>
              </a:rPr>
              <a:t>g</a:t>
            </a:r>
            <a:r>
              <a:rPr sz="1400" b="1" spc="60" dirty="0">
                <a:latin typeface="Poppins-SemiBold"/>
                <a:cs typeface="Poppins-SemiBold"/>
              </a:rPr>
              <a:t>lobal</a:t>
            </a:r>
            <a:r>
              <a:rPr sz="1400" b="1" spc="35" dirty="0">
                <a:latin typeface="Poppins-SemiBold"/>
                <a:cs typeface="Poppins-SemiBold"/>
              </a:rPr>
              <a:t> </a:t>
            </a:r>
            <a:r>
              <a:rPr lang="en-US" sz="1400" b="1" spc="50" dirty="0">
                <a:latin typeface="Poppins-SemiBold"/>
                <a:cs typeface="Poppins-SemiBold"/>
              </a:rPr>
              <a:t>market size (USD)</a:t>
            </a:r>
            <a:endParaRPr sz="1400" dirty="0">
              <a:latin typeface="Poppins-SemiBold"/>
              <a:cs typeface="Poppins-SemiBold"/>
            </a:endParaRPr>
          </a:p>
        </p:txBody>
      </p:sp>
      <p:sp>
        <p:nvSpPr>
          <p:cNvPr id="35" name="object 35">
            <a:extLst>
              <a:ext uri="{FF2B5EF4-FFF2-40B4-BE49-F238E27FC236}">
                <a16:creationId xmlns:a16="http://schemas.microsoft.com/office/drawing/2014/main" id="{D4052C51-D8A6-584A-9152-CCF791B37577}"/>
              </a:ext>
            </a:extLst>
          </p:cNvPr>
          <p:cNvSpPr txBox="1"/>
          <p:nvPr/>
        </p:nvSpPr>
        <p:spPr>
          <a:xfrm>
            <a:off x="5946632" y="6330018"/>
            <a:ext cx="1565418" cy="366767"/>
          </a:xfrm>
          <a:prstGeom prst="rect">
            <a:avLst/>
          </a:prstGeom>
        </p:spPr>
        <p:txBody>
          <a:bodyPr vert="horz" wrap="square" lIns="0" tIns="12700" rIns="0" bIns="0" rtlCol="0">
            <a:spAutoFit/>
          </a:bodyPr>
          <a:lstStyle/>
          <a:p>
            <a:pPr marL="12700">
              <a:lnSpc>
                <a:spcPct val="100000"/>
              </a:lnSpc>
              <a:spcBef>
                <a:spcPts val="100"/>
              </a:spcBef>
            </a:pPr>
            <a:r>
              <a:rPr sz="2300" b="1" spc="90" dirty="0">
                <a:solidFill>
                  <a:srgbClr val="1BA9D5"/>
                </a:solidFill>
                <a:latin typeface="Poppins-SemiBold"/>
                <a:cs typeface="Poppins-SemiBold"/>
              </a:rPr>
              <a:t>$</a:t>
            </a:r>
            <a:r>
              <a:rPr lang="en-US" sz="2300" b="1" spc="90" dirty="0">
                <a:solidFill>
                  <a:srgbClr val="1BA9D5"/>
                </a:solidFill>
                <a:latin typeface="Poppins-SemiBold"/>
                <a:cs typeface="Poppins-SemiBold"/>
              </a:rPr>
              <a:t>89</a:t>
            </a:r>
            <a:r>
              <a:rPr sz="2300" b="1" spc="55" dirty="0">
                <a:solidFill>
                  <a:srgbClr val="1BA9D5"/>
                </a:solidFill>
                <a:latin typeface="Poppins-SemiBold"/>
                <a:cs typeface="Poppins-SemiBold"/>
              </a:rPr>
              <a:t> </a:t>
            </a:r>
            <a:r>
              <a:rPr sz="1400" spc="-10" dirty="0">
                <a:solidFill>
                  <a:srgbClr val="666666"/>
                </a:solidFill>
                <a:latin typeface="Poppins"/>
                <a:cs typeface="Poppins"/>
              </a:rPr>
              <a:t>billion</a:t>
            </a:r>
            <a:endParaRPr sz="1400" dirty="0">
              <a:latin typeface="Poppins"/>
              <a:cs typeface="Poppins"/>
            </a:endParaRPr>
          </a:p>
        </p:txBody>
      </p:sp>
      <p:sp>
        <p:nvSpPr>
          <p:cNvPr id="37" name="object 47">
            <a:extLst>
              <a:ext uri="{FF2B5EF4-FFF2-40B4-BE49-F238E27FC236}">
                <a16:creationId xmlns:a16="http://schemas.microsoft.com/office/drawing/2014/main" id="{09988155-1C45-C443-8461-2A8D97AECE7D}"/>
              </a:ext>
            </a:extLst>
          </p:cNvPr>
          <p:cNvSpPr txBox="1"/>
          <p:nvPr/>
        </p:nvSpPr>
        <p:spPr>
          <a:xfrm>
            <a:off x="380479" y="6330018"/>
            <a:ext cx="1470660" cy="366767"/>
          </a:xfrm>
          <a:prstGeom prst="rect">
            <a:avLst/>
          </a:prstGeom>
        </p:spPr>
        <p:txBody>
          <a:bodyPr vert="horz" wrap="square" lIns="0" tIns="12700" rIns="0" bIns="0" rtlCol="0">
            <a:spAutoFit/>
          </a:bodyPr>
          <a:lstStyle/>
          <a:p>
            <a:pPr marL="87630">
              <a:lnSpc>
                <a:spcPct val="100000"/>
              </a:lnSpc>
              <a:spcBef>
                <a:spcPts val="100"/>
              </a:spcBef>
            </a:pPr>
            <a:r>
              <a:rPr sz="2300" b="1" spc="105">
                <a:solidFill>
                  <a:srgbClr val="1BA9D5"/>
                </a:solidFill>
                <a:latin typeface="Poppins-SemiBold"/>
                <a:cs typeface="Poppins-SemiBold"/>
              </a:rPr>
              <a:t>$</a:t>
            </a:r>
            <a:r>
              <a:rPr lang="en-US" sz="2300" b="1" spc="105">
                <a:solidFill>
                  <a:srgbClr val="1BA9D5"/>
                </a:solidFill>
                <a:latin typeface="Poppins-SemiBold"/>
                <a:cs typeface="Poppins-SemiBold"/>
              </a:rPr>
              <a:t>113</a:t>
            </a:r>
            <a:r>
              <a:rPr sz="2300" b="1" spc="20">
                <a:solidFill>
                  <a:srgbClr val="1BA9D5"/>
                </a:solidFill>
                <a:latin typeface="Poppins-SemiBold"/>
                <a:cs typeface="Poppins-SemiBold"/>
              </a:rPr>
              <a:t> </a:t>
            </a:r>
            <a:r>
              <a:rPr sz="1400" spc="-10" dirty="0">
                <a:solidFill>
                  <a:srgbClr val="666666"/>
                </a:solidFill>
                <a:latin typeface="Poppins"/>
                <a:cs typeface="Poppins"/>
              </a:rPr>
              <a:t>billion</a:t>
            </a:r>
            <a:endParaRPr sz="1400" dirty="0">
              <a:latin typeface="Poppins"/>
              <a:cs typeface="Poppins"/>
            </a:endParaRPr>
          </a:p>
        </p:txBody>
      </p:sp>
      <p:sp>
        <p:nvSpPr>
          <p:cNvPr id="48" name="object 37">
            <a:extLst>
              <a:ext uri="{FF2B5EF4-FFF2-40B4-BE49-F238E27FC236}">
                <a16:creationId xmlns:a16="http://schemas.microsoft.com/office/drawing/2014/main" id="{A2338649-41D0-5245-BF2F-2FCE363B0F8D}"/>
              </a:ext>
            </a:extLst>
          </p:cNvPr>
          <p:cNvSpPr/>
          <p:nvPr/>
        </p:nvSpPr>
        <p:spPr>
          <a:xfrm>
            <a:off x="468265" y="6270590"/>
            <a:ext cx="7694295" cy="0"/>
          </a:xfrm>
          <a:custGeom>
            <a:avLst/>
            <a:gdLst/>
            <a:ahLst/>
            <a:cxnLst/>
            <a:rect l="l" t="t" r="r" b="b"/>
            <a:pathLst>
              <a:path w="7694295">
                <a:moveTo>
                  <a:pt x="0" y="0"/>
                </a:moveTo>
                <a:lnTo>
                  <a:pt x="7693786" y="0"/>
                </a:lnTo>
              </a:path>
            </a:pathLst>
          </a:custGeom>
          <a:ln w="12700">
            <a:solidFill>
              <a:srgbClr val="CCCCCC"/>
            </a:solidFill>
          </a:ln>
        </p:spPr>
        <p:txBody>
          <a:bodyPr wrap="square" lIns="0" tIns="0" rIns="0" bIns="0" rtlCol="0"/>
          <a:lstStyle/>
          <a:p>
            <a:endParaRPr dirty="0"/>
          </a:p>
        </p:txBody>
      </p:sp>
      <p:sp>
        <p:nvSpPr>
          <p:cNvPr id="49" name="object 30">
            <a:extLst>
              <a:ext uri="{FF2B5EF4-FFF2-40B4-BE49-F238E27FC236}">
                <a16:creationId xmlns:a16="http://schemas.microsoft.com/office/drawing/2014/main" id="{34836D9E-7488-EF4D-837B-E93FC7BC4EC6}"/>
              </a:ext>
            </a:extLst>
          </p:cNvPr>
          <p:cNvSpPr txBox="1"/>
          <p:nvPr/>
        </p:nvSpPr>
        <p:spPr>
          <a:xfrm>
            <a:off x="10042750" y="438290"/>
            <a:ext cx="3067050" cy="443711"/>
          </a:xfrm>
          <a:prstGeom prst="rect">
            <a:avLst/>
          </a:prstGeom>
        </p:spPr>
        <p:txBody>
          <a:bodyPr vert="horz" wrap="square" lIns="0" tIns="12700" rIns="0" bIns="0" rtlCol="0">
            <a:spAutoFit/>
          </a:bodyPr>
          <a:lstStyle/>
          <a:p>
            <a:pPr marL="12700" marR="5080">
              <a:lnSpc>
                <a:spcPct val="100000"/>
              </a:lnSpc>
              <a:spcBef>
                <a:spcPts val="100"/>
              </a:spcBef>
            </a:pPr>
            <a:r>
              <a:rPr sz="1400" b="1" dirty="0">
                <a:latin typeface="Poppins-SemiBold"/>
                <a:cs typeface="Poppins-SemiBold"/>
              </a:rPr>
              <a:t>The size of the prize </a:t>
            </a:r>
            <a:r>
              <a:rPr sz="1400" b="1" spc="-10" dirty="0">
                <a:latin typeface="Poppins-SemiBold"/>
                <a:cs typeface="Poppins-SemiBold"/>
              </a:rPr>
              <a:t>(USD) </a:t>
            </a:r>
            <a:r>
              <a:rPr sz="1400" b="1" dirty="0">
                <a:latin typeface="Poppins-SemiBold"/>
                <a:cs typeface="Poppins-SemiBold"/>
              </a:rPr>
              <a:t>for food commodity </a:t>
            </a:r>
            <a:r>
              <a:rPr sz="1400" b="1" spc="-10" dirty="0">
                <a:latin typeface="Poppins-SemiBold"/>
                <a:cs typeface="Poppins-SemiBold"/>
              </a:rPr>
              <a:t>trading</a:t>
            </a:r>
            <a:endParaRPr sz="1400" dirty="0">
              <a:latin typeface="Poppins-SemiBold"/>
              <a:cs typeface="Poppins-SemiBold"/>
            </a:endParaRPr>
          </a:p>
        </p:txBody>
      </p:sp>
      <p:sp>
        <p:nvSpPr>
          <p:cNvPr id="50" name="object 40">
            <a:extLst>
              <a:ext uri="{FF2B5EF4-FFF2-40B4-BE49-F238E27FC236}">
                <a16:creationId xmlns:a16="http://schemas.microsoft.com/office/drawing/2014/main" id="{30F02DCF-9959-7B48-914F-421B200410F1}"/>
              </a:ext>
            </a:extLst>
          </p:cNvPr>
          <p:cNvSpPr txBox="1"/>
          <p:nvPr/>
        </p:nvSpPr>
        <p:spPr>
          <a:xfrm>
            <a:off x="9990455" y="1391824"/>
            <a:ext cx="3007995" cy="1062355"/>
          </a:xfrm>
          <a:prstGeom prst="rect">
            <a:avLst/>
          </a:prstGeom>
        </p:spPr>
        <p:txBody>
          <a:bodyPr vert="horz" wrap="square" lIns="0" tIns="57785" rIns="0" bIns="0" rtlCol="0">
            <a:spAutoFit/>
          </a:bodyPr>
          <a:lstStyle/>
          <a:p>
            <a:pPr marL="635" algn="ctr">
              <a:lnSpc>
                <a:spcPct val="100000"/>
              </a:lnSpc>
              <a:spcBef>
                <a:spcPts val="455"/>
              </a:spcBef>
            </a:pPr>
            <a:r>
              <a:rPr sz="3400" b="1" spc="-10" dirty="0">
                <a:solidFill>
                  <a:srgbClr val="FFFFFF"/>
                </a:solidFill>
                <a:latin typeface="Poppins-SemiBold"/>
                <a:cs typeface="Poppins-SemiBold"/>
              </a:rPr>
              <a:t>$1.6T</a:t>
            </a:r>
            <a:endParaRPr sz="3400" dirty="0">
              <a:latin typeface="Poppins-SemiBold"/>
              <a:cs typeface="Poppins-SemiBold"/>
            </a:endParaRPr>
          </a:p>
          <a:p>
            <a:pPr marL="12700" marR="5080" algn="ctr">
              <a:lnSpc>
                <a:spcPts val="1900"/>
              </a:lnSpc>
              <a:spcBef>
                <a:spcPts val="30"/>
              </a:spcBef>
            </a:pPr>
            <a:r>
              <a:rPr sz="1400" b="1" dirty="0">
                <a:latin typeface="Poppins-SemiBold"/>
                <a:cs typeface="Poppins-SemiBold"/>
              </a:rPr>
              <a:t>Global</a:t>
            </a:r>
            <a:r>
              <a:rPr sz="1400" b="1" spc="114" dirty="0">
                <a:latin typeface="Poppins-SemiBold"/>
                <a:cs typeface="Poppins-SemiBold"/>
              </a:rPr>
              <a:t> </a:t>
            </a:r>
            <a:r>
              <a:rPr sz="1400" b="1" dirty="0">
                <a:latin typeface="Poppins-SemiBold"/>
                <a:cs typeface="Poppins-SemiBold"/>
              </a:rPr>
              <a:t>traded</a:t>
            </a:r>
            <a:r>
              <a:rPr sz="1400" b="1" spc="114" dirty="0">
                <a:latin typeface="Poppins-SemiBold"/>
                <a:cs typeface="Poppins-SemiBold"/>
              </a:rPr>
              <a:t> </a:t>
            </a:r>
            <a:r>
              <a:rPr sz="1400" b="1" dirty="0">
                <a:latin typeface="Poppins-SemiBold"/>
                <a:cs typeface="Poppins-SemiBold"/>
              </a:rPr>
              <a:t>exports</a:t>
            </a:r>
            <a:r>
              <a:rPr sz="1400" b="1" spc="120" dirty="0">
                <a:latin typeface="Poppins-SemiBold"/>
                <a:cs typeface="Poppins-SemiBold"/>
              </a:rPr>
              <a:t> </a:t>
            </a:r>
            <a:r>
              <a:rPr sz="1400" b="1" dirty="0">
                <a:latin typeface="Poppins-SemiBold"/>
                <a:cs typeface="Poppins-SemiBold"/>
              </a:rPr>
              <a:t>of</a:t>
            </a:r>
            <a:r>
              <a:rPr sz="1400" b="1" spc="114" dirty="0">
                <a:latin typeface="Poppins-SemiBold"/>
                <a:cs typeface="Poppins-SemiBold"/>
              </a:rPr>
              <a:t> </a:t>
            </a:r>
            <a:r>
              <a:rPr sz="1400" b="1" dirty="0">
                <a:latin typeface="Poppins-SemiBold"/>
                <a:cs typeface="Poppins-SemiBold"/>
              </a:rPr>
              <a:t>all</a:t>
            </a:r>
            <a:r>
              <a:rPr sz="1400" b="1" spc="120" dirty="0">
                <a:latin typeface="Poppins-SemiBold"/>
                <a:cs typeface="Poppins-SemiBold"/>
              </a:rPr>
              <a:t> </a:t>
            </a:r>
            <a:r>
              <a:rPr sz="1400" b="1" spc="-20" dirty="0">
                <a:latin typeface="Poppins-SemiBold"/>
                <a:cs typeface="Poppins-SemiBold"/>
              </a:rPr>
              <a:t>food </a:t>
            </a:r>
            <a:r>
              <a:rPr sz="1400" b="1" dirty="0">
                <a:latin typeface="Poppins-SemiBold"/>
                <a:cs typeface="Poppins-SemiBold"/>
              </a:rPr>
              <a:t>commodities</a:t>
            </a:r>
            <a:r>
              <a:rPr sz="1400" b="1" spc="170" dirty="0">
                <a:latin typeface="Poppins-SemiBold"/>
                <a:cs typeface="Poppins-SemiBold"/>
              </a:rPr>
              <a:t> </a:t>
            </a:r>
            <a:r>
              <a:rPr sz="1400" b="1" dirty="0">
                <a:latin typeface="Poppins-SemiBold"/>
                <a:cs typeface="Poppins-SemiBold"/>
              </a:rPr>
              <a:t>in</a:t>
            </a:r>
            <a:r>
              <a:rPr sz="1400" b="1" spc="170" dirty="0">
                <a:latin typeface="Poppins-SemiBold"/>
                <a:cs typeface="Poppins-SemiBold"/>
              </a:rPr>
              <a:t> </a:t>
            </a:r>
            <a:r>
              <a:rPr sz="1400" b="1" spc="-20" dirty="0">
                <a:latin typeface="Poppins-SemiBold"/>
                <a:cs typeface="Poppins-SemiBold"/>
              </a:rPr>
              <a:t>2020</a:t>
            </a:r>
            <a:endParaRPr sz="1400" dirty="0">
              <a:latin typeface="Poppins-SemiBold"/>
              <a:cs typeface="Poppins-SemiBold"/>
            </a:endParaRPr>
          </a:p>
        </p:txBody>
      </p:sp>
      <p:sp>
        <p:nvSpPr>
          <p:cNvPr id="51" name="object 41">
            <a:extLst>
              <a:ext uri="{FF2B5EF4-FFF2-40B4-BE49-F238E27FC236}">
                <a16:creationId xmlns:a16="http://schemas.microsoft.com/office/drawing/2014/main" id="{006381AA-2443-694D-AC01-5FA34BBAA80E}"/>
              </a:ext>
            </a:extLst>
          </p:cNvPr>
          <p:cNvSpPr txBox="1"/>
          <p:nvPr/>
        </p:nvSpPr>
        <p:spPr>
          <a:xfrm>
            <a:off x="10074500" y="2687813"/>
            <a:ext cx="2923540" cy="1062355"/>
          </a:xfrm>
          <a:prstGeom prst="rect">
            <a:avLst/>
          </a:prstGeom>
        </p:spPr>
        <p:txBody>
          <a:bodyPr vert="horz" wrap="square" lIns="0" tIns="57785" rIns="0" bIns="0" rtlCol="0">
            <a:spAutoFit/>
          </a:bodyPr>
          <a:lstStyle/>
          <a:p>
            <a:pPr marL="635" algn="ctr">
              <a:lnSpc>
                <a:spcPct val="100000"/>
              </a:lnSpc>
              <a:spcBef>
                <a:spcPts val="455"/>
              </a:spcBef>
            </a:pPr>
            <a:r>
              <a:rPr sz="3400" b="1" spc="-10" dirty="0">
                <a:solidFill>
                  <a:srgbClr val="FFFFFF"/>
                </a:solidFill>
                <a:latin typeface="Poppins-SemiBold"/>
                <a:cs typeface="Poppins-SemiBold"/>
              </a:rPr>
              <a:t>$800B</a:t>
            </a:r>
            <a:endParaRPr sz="3400" dirty="0">
              <a:latin typeface="Poppins-SemiBold"/>
              <a:cs typeface="Poppins-SemiBold"/>
            </a:endParaRPr>
          </a:p>
          <a:p>
            <a:pPr marL="12700" marR="5080" algn="ctr">
              <a:lnSpc>
                <a:spcPts val="1900"/>
              </a:lnSpc>
              <a:spcBef>
                <a:spcPts val="30"/>
              </a:spcBef>
            </a:pPr>
            <a:r>
              <a:rPr sz="1400" b="1" dirty="0">
                <a:latin typeface="Poppins-SemiBold"/>
                <a:cs typeface="Poppins-SemiBold"/>
              </a:rPr>
              <a:t>Presuming</a:t>
            </a:r>
            <a:r>
              <a:rPr sz="1400" b="1" spc="120" dirty="0">
                <a:latin typeface="Poppins-SemiBold"/>
                <a:cs typeface="Poppins-SemiBold"/>
              </a:rPr>
              <a:t> </a:t>
            </a:r>
            <a:r>
              <a:rPr sz="1400" b="1" dirty="0">
                <a:latin typeface="Poppins-SemiBold"/>
                <a:cs typeface="Poppins-SemiBold"/>
              </a:rPr>
              <a:t>we</a:t>
            </a:r>
            <a:r>
              <a:rPr sz="1400" b="1" spc="125" dirty="0">
                <a:latin typeface="Poppins-SemiBold"/>
                <a:cs typeface="Poppins-SemiBold"/>
              </a:rPr>
              <a:t> </a:t>
            </a:r>
            <a:r>
              <a:rPr sz="1400" b="1" dirty="0">
                <a:latin typeface="Poppins-SemiBold"/>
                <a:cs typeface="Poppins-SemiBold"/>
              </a:rPr>
              <a:t>can</a:t>
            </a:r>
            <a:r>
              <a:rPr sz="1400" b="1" spc="125" dirty="0">
                <a:latin typeface="Poppins-SemiBold"/>
                <a:cs typeface="Poppins-SemiBold"/>
              </a:rPr>
              <a:t> </a:t>
            </a:r>
            <a:r>
              <a:rPr sz="1400" b="1" dirty="0">
                <a:latin typeface="Poppins-SemiBold"/>
                <a:cs typeface="Poppins-SemiBold"/>
              </a:rPr>
              <a:t>serve</a:t>
            </a:r>
            <a:r>
              <a:rPr sz="1400" b="1" spc="125" dirty="0">
                <a:latin typeface="Poppins-SemiBold"/>
                <a:cs typeface="Poppins-SemiBold"/>
              </a:rPr>
              <a:t> </a:t>
            </a:r>
            <a:r>
              <a:rPr sz="1400" b="1" dirty="0">
                <a:latin typeface="Poppins-SemiBold"/>
                <a:cs typeface="Poppins-SemiBold"/>
              </a:rPr>
              <a:t>half</a:t>
            </a:r>
            <a:r>
              <a:rPr sz="1400" b="1" spc="125" dirty="0">
                <a:latin typeface="Poppins-SemiBold"/>
                <a:cs typeface="Poppins-SemiBold"/>
              </a:rPr>
              <a:t> </a:t>
            </a:r>
            <a:endParaRPr lang="en-US" sz="1400" b="1" spc="125" dirty="0">
              <a:latin typeface="Poppins-SemiBold"/>
              <a:cs typeface="Poppins-SemiBold"/>
            </a:endParaRPr>
          </a:p>
          <a:p>
            <a:pPr marL="12700" marR="5080" algn="ctr">
              <a:lnSpc>
                <a:spcPts val="1900"/>
              </a:lnSpc>
              <a:spcBef>
                <a:spcPts val="30"/>
              </a:spcBef>
            </a:pPr>
            <a:r>
              <a:rPr sz="1400" b="1" spc="-25" dirty="0">
                <a:latin typeface="Poppins-SemiBold"/>
                <a:cs typeface="Poppins-SemiBold"/>
              </a:rPr>
              <a:t>of </a:t>
            </a:r>
            <a:r>
              <a:rPr sz="1400" b="1" dirty="0">
                <a:latin typeface="Poppins-SemiBold"/>
                <a:cs typeface="Poppins-SemiBold"/>
              </a:rPr>
              <a:t>the</a:t>
            </a:r>
            <a:r>
              <a:rPr sz="1400" b="1" spc="130" dirty="0">
                <a:latin typeface="Poppins-SemiBold"/>
                <a:cs typeface="Poppins-SemiBold"/>
              </a:rPr>
              <a:t> </a:t>
            </a:r>
            <a:r>
              <a:rPr sz="1400" b="1" dirty="0">
                <a:latin typeface="Poppins-SemiBold"/>
                <a:cs typeface="Poppins-SemiBold"/>
              </a:rPr>
              <a:t>industry</a:t>
            </a:r>
            <a:r>
              <a:rPr sz="1400" b="1" spc="135" dirty="0">
                <a:latin typeface="Poppins-SemiBold"/>
                <a:cs typeface="Poppins-SemiBold"/>
              </a:rPr>
              <a:t> </a:t>
            </a:r>
            <a:r>
              <a:rPr sz="1400" b="1" spc="-10" dirty="0">
                <a:latin typeface="Poppins-SemiBold"/>
                <a:cs typeface="Poppins-SemiBold"/>
              </a:rPr>
              <a:t>verticals</a:t>
            </a:r>
            <a:endParaRPr sz="1400" dirty="0">
              <a:latin typeface="Poppins-SemiBold"/>
              <a:cs typeface="Poppins-SemiBold"/>
            </a:endParaRPr>
          </a:p>
        </p:txBody>
      </p:sp>
      <p:sp>
        <p:nvSpPr>
          <p:cNvPr id="52" name="object 42">
            <a:extLst>
              <a:ext uri="{FF2B5EF4-FFF2-40B4-BE49-F238E27FC236}">
                <a16:creationId xmlns:a16="http://schemas.microsoft.com/office/drawing/2014/main" id="{A69D4F44-FC92-2C40-A4FC-34D2002F3CF5}"/>
              </a:ext>
            </a:extLst>
          </p:cNvPr>
          <p:cNvSpPr txBox="1"/>
          <p:nvPr/>
        </p:nvSpPr>
        <p:spPr>
          <a:xfrm>
            <a:off x="9968230" y="3943680"/>
            <a:ext cx="3030220" cy="1521460"/>
          </a:xfrm>
          <a:prstGeom prst="rect">
            <a:avLst/>
          </a:prstGeom>
        </p:spPr>
        <p:txBody>
          <a:bodyPr vert="horz" wrap="square" lIns="0" tIns="212090" rIns="0" bIns="0" rtlCol="0">
            <a:spAutoFit/>
          </a:bodyPr>
          <a:lstStyle/>
          <a:p>
            <a:pPr marL="635" algn="ctr">
              <a:lnSpc>
                <a:spcPct val="100000"/>
              </a:lnSpc>
              <a:spcBef>
                <a:spcPts val="1670"/>
              </a:spcBef>
            </a:pPr>
            <a:r>
              <a:rPr sz="3400" b="1" spc="-25" dirty="0">
                <a:solidFill>
                  <a:srgbClr val="FFFFFF"/>
                </a:solidFill>
                <a:latin typeface="Poppins-SemiBold"/>
                <a:cs typeface="Poppins-SemiBold"/>
              </a:rPr>
              <a:t>$4B</a:t>
            </a:r>
            <a:endParaRPr sz="3400" dirty="0">
              <a:latin typeface="Poppins-SemiBold"/>
              <a:cs typeface="Poppins-SemiBold"/>
            </a:endParaRPr>
          </a:p>
          <a:p>
            <a:pPr marL="12700" marR="5080" algn="ctr">
              <a:lnSpc>
                <a:spcPct val="113100"/>
              </a:lnSpc>
              <a:spcBef>
                <a:spcPts val="425"/>
              </a:spcBef>
            </a:pPr>
            <a:r>
              <a:rPr sz="1400" b="1" dirty="0">
                <a:latin typeface="Poppins-SemiBold"/>
                <a:cs typeface="Poppins-SemiBold"/>
              </a:rPr>
              <a:t>Global</a:t>
            </a:r>
            <a:r>
              <a:rPr sz="1400" b="1" spc="220" dirty="0">
                <a:latin typeface="Poppins-SemiBold"/>
                <a:cs typeface="Poppins-SemiBold"/>
              </a:rPr>
              <a:t> </a:t>
            </a:r>
            <a:r>
              <a:rPr sz="1400" b="1" dirty="0">
                <a:latin typeface="Poppins-SemiBold"/>
                <a:cs typeface="Poppins-SemiBold"/>
              </a:rPr>
              <a:t>commissions</a:t>
            </a:r>
            <a:r>
              <a:rPr sz="1400" b="1" spc="225" dirty="0">
                <a:latin typeface="Poppins-SemiBold"/>
                <a:cs typeface="Poppins-SemiBold"/>
              </a:rPr>
              <a:t> </a:t>
            </a:r>
            <a:r>
              <a:rPr sz="1400" b="1" spc="-10" dirty="0">
                <a:latin typeface="Poppins-SemiBold"/>
                <a:cs typeface="Poppins-SemiBold"/>
              </a:rPr>
              <a:t>available </a:t>
            </a:r>
            <a:r>
              <a:rPr sz="1400" b="1" dirty="0">
                <a:latin typeface="Poppins-SemiBold"/>
                <a:cs typeface="Poppins-SemiBold"/>
              </a:rPr>
              <a:t>presuming</a:t>
            </a:r>
            <a:r>
              <a:rPr sz="1400" b="1" spc="140" dirty="0">
                <a:latin typeface="Poppins-SemiBold"/>
                <a:cs typeface="Poppins-SemiBold"/>
              </a:rPr>
              <a:t> </a:t>
            </a:r>
            <a:r>
              <a:rPr sz="1400" b="1" dirty="0">
                <a:latin typeface="Poppins-SemiBold"/>
                <a:cs typeface="Poppins-SemiBold"/>
              </a:rPr>
              <a:t>a</a:t>
            </a:r>
            <a:r>
              <a:rPr sz="1400" b="1" spc="140" dirty="0">
                <a:latin typeface="Poppins-SemiBold"/>
                <a:cs typeface="Poppins-SemiBold"/>
              </a:rPr>
              <a:t> </a:t>
            </a:r>
            <a:r>
              <a:rPr sz="1400" b="1" dirty="0">
                <a:latin typeface="Poppins-SemiBold"/>
                <a:cs typeface="Poppins-SemiBold"/>
              </a:rPr>
              <a:t>50%</a:t>
            </a:r>
            <a:r>
              <a:rPr sz="1400" b="1" spc="145" dirty="0">
                <a:latin typeface="Poppins-SemiBold"/>
                <a:cs typeface="Poppins-SemiBold"/>
              </a:rPr>
              <a:t> </a:t>
            </a:r>
            <a:r>
              <a:rPr sz="1400" b="1" dirty="0">
                <a:latin typeface="Poppins-SemiBold"/>
                <a:cs typeface="Poppins-SemiBold"/>
              </a:rPr>
              <a:t>revenue</a:t>
            </a:r>
            <a:r>
              <a:rPr sz="1400" b="1" spc="140" dirty="0">
                <a:latin typeface="Poppins-SemiBold"/>
                <a:cs typeface="Poppins-SemiBold"/>
              </a:rPr>
              <a:t> </a:t>
            </a:r>
            <a:r>
              <a:rPr sz="1400" b="1" spc="-10" dirty="0">
                <a:latin typeface="Poppins-SemiBold"/>
                <a:cs typeface="Poppins-SemiBold"/>
              </a:rPr>
              <a:t>share </a:t>
            </a:r>
            <a:r>
              <a:rPr sz="1400" b="1" dirty="0">
                <a:latin typeface="Poppins-SemiBold"/>
                <a:cs typeface="Poppins-SemiBold"/>
              </a:rPr>
              <a:t>of</a:t>
            </a:r>
            <a:r>
              <a:rPr sz="1400" b="1" spc="45" dirty="0">
                <a:latin typeface="Poppins-SemiBold"/>
                <a:cs typeface="Poppins-SemiBold"/>
              </a:rPr>
              <a:t> </a:t>
            </a:r>
            <a:r>
              <a:rPr sz="1400" b="1" dirty="0">
                <a:latin typeface="Poppins-SemiBold"/>
                <a:cs typeface="Poppins-SemiBold"/>
              </a:rPr>
              <a:t>a</a:t>
            </a:r>
            <a:r>
              <a:rPr sz="1400" b="1" spc="50" dirty="0">
                <a:latin typeface="Poppins-SemiBold"/>
                <a:cs typeface="Poppins-SemiBold"/>
              </a:rPr>
              <a:t> </a:t>
            </a:r>
            <a:r>
              <a:rPr sz="1400" b="1" dirty="0">
                <a:latin typeface="Poppins-SemiBold"/>
                <a:cs typeface="Poppins-SemiBold"/>
              </a:rPr>
              <a:t>1%</a:t>
            </a:r>
            <a:r>
              <a:rPr sz="1400" b="1" spc="50" dirty="0">
                <a:latin typeface="Poppins-SemiBold"/>
                <a:cs typeface="Poppins-SemiBold"/>
              </a:rPr>
              <a:t> </a:t>
            </a:r>
            <a:r>
              <a:rPr sz="1400" b="1" spc="-10" dirty="0">
                <a:latin typeface="Poppins-SemiBold"/>
                <a:cs typeface="Poppins-SemiBold"/>
              </a:rPr>
              <a:t>commission</a:t>
            </a:r>
            <a:endParaRPr sz="1400" dirty="0">
              <a:latin typeface="Poppins-SemiBold"/>
              <a:cs typeface="Poppins-SemiBold"/>
            </a:endParaRPr>
          </a:p>
        </p:txBody>
      </p:sp>
      <p:grpSp>
        <p:nvGrpSpPr>
          <p:cNvPr id="53" name="object 43">
            <a:extLst>
              <a:ext uri="{FF2B5EF4-FFF2-40B4-BE49-F238E27FC236}">
                <a16:creationId xmlns:a16="http://schemas.microsoft.com/office/drawing/2014/main" id="{D6FDBA70-3B72-AE49-8D4B-0B86A010E659}"/>
              </a:ext>
            </a:extLst>
          </p:cNvPr>
          <p:cNvGrpSpPr/>
          <p:nvPr/>
        </p:nvGrpSpPr>
        <p:grpSpPr>
          <a:xfrm>
            <a:off x="9798050" y="2489200"/>
            <a:ext cx="3397250" cy="5079999"/>
            <a:chOff x="9798051" y="2584779"/>
            <a:chExt cx="3397250" cy="5079999"/>
          </a:xfrm>
        </p:grpSpPr>
        <p:sp>
          <p:nvSpPr>
            <p:cNvPr id="54" name="object 44">
              <a:extLst>
                <a:ext uri="{FF2B5EF4-FFF2-40B4-BE49-F238E27FC236}">
                  <a16:creationId xmlns:a16="http://schemas.microsoft.com/office/drawing/2014/main" id="{C23F014C-242E-4C4B-BC81-5D51ED01B550}"/>
                </a:ext>
              </a:extLst>
            </p:cNvPr>
            <p:cNvSpPr/>
            <p:nvPr/>
          </p:nvSpPr>
          <p:spPr>
            <a:xfrm>
              <a:off x="11384916" y="2584779"/>
              <a:ext cx="241935" cy="3100705"/>
            </a:xfrm>
            <a:custGeom>
              <a:avLst/>
              <a:gdLst/>
              <a:ahLst/>
              <a:cxnLst/>
              <a:rect l="l" t="t" r="r" b="b"/>
              <a:pathLst>
                <a:path w="241934" h="3100704">
                  <a:moveTo>
                    <a:pt x="241503" y="2959455"/>
                  </a:moveTo>
                  <a:lnTo>
                    <a:pt x="0" y="2959455"/>
                  </a:lnTo>
                  <a:lnTo>
                    <a:pt x="120751" y="3100451"/>
                  </a:lnTo>
                  <a:lnTo>
                    <a:pt x="241503" y="2959455"/>
                  </a:lnTo>
                  <a:close/>
                </a:path>
                <a:path w="241934" h="3100704">
                  <a:moveTo>
                    <a:pt x="241503" y="1301635"/>
                  </a:moveTo>
                  <a:lnTo>
                    <a:pt x="0" y="1301635"/>
                  </a:lnTo>
                  <a:lnTo>
                    <a:pt x="120751" y="1442631"/>
                  </a:lnTo>
                  <a:lnTo>
                    <a:pt x="241503" y="1301635"/>
                  </a:lnTo>
                  <a:close/>
                </a:path>
                <a:path w="241934" h="3100704">
                  <a:moveTo>
                    <a:pt x="241503" y="0"/>
                  </a:moveTo>
                  <a:lnTo>
                    <a:pt x="0" y="0"/>
                  </a:lnTo>
                  <a:lnTo>
                    <a:pt x="120751" y="140995"/>
                  </a:lnTo>
                  <a:lnTo>
                    <a:pt x="241503" y="0"/>
                  </a:lnTo>
                  <a:close/>
                </a:path>
              </a:pathLst>
            </a:custGeom>
            <a:solidFill>
              <a:srgbClr val="FFFFFF"/>
            </a:solidFill>
          </p:spPr>
          <p:txBody>
            <a:bodyPr wrap="square" lIns="0" tIns="0" rIns="0" bIns="0" rtlCol="0"/>
            <a:lstStyle/>
            <a:p>
              <a:endParaRPr dirty="0"/>
            </a:p>
          </p:txBody>
        </p:sp>
        <p:sp>
          <p:nvSpPr>
            <p:cNvPr id="55" name="object 45">
              <a:extLst>
                <a:ext uri="{FF2B5EF4-FFF2-40B4-BE49-F238E27FC236}">
                  <a16:creationId xmlns:a16="http://schemas.microsoft.com/office/drawing/2014/main" id="{FFA89D6B-5D30-C14B-AE96-E85476DCC520}"/>
                </a:ext>
              </a:extLst>
            </p:cNvPr>
            <p:cNvSpPr/>
            <p:nvPr/>
          </p:nvSpPr>
          <p:spPr>
            <a:xfrm>
              <a:off x="9798051" y="5784589"/>
              <a:ext cx="3397250" cy="1880189"/>
            </a:xfrm>
            <a:custGeom>
              <a:avLst/>
              <a:gdLst/>
              <a:ahLst/>
              <a:cxnLst/>
              <a:rect l="l" t="t" r="r" b="b"/>
              <a:pathLst>
                <a:path w="3436619" h="1314450">
                  <a:moveTo>
                    <a:pt x="3436620" y="0"/>
                  </a:moveTo>
                  <a:lnTo>
                    <a:pt x="0" y="0"/>
                  </a:lnTo>
                  <a:lnTo>
                    <a:pt x="0" y="1314145"/>
                  </a:lnTo>
                  <a:lnTo>
                    <a:pt x="3436620" y="1314145"/>
                  </a:lnTo>
                  <a:lnTo>
                    <a:pt x="3436620" y="0"/>
                  </a:lnTo>
                  <a:close/>
                </a:path>
              </a:pathLst>
            </a:custGeom>
            <a:solidFill>
              <a:srgbClr val="171F37"/>
            </a:solidFill>
          </p:spPr>
          <p:txBody>
            <a:bodyPr wrap="square" lIns="0" tIns="0" rIns="0" bIns="0" rtlCol="0"/>
            <a:lstStyle/>
            <a:p>
              <a:endParaRPr dirty="0"/>
            </a:p>
          </p:txBody>
        </p:sp>
      </p:grpSp>
      <p:sp>
        <p:nvSpPr>
          <p:cNvPr id="56" name="object 46">
            <a:extLst>
              <a:ext uri="{FF2B5EF4-FFF2-40B4-BE49-F238E27FC236}">
                <a16:creationId xmlns:a16="http://schemas.microsoft.com/office/drawing/2014/main" id="{845214D2-9A4A-CB4C-AA44-22E7C1CC0E88}"/>
              </a:ext>
            </a:extLst>
          </p:cNvPr>
          <p:cNvSpPr txBox="1"/>
          <p:nvPr/>
        </p:nvSpPr>
        <p:spPr>
          <a:xfrm>
            <a:off x="9943693" y="5765210"/>
            <a:ext cx="3016250" cy="1062355"/>
          </a:xfrm>
          <a:prstGeom prst="rect">
            <a:avLst/>
          </a:prstGeom>
        </p:spPr>
        <p:txBody>
          <a:bodyPr vert="horz" wrap="square" lIns="0" tIns="57785" rIns="0" bIns="0" rtlCol="0">
            <a:spAutoFit/>
          </a:bodyPr>
          <a:lstStyle/>
          <a:p>
            <a:pPr marL="635" algn="ctr">
              <a:lnSpc>
                <a:spcPct val="100000"/>
              </a:lnSpc>
              <a:spcBef>
                <a:spcPts val="455"/>
              </a:spcBef>
            </a:pPr>
            <a:r>
              <a:rPr sz="3400" b="1" spc="-20" dirty="0">
                <a:solidFill>
                  <a:srgbClr val="FFFFFF"/>
                </a:solidFill>
                <a:latin typeface="Poppins-SemiBold"/>
                <a:cs typeface="Poppins-SemiBold"/>
              </a:rPr>
              <a:t>$200M</a:t>
            </a:r>
            <a:endParaRPr sz="3400" dirty="0">
              <a:latin typeface="Poppins-SemiBold"/>
              <a:cs typeface="Poppins-SemiBold"/>
            </a:endParaRPr>
          </a:p>
          <a:p>
            <a:pPr marL="12700" marR="5080" algn="ctr">
              <a:lnSpc>
                <a:spcPts val="1900"/>
              </a:lnSpc>
              <a:spcBef>
                <a:spcPts val="30"/>
              </a:spcBef>
            </a:pPr>
            <a:r>
              <a:rPr sz="1400" b="1" dirty="0">
                <a:solidFill>
                  <a:srgbClr val="FFFFFF"/>
                </a:solidFill>
                <a:latin typeface="Poppins-SemiBold"/>
                <a:cs typeface="Poppins-SemiBold"/>
              </a:rPr>
              <a:t>Possible</a:t>
            </a:r>
            <a:r>
              <a:rPr sz="1400" b="1" spc="150" dirty="0">
                <a:solidFill>
                  <a:srgbClr val="FFFFFF"/>
                </a:solidFill>
                <a:latin typeface="Poppins-SemiBold"/>
                <a:cs typeface="Poppins-SemiBold"/>
              </a:rPr>
              <a:t> </a:t>
            </a:r>
            <a:r>
              <a:rPr sz="1400" b="1" dirty="0">
                <a:solidFill>
                  <a:srgbClr val="FFFFFF"/>
                </a:solidFill>
                <a:latin typeface="Poppins-SemiBold"/>
                <a:cs typeface="Poppins-SemiBold"/>
              </a:rPr>
              <a:t>Nui</a:t>
            </a:r>
            <a:r>
              <a:rPr sz="1400" b="1" spc="150" dirty="0">
                <a:solidFill>
                  <a:srgbClr val="FFFFFF"/>
                </a:solidFill>
                <a:latin typeface="Poppins-SemiBold"/>
                <a:cs typeface="Poppins-SemiBold"/>
              </a:rPr>
              <a:t> </a:t>
            </a:r>
            <a:r>
              <a:rPr sz="1400" b="1" dirty="0">
                <a:solidFill>
                  <a:srgbClr val="FFFFFF"/>
                </a:solidFill>
                <a:latin typeface="Poppins-SemiBold"/>
                <a:cs typeface="Poppins-SemiBold"/>
              </a:rPr>
              <a:t>revenue</a:t>
            </a:r>
            <a:r>
              <a:rPr sz="1400" b="1" spc="150" dirty="0">
                <a:solidFill>
                  <a:srgbClr val="FFFFFF"/>
                </a:solidFill>
                <a:latin typeface="Poppins-SemiBold"/>
                <a:cs typeface="Poppins-SemiBold"/>
              </a:rPr>
              <a:t> </a:t>
            </a:r>
            <a:r>
              <a:rPr sz="1400" b="1" spc="-10" dirty="0">
                <a:solidFill>
                  <a:srgbClr val="FFFFFF"/>
                </a:solidFill>
                <a:latin typeface="Poppins-SemiBold"/>
                <a:cs typeface="Poppins-SemiBold"/>
              </a:rPr>
              <a:t>obtainable </a:t>
            </a:r>
            <a:r>
              <a:rPr sz="1400" b="1" dirty="0">
                <a:solidFill>
                  <a:srgbClr val="FFFFFF"/>
                </a:solidFill>
                <a:latin typeface="Poppins-SemiBold"/>
                <a:cs typeface="Poppins-SemiBold"/>
              </a:rPr>
              <a:t>assuming</a:t>
            </a:r>
            <a:r>
              <a:rPr sz="1400" b="1" spc="125" dirty="0">
                <a:solidFill>
                  <a:srgbClr val="FFFFFF"/>
                </a:solidFill>
                <a:latin typeface="Poppins-SemiBold"/>
                <a:cs typeface="Poppins-SemiBold"/>
              </a:rPr>
              <a:t> </a:t>
            </a:r>
            <a:r>
              <a:rPr sz="1400" b="1" dirty="0">
                <a:solidFill>
                  <a:srgbClr val="FFFFFF"/>
                </a:solidFill>
                <a:latin typeface="Poppins-SemiBold"/>
                <a:cs typeface="Poppins-SemiBold"/>
              </a:rPr>
              <a:t>a</a:t>
            </a:r>
            <a:r>
              <a:rPr sz="1400" b="1" spc="125" dirty="0">
                <a:solidFill>
                  <a:srgbClr val="FFFFFF"/>
                </a:solidFill>
                <a:latin typeface="Poppins-SemiBold"/>
                <a:cs typeface="Poppins-SemiBold"/>
              </a:rPr>
              <a:t> </a:t>
            </a:r>
            <a:r>
              <a:rPr sz="1400" b="1" dirty="0">
                <a:solidFill>
                  <a:srgbClr val="FFFFFF"/>
                </a:solidFill>
                <a:latin typeface="Poppins-SemiBold"/>
                <a:cs typeface="Poppins-SemiBold"/>
              </a:rPr>
              <a:t>5%</a:t>
            </a:r>
            <a:r>
              <a:rPr sz="1400" b="1" spc="125" dirty="0">
                <a:solidFill>
                  <a:srgbClr val="FFFFFF"/>
                </a:solidFill>
                <a:latin typeface="Poppins-SemiBold"/>
                <a:cs typeface="Poppins-SemiBold"/>
              </a:rPr>
              <a:t> </a:t>
            </a:r>
            <a:r>
              <a:rPr sz="1400" b="1" dirty="0">
                <a:solidFill>
                  <a:srgbClr val="FFFFFF"/>
                </a:solidFill>
                <a:latin typeface="Poppins-SemiBold"/>
                <a:cs typeface="Poppins-SemiBold"/>
              </a:rPr>
              <a:t>market</a:t>
            </a:r>
            <a:r>
              <a:rPr sz="1400" b="1" spc="125" dirty="0">
                <a:solidFill>
                  <a:srgbClr val="FFFFFF"/>
                </a:solidFill>
                <a:latin typeface="Poppins-SemiBold"/>
                <a:cs typeface="Poppins-SemiBold"/>
              </a:rPr>
              <a:t> </a:t>
            </a:r>
            <a:r>
              <a:rPr sz="1400" b="1" spc="-20" dirty="0">
                <a:solidFill>
                  <a:srgbClr val="FFFFFF"/>
                </a:solidFill>
                <a:latin typeface="Poppins-SemiBold"/>
                <a:cs typeface="Poppins-SemiBold"/>
              </a:rPr>
              <a:t>share</a:t>
            </a:r>
            <a:endParaRPr sz="1400" dirty="0">
              <a:latin typeface="Poppins-SemiBold"/>
              <a:cs typeface="Poppins-SemiBold"/>
            </a:endParaRPr>
          </a:p>
        </p:txBody>
      </p:sp>
      <p:sp>
        <p:nvSpPr>
          <p:cNvPr id="57" name="object 39">
            <a:extLst>
              <a:ext uri="{FF2B5EF4-FFF2-40B4-BE49-F238E27FC236}">
                <a16:creationId xmlns:a16="http://schemas.microsoft.com/office/drawing/2014/main" id="{6F77A880-39F5-B04C-8084-EBC36F756FD8}"/>
              </a:ext>
            </a:extLst>
          </p:cNvPr>
          <p:cNvSpPr/>
          <p:nvPr/>
        </p:nvSpPr>
        <p:spPr>
          <a:xfrm>
            <a:off x="9759950" y="1270000"/>
            <a:ext cx="3162300" cy="0"/>
          </a:xfrm>
          <a:custGeom>
            <a:avLst/>
            <a:gdLst/>
            <a:ahLst/>
            <a:cxnLst/>
            <a:rect l="l" t="t" r="r" b="b"/>
            <a:pathLst>
              <a:path w="3162300">
                <a:moveTo>
                  <a:pt x="0" y="0"/>
                </a:moveTo>
                <a:lnTo>
                  <a:pt x="3162287" y="0"/>
                </a:lnTo>
              </a:path>
            </a:pathLst>
          </a:custGeom>
          <a:ln w="12700">
            <a:solidFill>
              <a:srgbClr val="FFFFFF"/>
            </a:solidFill>
          </a:ln>
        </p:spPr>
        <p:txBody>
          <a:bodyPr wrap="square" lIns="0" tIns="0" rIns="0" bIns="0" rtlCol="0"/>
          <a:lstStyle/>
          <a:p>
            <a:endParaRPr dirty="0"/>
          </a:p>
        </p:txBody>
      </p:sp>
      <p:sp>
        <p:nvSpPr>
          <p:cNvPr id="26" name="object 39">
            <a:extLst>
              <a:ext uri="{FF2B5EF4-FFF2-40B4-BE49-F238E27FC236}">
                <a16:creationId xmlns:a16="http://schemas.microsoft.com/office/drawing/2014/main" id="{03EE9CDE-6067-C14A-B851-5FE3F99CB320}"/>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36" name="TextBox 35">
            <a:extLst>
              <a:ext uri="{FF2B5EF4-FFF2-40B4-BE49-F238E27FC236}">
                <a16:creationId xmlns:a16="http://schemas.microsoft.com/office/drawing/2014/main" id="{AC28FDAA-887A-5742-98E0-BCBE109881A6}"/>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38" name="TextBox 37">
            <a:extLst>
              <a:ext uri="{FF2B5EF4-FFF2-40B4-BE49-F238E27FC236}">
                <a16:creationId xmlns:a16="http://schemas.microsoft.com/office/drawing/2014/main" id="{B3DF61D8-BA50-452B-97DD-F1F841B5DA99}"/>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4</a:t>
            </a:r>
          </a:p>
        </p:txBody>
      </p:sp>
    </p:spTree>
    <p:extLst>
      <p:ext uri="{BB962C8B-B14F-4D97-AF65-F5344CB8AC3E}">
        <p14:creationId xmlns:p14="http://schemas.microsoft.com/office/powerpoint/2010/main" val="228310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Pentagon 55">
            <a:extLst>
              <a:ext uri="{FF2B5EF4-FFF2-40B4-BE49-F238E27FC236}">
                <a16:creationId xmlns:a16="http://schemas.microsoft.com/office/drawing/2014/main" id="{F3785D36-9D4D-42EC-8545-28D809E0CFA8}"/>
              </a:ext>
            </a:extLst>
          </p:cNvPr>
          <p:cNvSpPr/>
          <p:nvPr/>
        </p:nvSpPr>
        <p:spPr>
          <a:xfrm>
            <a:off x="2819430" y="1359439"/>
            <a:ext cx="2805577" cy="507831"/>
          </a:xfrm>
          <a:prstGeom prst="homePlate">
            <a:avLst/>
          </a:prstGeom>
          <a:solidFill>
            <a:srgbClr val="1BA9D6">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entagon 55">
            <a:extLst>
              <a:ext uri="{FF2B5EF4-FFF2-40B4-BE49-F238E27FC236}">
                <a16:creationId xmlns:a16="http://schemas.microsoft.com/office/drawing/2014/main" id="{D34F16F9-CFB0-4E27-A58B-ECA46B00270D}"/>
              </a:ext>
            </a:extLst>
          </p:cNvPr>
          <p:cNvSpPr/>
          <p:nvPr/>
        </p:nvSpPr>
        <p:spPr>
          <a:xfrm>
            <a:off x="6152125" y="1359439"/>
            <a:ext cx="2805577" cy="507831"/>
          </a:xfrm>
          <a:prstGeom prst="homePlate">
            <a:avLst/>
          </a:prstGeom>
          <a:solidFill>
            <a:srgbClr val="1BA9D6">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F4BF8CB-849E-6F4B-B390-CD6E99BB45AA}"/>
              </a:ext>
            </a:extLst>
          </p:cNvPr>
          <p:cNvGrpSpPr/>
          <p:nvPr/>
        </p:nvGrpSpPr>
        <p:grpSpPr>
          <a:xfrm>
            <a:off x="3072124" y="1471261"/>
            <a:ext cx="274356" cy="274356"/>
            <a:chOff x="2719247" y="1382277"/>
            <a:chExt cx="261611" cy="261611"/>
          </a:xfrm>
        </p:grpSpPr>
        <p:sp>
          <p:nvSpPr>
            <p:cNvPr id="37" name="object 19">
              <a:extLst>
                <a:ext uri="{FF2B5EF4-FFF2-40B4-BE49-F238E27FC236}">
                  <a16:creationId xmlns:a16="http://schemas.microsoft.com/office/drawing/2014/main" id="{59BFD692-51F9-A742-B76C-3ADB30F4CC19}"/>
                </a:ext>
              </a:extLst>
            </p:cNvPr>
            <p:cNvSpPr/>
            <p:nvPr/>
          </p:nvSpPr>
          <p:spPr>
            <a:xfrm>
              <a:off x="2719247" y="1382277"/>
              <a:ext cx="261611" cy="261611"/>
            </a:xfrm>
            <a:custGeom>
              <a:avLst/>
              <a:gdLst/>
              <a:ahLst/>
              <a:cxnLst/>
              <a:rect l="l" t="t" r="r" b="b"/>
              <a:pathLst>
                <a:path w="307340" h="307340">
                  <a:moveTo>
                    <a:pt x="153441" y="0"/>
                  </a:moveTo>
                  <a:lnTo>
                    <a:pt x="104945" y="7822"/>
                  </a:lnTo>
                  <a:lnTo>
                    <a:pt x="62824" y="29604"/>
                  </a:lnTo>
                  <a:lnTo>
                    <a:pt x="29607" y="62819"/>
                  </a:lnTo>
                  <a:lnTo>
                    <a:pt x="7823" y="104940"/>
                  </a:lnTo>
                  <a:lnTo>
                    <a:pt x="0" y="153441"/>
                  </a:lnTo>
                  <a:lnTo>
                    <a:pt x="7823" y="201942"/>
                  </a:lnTo>
                  <a:lnTo>
                    <a:pt x="29607" y="244063"/>
                  </a:lnTo>
                  <a:lnTo>
                    <a:pt x="62824" y="277278"/>
                  </a:lnTo>
                  <a:lnTo>
                    <a:pt x="104945" y="299060"/>
                  </a:lnTo>
                  <a:lnTo>
                    <a:pt x="153441" y="306882"/>
                  </a:lnTo>
                  <a:lnTo>
                    <a:pt x="201942" y="299060"/>
                  </a:lnTo>
                  <a:lnTo>
                    <a:pt x="244063" y="277278"/>
                  </a:lnTo>
                  <a:lnTo>
                    <a:pt x="277278" y="244063"/>
                  </a:lnTo>
                  <a:lnTo>
                    <a:pt x="299060" y="201942"/>
                  </a:lnTo>
                  <a:lnTo>
                    <a:pt x="306882" y="153441"/>
                  </a:lnTo>
                  <a:lnTo>
                    <a:pt x="299060" y="104940"/>
                  </a:lnTo>
                  <a:lnTo>
                    <a:pt x="277278" y="62819"/>
                  </a:lnTo>
                  <a:lnTo>
                    <a:pt x="244063" y="29604"/>
                  </a:lnTo>
                  <a:lnTo>
                    <a:pt x="201942" y="7822"/>
                  </a:lnTo>
                  <a:lnTo>
                    <a:pt x="153441" y="0"/>
                  </a:lnTo>
                  <a:close/>
                </a:path>
              </a:pathLst>
            </a:custGeom>
            <a:solidFill>
              <a:srgbClr val="4267B9"/>
            </a:solidFill>
          </p:spPr>
          <p:txBody>
            <a:bodyPr wrap="square" lIns="0" tIns="0" rIns="0" bIns="0" rtlCol="0"/>
            <a:lstStyle/>
            <a:p>
              <a:endParaRPr/>
            </a:p>
          </p:txBody>
        </p:sp>
        <p:sp>
          <p:nvSpPr>
            <p:cNvPr id="42" name="object 20">
              <a:extLst>
                <a:ext uri="{FF2B5EF4-FFF2-40B4-BE49-F238E27FC236}">
                  <a16:creationId xmlns:a16="http://schemas.microsoft.com/office/drawing/2014/main" id="{2148FFEA-4CC2-3E48-B123-1A73E1606D9D}"/>
                </a:ext>
              </a:extLst>
            </p:cNvPr>
            <p:cNvSpPr txBox="1"/>
            <p:nvPr/>
          </p:nvSpPr>
          <p:spPr>
            <a:xfrm>
              <a:off x="2803560" y="1421149"/>
              <a:ext cx="78375" cy="183384"/>
            </a:xfrm>
            <a:prstGeom prst="rect">
              <a:avLst/>
            </a:prstGeom>
            <a:solidFill>
              <a:srgbClr val="4267B9"/>
            </a:solidFill>
          </p:spPr>
          <p:txBody>
            <a:bodyPr vert="horz" wrap="square" lIns="0" tIns="13970" rIns="0" bIns="0" rtlCol="0">
              <a:spAutoFit/>
            </a:bodyPr>
            <a:lstStyle/>
            <a:p>
              <a:pPr marL="12700">
                <a:lnSpc>
                  <a:spcPct val="100000"/>
                </a:lnSpc>
                <a:spcBef>
                  <a:spcPts val="110"/>
                </a:spcBef>
              </a:pPr>
              <a:r>
                <a:rPr sz="1100" b="1" spc="15" dirty="0">
                  <a:solidFill>
                    <a:srgbClr val="FFFFFF"/>
                  </a:solidFill>
                  <a:latin typeface="Poppins" pitchFamily="2" charset="77"/>
                  <a:cs typeface="Poppins" pitchFamily="2" charset="77"/>
                </a:rPr>
                <a:t>1</a:t>
              </a:r>
              <a:endParaRPr sz="1100" dirty="0">
                <a:latin typeface="Poppins" pitchFamily="2" charset="77"/>
                <a:cs typeface="Poppins" pitchFamily="2" charset="77"/>
              </a:endParaRPr>
            </a:p>
          </p:txBody>
        </p:sp>
      </p:grpSp>
      <p:pic>
        <p:nvPicPr>
          <p:cNvPr id="39" name="Picture 38" descr="A picture containing ray&#10;&#10;Description automatically generated">
            <a:extLst>
              <a:ext uri="{FF2B5EF4-FFF2-40B4-BE49-F238E27FC236}">
                <a16:creationId xmlns:a16="http://schemas.microsoft.com/office/drawing/2014/main" id="{6026122E-C352-45A9-941F-47A2A5DE3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88543" cy="7569200"/>
          </a:xfrm>
          <a:prstGeom prst="rect">
            <a:avLst/>
          </a:prstGeom>
        </p:spPr>
      </p:pic>
      <p:sp>
        <p:nvSpPr>
          <p:cNvPr id="14" name="object 16">
            <a:extLst>
              <a:ext uri="{FF2B5EF4-FFF2-40B4-BE49-F238E27FC236}">
                <a16:creationId xmlns:a16="http://schemas.microsoft.com/office/drawing/2014/main" id="{62DFDDD9-730E-2740-A5E9-FB4E4ECF1C5F}"/>
              </a:ext>
            </a:extLst>
          </p:cNvPr>
          <p:cNvSpPr/>
          <p:nvPr/>
        </p:nvSpPr>
        <p:spPr>
          <a:xfrm>
            <a:off x="2781935" y="4622800"/>
            <a:ext cx="10064115" cy="818515"/>
          </a:xfrm>
          <a:custGeom>
            <a:avLst/>
            <a:gdLst/>
            <a:ahLst/>
            <a:cxnLst/>
            <a:rect l="l" t="t" r="r" b="b"/>
            <a:pathLst>
              <a:path w="10064115" h="818514">
                <a:moveTo>
                  <a:pt x="10063797" y="0"/>
                </a:moveTo>
                <a:lnTo>
                  <a:pt x="0" y="0"/>
                </a:lnTo>
                <a:lnTo>
                  <a:pt x="0" y="817956"/>
                </a:lnTo>
                <a:lnTo>
                  <a:pt x="10063797" y="817956"/>
                </a:lnTo>
                <a:lnTo>
                  <a:pt x="10063797" y="0"/>
                </a:lnTo>
                <a:close/>
              </a:path>
            </a:pathLst>
          </a:custGeom>
          <a:solidFill>
            <a:srgbClr val="1BA9D5"/>
          </a:solidFill>
        </p:spPr>
        <p:txBody>
          <a:bodyPr wrap="square" lIns="0" tIns="0" rIns="0" bIns="0" rtlCol="0"/>
          <a:lstStyle/>
          <a:p>
            <a:endParaRPr/>
          </a:p>
        </p:txBody>
      </p:sp>
      <p:sp>
        <p:nvSpPr>
          <p:cNvPr id="16" name="object 13">
            <a:extLst>
              <a:ext uri="{FF2B5EF4-FFF2-40B4-BE49-F238E27FC236}">
                <a16:creationId xmlns:a16="http://schemas.microsoft.com/office/drawing/2014/main" id="{6088007F-3F0F-F84C-955E-2A93CA03132C}"/>
              </a:ext>
            </a:extLst>
          </p:cNvPr>
          <p:cNvSpPr txBox="1"/>
          <p:nvPr/>
        </p:nvSpPr>
        <p:spPr>
          <a:xfrm>
            <a:off x="2781935" y="2220177"/>
            <a:ext cx="9468911" cy="2307363"/>
          </a:xfrm>
          <a:prstGeom prst="rect">
            <a:avLst/>
          </a:prstGeom>
        </p:spPr>
        <p:txBody>
          <a:bodyPr vert="horz" wrap="square" lIns="0" tIns="22860" rIns="0" bIns="0" rtlCol="0">
            <a:spAutoFit/>
          </a:bodyPr>
          <a:lstStyle/>
          <a:p>
            <a:pPr marL="12700">
              <a:lnSpc>
                <a:spcPct val="100000"/>
              </a:lnSpc>
              <a:spcBef>
                <a:spcPts val="180"/>
              </a:spcBef>
            </a:pPr>
            <a:r>
              <a:rPr sz="1200" dirty="0">
                <a:solidFill>
                  <a:srgbClr val="666666"/>
                </a:solidFill>
                <a:latin typeface="Poppins"/>
                <a:cs typeface="Poppins"/>
              </a:rPr>
              <a:t>Six years ago, we created a “Platform as a Service” business </a:t>
            </a:r>
            <a:r>
              <a:rPr sz="1200" spc="-10" dirty="0">
                <a:solidFill>
                  <a:srgbClr val="666666"/>
                </a:solidFill>
                <a:latin typeface="Poppins"/>
                <a:cs typeface="Poppins"/>
              </a:rPr>
              <a:t>providing</a:t>
            </a:r>
            <a:r>
              <a:rPr lang="en-US" sz="1200" spc="-10" dirty="0">
                <a:latin typeface="Poppins"/>
                <a:cs typeface="Poppins"/>
              </a:rPr>
              <a:t> </a:t>
            </a:r>
            <a:r>
              <a:rPr sz="1200" dirty="0">
                <a:solidFill>
                  <a:srgbClr val="666666"/>
                </a:solidFill>
                <a:latin typeface="Poppins"/>
                <a:cs typeface="Poppins"/>
              </a:rPr>
              <a:t>white-label platforms for use as private digital channels for single </a:t>
            </a:r>
            <a:r>
              <a:rPr sz="1200" spc="-10" dirty="0">
                <a:solidFill>
                  <a:srgbClr val="666666"/>
                </a:solidFill>
                <a:latin typeface="Poppins"/>
                <a:cs typeface="Poppins"/>
              </a:rPr>
              <a:t>exporters. </a:t>
            </a:r>
            <a:r>
              <a:rPr sz="1200" dirty="0">
                <a:solidFill>
                  <a:srgbClr val="666666"/>
                </a:solidFill>
                <a:latin typeface="Poppins"/>
                <a:cs typeface="Poppins"/>
              </a:rPr>
              <a:t>Soon after, our platforms started to be used by independent </a:t>
            </a:r>
            <a:r>
              <a:rPr sz="1200" spc="-10" dirty="0">
                <a:solidFill>
                  <a:srgbClr val="666666"/>
                </a:solidFill>
                <a:latin typeface="Poppins"/>
                <a:cs typeface="Poppins"/>
              </a:rPr>
              <a:t>marketplace </a:t>
            </a:r>
            <a:r>
              <a:rPr sz="1200" dirty="0">
                <a:solidFill>
                  <a:srgbClr val="666666"/>
                </a:solidFill>
                <a:latin typeface="Poppins"/>
                <a:cs typeface="Poppins"/>
              </a:rPr>
              <a:t>operators to run multi seller/multi buyer digital </a:t>
            </a:r>
            <a:r>
              <a:rPr sz="1200" spc="-10" dirty="0">
                <a:solidFill>
                  <a:srgbClr val="666666"/>
                </a:solidFill>
                <a:latin typeface="Poppins"/>
                <a:cs typeface="Poppins"/>
              </a:rPr>
              <a:t>marketplaces.</a:t>
            </a:r>
            <a:endParaRPr sz="1200" dirty="0">
              <a:latin typeface="Poppins"/>
              <a:cs typeface="Poppins"/>
            </a:endParaRPr>
          </a:p>
          <a:p>
            <a:pPr>
              <a:lnSpc>
                <a:spcPct val="100000"/>
              </a:lnSpc>
              <a:spcBef>
                <a:spcPts val="45"/>
              </a:spcBef>
            </a:pPr>
            <a:endParaRPr sz="1200" dirty="0">
              <a:latin typeface="Poppins"/>
              <a:cs typeface="Poppins"/>
            </a:endParaRPr>
          </a:p>
          <a:p>
            <a:pPr marL="12700" marR="39370">
              <a:lnSpc>
                <a:spcPct val="106100"/>
              </a:lnSpc>
              <a:spcBef>
                <a:spcPts val="5"/>
              </a:spcBef>
            </a:pPr>
            <a:r>
              <a:rPr lang="en-NZ" sz="1200" dirty="0">
                <a:solidFill>
                  <a:srgbClr val="FF0000"/>
                </a:solidFill>
                <a:latin typeface="Poppins"/>
                <a:cs typeface="Poppins"/>
              </a:rPr>
              <a:t>More recently, we have </a:t>
            </a:r>
            <a:r>
              <a:rPr sz="1200" dirty="0">
                <a:solidFill>
                  <a:srgbClr val="666666"/>
                </a:solidFill>
                <a:latin typeface="Poppins"/>
                <a:cs typeface="Poppins"/>
              </a:rPr>
              <a:t>stepp</a:t>
            </a:r>
            <a:r>
              <a:rPr lang="en-US" sz="1200" dirty="0">
                <a:solidFill>
                  <a:srgbClr val="666666"/>
                </a:solidFill>
                <a:latin typeface="Poppins"/>
                <a:cs typeface="Poppins"/>
              </a:rPr>
              <a:t>ed</a:t>
            </a:r>
            <a:r>
              <a:rPr sz="1200" dirty="0">
                <a:solidFill>
                  <a:srgbClr val="666666"/>
                </a:solidFill>
                <a:latin typeface="Poppins"/>
                <a:cs typeface="Poppins"/>
              </a:rPr>
              <a:t> into the role of platform operator and </a:t>
            </a:r>
            <a:r>
              <a:rPr lang="en-US" sz="1200" dirty="0">
                <a:solidFill>
                  <a:srgbClr val="FF0000"/>
                </a:solidFill>
                <a:latin typeface="Poppins"/>
                <a:cs typeface="Poppins"/>
              </a:rPr>
              <a:t>have</a:t>
            </a:r>
            <a:r>
              <a:rPr lang="en-US" sz="1200" dirty="0">
                <a:solidFill>
                  <a:srgbClr val="666666"/>
                </a:solidFill>
                <a:latin typeface="Poppins"/>
                <a:cs typeface="Poppins"/>
              </a:rPr>
              <a:t> </a:t>
            </a:r>
            <a:r>
              <a:rPr lang="en-US" sz="1200" dirty="0">
                <a:solidFill>
                  <a:srgbClr val="FF0000"/>
                </a:solidFill>
                <a:latin typeface="Poppins"/>
                <a:cs typeface="Poppins"/>
              </a:rPr>
              <a:t>expanded</a:t>
            </a:r>
            <a:r>
              <a:rPr lang="en-US" sz="1200" dirty="0">
                <a:solidFill>
                  <a:srgbClr val="666666"/>
                </a:solidFill>
                <a:latin typeface="Poppins"/>
                <a:cs typeface="Poppins"/>
              </a:rPr>
              <a:t> into </a:t>
            </a:r>
            <a:r>
              <a:rPr sz="1200" spc="-10" dirty="0">
                <a:solidFill>
                  <a:srgbClr val="666666"/>
                </a:solidFill>
                <a:latin typeface="Poppins"/>
                <a:cs typeface="Poppins"/>
              </a:rPr>
              <a:t>multi </a:t>
            </a:r>
            <a:r>
              <a:rPr sz="1200" dirty="0">
                <a:solidFill>
                  <a:srgbClr val="666666"/>
                </a:solidFill>
                <a:latin typeface="Poppins"/>
                <a:cs typeface="Poppins"/>
              </a:rPr>
              <a:t>seller/multi buyer platforms in Europe and North </a:t>
            </a:r>
            <a:r>
              <a:rPr sz="1200" spc="-10" dirty="0">
                <a:solidFill>
                  <a:srgbClr val="666666"/>
                </a:solidFill>
                <a:latin typeface="Poppins"/>
                <a:cs typeface="Poppins"/>
              </a:rPr>
              <a:t>America.</a:t>
            </a:r>
            <a:endParaRPr sz="1200" dirty="0">
              <a:latin typeface="Poppins"/>
              <a:cs typeface="Poppins"/>
            </a:endParaRPr>
          </a:p>
          <a:p>
            <a:pPr>
              <a:lnSpc>
                <a:spcPct val="100000"/>
              </a:lnSpc>
              <a:spcBef>
                <a:spcPts val="45"/>
              </a:spcBef>
            </a:pPr>
            <a:endParaRPr sz="1200" dirty="0">
              <a:latin typeface="Poppins"/>
              <a:cs typeface="Poppins"/>
            </a:endParaRPr>
          </a:p>
          <a:p>
            <a:pPr marL="12700" marR="32384">
              <a:lnSpc>
                <a:spcPct val="106100"/>
              </a:lnSpc>
            </a:pPr>
            <a:r>
              <a:rPr sz="1200" dirty="0">
                <a:solidFill>
                  <a:srgbClr val="666666"/>
                </a:solidFill>
                <a:latin typeface="Poppins"/>
                <a:cs typeface="Poppins"/>
              </a:rPr>
              <a:t>We have three forms of income: implementation fees, subscription </a:t>
            </a:r>
            <a:r>
              <a:rPr sz="1200" spc="-10" dirty="0">
                <a:solidFill>
                  <a:srgbClr val="666666"/>
                </a:solidFill>
                <a:latin typeface="Poppins"/>
                <a:cs typeface="Poppins"/>
              </a:rPr>
              <a:t>charges, </a:t>
            </a:r>
            <a:r>
              <a:rPr sz="1200" dirty="0">
                <a:solidFill>
                  <a:srgbClr val="666666"/>
                </a:solidFill>
                <a:latin typeface="Poppins"/>
                <a:cs typeface="Poppins"/>
              </a:rPr>
              <a:t>and trade </a:t>
            </a:r>
            <a:r>
              <a:rPr sz="1200" spc="-10" dirty="0">
                <a:solidFill>
                  <a:srgbClr val="666666"/>
                </a:solidFill>
                <a:latin typeface="Poppins"/>
                <a:cs typeface="Poppins"/>
              </a:rPr>
              <a:t>commissions.</a:t>
            </a:r>
            <a:r>
              <a:rPr lang="en-US" sz="1200" spc="-10" dirty="0">
                <a:solidFill>
                  <a:srgbClr val="666666"/>
                </a:solidFill>
                <a:latin typeface="Poppins"/>
                <a:cs typeface="Poppins"/>
              </a:rPr>
              <a:t> </a:t>
            </a:r>
            <a:r>
              <a:rPr lang="en-US" sz="1200" dirty="0">
                <a:solidFill>
                  <a:srgbClr val="FF0000"/>
                </a:solidFill>
                <a:latin typeface="Poppins"/>
                <a:cs typeface="Poppins"/>
              </a:rPr>
              <a:t>The monetization of platform data has the potential to provide a new revenue stream in the future.</a:t>
            </a:r>
            <a:endParaRPr lang="en-US" sz="1200" spc="-10" dirty="0">
              <a:solidFill>
                <a:srgbClr val="666666"/>
              </a:solidFill>
              <a:latin typeface="Poppins"/>
              <a:cs typeface="Poppins"/>
            </a:endParaRPr>
          </a:p>
          <a:p>
            <a:pPr marL="12700" marR="32384">
              <a:lnSpc>
                <a:spcPct val="106100"/>
              </a:lnSpc>
            </a:pPr>
            <a:endParaRPr sz="1200" dirty="0">
              <a:latin typeface="Poppins"/>
              <a:cs typeface="Poppins"/>
            </a:endParaRPr>
          </a:p>
          <a:p>
            <a:pPr>
              <a:lnSpc>
                <a:spcPct val="100000"/>
              </a:lnSpc>
              <a:spcBef>
                <a:spcPts val="55"/>
              </a:spcBef>
            </a:pPr>
            <a:endParaRPr sz="1200" dirty="0">
              <a:latin typeface="Poppins"/>
              <a:cs typeface="Poppins"/>
            </a:endParaRPr>
          </a:p>
          <a:p>
            <a:pPr marL="12700">
              <a:lnSpc>
                <a:spcPct val="100000"/>
              </a:lnSpc>
            </a:pPr>
            <a:r>
              <a:rPr sz="1200" b="1" dirty="0">
                <a:latin typeface="Poppins-SemiBold"/>
                <a:cs typeface="Poppins-SemiBold"/>
              </a:rPr>
              <a:t>Nui platform</a:t>
            </a:r>
            <a:r>
              <a:rPr lang="en-US" sz="1200" b="1" dirty="0">
                <a:latin typeface="Poppins-SemiBold"/>
                <a:cs typeface="Poppins-SemiBold"/>
              </a:rPr>
              <a:t>s provide</a:t>
            </a:r>
            <a:r>
              <a:rPr sz="1200" b="1" spc="-10" dirty="0">
                <a:latin typeface="Poppins-SemiBold"/>
                <a:cs typeface="Poppins-SemiBold"/>
              </a:rPr>
              <a:t>:</a:t>
            </a:r>
            <a:endParaRPr sz="1200" dirty="0">
              <a:latin typeface="Poppins-SemiBold"/>
              <a:cs typeface="Poppins-SemiBold"/>
            </a:endParaRPr>
          </a:p>
        </p:txBody>
      </p:sp>
      <p:grpSp>
        <p:nvGrpSpPr>
          <p:cNvPr id="17" name="object 21">
            <a:extLst>
              <a:ext uri="{FF2B5EF4-FFF2-40B4-BE49-F238E27FC236}">
                <a16:creationId xmlns:a16="http://schemas.microsoft.com/office/drawing/2014/main" id="{2864E897-9FA5-DB4B-AB61-5AFE36ABC97D}"/>
              </a:ext>
            </a:extLst>
          </p:cNvPr>
          <p:cNvGrpSpPr/>
          <p:nvPr/>
        </p:nvGrpSpPr>
        <p:grpSpPr>
          <a:xfrm>
            <a:off x="3747281" y="4671201"/>
            <a:ext cx="8027034" cy="502284"/>
            <a:chOff x="3593191" y="4661510"/>
            <a:chExt cx="8027034" cy="502284"/>
          </a:xfrm>
        </p:grpSpPr>
        <p:pic>
          <p:nvPicPr>
            <p:cNvPr id="18" name="object 22">
              <a:extLst>
                <a:ext uri="{FF2B5EF4-FFF2-40B4-BE49-F238E27FC236}">
                  <a16:creationId xmlns:a16="http://schemas.microsoft.com/office/drawing/2014/main" id="{B5B49A8A-0FF6-0543-B0F7-8848225A58EA}"/>
                </a:ext>
              </a:extLst>
            </p:cNvPr>
            <p:cNvPicPr/>
            <p:nvPr/>
          </p:nvPicPr>
          <p:blipFill>
            <a:blip r:embed="rId3" cstate="print"/>
            <a:stretch>
              <a:fillRect/>
            </a:stretch>
          </p:blipFill>
          <p:spPr>
            <a:xfrm>
              <a:off x="3593191" y="4718192"/>
              <a:ext cx="445436" cy="445436"/>
            </a:xfrm>
            <a:prstGeom prst="rect">
              <a:avLst/>
            </a:prstGeom>
          </p:spPr>
        </p:pic>
        <p:pic>
          <p:nvPicPr>
            <p:cNvPr id="19" name="object 23">
              <a:extLst>
                <a:ext uri="{FF2B5EF4-FFF2-40B4-BE49-F238E27FC236}">
                  <a16:creationId xmlns:a16="http://schemas.microsoft.com/office/drawing/2014/main" id="{1B1EADFC-EB23-E34D-8FC6-2E66B7854359}"/>
                </a:ext>
              </a:extLst>
            </p:cNvPr>
            <p:cNvPicPr/>
            <p:nvPr/>
          </p:nvPicPr>
          <p:blipFill>
            <a:blip r:embed="rId4" cstate="print"/>
            <a:stretch>
              <a:fillRect/>
            </a:stretch>
          </p:blipFill>
          <p:spPr>
            <a:xfrm>
              <a:off x="6153939" y="4661510"/>
              <a:ext cx="482600" cy="469900"/>
            </a:xfrm>
            <a:prstGeom prst="rect">
              <a:avLst/>
            </a:prstGeom>
          </p:spPr>
        </p:pic>
        <p:pic>
          <p:nvPicPr>
            <p:cNvPr id="20" name="object 24">
              <a:extLst>
                <a:ext uri="{FF2B5EF4-FFF2-40B4-BE49-F238E27FC236}">
                  <a16:creationId xmlns:a16="http://schemas.microsoft.com/office/drawing/2014/main" id="{86D9F87A-0D66-3E41-BE9D-89BFAF8C48B6}"/>
                </a:ext>
              </a:extLst>
            </p:cNvPr>
            <p:cNvPicPr/>
            <p:nvPr/>
          </p:nvPicPr>
          <p:blipFill>
            <a:blip r:embed="rId5" cstate="print"/>
            <a:stretch>
              <a:fillRect/>
            </a:stretch>
          </p:blipFill>
          <p:spPr>
            <a:xfrm>
              <a:off x="8625986" y="4737722"/>
              <a:ext cx="406393" cy="406387"/>
            </a:xfrm>
            <a:prstGeom prst="rect">
              <a:avLst/>
            </a:prstGeom>
          </p:spPr>
        </p:pic>
        <p:pic>
          <p:nvPicPr>
            <p:cNvPr id="21" name="object 25">
              <a:extLst>
                <a:ext uri="{FF2B5EF4-FFF2-40B4-BE49-F238E27FC236}">
                  <a16:creationId xmlns:a16="http://schemas.microsoft.com/office/drawing/2014/main" id="{D2860541-8281-3946-A171-235F6F568F10}"/>
                </a:ext>
              </a:extLst>
            </p:cNvPr>
            <p:cNvPicPr/>
            <p:nvPr/>
          </p:nvPicPr>
          <p:blipFill>
            <a:blip r:embed="rId6" cstate="print"/>
            <a:stretch>
              <a:fillRect/>
            </a:stretch>
          </p:blipFill>
          <p:spPr>
            <a:xfrm>
              <a:off x="11229817" y="4784026"/>
              <a:ext cx="390098" cy="313772"/>
            </a:xfrm>
            <a:prstGeom prst="rect">
              <a:avLst/>
            </a:prstGeom>
          </p:spPr>
        </p:pic>
      </p:grpSp>
      <p:sp>
        <p:nvSpPr>
          <p:cNvPr id="22" name="object 26">
            <a:extLst>
              <a:ext uri="{FF2B5EF4-FFF2-40B4-BE49-F238E27FC236}">
                <a16:creationId xmlns:a16="http://schemas.microsoft.com/office/drawing/2014/main" id="{57062B31-8A24-6B4D-9447-6520EE423419}"/>
              </a:ext>
            </a:extLst>
          </p:cNvPr>
          <p:cNvSpPr txBox="1"/>
          <p:nvPr/>
        </p:nvSpPr>
        <p:spPr>
          <a:xfrm>
            <a:off x="3136215" y="5132211"/>
            <a:ext cx="1698625"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Increased trade </a:t>
            </a:r>
            <a:r>
              <a:rPr sz="1000" b="1" spc="-10" dirty="0">
                <a:solidFill>
                  <a:srgbClr val="FFFFFF"/>
                </a:solidFill>
                <a:latin typeface="Poppins-SemiBold"/>
                <a:cs typeface="Poppins-SemiBold"/>
              </a:rPr>
              <a:t>efficiency</a:t>
            </a:r>
            <a:endParaRPr sz="1000" dirty="0">
              <a:latin typeface="Poppins-SemiBold"/>
              <a:cs typeface="Poppins-SemiBold"/>
            </a:endParaRPr>
          </a:p>
        </p:txBody>
      </p:sp>
      <p:sp>
        <p:nvSpPr>
          <p:cNvPr id="23" name="object 27">
            <a:extLst>
              <a:ext uri="{FF2B5EF4-FFF2-40B4-BE49-F238E27FC236}">
                <a16:creationId xmlns:a16="http://schemas.microsoft.com/office/drawing/2014/main" id="{CEE5D57F-1D3B-5D47-B6B8-5E6C3214B315}"/>
              </a:ext>
            </a:extLst>
          </p:cNvPr>
          <p:cNvSpPr txBox="1"/>
          <p:nvPr/>
        </p:nvSpPr>
        <p:spPr>
          <a:xfrm>
            <a:off x="5615763" y="5132211"/>
            <a:ext cx="1907539"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Improved price </a:t>
            </a:r>
            <a:r>
              <a:rPr sz="1000" b="1" spc="-10" dirty="0">
                <a:solidFill>
                  <a:srgbClr val="FFFFFF"/>
                </a:solidFill>
                <a:latin typeface="Poppins-SemiBold"/>
                <a:cs typeface="Poppins-SemiBold"/>
              </a:rPr>
              <a:t>transparency</a:t>
            </a:r>
            <a:endParaRPr sz="1000">
              <a:latin typeface="Poppins-SemiBold"/>
              <a:cs typeface="Poppins-SemiBold"/>
            </a:endParaRPr>
          </a:p>
        </p:txBody>
      </p:sp>
      <p:sp>
        <p:nvSpPr>
          <p:cNvPr id="24" name="object 28">
            <a:extLst>
              <a:ext uri="{FF2B5EF4-FFF2-40B4-BE49-F238E27FC236}">
                <a16:creationId xmlns:a16="http://schemas.microsoft.com/office/drawing/2014/main" id="{31120F6E-6614-FF43-840A-E23B11FD4025}"/>
              </a:ext>
            </a:extLst>
          </p:cNvPr>
          <p:cNvSpPr txBox="1"/>
          <p:nvPr/>
        </p:nvSpPr>
        <p:spPr>
          <a:xfrm>
            <a:off x="8339277" y="5132211"/>
            <a:ext cx="13525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Enriched market </a:t>
            </a:r>
            <a:r>
              <a:rPr sz="1000" b="1" spc="-20" dirty="0">
                <a:solidFill>
                  <a:srgbClr val="FFFFFF"/>
                </a:solidFill>
                <a:latin typeface="Poppins-SemiBold"/>
                <a:cs typeface="Poppins-SemiBold"/>
              </a:rPr>
              <a:t>info</a:t>
            </a:r>
            <a:endParaRPr sz="1000">
              <a:latin typeface="Poppins-SemiBold"/>
              <a:cs typeface="Poppins-SemiBold"/>
            </a:endParaRPr>
          </a:p>
        </p:txBody>
      </p:sp>
      <p:sp>
        <p:nvSpPr>
          <p:cNvPr id="25" name="object 29">
            <a:extLst>
              <a:ext uri="{FF2B5EF4-FFF2-40B4-BE49-F238E27FC236}">
                <a16:creationId xmlns:a16="http://schemas.microsoft.com/office/drawing/2014/main" id="{D016B814-F801-AA48-8765-68743F111259}"/>
              </a:ext>
            </a:extLst>
          </p:cNvPr>
          <p:cNvSpPr txBox="1"/>
          <p:nvPr/>
        </p:nvSpPr>
        <p:spPr>
          <a:xfrm>
            <a:off x="10765867" y="5132211"/>
            <a:ext cx="16446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Expanded market </a:t>
            </a:r>
            <a:r>
              <a:rPr sz="1000" b="1" spc="-10" dirty="0">
                <a:solidFill>
                  <a:srgbClr val="FFFFFF"/>
                </a:solidFill>
                <a:latin typeface="Poppins-SemiBold"/>
                <a:cs typeface="Poppins-SemiBold"/>
              </a:rPr>
              <a:t>access</a:t>
            </a:r>
            <a:endParaRPr sz="1000">
              <a:latin typeface="Poppins-SemiBold"/>
              <a:cs typeface="Poppins-SemiBold"/>
            </a:endParaRPr>
          </a:p>
        </p:txBody>
      </p:sp>
      <p:sp>
        <p:nvSpPr>
          <p:cNvPr id="26" name="object 17">
            <a:extLst>
              <a:ext uri="{FF2B5EF4-FFF2-40B4-BE49-F238E27FC236}">
                <a16:creationId xmlns:a16="http://schemas.microsoft.com/office/drawing/2014/main" id="{F0DDF228-CCDD-094B-875D-A75506EA7A94}"/>
              </a:ext>
            </a:extLst>
          </p:cNvPr>
          <p:cNvSpPr txBox="1"/>
          <p:nvPr/>
        </p:nvSpPr>
        <p:spPr>
          <a:xfrm>
            <a:off x="2781935" y="5440755"/>
            <a:ext cx="2492375" cy="1926000"/>
          </a:xfrm>
          <a:prstGeom prst="rect">
            <a:avLst/>
          </a:prstGeom>
          <a:solidFill>
            <a:srgbClr val="04B8D4">
              <a:alpha val="5000"/>
            </a:srgbClr>
          </a:solidFill>
        </p:spPr>
        <p:txBody>
          <a:bodyPr vert="horz" wrap="square" lIns="0" tIns="3175" rIns="0" bIns="0" rtlCol="0">
            <a:spAutoFit/>
          </a:bodyPr>
          <a:lstStyle/>
          <a:p>
            <a:pPr>
              <a:lnSpc>
                <a:spcPct val="100000"/>
              </a:lnSpc>
              <a:spcBef>
                <a:spcPts val="25"/>
              </a:spcBef>
            </a:pPr>
            <a:endParaRPr sz="1150" dirty="0">
              <a:latin typeface="Times New Roman"/>
              <a:cs typeface="Times New Roman"/>
            </a:endParaRPr>
          </a:p>
          <a:p>
            <a:pPr marL="129539" marR="423545">
              <a:lnSpc>
                <a:spcPct val="106100"/>
              </a:lnSpc>
            </a:pPr>
            <a:r>
              <a:rPr sz="1000" dirty="0">
                <a:latin typeface="Poppins"/>
                <a:cs typeface="Poppins"/>
              </a:rPr>
              <a:t>Nui platforms </a:t>
            </a:r>
            <a:r>
              <a:rPr sz="1000" spc="-10" dirty="0">
                <a:latin typeface="Poppins"/>
                <a:cs typeface="Poppins"/>
              </a:rPr>
              <a:t>streamline </a:t>
            </a:r>
            <a:r>
              <a:rPr sz="1000" dirty="0">
                <a:latin typeface="Poppins"/>
                <a:cs typeface="Poppins"/>
              </a:rPr>
              <a:t>the sales process, </a:t>
            </a:r>
            <a:r>
              <a:rPr sz="1000" spc="-10" dirty="0">
                <a:latin typeface="Poppins"/>
                <a:cs typeface="Poppins"/>
              </a:rPr>
              <a:t>reducing </a:t>
            </a:r>
            <a:r>
              <a:rPr sz="1000" dirty="0">
                <a:latin typeface="Poppins"/>
                <a:cs typeface="Poppins"/>
              </a:rPr>
              <a:t>the time and effort </a:t>
            </a:r>
            <a:r>
              <a:rPr sz="1000" spc="-10" dirty="0">
                <a:latin typeface="Poppins"/>
                <a:cs typeface="Poppins"/>
              </a:rPr>
              <a:t>required</a:t>
            </a:r>
            <a:endParaRPr sz="1000" dirty="0">
              <a:latin typeface="Poppins"/>
              <a:cs typeface="Poppins"/>
            </a:endParaRPr>
          </a:p>
          <a:p>
            <a:pPr marL="129539" marR="134620">
              <a:lnSpc>
                <a:spcPct val="106100"/>
              </a:lnSpc>
            </a:pPr>
            <a:r>
              <a:rPr sz="1000" dirty="0">
                <a:latin typeface="Poppins"/>
                <a:cs typeface="Poppins"/>
              </a:rPr>
              <a:t>for a trade to take place. </a:t>
            </a:r>
            <a:r>
              <a:rPr sz="1000" spc="-20" dirty="0">
                <a:latin typeface="Poppins"/>
                <a:cs typeface="Poppins"/>
              </a:rPr>
              <a:t>When </a:t>
            </a:r>
            <a:r>
              <a:rPr sz="1000" dirty="0">
                <a:latin typeface="Poppins"/>
                <a:cs typeface="Poppins"/>
              </a:rPr>
              <a:t>you</a:t>
            </a:r>
            <a:r>
              <a:rPr sz="1000" spc="-10" dirty="0">
                <a:latin typeface="Poppins"/>
                <a:cs typeface="Poppins"/>
              </a:rPr>
              <a:t> </a:t>
            </a:r>
            <a:r>
              <a:rPr sz="1000" dirty="0">
                <a:latin typeface="Poppins"/>
                <a:cs typeface="Poppins"/>
              </a:rPr>
              <a:t>start using a Nui </a:t>
            </a:r>
            <a:r>
              <a:rPr sz="1000" spc="-10" dirty="0">
                <a:latin typeface="Poppins"/>
                <a:cs typeface="Poppins"/>
              </a:rPr>
              <a:t>platform, </a:t>
            </a:r>
            <a:r>
              <a:rPr sz="1000" dirty="0">
                <a:latin typeface="Poppins"/>
                <a:cs typeface="Poppins"/>
              </a:rPr>
              <a:t>this increased level of </a:t>
            </a:r>
            <a:r>
              <a:rPr sz="1000" spc="-10" dirty="0">
                <a:latin typeface="Poppins"/>
                <a:cs typeface="Poppins"/>
              </a:rPr>
              <a:t>efficiency </a:t>
            </a:r>
            <a:r>
              <a:rPr sz="1000" dirty="0">
                <a:latin typeface="Poppins"/>
                <a:cs typeface="Poppins"/>
              </a:rPr>
              <a:t>is noticeable right from </a:t>
            </a:r>
            <a:r>
              <a:rPr sz="1000" spc="-25" dirty="0">
                <a:latin typeface="Poppins"/>
                <a:cs typeface="Poppins"/>
              </a:rPr>
              <a:t>the</a:t>
            </a:r>
            <a:endParaRPr sz="1000" dirty="0">
              <a:latin typeface="Poppins"/>
              <a:cs typeface="Poppins"/>
            </a:endParaRPr>
          </a:p>
          <a:p>
            <a:pPr marL="129539">
              <a:lnSpc>
                <a:spcPct val="100000"/>
              </a:lnSpc>
              <a:spcBef>
                <a:spcPts val="80"/>
              </a:spcBef>
            </a:pPr>
            <a:r>
              <a:rPr sz="1000" dirty="0">
                <a:latin typeface="Poppins"/>
                <a:cs typeface="Poppins"/>
              </a:rPr>
              <a:t>first </a:t>
            </a:r>
            <a:r>
              <a:rPr sz="1000" spc="-10" dirty="0">
                <a:latin typeface="Poppins"/>
                <a:cs typeface="Poppins"/>
              </a:rPr>
              <a:t>trade.</a:t>
            </a:r>
            <a:endParaRPr sz="1000" dirty="0">
              <a:latin typeface="Poppins"/>
              <a:cs typeface="Poppins"/>
            </a:endParaRPr>
          </a:p>
        </p:txBody>
      </p:sp>
      <p:sp>
        <p:nvSpPr>
          <p:cNvPr id="27" name="object 18">
            <a:extLst>
              <a:ext uri="{FF2B5EF4-FFF2-40B4-BE49-F238E27FC236}">
                <a16:creationId xmlns:a16="http://schemas.microsoft.com/office/drawing/2014/main" id="{0146A61E-43BB-E74A-B018-C9ED367E4E3E}"/>
              </a:ext>
            </a:extLst>
          </p:cNvPr>
          <p:cNvSpPr txBox="1"/>
          <p:nvPr/>
        </p:nvSpPr>
        <p:spPr>
          <a:xfrm>
            <a:off x="5274196" y="5440754"/>
            <a:ext cx="2526030" cy="1926000"/>
          </a:xfrm>
          <a:prstGeom prst="rect">
            <a:avLst/>
          </a:prstGeom>
          <a:solidFill>
            <a:srgbClr val="04B8D4">
              <a:alpha val="9999"/>
            </a:srgbClr>
          </a:solidFill>
        </p:spPr>
        <p:txBody>
          <a:bodyPr vert="horz" wrap="square" lIns="0" tIns="170815" rIns="0" bIns="0" rtlCol="0">
            <a:spAutoFit/>
          </a:bodyPr>
          <a:lstStyle/>
          <a:p>
            <a:pPr marL="167005" marR="216535">
              <a:lnSpc>
                <a:spcPct val="106100"/>
              </a:lnSpc>
              <a:spcBef>
                <a:spcPts val="1345"/>
              </a:spcBef>
            </a:pPr>
            <a:r>
              <a:rPr sz="1000" dirty="0">
                <a:latin typeface="Poppins"/>
                <a:cs typeface="Poppins"/>
              </a:rPr>
              <a:t>Nui platforms make </a:t>
            </a:r>
            <a:r>
              <a:rPr sz="1000" spc="-10" dirty="0">
                <a:latin typeface="Poppins"/>
                <a:cs typeface="Poppins"/>
              </a:rPr>
              <a:t>trading </a:t>
            </a:r>
            <a:r>
              <a:rPr sz="1000" dirty="0">
                <a:latin typeface="Poppins"/>
                <a:cs typeface="Poppins"/>
              </a:rPr>
              <a:t>less opaque</a:t>
            </a:r>
            <a:r>
              <a:rPr lang="en-NZ" sz="1000" dirty="0">
                <a:latin typeface="Poppins"/>
                <a:cs typeface="Poppins"/>
              </a:rPr>
              <a:t> </a:t>
            </a:r>
            <a:r>
              <a:rPr lang="en-NZ" sz="1000" dirty="0">
                <a:solidFill>
                  <a:srgbClr val="FF0000"/>
                </a:solidFill>
                <a:latin typeface="Poppins"/>
                <a:cs typeface="Poppins"/>
              </a:rPr>
              <a:t>by </a:t>
            </a:r>
            <a:r>
              <a:rPr sz="1000" spc="-10" dirty="0">
                <a:latin typeface="Poppins"/>
                <a:cs typeface="Poppins"/>
              </a:rPr>
              <a:t>ensuring </a:t>
            </a:r>
            <a:r>
              <a:rPr sz="1000" dirty="0">
                <a:latin typeface="Poppins"/>
                <a:cs typeface="Poppins"/>
              </a:rPr>
              <a:t>that trade occurs at a </a:t>
            </a:r>
            <a:r>
              <a:rPr sz="1000" spc="-20" dirty="0">
                <a:latin typeface="Poppins"/>
                <a:cs typeface="Poppins"/>
              </a:rPr>
              <a:t>true </a:t>
            </a:r>
            <a:r>
              <a:rPr sz="1000" dirty="0">
                <a:latin typeface="Poppins"/>
                <a:cs typeface="Poppins"/>
              </a:rPr>
              <a:t>market price which is visible </a:t>
            </a:r>
            <a:r>
              <a:rPr sz="1000" spc="-25" dirty="0">
                <a:latin typeface="Poppins"/>
                <a:cs typeface="Poppins"/>
              </a:rPr>
              <a:t>to </a:t>
            </a:r>
            <a:r>
              <a:rPr sz="1000" dirty="0">
                <a:latin typeface="Poppins"/>
                <a:cs typeface="Poppins"/>
              </a:rPr>
              <a:t>all participants. This </a:t>
            </a:r>
            <a:r>
              <a:rPr sz="1000" spc="-10" dirty="0">
                <a:latin typeface="Poppins"/>
                <a:cs typeface="Poppins"/>
              </a:rPr>
              <a:t>ultimately </a:t>
            </a:r>
            <a:r>
              <a:rPr sz="1000" dirty="0">
                <a:latin typeface="Poppins"/>
                <a:cs typeface="Poppins"/>
              </a:rPr>
              <a:t>reduces negotiation </a:t>
            </a:r>
            <a:r>
              <a:rPr sz="1000" spc="-10" dirty="0">
                <a:latin typeface="Poppins"/>
                <a:cs typeface="Poppins"/>
              </a:rPr>
              <a:t>tension </a:t>
            </a:r>
            <a:r>
              <a:rPr sz="1000" dirty="0">
                <a:latin typeface="Poppins"/>
                <a:cs typeface="Poppins"/>
              </a:rPr>
              <a:t>and</a:t>
            </a:r>
            <a:r>
              <a:rPr sz="1000" spc="-10" dirty="0">
                <a:latin typeface="Poppins"/>
                <a:cs typeface="Poppins"/>
              </a:rPr>
              <a:t> </a:t>
            </a:r>
            <a:r>
              <a:rPr sz="1000" dirty="0">
                <a:latin typeface="Poppins"/>
                <a:cs typeface="Poppins"/>
              </a:rPr>
              <a:t>encourages </a:t>
            </a:r>
            <a:r>
              <a:rPr sz="1000" spc="-10" dirty="0">
                <a:latin typeface="Poppins"/>
                <a:cs typeface="Poppins"/>
              </a:rPr>
              <a:t>trade.</a:t>
            </a:r>
            <a:endParaRPr sz="1000" dirty="0">
              <a:latin typeface="Poppins"/>
              <a:cs typeface="Poppins"/>
            </a:endParaRPr>
          </a:p>
        </p:txBody>
      </p:sp>
      <p:sp>
        <p:nvSpPr>
          <p:cNvPr id="36" name="object 19">
            <a:extLst>
              <a:ext uri="{FF2B5EF4-FFF2-40B4-BE49-F238E27FC236}">
                <a16:creationId xmlns:a16="http://schemas.microsoft.com/office/drawing/2014/main" id="{275E8198-E87A-FD41-8DC5-E5B3F26EE795}"/>
              </a:ext>
            </a:extLst>
          </p:cNvPr>
          <p:cNvSpPr txBox="1"/>
          <p:nvPr/>
        </p:nvSpPr>
        <p:spPr>
          <a:xfrm>
            <a:off x="7800176" y="5440746"/>
            <a:ext cx="2499360" cy="1926000"/>
          </a:xfrm>
          <a:prstGeom prst="rect">
            <a:avLst/>
          </a:prstGeom>
          <a:solidFill>
            <a:srgbClr val="04B8D4">
              <a:alpha val="19999"/>
            </a:srgbClr>
          </a:solidFill>
        </p:spPr>
        <p:txBody>
          <a:bodyPr vert="horz" wrap="square" lIns="0" tIns="160655" rIns="0" bIns="0" rtlCol="0">
            <a:spAutoFit/>
          </a:bodyPr>
          <a:lstStyle/>
          <a:p>
            <a:pPr marL="167640" marR="138430">
              <a:lnSpc>
                <a:spcPct val="106100"/>
              </a:lnSpc>
              <a:spcBef>
                <a:spcPts val="1265"/>
              </a:spcBef>
            </a:pPr>
            <a:r>
              <a:rPr sz="1000" dirty="0">
                <a:solidFill>
                  <a:srgbClr val="FF0000"/>
                </a:solidFill>
                <a:latin typeface="Poppins"/>
                <a:cs typeface="Poppins"/>
              </a:rPr>
              <a:t>Nui platforms</a:t>
            </a:r>
            <a:r>
              <a:rPr lang="en-US" sz="1000" dirty="0">
                <a:solidFill>
                  <a:srgbClr val="FF0000"/>
                </a:solidFill>
                <a:latin typeface="Poppins"/>
                <a:cs typeface="Poppins"/>
              </a:rPr>
              <a:t> take the guesswork out of trade. Analytics dashboards provide detailed, real-time data about prices, volumes, and activity on the platform. This allows our customers to make more informed trading decisions. We are investing heavily in data collection and analysis and in data monetization strategies.  </a:t>
            </a:r>
            <a:endParaRPr sz="1000" dirty="0">
              <a:solidFill>
                <a:srgbClr val="FF0000"/>
              </a:solidFill>
              <a:latin typeface="Poppins"/>
              <a:cs typeface="Poppins"/>
            </a:endParaRPr>
          </a:p>
        </p:txBody>
      </p:sp>
      <p:sp>
        <p:nvSpPr>
          <p:cNvPr id="38" name="object 20">
            <a:extLst>
              <a:ext uri="{FF2B5EF4-FFF2-40B4-BE49-F238E27FC236}">
                <a16:creationId xmlns:a16="http://schemas.microsoft.com/office/drawing/2014/main" id="{D9733694-F63B-7742-90FE-E32E8DBAD478}"/>
              </a:ext>
            </a:extLst>
          </p:cNvPr>
          <p:cNvSpPr txBox="1"/>
          <p:nvPr/>
        </p:nvSpPr>
        <p:spPr>
          <a:xfrm>
            <a:off x="10299002" y="5440756"/>
            <a:ext cx="2546985" cy="1925955"/>
          </a:xfrm>
          <a:prstGeom prst="rect">
            <a:avLst/>
          </a:prstGeom>
          <a:solidFill>
            <a:srgbClr val="04B8D4">
              <a:alpha val="29998"/>
            </a:srgbClr>
          </a:solidFill>
        </p:spPr>
        <p:txBody>
          <a:bodyPr vert="horz" wrap="square" lIns="0" tIns="124460" rIns="0" bIns="0" rtlCol="0">
            <a:spAutoFit/>
          </a:bodyPr>
          <a:lstStyle/>
          <a:p>
            <a:pPr marL="227329" marR="200025">
              <a:lnSpc>
                <a:spcPct val="116700"/>
              </a:lnSpc>
              <a:spcBef>
                <a:spcPts val="980"/>
              </a:spcBef>
            </a:pPr>
            <a:r>
              <a:rPr sz="1000" dirty="0">
                <a:latin typeface="Poppins"/>
                <a:cs typeface="Poppins"/>
              </a:rPr>
              <a:t>Nui</a:t>
            </a:r>
            <a:r>
              <a:rPr sz="1000" spc="-10" dirty="0">
                <a:latin typeface="Poppins"/>
                <a:cs typeface="Poppins"/>
              </a:rPr>
              <a:t> </a:t>
            </a:r>
            <a:r>
              <a:rPr sz="1000" dirty="0">
                <a:latin typeface="Poppins"/>
                <a:cs typeface="Poppins"/>
              </a:rPr>
              <a:t>platforms provide an </a:t>
            </a:r>
            <a:r>
              <a:rPr sz="1000" spc="-10" dirty="0">
                <a:latin typeface="Poppins"/>
                <a:cs typeface="Poppins"/>
              </a:rPr>
              <a:t>efficient </a:t>
            </a:r>
            <a:r>
              <a:rPr sz="1000" dirty="0">
                <a:latin typeface="Poppins"/>
                <a:cs typeface="Poppins"/>
              </a:rPr>
              <a:t>way</a:t>
            </a:r>
            <a:r>
              <a:rPr sz="1000" spc="-10" dirty="0">
                <a:latin typeface="Poppins"/>
                <a:cs typeface="Poppins"/>
              </a:rPr>
              <a:t> </a:t>
            </a:r>
            <a:r>
              <a:rPr sz="1000" dirty="0">
                <a:latin typeface="Poppins"/>
                <a:cs typeface="Poppins"/>
              </a:rPr>
              <a:t>for sellers to engage </a:t>
            </a:r>
            <a:r>
              <a:rPr sz="1000" spc="-20" dirty="0">
                <a:latin typeface="Poppins"/>
                <a:cs typeface="Poppins"/>
              </a:rPr>
              <a:t>with </a:t>
            </a:r>
            <a:r>
              <a:rPr sz="1000" dirty="0">
                <a:latin typeface="Poppins"/>
                <a:cs typeface="Poppins"/>
              </a:rPr>
              <a:t>more buyers, more regularly </a:t>
            </a:r>
            <a:r>
              <a:rPr sz="1000" spc="-20" dirty="0">
                <a:latin typeface="Poppins"/>
                <a:cs typeface="Poppins"/>
              </a:rPr>
              <a:t>with </a:t>
            </a:r>
            <a:r>
              <a:rPr sz="1000" dirty="0">
                <a:latin typeface="Poppins"/>
                <a:cs typeface="Poppins"/>
              </a:rPr>
              <a:t>the same level of </a:t>
            </a:r>
            <a:r>
              <a:rPr sz="1000" spc="-10" dirty="0">
                <a:latin typeface="Poppins"/>
                <a:cs typeface="Poppins"/>
              </a:rPr>
              <a:t>resources.</a:t>
            </a:r>
            <a:endParaRPr sz="1000" dirty="0">
              <a:latin typeface="Poppins"/>
              <a:cs typeface="Poppins"/>
            </a:endParaRPr>
          </a:p>
          <a:p>
            <a:pPr marL="227329" marR="155575">
              <a:lnSpc>
                <a:spcPct val="116700"/>
              </a:lnSpc>
            </a:pPr>
            <a:r>
              <a:rPr sz="1000" dirty="0">
                <a:latin typeface="Poppins"/>
                <a:cs typeface="Poppins"/>
              </a:rPr>
              <a:t>Consequently, sellers can </a:t>
            </a:r>
            <a:r>
              <a:rPr sz="1000" spc="-10" dirty="0">
                <a:latin typeface="Poppins"/>
                <a:cs typeface="Poppins"/>
              </a:rPr>
              <a:t>capture </a:t>
            </a:r>
            <a:r>
              <a:rPr sz="1000" dirty="0">
                <a:latin typeface="Poppins"/>
                <a:cs typeface="Poppins"/>
              </a:rPr>
              <a:t>more demand whilst buyers </a:t>
            </a:r>
            <a:r>
              <a:rPr sz="1000" spc="-20" dirty="0">
                <a:latin typeface="Poppins"/>
                <a:cs typeface="Poppins"/>
              </a:rPr>
              <a:t>have </a:t>
            </a:r>
            <a:r>
              <a:rPr sz="1000" dirty="0">
                <a:latin typeface="Poppins"/>
                <a:cs typeface="Poppins"/>
              </a:rPr>
              <a:t>greater access to a wider </a:t>
            </a:r>
            <a:r>
              <a:rPr sz="1000" spc="-20" dirty="0">
                <a:latin typeface="Poppins"/>
                <a:cs typeface="Poppins"/>
              </a:rPr>
              <a:t>range</a:t>
            </a:r>
            <a:r>
              <a:rPr sz="1000" spc="500" dirty="0">
                <a:latin typeface="Poppins"/>
                <a:cs typeface="Poppins"/>
              </a:rPr>
              <a:t> </a:t>
            </a:r>
            <a:r>
              <a:rPr sz="1000" dirty="0">
                <a:latin typeface="Poppins"/>
                <a:cs typeface="Poppins"/>
              </a:rPr>
              <a:t>of </a:t>
            </a:r>
            <a:r>
              <a:rPr sz="1000" spc="-10" dirty="0">
                <a:latin typeface="Poppins"/>
                <a:cs typeface="Poppins"/>
              </a:rPr>
              <a:t>products.</a:t>
            </a:r>
            <a:endParaRPr sz="1000" dirty="0">
              <a:latin typeface="Poppins"/>
              <a:cs typeface="Poppins"/>
            </a:endParaRPr>
          </a:p>
        </p:txBody>
      </p:sp>
      <p:sp>
        <p:nvSpPr>
          <p:cNvPr id="41" name="object 12">
            <a:extLst>
              <a:ext uri="{FF2B5EF4-FFF2-40B4-BE49-F238E27FC236}">
                <a16:creationId xmlns:a16="http://schemas.microsoft.com/office/drawing/2014/main" id="{1336BFBE-4A01-8C47-9174-85172A2D3089}"/>
              </a:ext>
            </a:extLst>
          </p:cNvPr>
          <p:cNvSpPr txBox="1">
            <a:spLocks/>
          </p:cNvSpPr>
          <p:nvPr/>
        </p:nvSpPr>
        <p:spPr>
          <a:xfrm>
            <a:off x="2604114" y="283432"/>
            <a:ext cx="9468911" cy="779780"/>
          </a:xfrm>
          <a:prstGeom prst="rect">
            <a:avLst/>
          </a:prstGeom>
        </p:spPr>
        <p:txBody>
          <a:bodyPr vert="horz" wrap="square" lIns="0" tIns="81280" rIns="0" bIns="0" rtlCol="0">
            <a:spAutoFit/>
          </a:bodyPr>
          <a:lstStyle>
            <a:lvl1pPr>
              <a:defRPr sz="5650" b="0" i="0">
                <a:solidFill>
                  <a:srgbClr val="8B9EA5"/>
                </a:solidFill>
                <a:latin typeface="Poppins-Light"/>
                <a:ea typeface="+mj-ea"/>
                <a:cs typeface="Poppins-Light"/>
              </a:defRPr>
            </a:lvl1pPr>
          </a:lstStyle>
          <a:p>
            <a:pPr marL="12700" marR="5080">
              <a:lnSpc>
                <a:spcPts val="2700"/>
              </a:lnSpc>
              <a:spcBef>
                <a:spcPts val="640"/>
              </a:spcBef>
            </a:pPr>
            <a:r>
              <a:rPr lang="en-NZ" sz="2400" b="1" kern="0" dirty="0">
                <a:solidFill>
                  <a:srgbClr val="1BA9D5"/>
                </a:solidFill>
                <a:latin typeface="Poppins-SemiBold"/>
                <a:cs typeface="Poppins-SemiBold"/>
              </a:rPr>
              <a:t>We’ve built a fit-for-purpose platform for </a:t>
            </a:r>
            <a:r>
              <a:rPr lang="en-NZ" sz="2400" b="1" kern="0" spc="-10" dirty="0">
                <a:solidFill>
                  <a:srgbClr val="FF0000"/>
                </a:solidFill>
                <a:latin typeface="Poppins-SemiBold"/>
                <a:cs typeface="Poppins-SemiBold"/>
              </a:rPr>
              <a:t>agricultural product trading</a:t>
            </a:r>
            <a:r>
              <a:rPr lang="en-NZ" sz="2400" b="1" kern="0" dirty="0">
                <a:solidFill>
                  <a:srgbClr val="FF0000"/>
                </a:solidFill>
                <a:latin typeface="Poppins-SemiBold"/>
                <a:cs typeface="Poppins-SemiBold"/>
              </a:rPr>
              <a:t> </a:t>
            </a:r>
            <a:r>
              <a:rPr lang="en-NZ" sz="2400" b="1" kern="0" dirty="0">
                <a:solidFill>
                  <a:srgbClr val="1BA9D5"/>
                </a:solidFill>
                <a:latin typeface="Poppins-SemiBold"/>
                <a:cs typeface="Poppins-SemiBold"/>
              </a:rPr>
              <a:t>which our customers and users </a:t>
            </a:r>
            <a:r>
              <a:rPr lang="en-NZ" sz="2400" b="1" kern="0" spc="-20" dirty="0">
                <a:solidFill>
                  <a:srgbClr val="1BA9D5"/>
                </a:solidFill>
                <a:latin typeface="Poppins-SemiBold"/>
                <a:cs typeface="Poppins-SemiBold"/>
              </a:rPr>
              <a:t>love</a:t>
            </a:r>
            <a:endParaRPr lang="en-NZ" sz="2400" kern="0" dirty="0">
              <a:latin typeface="Poppins-SemiBold"/>
              <a:cs typeface="Poppins-SemiBold"/>
            </a:endParaRPr>
          </a:p>
        </p:txBody>
      </p:sp>
      <p:sp>
        <p:nvSpPr>
          <p:cNvPr id="28" name="object 39">
            <a:extLst>
              <a:ext uri="{FF2B5EF4-FFF2-40B4-BE49-F238E27FC236}">
                <a16:creationId xmlns:a16="http://schemas.microsoft.com/office/drawing/2014/main" id="{44BE58D1-2D47-C844-A283-2A1779043864}"/>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29" name="TextBox 28">
            <a:extLst>
              <a:ext uri="{FF2B5EF4-FFF2-40B4-BE49-F238E27FC236}">
                <a16:creationId xmlns:a16="http://schemas.microsoft.com/office/drawing/2014/main" id="{05F43ABB-10E2-3F46-8E09-D43BCF636FEC}"/>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9" name="TextBox 8">
            <a:extLst>
              <a:ext uri="{FF2B5EF4-FFF2-40B4-BE49-F238E27FC236}">
                <a16:creationId xmlns:a16="http://schemas.microsoft.com/office/drawing/2014/main" id="{8ACEEF07-43B0-4440-AC69-9B28FF234F00}"/>
              </a:ext>
            </a:extLst>
          </p:cNvPr>
          <p:cNvSpPr txBox="1"/>
          <p:nvPr/>
        </p:nvSpPr>
        <p:spPr>
          <a:xfrm>
            <a:off x="3339030" y="1395746"/>
            <a:ext cx="2006868" cy="400110"/>
          </a:xfrm>
          <a:prstGeom prst="rect">
            <a:avLst/>
          </a:prstGeom>
          <a:noFill/>
        </p:spPr>
        <p:txBody>
          <a:bodyPr wrap="square" rtlCol="0">
            <a:spAutoFit/>
          </a:bodyPr>
          <a:lstStyle/>
          <a:p>
            <a:r>
              <a:rPr lang="en-GB" sz="1000" b="1" dirty="0">
                <a:latin typeface="Poppins" pitchFamily="2" charset="77"/>
                <a:cs typeface="Poppins" pitchFamily="2" charset="77"/>
              </a:rPr>
              <a:t>Developing single seller platforms – ‘one-to-many’</a:t>
            </a:r>
          </a:p>
        </p:txBody>
      </p:sp>
      <p:sp>
        <p:nvSpPr>
          <p:cNvPr id="56" name="Pentagon 55">
            <a:extLst>
              <a:ext uri="{FF2B5EF4-FFF2-40B4-BE49-F238E27FC236}">
                <a16:creationId xmlns:a16="http://schemas.microsoft.com/office/drawing/2014/main" id="{0B092778-8FEB-4D45-B48B-F9BB10722BD8}"/>
              </a:ext>
            </a:extLst>
          </p:cNvPr>
          <p:cNvSpPr/>
          <p:nvPr/>
        </p:nvSpPr>
        <p:spPr>
          <a:xfrm>
            <a:off x="9478515" y="1348700"/>
            <a:ext cx="2805577" cy="507831"/>
          </a:xfrm>
          <a:prstGeom prst="homePlate">
            <a:avLst/>
          </a:prstGeom>
          <a:solidFill>
            <a:srgbClr val="1BA9D6">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5E804BE-0276-2F45-BBD5-5F94635A0EAB}"/>
              </a:ext>
            </a:extLst>
          </p:cNvPr>
          <p:cNvGrpSpPr/>
          <p:nvPr/>
        </p:nvGrpSpPr>
        <p:grpSpPr>
          <a:xfrm>
            <a:off x="9591560" y="1464700"/>
            <a:ext cx="270197" cy="274356"/>
            <a:chOff x="2685376" y="1400287"/>
            <a:chExt cx="261611" cy="261611"/>
          </a:xfrm>
        </p:grpSpPr>
        <p:sp>
          <p:nvSpPr>
            <p:cNvPr id="58" name="object 19">
              <a:extLst>
                <a:ext uri="{FF2B5EF4-FFF2-40B4-BE49-F238E27FC236}">
                  <a16:creationId xmlns:a16="http://schemas.microsoft.com/office/drawing/2014/main" id="{47D19545-A5D5-054E-A42B-4D9A9FE0C43A}"/>
                </a:ext>
              </a:extLst>
            </p:cNvPr>
            <p:cNvSpPr/>
            <p:nvPr/>
          </p:nvSpPr>
          <p:spPr>
            <a:xfrm>
              <a:off x="2685376" y="1400287"/>
              <a:ext cx="261611" cy="261611"/>
            </a:xfrm>
            <a:custGeom>
              <a:avLst/>
              <a:gdLst/>
              <a:ahLst/>
              <a:cxnLst/>
              <a:rect l="l" t="t" r="r" b="b"/>
              <a:pathLst>
                <a:path w="307340" h="307340">
                  <a:moveTo>
                    <a:pt x="153441" y="0"/>
                  </a:moveTo>
                  <a:lnTo>
                    <a:pt x="104945" y="7822"/>
                  </a:lnTo>
                  <a:lnTo>
                    <a:pt x="62824" y="29604"/>
                  </a:lnTo>
                  <a:lnTo>
                    <a:pt x="29607" y="62819"/>
                  </a:lnTo>
                  <a:lnTo>
                    <a:pt x="7823" y="104940"/>
                  </a:lnTo>
                  <a:lnTo>
                    <a:pt x="0" y="153441"/>
                  </a:lnTo>
                  <a:lnTo>
                    <a:pt x="7823" y="201942"/>
                  </a:lnTo>
                  <a:lnTo>
                    <a:pt x="29607" y="244063"/>
                  </a:lnTo>
                  <a:lnTo>
                    <a:pt x="62824" y="277278"/>
                  </a:lnTo>
                  <a:lnTo>
                    <a:pt x="104945" y="299060"/>
                  </a:lnTo>
                  <a:lnTo>
                    <a:pt x="153441" y="306882"/>
                  </a:lnTo>
                  <a:lnTo>
                    <a:pt x="201942" y="299060"/>
                  </a:lnTo>
                  <a:lnTo>
                    <a:pt x="244063" y="277278"/>
                  </a:lnTo>
                  <a:lnTo>
                    <a:pt x="277278" y="244063"/>
                  </a:lnTo>
                  <a:lnTo>
                    <a:pt x="299060" y="201942"/>
                  </a:lnTo>
                  <a:lnTo>
                    <a:pt x="306882" y="153441"/>
                  </a:lnTo>
                  <a:lnTo>
                    <a:pt x="299060" y="104940"/>
                  </a:lnTo>
                  <a:lnTo>
                    <a:pt x="277278" y="62819"/>
                  </a:lnTo>
                  <a:lnTo>
                    <a:pt x="244063" y="29604"/>
                  </a:lnTo>
                  <a:lnTo>
                    <a:pt x="201942" y="7822"/>
                  </a:lnTo>
                  <a:lnTo>
                    <a:pt x="153441" y="0"/>
                  </a:lnTo>
                  <a:close/>
                </a:path>
              </a:pathLst>
            </a:custGeom>
            <a:solidFill>
              <a:srgbClr val="4267B9"/>
            </a:solidFill>
          </p:spPr>
          <p:txBody>
            <a:bodyPr wrap="square" lIns="0" tIns="0" rIns="0" bIns="0" rtlCol="0"/>
            <a:lstStyle/>
            <a:p>
              <a:endParaRPr/>
            </a:p>
          </p:txBody>
        </p:sp>
        <p:sp>
          <p:nvSpPr>
            <p:cNvPr id="59" name="object 20">
              <a:extLst>
                <a:ext uri="{FF2B5EF4-FFF2-40B4-BE49-F238E27FC236}">
                  <a16:creationId xmlns:a16="http://schemas.microsoft.com/office/drawing/2014/main" id="{206F25B0-C555-0C40-89FA-AD8E3AFBCE98}"/>
                </a:ext>
              </a:extLst>
            </p:cNvPr>
            <p:cNvSpPr txBox="1"/>
            <p:nvPr/>
          </p:nvSpPr>
          <p:spPr>
            <a:xfrm>
              <a:off x="2756563" y="1429113"/>
              <a:ext cx="78375" cy="198772"/>
            </a:xfrm>
            <a:prstGeom prst="rect">
              <a:avLst/>
            </a:prstGeom>
            <a:solidFill>
              <a:srgbClr val="4267B9"/>
            </a:solidFill>
          </p:spPr>
          <p:txBody>
            <a:bodyPr vert="horz" wrap="square" lIns="0" tIns="13970" rIns="0" bIns="0" rtlCol="0">
              <a:spAutoFit/>
            </a:bodyPr>
            <a:lstStyle/>
            <a:p>
              <a:pPr marL="12700">
                <a:lnSpc>
                  <a:spcPct val="100000"/>
                </a:lnSpc>
                <a:spcBef>
                  <a:spcPts val="110"/>
                </a:spcBef>
              </a:pPr>
              <a:r>
                <a:rPr lang="en-US" sz="1200" b="1" spc="15" dirty="0">
                  <a:solidFill>
                    <a:srgbClr val="FFFFFF"/>
                  </a:solidFill>
                  <a:latin typeface="Poppins" pitchFamily="2" charset="77"/>
                  <a:cs typeface="Poppins" pitchFamily="2" charset="77"/>
                </a:rPr>
                <a:t>3</a:t>
              </a:r>
              <a:endParaRPr sz="1200" dirty="0">
                <a:latin typeface="Poppins" pitchFamily="2" charset="77"/>
                <a:cs typeface="Poppins" pitchFamily="2" charset="77"/>
              </a:endParaRPr>
            </a:p>
          </p:txBody>
        </p:sp>
      </p:grpSp>
      <p:sp>
        <p:nvSpPr>
          <p:cNvPr id="60" name="TextBox 59">
            <a:extLst>
              <a:ext uri="{FF2B5EF4-FFF2-40B4-BE49-F238E27FC236}">
                <a16:creationId xmlns:a16="http://schemas.microsoft.com/office/drawing/2014/main" id="{8EF1CA6B-4A78-244A-9EAD-4A7B166440D0}"/>
              </a:ext>
            </a:extLst>
          </p:cNvPr>
          <p:cNvSpPr txBox="1"/>
          <p:nvPr/>
        </p:nvSpPr>
        <p:spPr>
          <a:xfrm>
            <a:off x="9853722" y="1405017"/>
            <a:ext cx="2219303" cy="400110"/>
          </a:xfrm>
          <a:prstGeom prst="rect">
            <a:avLst/>
          </a:prstGeom>
          <a:noFill/>
        </p:spPr>
        <p:txBody>
          <a:bodyPr wrap="square" rtlCol="0">
            <a:spAutoFit/>
          </a:bodyPr>
          <a:lstStyle/>
          <a:p>
            <a:r>
              <a:rPr lang="en-GB" sz="1000" b="1" dirty="0">
                <a:latin typeface="Poppins" pitchFamily="2" charset="77"/>
                <a:cs typeface="Poppins" pitchFamily="2" charset="77"/>
              </a:rPr>
              <a:t>Expanding into the role of platform operator</a:t>
            </a:r>
          </a:p>
        </p:txBody>
      </p:sp>
      <p:sp>
        <p:nvSpPr>
          <p:cNvPr id="62" name="object 19">
            <a:extLst>
              <a:ext uri="{FF2B5EF4-FFF2-40B4-BE49-F238E27FC236}">
                <a16:creationId xmlns:a16="http://schemas.microsoft.com/office/drawing/2014/main" id="{68BB5253-04FD-6A4C-A1C0-4A080D8D178C}"/>
              </a:ext>
            </a:extLst>
          </p:cNvPr>
          <p:cNvSpPr/>
          <p:nvPr/>
        </p:nvSpPr>
        <p:spPr>
          <a:xfrm>
            <a:off x="6278936" y="1467894"/>
            <a:ext cx="274356" cy="274356"/>
          </a:xfrm>
          <a:custGeom>
            <a:avLst/>
            <a:gdLst/>
            <a:ahLst/>
            <a:cxnLst/>
            <a:rect l="l" t="t" r="r" b="b"/>
            <a:pathLst>
              <a:path w="307340" h="307340">
                <a:moveTo>
                  <a:pt x="153441" y="0"/>
                </a:moveTo>
                <a:lnTo>
                  <a:pt x="104945" y="7822"/>
                </a:lnTo>
                <a:lnTo>
                  <a:pt x="62824" y="29604"/>
                </a:lnTo>
                <a:lnTo>
                  <a:pt x="29607" y="62819"/>
                </a:lnTo>
                <a:lnTo>
                  <a:pt x="7823" y="104940"/>
                </a:lnTo>
                <a:lnTo>
                  <a:pt x="0" y="153441"/>
                </a:lnTo>
                <a:lnTo>
                  <a:pt x="7823" y="201942"/>
                </a:lnTo>
                <a:lnTo>
                  <a:pt x="29607" y="244063"/>
                </a:lnTo>
                <a:lnTo>
                  <a:pt x="62824" y="277278"/>
                </a:lnTo>
                <a:lnTo>
                  <a:pt x="104945" y="299060"/>
                </a:lnTo>
                <a:lnTo>
                  <a:pt x="153441" y="306882"/>
                </a:lnTo>
                <a:lnTo>
                  <a:pt x="201942" y="299060"/>
                </a:lnTo>
                <a:lnTo>
                  <a:pt x="244063" y="277278"/>
                </a:lnTo>
                <a:lnTo>
                  <a:pt x="277278" y="244063"/>
                </a:lnTo>
                <a:lnTo>
                  <a:pt x="299060" y="201942"/>
                </a:lnTo>
                <a:lnTo>
                  <a:pt x="306882" y="153441"/>
                </a:lnTo>
                <a:lnTo>
                  <a:pt x="299060" y="104940"/>
                </a:lnTo>
                <a:lnTo>
                  <a:pt x="277278" y="62819"/>
                </a:lnTo>
                <a:lnTo>
                  <a:pt x="244063" y="29604"/>
                </a:lnTo>
                <a:lnTo>
                  <a:pt x="201942" y="7822"/>
                </a:lnTo>
                <a:lnTo>
                  <a:pt x="153441" y="0"/>
                </a:lnTo>
                <a:close/>
              </a:path>
            </a:pathLst>
          </a:custGeom>
          <a:solidFill>
            <a:srgbClr val="4267B9"/>
          </a:solidFill>
        </p:spPr>
        <p:txBody>
          <a:bodyPr wrap="square" lIns="0" tIns="0" rIns="0" bIns="0" rtlCol="0"/>
          <a:lstStyle/>
          <a:p>
            <a:endParaRPr/>
          </a:p>
        </p:txBody>
      </p:sp>
      <p:sp>
        <p:nvSpPr>
          <p:cNvPr id="63" name="object 20">
            <a:extLst>
              <a:ext uri="{FF2B5EF4-FFF2-40B4-BE49-F238E27FC236}">
                <a16:creationId xmlns:a16="http://schemas.microsoft.com/office/drawing/2014/main" id="{CD504080-2F88-C046-8500-C92B4D52038C}"/>
              </a:ext>
            </a:extLst>
          </p:cNvPr>
          <p:cNvSpPr txBox="1"/>
          <p:nvPr/>
        </p:nvSpPr>
        <p:spPr>
          <a:xfrm>
            <a:off x="6364210" y="1514460"/>
            <a:ext cx="82193" cy="183384"/>
          </a:xfrm>
          <a:prstGeom prst="rect">
            <a:avLst/>
          </a:prstGeom>
          <a:solidFill>
            <a:srgbClr val="4267B9"/>
          </a:solidFill>
        </p:spPr>
        <p:txBody>
          <a:bodyPr vert="horz" wrap="square" lIns="0" tIns="13970" rIns="0" bIns="0" rtlCol="0">
            <a:spAutoFit/>
          </a:bodyPr>
          <a:lstStyle/>
          <a:p>
            <a:pPr marL="12700">
              <a:lnSpc>
                <a:spcPct val="100000"/>
              </a:lnSpc>
              <a:spcBef>
                <a:spcPts val="110"/>
              </a:spcBef>
            </a:pPr>
            <a:r>
              <a:rPr lang="en-US" sz="1100" b="1" spc="15" dirty="0">
                <a:solidFill>
                  <a:srgbClr val="FFFFFF"/>
                </a:solidFill>
                <a:latin typeface="Poppins" pitchFamily="2" charset="77"/>
                <a:cs typeface="Poppins" pitchFamily="2" charset="77"/>
              </a:rPr>
              <a:t>2</a:t>
            </a:r>
            <a:endParaRPr sz="1100" dirty="0">
              <a:latin typeface="Poppins" pitchFamily="2" charset="77"/>
              <a:cs typeface="Poppins" pitchFamily="2" charset="77"/>
            </a:endParaRPr>
          </a:p>
        </p:txBody>
      </p:sp>
      <p:sp>
        <p:nvSpPr>
          <p:cNvPr id="64" name="TextBox 63">
            <a:extLst>
              <a:ext uri="{FF2B5EF4-FFF2-40B4-BE49-F238E27FC236}">
                <a16:creationId xmlns:a16="http://schemas.microsoft.com/office/drawing/2014/main" id="{40D186A8-DEF3-574E-9242-26E21813465F}"/>
              </a:ext>
            </a:extLst>
          </p:cNvPr>
          <p:cNvSpPr txBox="1"/>
          <p:nvPr/>
        </p:nvSpPr>
        <p:spPr>
          <a:xfrm>
            <a:off x="3839762" y="1881168"/>
            <a:ext cx="513072" cy="261610"/>
          </a:xfrm>
          <a:prstGeom prst="rect">
            <a:avLst/>
          </a:prstGeom>
          <a:noFill/>
        </p:spPr>
        <p:txBody>
          <a:bodyPr wrap="square" rtlCol="0">
            <a:spAutoFit/>
          </a:bodyPr>
          <a:lstStyle/>
          <a:p>
            <a:pPr algn="ctr"/>
            <a:r>
              <a:rPr lang="en-US" sz="1100" b="1" dirty="0">
                <a:latin typeface="Poppins" pitchFamily="2" charset="77"/>
                <a:cs typeface="Poppins" pitchFamily="2" charset="77"/>
              </a:rPr>
              <a:t>2016</a:t>
            </a:r>
          </a:p>
        </p:txBody>
      </p:sp>
      <p:sp>
        <p:nvSpPr>
          <p:cNvPr id="65" name="TextBox 64">
            <a:extLst>
              <a:ext uri="{FF2B5EF4-FFF2-40B4-BE49-F238E27FC236}">
                <a16:creationId xmlns:a16="http://schemas.microsoft.com/office/drawing/2014/main" id="{7DA9ACBD-9730-BD43-B196-7614FCFBC9B7}"/>
              </a:ext>
            </a:extLst>
          </p:cNvPr>
          <p:cNvSpPr txBox="1"/>
          <p:nvPr/>
        </p:nvSpPr>
        <p:spPr>
          <a:xfrm>
            <a:off x="7131050" y="1890103"/>
            <a:ext cx="513072" cy="261610"/>
          </a:xfrm>
          <a:prstGeom prst="rect">
            <a:avLst/>
          </a:prstGeom>
          <a:noFill/>
        </p:spPr>
        <p:txBody>
          <a:bodyPr wrap="square" rtlCol="0">
            <a:spAutoFit/>
          </a:bodyPr>
          <a:lstStyle/>
          <a:p>
            <a:pPr algn="ctr"/>
            <a:r>
              <a:rPr lang="en-US" sz="1100" b="1" dirty="0">
                <a:latin typeface="Poppins" pitchFamily="2" charset="77"/>
                <a:cs typeface="Poppins" pitchFamily="2" charset="77"/>
              </a:rPr>
              <a:t>2018</a:t>
            </a:r>
          </a:p>
        </p:txBody>
      </p:sp>
      <p:sp>
        <p:nvSpPr>
          <p:cNvPr id="66" name="TextBox 65">
            <a:extLst>
              <a:ext uri="{FF2B5EF4-FFF2-40B4-BE49-F238E27FC236}">
                <a16:creationId xmlns:a16="http://schemas.microsoft.com/office/drawing/2014/main" id="{EBE3F4EF-85AD-5449-B00C-FB6F33722C4B}"/>
              </a:ext>
            </a:extLst>
          </p:cNvPr>
          <p:cNvSpPr txBox="1"/>
          <p:nvPr/>
        </p:nvSpPr>
        <p:spPr>
          <a:xfrm>
            <a:off x="10197488" y="1867270"/>
            <a:ext cx="1136758" cy="261610"/>
          </a:xfrm>
          <a:prstGeom prst="rect">
            <a:avLst/>
          </a:prstGeom>
          <a:noFill/>
        </p:spPr>
        <p:txBody>
          <a:bodyPr wrap="square" rtlCol="0">
            <a:spAutoFit/>
          </a:bodyPr>
          <a:lstStyle/>
          <a:p>
            <a:pPr algn="ctr"/>
            <a:r>
              <a:rPr lang="en-US" sz="1100" b="1" dirty="0">
                <a:latin typeface="Poppins" pitchFamily="2" charset="77"/>
                <a:cs typeface="Poppins" pitchFamily="2" charset="77"/>
              </a:rPr>
              <a:t>2022 Beyond</a:t>
            </a:r>
          </a:p>
        </p:txBody>
      </p:sp>
      <p:sp>
        <p:nvSpPr>
          <p:cNvPr id="69" name="TextBox 68">
            <a:extLst>
              <a:ext uri="{FF2B5EF4-FFF2-40B4-BE49-F238E27FC236}">
                <a16:creationId xmlns:a16="http://schemas.microsoft.com/office/drawing/2014/main" id="{4710B3D8-2789-C348-BA0F-A479E9C8CA21}"/>
              </a:ext>
            </a:extLst>
          </p:cNvPr>
          <p:cNvSpPr txBox="1"/>
          <p:nvPr/>
        </p:nvSpPr>
        <p:spPr>
          <a:xfrm>
            <a:off x="6591355" y="1353547"/>
            <a:ext cx="2063695" cy="553998"/>
          </a:xfrm>
          <a:prstGeom prst="rect">
            <a:avLst/>
          </a:prstGeom>
          <a:noFill/>
        </p:spPr>
        <p:txBody>
          <a:bodyPr wrap="square" rtlCol="0">
            <a:spAutoFit/>
          </a:bodyPr>
          <a:lstStyle/>
          <a:p>
            <a:r>
              <a:rPr lang="en-GB" sz="1000" b="1" dirty="0">
                <a:latin typeface="Poppins" pitchFamily="2" charset="77"/>
                <a:cs typeface="Poppins" pitchFamily="2" charset="77"/>
              </a:rPr>
              <a:t>Expanding into multi </a:t>
            </a:r>
          </a:p>
          <a:p>
            <a:r>
              <a:rPr lang="en-GB" sz="1000" b="1" dirty="0">
                <a:latin typeface="Poppins" pitchFamily="2" charset="77"/>
                <a:cs typeface="Poppins" pitchFamily="2" charset="77"/>
              </a:rPr>
              <a:t>seller/multi buyer platforms – ‘many-to-many’</a:t>
            </a:r>
          </a:p>
        </p:txBody>
      </p:sp>
      <p:sp>
        <p:nvSpPr>
          <p:cNvPr id="40" name="TextBox 39">
            <a:extLst>
              <a:ext uri="{FF2B5EF4-FFF2-40B4-BE49-F238E27FC236}">
                <a16:creationId xmlns:a16="http://schemas.microsoft.com/office/drawing/2014/main" id="{063F07E3-1D87-47CE-9132-446C54AEA0A3}"/>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5</a:t>
            </a:r>
          </a:p>
        </p:txBody>
      </p:sp>
    </p:spTree>
    <p:extLst>
      <p:ext uri="{BB962C8B-B14F-4D97-AF65-F5344CB8AC3E}">
        <p14:creationId xmlns:p14="http://schemas.microsoft.com/office/powerpoint/2010/main" val="6629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38" descr="A picture containing ray&#10;&#10;Description automatically generated">
            <a:extLst>
              <a:ext uri="{FF2B5EF4-FFF2-40B4-BE49-F238E27FC236}">
                <a16:creationId xmlns:a16="http://schemas.microsoft.com/office/drawing/2014/main" id="{6026122E-C352-45A9-941F-47A2A5DE3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88543" cy="7569200"/>
          </a:xfrm>
          <a:prstGeom prst="rect">
            <a:avLst/>
          </a:prstGeom>
        </p:spPr>
      </p:pic>
      <p:grpSp>
        <p:nvGrpSpPr>
          <p:cNvPr id="17" name="object 21">
            <a:extLst>
              <a:ext uri="{FF2B5EF4-FFF2-40B4-BE49-F238E27FC236}">
                <a16:creationId xmlns:a16="http://schemas.microsoft.com/office/drawing/2014/main" id="{2864E897-9FA5-DB4B-AB61-5AFE36ABC97D}"/>
              </a:ext>
            </a:extLst>
          </p:cNvPr>
          <p:cNvGrpSpPr/>
          <p:nvPr/>
        </p:nvGrpSpPr>
        <p:grpSpPr>
          <a:xfrm>
            <a:off x="3593191" y="4661510"/>
            <a:ext cx="8027034" cy="502284"/>
            <a:chOff x="3593191" y="4661510"/>
            <a:chExt cx="8027034" cy="502284"/>
          </a:xfrm>
        </p:grpSpPr>
        <p:pic>
          <p:nvPicPr>
            <p:cNvPr id="18" name="object 22">
              <a:extLst>
                <a:ext uri="{FF2B5EF4-FFF2-40B4-BE49-F238E27FC236}">
                  <a16:creationId xmlns:a16="http://schemas.microsoft.com/office/drawing/2014/main" id="{B5B49A8A-0FF6-0543-B0F7-8848225A58EA}"/>
                </a:ext>
              </a:extLst>
            </p:cNvPr>
            <p:cNvPicPr/>
            <p:nvPr/>
          </p:nvPicPr>
          <p:blipFill>
            <a:blip r:embed="rId3" cstate="print"/>
            <a:stretch>
              <a:fillRect/>
            </a:stretch>
          </p:blipFill>
          <p:spPr>
            <a:xfrm>
              <a:off x="3593191" y="4718192"/>
              <a:ext cx="445436" cy="445436"/>
            </a:xfrm>
            <a:prstGeom prst="rect">
              <a:avLst/>
            </a:prstGeom>
          </p:spPr>
        </p:pic>
        <p:pic>
          <p:nvPicPr>
            <p:cNvPr id="19" name="object 23">
              <a:extLst>
                <a:ext uri="{FF2B5EF4-FFF2-40B4-BE49-F238E27FC236}">
                  <a16:creationId xmlns:a16="http://schemas.microsoft.com/office/drawing/2014/main" id="{1B1EADFC-EB23-E34D-8FC6-2E66B7854359}"/>
                </a:ext>
              </a:extLst>
            </p:cNvPr>
            <p:cNvPicPr/>
            <p:nvPr/>
          </p:nvPicPr>
          <p:blipFill>
            <a:blip r:embed="rId4" cstate="print"/>
            <a:stretch>
              <a:fillRect/>
            </a:stretch>
          </p:blipFill>
          <p:spPr>
            <a:xfrm>
              <a:off x="6153939" y="4661510"/>
              <a:ext cx="482600" cy="469900"/>
            </a:xfrm>
            <a:prstGeom prst="rect">
              <a:avLst/>
            </a:prstGeom>
          </p:spPr>
        </p:pic>
        <p:pic>
          <p:nvPicPr>
            <p:cNvPr id="20" name="object 24">
              <a:extLst>
                <a:ext uri="{FF2B5EF4-FFF2-40B4-BE49-F238E27FC236}">
                  <a16:creationId xmlns:a16="http://schemas.microsoft.com/office/drawing/2014/main" id="{86D9F87A-0D66-3E41-BE9D-89BFAF8C48B6}"/>
                </a:ext>
              </a:extLst>
            </p:cNvPr>
            <p:cNvPicPr/>
            <p:nvPr/>
          </p:nvPicPr>
          <p:blipFill>
            <a:blip r:embed="rId5" cstate="print"/>
            <a:stretch>
              <a:fillRect/>
            </a:stretch>
          </p:blipFill>
          <p:spPr>
            <a:xfrm>
              <a:off x="8625986" y="4737722"/>
              <a:ext cx="406393" cy="406387"/>
            </a:xfrm>
            <a:prstGeom prst="rect">
              <a:avLst/>
            </a:prstGeom>
          </p:spPr>
        </p:pic>
        <p:pic>
          <p:nvPicPr>
            <p:cNvPr id="21" name="object 25">
              <a:extLst>
                <a:ext uri="{FF2B5EF4-FFF2-40B4-BE49-F238E27FC236}">
                  <a16:creationId xmlns:a16="http://schemas.microsoft.com/office/drawing/2014/main" id="{D2860541-8281-3946-A171-235F6F568F10}"/>
                </a:ext>
              </a:extLst>
            </p:cNvPr>
            <p:cNvPicPr/>
            <p:nvPr/>
          </p:nvPicPr>
          <p:blipFill>
            <a:blip r:embed="rId6" cstate="print"/>
            <a:stretch>
              <a:fillRect/>
            </a:stretch>
          </p:blipFill>
          <p:spPr>
            <a:xfrm>
              <a:off x="11229817" y="4784026"/>
              <a:ext cx="390098" cy="313772"/>
            </a:xfrm>
            <a:prstGeom prst="rect">
              <a:avLst/>
            </a:prstGeom>
          </p:spPr>
        </p:pic>
      </p:grpSp>
      <p:sp>
        <p:nvSpPr>
          <p:cNvPr id="23" name="object 27">
            <a:extLst>
              <a:ext uri="{FF2B5EF4-FFF2-40B4-BE49-F238E27FC236}">
                <a16:creationId xmlns:a16="http://schemas.microsoft.com/office/drawing/2014/main" id="{CEE5D57F-1D3B-5D47-B6B8-5E6C3214B315}"/>
              </a:ext>
            </a:extLst>
          </p:cNvPr>
          <p:cNvSpPr txBox="1"/>
          <p:nvPr/>
        </p:nvSpPr>
        <p:spPr>
          <a:xfrm>
            <a:off x="5364555" y="5185426"/>
            <a:ext cx="1713815" cy="320601"/>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Improved price </a:t>
            </a:r>
            <a:r>
              <a:rPr sz="1000" b="1" spc="-10" dirty="0">
                <a:solidFill>
                  <a:srgbClr val="FFFFFF"/>
                </a:solidFill>
                <a:latin typeface="Poppins-SemiBold"/>
                <a:cs typeface="Poppins-SemiBold"/>
              </a:rPr>
              <a:t>transparency</a:t>
            </a:r>
            <a:endParaRPr sz="1000">
              <a:latin typeface="Poppins-SemiBold"/>
              <a:cs typeface="Poppins-SemiBold"/>
            </a:endParaRPr>
          </a:p>
        </p:txBody>
      </p:sp>
      <p:sp>
        <p:nvSpPr>
          <p:cNvPr id="24" name="object 28">
            <a:extLst>
              <a:ext uri="{FF2B5EF4-FFF2-40B4-BE49-F238E27FC236}">
                <a16:creationId xmlns:a16="http://schemas.microsoft.com/office/drawing/2014/main" id="{31120F6E-6614-FF43-840A-E23B11FD4025}"/>
              </a:ext>
            </a:extLst>
          </p:cNvPr>
          <p:cNvSpPr txBox="1"/>
          <p:nvPr/>
        </p:nvSpPr>
        <p:spPr>
          <a:xfrm>
            <a:off x="8185187" y="5122520"/>
            <a:ext cx="13525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Enriched market </a:t>
            </a:r>
            <a:r>
              <a:rPr sz="1000" b="1" spc="-20" dirty="0">
                <a:solidFill>
                  <a:srgbClr val="FFFFFF"/>
                </a:solidFill>
                <a:latin typeface="Poppins-SemiBold"/>
                <a:cs typeface="Poppins-SemiBold"/>
              </a:rPr>
              <a:t>info</a:t>
            </a:r>
            <a:endParaRPr sz="1000">
              <a:latin typeface="Poppins-SemiBold"/>
              <a:cs typeface="Poppins-SemiBold"/>
            </a:endParaRPr>
          </a:p>
        </p:txBody>
      </p:sp>
      <p:sp>
        <p:nvSpPr>
          <p:cNvPr id="25" name="object 29">
            <a:extLst>
              <a:ext uri="{FF2B5EF4-FFF2-40B4-BE49-F238E27FC236}">
                <a16:creationId xmlns:a16="http://schemas.microsoft.com/office/drawing/2014/main" id="{D016B814-F801-AA48-8765-68743F111259}"/>
              </a:ext>
            </a:extLst>
          </p:cNvPr>
          <p:cNvSpPr txBox="1"/>
          <p:nvPr/>
        </p:nvSpPr>
        <p:spPr>
          <a:xfrm>
            <a:off x="10611777" y="5122520"/>
            <a:ext cx="16446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Expanded market </a:t>
            </a:r>
            <a:r>
              <a:rPr sz="1000" b="1" spc="-10" dirty="0">
                <a:solidFill>
                  <a:srgbClr val="FFFFFF"/>
                </a:solidFill>
                <a:latin typeface="Poppins-SemiBold"/>
                <a:cs typeface="Poppins-SemiBold"/>
              </a:rPr>
              <a:t>access</a:t>
            </a:r>
            <a:endParaRPr sz="1000">
              <a:latin typeface="Poppins-SemiBold"/>
              <a:cs typeface="Poppins-SemiBold"/>
            </a:endParaRPr>
          </a:p>
        </p:txBody>
      </p:sp>
      <p:sp>
        <p:nvSpPr>
          <p:cNvPr id="29" name="object 27">
            <a:extLst>
              <a:ext uri="{FF2B5EF4-FFF2-40B4-BE49-F238E27FC236}">
                <a16:creationId xmlns:a16="http://schemas.microsoft.com/office/drawing/2014/main" id="{42F215D0-E795-674A-8ED4-96B23D8C8523}"/>
              </a:ext>
            </a:extLst>
          </p:cNvPr>
          <p:cNvSpPr txBox="1"/>
          <p:nvPr/>
        </p:nvSpPr>
        <p:spPr>
          <a:xfrm>
            <a:off x="2692473" y="1319577"/>
            <a:ext cx="10001172" cy="1500410"/>
          </a:xfrm>
          <a:prstGeom prst="rect">
            <a:avLst/>
          </a:prstGeom>
        </p:spPr>
        <p:txBody>
          <a:bodyPr vert="horz" wrap="square" lIns="0" tIns="27939" rIns="0" bIns="0" rtlCol="0">
            <a:spAutoFit/>
          </a:bodyPr>
          <a:lstStyle/>
          <a:p>
            <a:pPr marL="12700" marR="5080" algn="just">
              <a:lnSpc>
                <a:spcPts val="1600"/>
              </a:lnSpc>
              <a:spcBef>
                <a:spcPts val="219"/>
              </a:spcBef>
            </a:pPr>
            <a:r>
              <a:rPr sz="1200" dirty="0">
                <a:solidFill>
                  <a:srgbClr val="FF0000"/>
                </a:solidFill>
                <a:latin typeface="Poppins" panose="00000500000000000000" pitchFamily="2" charset="0"/>
                <a:cs typeface="Poppins" panose="00000500000000000000" pitchFamily="2" charset="0"/>
              </a:rPr>
              <a:t>As</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of</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the</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end</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of</a:t>
            </a:r>
            <a:r>
              <a:rPr sz="1200" spc="-60" dirty="0">
                <a:solidFill>
                  <a:srgbClr val="FF0000"/>
                </a:solidFill>
                <a:latin typeface="Poppins" panose="00000500000000000000" pitchFamily="2" charset="0"/>
                <a:cs typeface="Poppins" panose="00000500000000000000" pitchFamily="2" charset="0"/>
              </a:rPr>
              <a:t> </a:t>
            </a:r>
            <a:r>
              <a:rPr lang="en-US" sz="1200" spc="-60" dirty="0">
                <a:solidFill>
                  <a:srgbClr val="FF0000"/>
                </a:solidFill>
                <a:latin typeface="Poppins" panose="00000500000000000000" pitchFamily="2" charset="0"/>
                <a:cs typeface="Poppins" panose="00000500000000000000" pitchFamily="2" charset="0"/>
              </a:rPr>
              <a:t>March </a:t>
            </a:r>
            <a:r>
              <a:rPr sz="1200" dirty="0">
                <a:solidFill>
                  <a:srgbClr val="FF0000"/>
                </a:solidFill>
                <a:latin typeface="Poppins" panose="00000500000000000000" pitchFamily="2" charset="0"/>
                <a:cs typeface="Poppins" panose="00000500000000000000" pitchFamily="2" charset="0"/>
              </a:rPr>
              <a:t>2022,</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Nui</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had</a:t>
            </a:r>
            <a:r>
              <a:rPr sz="1200" spc="-60" dirty="0">
                <a:solidFill>
                  <a:srgbClr val="FF0000"/>
                </a:solidFill>
                <a:latin typeface="Poppins" panose="00000500000000000000" pitchFamily="2" charset="0"/>
                <a:cs typeface="Poppins" panose="00000500000000000000" pitchFamily="2" charset="0"/>
              </a:rPr>
              <a:t> </a:t>
            </a:r>
            <a:r>
              <a:rPr lang="en-US" sz="1200" spc="-60" dirty="0">
                <a:solidFill>
                  <a:srgbClr val="FF0000"/>
                </a:solidFill>
                <a:latin typeface="Poppins" panose="00000500000000000000" pitchFamily="2" charset="0"/>
                <a:cs typeface="Poppins" panose="00000500000000000000" pitchFamily="2" charset="0"/>
              </a:rPr>
              <a:t>307</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companies</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accessing</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a</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Nui</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platform</a:t>
            </a:r>
            <a:r>
              <a:rPr lang="en-US" sz="1200" dirty="0">
                <a:solidFill>
                  <a:srgbClr val="FF0000"/>
                </a:solidFill>
                <a:latin typeface="Poppins" panose="00000500000000000000" pitchFamily="2" charset="0"/>
                <a:cs typeface="Poppins" panose="00000500000000000000" pitchFamily="2" charset="0"/>
              </a:rPr>
              <a:t>,</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in</a:t>
            </a:r>
            <a:r>
              <a:rPr sz="1200" spc="-60" dirty="0">
                <a:solidFill>
                  <a:srgbClr val="FF0000"/>
                </a:solidFill>
                <a:latin typeface="Poppins" panose="00000500000000000000" pitchFamily="2" charset="0"/>
                <a:cs typeface="Poppins" panose="00000500000000000000" pitchFamily="2" charset="0"/>
              </a:rPr>
              <a:t> </a:t>
            </a:r>
            <a:r>
              <a:rPr lang="en-US" sz="1200" dirty="0">
                <a:solidFill>
                  <a:srgbClr val="FF0000"/>
                </a:solidFill>
                <a:latin typeface="Poppins" panose="00000500000000000000" pitchFamily="2" charset="0"/>
                <a:cs typeface="Poppins" panose="00000500000000000000" pitchFamily="2" charset="0"/>
              </a:rPr>
              <a:t>50</a:t>
            </a:r>
            <a:r>
              <a:rPr sz="1200" spc="-6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countries</a:t>
            </a:r>
            <a:r>
              <a:rPr sz="1200" dirty="0">
                <a:solidFill>
                  <a:srgbClr val="666666"/>
                </a:solidFill>
                <a:latin typeface="Poppins" panose="00000500000000000000" pitchFamily="2" charset="0"/>
                <a:cs typeface="Poppins" panose="00000500000000000000" pitchFamily="2" charset="0"/>
              </a:rPr>
              <a:t>.</a:t>
            </a:r>
            <a:r>
              <a:rPr sz="1200" spc="-60" dirty="0">
                <a:solidFill>
                  <a:srgbClr val="666666"/>
                </a:solidFill>
                <a:latin typeface="Poppins" panose="00000500000000000000" pitchFamily="2" charset="0"/>
                <a:cs typeface="Poppins" panose="00000500000000000000" pitchFamily="2" charset="0"/>
              </a:rPr>
              <a:t> </a:t>
            </a:r>
            <a:r>
              <a:rPr lang="en-US" sz="1200" spc="-10" dirty="0">
                <a:solidFill>
                  <a:srgbClr val="666666"/>
                </a:solidFill>
                <a:latin typeface="Poppins" panose="00000500000000000000" pitchFamily="2" charset="0"/>
                <a:cs typeface="Poppins" panose="00000500000000000000" pitchFamily="2" charset="0"/>
              </a:rPr>
              <a:t>In the 12 months to the end of March 2022, </a:t>
            </a:r>
            <a:r>
              <a:rPr sz="1200" dirty="0">
                <a:solidFill>
                  <a:srgbClr val="666666"/>
                </a:solidFill>
                <a:latin typeface="Poppins" panose="00000500000000000000" pitchFamily="2" charset="0"/>
                <a:cs typeface="Poppins" panose="00000500000000000000" pitchFamily="2" charset="0"/>
              </a:rPr>
              <a:t>over</a:t>
            </a:r>
            <a:r>
              <a:rPr sz="1200" spc="10" dirty="0">
                <a:solidFill>
                  <a:srgbClr val="666666"/>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1,</a:t>
            </a:r>
            <a:r>
              <a:rPr lang="en-US" sz="1200" dirty="0">
                <a:solidFill>
                  <a:srgbClr val="FF0000"/>
                </a:solidFill>
                <a:latin typeface="Poppins" panose="00000500000000000000" pitchFamily="2" charset="0"/>
                <a:cs typeface="Poppins" panose="00000500000000000000" pitchFamily="2" charset="0"/>
              </a:rPr>
              <a:t>990</a:t>
            </a:r>
            <a:r>
              <a:rPr sz="1200" spc="1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trades</a:t>
            </a:r>
            <a:r>
              <a:rPr lang="en-US" sz="1200" dirty="0">
                <a:solidFill>
                  <a:srgbClr val="FF0000"/>
                </a:solidFill>
                <a:latin typeface="Poppins" panose="00000500000000000000" pitchFamily="2" charset="0"/>
                <a:cs typeface="Poppins" panose="00000500000000000000" pitchFamily="2" charset="0"/>
              </a:rPr>
              <a:t> were completed</a:t>
            </a:r>
            <a:r>
              <a:rPr sz="1200" dirty="0">
                <a:solidFill>
                  <a:srgbClr val="FF0000"/>
                </a:solidFill>
                <a:latin typeface="Poppins" panose="00000500000000000000" pitchFamily="2" charset="0"/>
                <a:cs typeface="Poppins" panose="00000500000000000000" pitchFamily="2" charset="0"/>
              </a:rPr>
              <a:t>,</a:t>
            </a:r>
            <a:r>
              <a:rPr sz="1200" spc="1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totalling</a:t>
            </a:r>
            <a:r>
              <a:rPr sz="1200" spc="1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65,</a:t>
            </a:r>
            <a:r>
              <a:rPr lang="en-US" sz="1200" dirty="0">
                <a:solidFill>
                  <a:srgbClr val="FF0000"/>
                </a:solidFill>
                <a:latin typeface="Poppins" panose="00000500000000000000" pitchFamily="2" charset="0"/>
                <a:cs typeface="Poppins" panose="00000500000000000000" pitchFamily="2" charset="0"/>
              </a:rPr>
              <a:t>730</a:t>
            </a:r>
            <a:r>
              <a:rPr sz="1200" spc="10" dirty="0">
                <a:solidFill>
                  <a:srgbClr val="FF0000"/>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tonnes</a:t>
            </a:r>
            <a:r>
              <a:rPr sz="1200" spc="10" dirty="0">
                <a:solidFill>
                  <a:srgbClr val="FF0000"/>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with</a:t>
            </a:r>
            <a:r>
              <a:rPr sz="1200" spc="1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a</a:t>
            </a:r>
            <a:r>
              <a:rPr sz="1200" spc="1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GMV</a:t>
            </a:r>
            <a:r>
              <a:rPr sz="1200" spc="1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of</a:t>
            </a:r>
            <a:r>
              <a:rPr sz="1200" spc="1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over</a:t>
            </a:r>
            <a:r>
              <a:rPr sz="1200" spc="10" dirty="0">
                <a:solidFill>
                  <a:srgbClr val="666666"/>
                </a:solidFill>
                <a:latin typeface="Poppins" panose="00000500000000000000" pitchFamily="2" charset="0"/>
                <a:cs typeface="Poppins" panose="00000500000000000000" pitchFamily="2" charset="0"/>
              </a:rPr>
              <a:t> </a:t>
            </a:r>
            <a:r>
              <a:rPr sz="1200" dirty="0">
                <a:solidFill>
                  <a:srgbClr val="FF0000"/>
                </a:solidFill>
                <a:latin typeface="Poppins" panose="00000500000000000000" pitchFamily="2" charset="0"/>
                <a:cs typeface="Poppins" panose="00000500000000000000" pitchFamily="2" charset="0"/>
              </a:rPr>
              <a:t>NZ</a:t>
            </a:r>
            <a:r>
              <a:rPr lang="en-US" sz="1200" dirty="0">
                <a:solidFill>
                  <a:srgbClr val="FF0000"/>
                </a:solidFill>
                <a:latin typeface="Poppins" panose="00000500000000000000" pitchFamily="2" charset="0"/>
                <a:cs typeface="Poppins" panose="00000500000000000000" pitchFamily="2" charset="0"/>
              </a:rPr>
              <a:t>D</a:t>
            </a:r>
            <a:r>
              <a:rPr sz="1200" dirty="0">
                <a:solidFill>
                  <a:srgbClr val="FF0000"/>
                </a:solidFill>
                <a:latin typeface="Poppins" panose="00000500000000000000" pitchFamily="2" charset="0"/>
                <a:cs typeface="Poppins" panose="00000500000000000000" pitchFamily="2" charset="0"/>
              </a:rPr>
              <a:t>$</a:t>
            </a:r>
            <a:r>
              <a:rPr lang="en-US" sz="1200" dirty="0">
                <a:solidFill>
                  <a:srgbClr val="FF0000"/>
                </a:solidFill>
                <a:latin typeface="Poppins" panose="00000500000000000000" pitchFamily="2" charset="0"/>
                <a:cs typeface="Poppins" panose="00000500000000000000" pitchFamily="2" charset="0"/>
              </a:rPr>
              <a:t>307m</a:t>
            </a:r>
            <a:r>
              <a:rPr sz="1200" dirty="0">
                <a:solidFill>
                  <a:srgbClr val="666666"/>
                </a:solidFill>
                <a:latin typeface="Poppins" panose="00000500000000000000" pitchFamily="2" charset="0"/>
                <a:cs typeface="Poppins" panose="00000500000000000000" pitchFamily="2" charset="0"/>
              </a:rPr>
              <a:t>.</a:t>
            </a:r>
            <a:r>
              <a:rPr sz="1200" spc="1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We</a:t>
            </a:r>
            <a:r>
              <a:rPr sz="1200" spc="10" dirty="0">
                <a:solidFill>
                  <a:srgbClr val="666666"/>
                </a:solidFill>
                <a:latin typeface="Poppins" panose="00000500000000000000" pitchFamily="2" charset="0"/>
                <a:cs typeface="Poppins" panose="00000500000000000000" pitchFamily="2" charset="0"/>
              </a:rPr>
              <a:t> </a:t>
            </a:r>
            <a:r>
              <a:rPr sz="1200" spc="-20" dirty="0">
                <a:solidFill>
                  <a:srgbClr val="666666"/>
                </a:solidFill>
                <a:latin typeface="Poppins" panose="00000500000000000000" pitchFamily="2" charset="0"/>
                <a:cs typeface="Poppins" panose="00000500000000000000" pitchFamily="2" charset="0"/>
              </a:rPr>
              <a:t>have </a:t>
            </a:r>
            <a:r>
              <a:rPr sz="1200" dirty="0">
                <a:solidFill>
                  <a:srgbClr val="666666"/>
                </a:solidFill>
                <a:latin typeface="Poppins" panose="00000500000000000000" pitchFamily="2" charset="0"/>
                <a:cs typeface="Poppins" panose="00000500000000000000" pitchFamily="2" charset="0"/>
              </a:rPr>
              <a:t>experienced</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exponential</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revenue</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growth,</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with</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total</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revenue</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in</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NZD</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increasing</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from</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$0.259</a:t>
            </a:r>
            <a:r>
              <a:rPr lang="en-US" sz="1200" dirty="0">
                <a:solidFill>
                  <a:srgbClr val="666666"/>
                </a:solidFill>
                <a:latin typeface="Poppins" panose="00000500000000000000" pitchFamily="2" charset="0"/>
                <a:cs typeface="Poppins" panose="00000500000000000000" pitchFamily="2" charset="0"/>
              </a:rPr>
              <a:t>m</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in</a:t>
            </a:r>
            <a:r>
              <a:rPr sz="1200" spc="150" dirty="0">
                <a:solidFill>
                  <a:srgbClr val="666666"/>
                </a:solidFill>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FY2017</a:t>
            </a:r>
            <a:r>
              <a:rPr sz="1200" spc="150" dirty="0">
                <a:solidFill>
                  <a:srgbClr val="666666"/>
                </a:solidFill>
                <a:latin typeface="Poppins" panose="00000500000000000000" pitchFamily="2" charset="0"/>
                <a:cs typeface="Poppins" panose="00000500000000000000" pitchFamily="2" charset="0"/>
              </a:rPr>
              <a:t> </a:t>
            </a:r>
            <a:r>
              <a:rPr sz="1200" spc="-25" dirty="0">
                <a:solidFill>
                  <a:srgbClr val="666666"/>
                </a:solidFill>
                <a:latin typeface="Poppins" panose="00000500000000000000" pitchFamily="2" charset="0"/>
                <a:cs typeface="Poppins" panose="00000500000000000000" pitchFamily="2" charset="0"/>
              </a:rPr>
              <a:t>to</a:t>
            </a:r>
            <a:r>
              <a:rPr lang="en-US" sz="1200" spc="-25" dirty="0">
                <a:latin typeface="Poppins" panose="00000500000000000000" pitchFamily="2" charset="0"/>
                <a:cs typeface="Poppins" panose="00000500000000000000" pitchFamily="2" charset="0"/>
              </a:rPr>
              <a:t> </a:t>
            </a:r>
            <a:r>
              <a:rPr sz="1200" dirty="0">
                <a:solidFill>
                  <a:srgbClr val="666666"/>
                </a:solidFill>
                <a:latin typeface="Poppins" panose="00000500000000000000" pitchFamily="2" charset="0"/>
                <a:cs typeface="Poppins" panose="00000500000000000000" pitchFamily="2" charset="0"/>
              </a:rPr>
              <a:t>$0.807</a:t>
            </a:r>
            <a:r>
              <a:rPr lang="en-US" sz="1200" dirty="0">
                <a:solidFill>
                  <a:srgbClr val="666666"/>
                </a:solidFill>
                <a:latin typeface="Poppins" panose="00000500000000000000" pitchFamily="2" charset="0"/>
                <a:cs typeface="Poppins" panose="00000500000000000000" pitchFamily="2" charset="0"/>
              </a:rPr>
              <a:t>m</a:t>
            </a:r>
            <a:r>
              <a:rPr sz="1200" dirty="0">
                <a:solidFill>
                  <a:srgbClr val="666666"/>
                </a:solidFill>
                <a:latin typeface="Poppins" panose="00000500000000000000" pitchFamily="2" charset="0"/>
                <a:cs typeface="Poppins" panose="00000500000000000000" pitchFamily="2" charset="0"/>
              </a:rPr>
              <a:t> in FY20 and $1.456</a:t>
            </a:r>
            <a:r>
              <a:rPr lang="en-US" sz="1200" dirty="0">
                <a:solidFill>
                  <a:srgbClr val="666666"/>
                </a:solidFill>
                <a:latin typeface="Poppins" panose="00000500000000000000" pitchFamily="2" charset="0"/>
                <a:cs typeface="Poppins" panose="00000500000000000000" pitchFamily="2" charset="0"/>
              </a:rPr>
              <a:t>m</a:t>
            </a:r>
            <a:r>
              <a:rPr sz="1200" dirty="0">
                <a:solidFill>
                  <a:srgbClr val="666666"/>
                </a:solidFill>
                <a:latin typeface="Poppins" panose="00000500000000000000" pitchFamily="2" charset="0"/>
                <a:cs typeface="Poppins" panose="00000500000000000000" pitchFamily="2" charset="0"/>
              </a:rPr>
              <a:t> in </a:t>
            </a:r>
            <a:r>
              <a:rPr sz="1200" spc="-10" dirty="0">
                <a:solidFill>
                  <a:srgbClr val="666666"/>
                </a:solidFill>
                <a:latin typeface="Poppins" panose="00000500000000000000" pitchFamily="2" charset="0"/>
                <a:cs typeface="Poppins" panose="00000500000000000000" pitchFamily="2" charset="0"/>
              </a:rPr>
              <a:t>FY21.</a:t>
            </a:r>
            <a:r>
              <a:rPr lang="en-NZ" sz="1200" spc="-10" dirty="0">
                <a:solidFill>
                  <a:srgbClr val="666666"/>
                </a:solidFill>
                <a:latin typeface="Poppins" panose="00000500000000000000" pitchFamily="2" charset="0"/>
                <a:cs typeface="Poppins" panose="00000500000000000000" pitchFamily="2" charset="0"/>
              </a:rPr>
              <a:t> </a:t>
            </a:r>
            <a:r>
              <a:rPr lang="en-NZ" sz="1200" spc="-10" dirty="0">
                <a:solidFill>
                  <a:srgbClr val="FF0000"/>
                </a:solidFill>
                <a:latin typeface="Poppins" panose="00000500000000000000" pitchFamily="2" charset="0"/>
                <a:cs typeface="Poppins" panose="00000500000000000000" pitchFamily="2" charset="0"/>
              </a:rPr>
              <a:t>Revenue in FYTD (July 2021 to March 2022) is $1.767m NZD based on the management accounts. </a:t>
            </a:r>
          </a:p>
          <a:p>
            <a:pPr marL="12700" marR="5080" algn="just">
              <a:lnSpc>
                <a:spcPts val="1600"/>
              </a:lnSpc>
              <a:spcBef>
                <a:spcPts val="219"/>
              </a:spcBef>
            </a:pPr>
            <a:endParaRPr lang="en-US" sz="1400" b="1" dirty="0">
              <a:latin typeface="Poppins-SemiBold"/>
              <a:cs typeface="Poppins-SemiBold"/>
            </a:endParaRPr>
          </a:p>
          <a:p>
            <a:pPr marL="530225">
              <a:lnSpc>
                <a:spcPct val="100000"/>
              </a:lnSpc>
              <a:spcBef>
                <a:spcPts val="1560"/>
              </a:spcBef>
              <a:tabLst>
                <a:tab pos="5218430" algn="l"/>
              </a:tabLst>
            </a:pPr>
            <a:r>
              <a:rPr sz="1400" b="1" dirty="0">
                <a:latin typeface="Poppins-SemiBold"/>
                <a:cs typeface="Poppins-SemiBold"/>
              </a:rPr>
              <a:t>Since inception (as of end of </a:t>
            </a:r>
            <a:r>
              <a:rPr lang="en-US" sz="1400" b="1" dirty="0">
                <a:solidFill>
                  <a:srgbClr val="FF0000"/>
                </a:solidFill>
                <a:latin typeface="Poppins-SemiBold"/>
                <a:cs typeface="Poppins-SemiBold"/>
              </a:rPr>
              <a:t>March 2022</a:t>
            </a:r>
            <a:r>
              <a:rPr sz="1400" b="1" spc="-10" dirty="0">
                <a:latin typeface="Poppins-SemiBold"/>
                <a:cs typeface="Poppins-SemiBold"/>
              </a:rPr>
              <a:t>)</a:t>
            </a:r>
            <a:r>
              <a:rPr sz="1400" b="1" dirty="0">
                <a:latin typeface="Poppins-SemiBold"/>
                <a:cs typeface="Poppins-SemiBold"/>
              </a:rPr>
              <a:t>	Current</a:t>
            </a:r>
            <a:r>
              <a:rPr sz="1400" b="1" spc="-10" dirty="0">
                <a:latin typeface="Poppins-SemiBold"/>
                <a:cs typeface="Poppins-SemiBold"/>
              </a:rPr>
              <a:t> </a:t>
            </a:r>
            <a:r>
              <a:rPr sz="1400" b="1" dirty="0">
                <a:latin typeface="Poppins-SemiBold"/>
                <a:cs typeface="Poppins-SemiBold"/>
              </a:rPr>
              <a:t>users (</a:t>
            </a:r>
            <a:r>
              <a:rPr lang="en-US" sz="1400" b="1" dirty="0">
                <a:latin typeface="Poppins-SemiBold"/>
                <a:cs typeface="Poppins-SemiBold"/>
              </a:rPr>
              <a:t>in 12 months</a:t>
            </a:r>
            <a:r>
              <a:rPr sz="1400" b="1" dirty="0">
                <a:latin typeface="Poppins-SemiBold"/>
                <a:cs typeface="Poppins-SemiBold"/>
              </a:rPr>
              <a:t> to end of </a:t>
            </a:r>
            <a:r>
              <a:rPr lang="en-US" sz="1400" b="1" dirty="0">
                <a:latin typeface="Poppins-SemiBold"/>
                <a:cs typeface="Poppins-SemiBold"/>
              </a:rPr>
              <a:t>March</a:t>
            </a:r>
            <a:r>
              <a:rPr sz="1400" b="1" dirty="0">
                <a:latin typeface="Poppins-SemiBold"/>
                <a:cs typeface="Poppins-SemiBold"/>
              </a:rPr>
              <a:t> </a:t>
            </a:r>
            <a:r>
              <a:rPr sz="1400" b="1" spc="-10" dirty="0">
                <a:latin typeface="Poppins-SemiBold"/>
                <a:cs typeface="Poppins-SemiBold"/>
              </a:rPr>
              <a:t>2022)</a:t>
            </a:r>
            <a:endParaRPr sz="1400" dirty="0">
              <a:latin typeface="Poppins-SemiBold"/>
              <a:cs typeface="Poppins-SemiBold"/>
            </a:endParaRPr>
          </a:p>
        </p:txBody>
      </p:sp>
      <p:sp>
        <p:nvSpPr>
          <p:cNvPr id="30" name="object 24">
            <a:extLst>
              <a:ext uri="{FF2B5EF4-FFF2-40B4-BE49-F238E27FC236}">
                <a16:creationId xmlns:a16="http://schemas.microsoft.com/office/drawing/2014/main" id="{E86C0618-1BDD-1445-A228-CC220DDA4616}"/>
              </a:ext>
            </a:extLst>
          </p:cNvPr>
          <p:cNvSpPr/>
          <p:nvPr/>
        </p:nvSpPr>
        <p:spPr>
          <a:xfrm>
            <a:off x="7542531" y="2483728"/>
            <a:ext cx="45719" cy="1485021"/>
          </a:xfrm>
          <a:custGeom>
            <a:avLst/>
            <a:gdLst/>
            <a:ahLst/>
            <a:cxnLst/>
            <a:rect l="l" t="t" r="r" b="b"/>
            <a:pathLst>
              <a:path h="1403350">
                <a:moveTo>
                  <a:pt x="0" y="0"/>
                </a:moveTo>
                <a:lnTo>
                  <a:pt x="0" y="1402854"/>
                </a:lnTo>
              </a:path>
            </a:pathLst>
          </a:custGeom>
          <a:ln w="12700">
            <a:solidFill>
              <a:srgbClr val="666666"/>
            </a:solidFill>
          </a:ln>
        </p:spPr>
        <p:txBody>
          <a:bodyPr wrap="square" lIns="0" tIns="0" rIns="0" bIns="0" rtlCol="0"/>
          <a:lstStyle/>
          <a:p>
            <a:endParaRPr/>
          </a:p>
        </p:txBody>
      </p:sp>
      <p:sp>
        <p:nvSpPr>
          <p:cNvPr id="31" name="object 25">
            <a:extLst>
              <a:ext uri="{FF2B5EF4-FFF2-40B4-BE49-F238E27FC236}">
                <a16:creationId xmlns:a16="http://schemas.microsoft.com/office/drawing/2014/main" id="{8A0A927E-5EC2-9F4A-872E-4771774A6BA6}"/>
              </a:ext>
            </a:extLst>
          </p:cNvPr>
          <p:cNvSpPr txBox="1"/>
          <p:nvPr/>
        </p:nvSpPr>
        <p:spPr>
          <a:xfrm>
            <a:off x="3244850" y="3044665"/>
            <a:ext cx="834390" cy="551433"/>
          </a:xfrm>
          <a:prstGeom prst="rect">
            <a:avLst/>
          </a:prstGeom>
        </p:spPr>
        <p:txBody>
          <a:bodyPr vert="horz" wrap="square" lIns="0" tIns="12700" rIns="0" bIns="0" rtlCol="0">
            <a:spAutoFit/>
          </a:bodyPr>
          <a:lstStyle/>
          <a:p>
            <a:pPr marL="12700">
              <a:lnSpc>
                <a:spcPct val="100000"/>
              </a:lnSpc>
              <a:spcBef>
                <a:spcPts val="100"/>
              </a:spcBef>
            </a:pPr>
            <a:r>
              <a:rPr lang="en-US" sz="2300" b="1" spc="-10" dirty="0">
                <a:solidFill>
                  <a:srgbClr val="FF0000"/>
                </a:solidFill>
                <a:latin typeface="Poppins-SemiBold"/>
                <a:cs typeface="Poppins-SemiBold"/>
              </a:rPr>
              <a:t>4,138</a:t>
            </a:r>
            <a:endParaRPr sz="2300" dirty="0">
              <a:solidFill>
                <a:srgbClr val="FF0000"/>
              </a:solidFill>
              <a:latin typeface="Poppins-SemiBold"/>
              <a:cs typeface="Poppins-SemiBold"/>
            </a:endParaRPr>
          </a:p>
          <a:p>
            <a:pPr marL="12700">
              <a:lnSpc>
                <a:spcPct val="100000"/>
              </a:lnSpc>
              <a:spcBef>
                <a:spcPts val="40"/>
              </a:spcBef>
            </a:pPr>
            <a:r>
              <a:rPr sz="1200" spc="-10" dirty="0">
                <a:solidFill>
                  <a:srgbClr val="666666"/>
                </a:solidFill>
                <a:latin typeface="Poppins-ExtraLight"/>
                <a:cs typeface="Poppins-ExtraLight"/>
              </a:rPr>
              <a:t>Trades</a:t>
            </a:r>
            <a:endParaRPr sz="1200" dirty="0">
              <a:latin typeface="Poppins-ExtraLight"/>
              <a:cs typeface="Poppins-ExtraLight"/>
            </a:endParaRPr>
          </a:p>
        </p:txBody>
      </p:sp>
      <p:sp>
        <p:nvSpPr>
          <p:cNvPr id="32" name="object 26">
            <a:extLst>
              <a:ext uri="{FF2B5EF4-FFF2-40B4-BE49-F238E27FC236}">
                <a16:creationId xmlns:a16="http://schemas.microsoft.com/office/drawing/2014/main" id="{B4031E07-C18C-A140-B74B-C91DC7847A35}"/>
              </a:ext>
            </a:extLst>
          </p:cNvPr>
          <p:cNvSpPr txBox="1"/>
          <p:nvPr/>
        </p:nvSpPr>
        <p:spPr>
          <a:xfrm>
            <a:off x="4420244" y="3044665"/>
            <a:ext cx="1227455" cy="551433"/>
          </a:xfrm>
          <a:prstGeom prst="rect">
            <a:avLst/>
          </a:prstGeom>
        </p:spPr>
        <p:txBody>
          <a:bodyPr vert="horz" wrap="square" lIns="0" tIns="12700" rIns="0" bIns="0" rtlCol="0">
            <a:spAutoFit/>
          </a:bodyPr>
          <a:lstStyle/>
          <a:p>
            <a:pPr marL="12700">
              <a:lnSpc>
                <a:spcPct val="100000"/>
              </a:lnSpc>
              <a:spcBef>
                <a:spcPts val="100"/>
              </a:spcBef>
            </a:pPr>
            <a:r>
              <a:rPr lang="en-US" sz="2300" b="1" spc="-10" dirty="0">
                <a:solidFill>
                  <a:srgbClr val="FF0000"/>
                </a:solidFill>
                <a:latin typeface="Poppins-SemiBold"/>
                <a:cs typeface="Poppins-SemiBold"/>
              </a:rPr>
              <a:t>200,042</a:t>
            </a:r>
            <a:endParaRPr sz="2300" dirty="0">
              <a:solidFill>
                <a:srgbClr val="FF0000"/>
              </a:solidFill>
              <a:latin typeface="Poppins-SemiBold"/>
              <a:cs typeface="Poppins-SemiBold"/>
            </a:endParaRPr>
          </a:p>
          <a:p>
            <a:pPr marL="12700">
              <a:lnSpc>
                <a:spcPct val="100000"/>
              </a:lnSpc>
              <a:spcBef>
                <a:spcPts val="40"/>
              </a:spcBef>
            </a:pPr>
            <a:r>
              <a:rPr sz="1200" dirty="0">
                <a:solidFill>
                  <a:srgbClr val="666666"/>
                </a:solidFill>
                <a:latin typeface="Poppins-ExtraLight"/>
                <a:cs typeface="Poppins-ExtraLight"/>
              </a:rPr>
              <a:t>Tonnes</a:t>
            </a:r>
            <a:r>
              <a:rPr sz="1200" spc="95" dirty="0">
                <a:solidFill>
                  <a:srgbClr val="666666"/>
                </a:solidFill>
                <a:latin typeface="Poppins-ExtraLight"/>
                <a:cs typeface="Poppins-ExtraLight"/>
              </a:rPr>
              <a:t> </a:t>
            </a:r>
            <a:r>
              <a:rPr sz="1200" spc="-10" dirty="0">
                <a:solidFill>
                  <a:srgbClr val="666666"/>
                </a:solidFill>
                <a:latin typeface="Poppins-ExtraLight"/>
                <a:cs typeface="Poppins-ExtraLight"/>
              </a:rPr>
              <a:t>traded</a:t>
            </a:r>
            <a:endParaRPr sz="1200" dirty="0">
              <a:latin typeface="Poppins-ExtraLight"/>
              <a:cs typeface="Poppins-ExtraLight"/>
            </a:endParaRPr>
          </a:p>
        </p:txBody>
      </p:sp>
      <p:sp>
        <p:nvSpPr>
          <p:cNvPr id="33" name="object 28">
            <a:extLst>
              <a:ext uri="{FF2B5EF4-FFF2-40B4-BE49-F238E27FC236}">
                <a16:creationId xmlns:a16="http://schemas.microsoft.com/office/drawing/2014/main" id="{50B64DF0-9879-AF40-AA51-DCB04F31EA3F}"/>
              </a:ext>
            </a:extLst>
          </p:cNvPr>
          <p:cNvSpPr txBox="1"/>
          <p:nvPr/>
        </p:nvSpPr>
        <p:spPr>
          <a:xfrm>
            <a:off x="6139910" y="3044665"/>
            <a:ext cx="1080135" cy="777136"/>
          </a:xfrm>
          <a:prstGeom prst="rect">
            <a:avLst/>
          </a:prstGeom>
        </p:spPr>
        <p:txBody>
          <a:bodyPr vert="horz" wrap="square" lIns="0" tIns="12700" rIns="0" bIns="0" rtlCol="0">
            <a:spAutoFit/>
          </a:bodyPr>
          <a:lstStyle/>
          <a:p>
            <a:pPr marL="12700">
              <a:lnSpc>
                <a:spcPct val="100000"/>
              </a:lnSpc>
              <a:spcBef>
                <a:spcPts val="100"/>
              </a:spcBef>
            </a:pPr>
            <a:r>
              <a:rPr sz="2300" b="1" spc="-10" dirty="0">
                <a:solidFill>
                  <a:srgbClr val="4267B8"/>
                </a:solidFill>
                <a:latin typeface="Poppins-SemiBold"/>
                <a:cs typeface="Poppins-SemiBold"/>
              </a:rPr>
              <a:t>$</a:t>
            </a:r>
            <a:r>
              <a:rPr lang="en-US" sz="2300" b="1" spc="-10" dirty="0">
                <a:solidFill>
                  <a:srgbClr val="FF0000"/>
                </a:solidFill>
                <a:latin typeface="Poppins-SemiBold"/>
                <a:cs typeface="Poppins-SemiBold"/>
              </a:rPr>
              <a:t>808m</a:t>
            </a:r>
            <a:endParaRPr sz="2300" dirty="0">
              <a:solidFill>
                <a:srgbClr val="FF0000"/>
              </a:solidFill>
              <a:latin typeface="Poppins-SemiBold"/>
              <a:cs typeface="Poppins-SemiBold"/>
            </a:endParaRPr>
          </a:p>
          <a:p>
            <a:pPr marL="12700">
              <a:lnSpc>
                <a:spcPct val="100000"/>
              </a:lnSpc>
              <a:spcBef>
                <a:spcPts val="40"/>
              </a:spcBef>
            </a:pPr>
            <a:r>
              <a:rPr sz="1200" dirty="0">
                <a:solidFill>
                  <a:srgbClr val="666666"/>
                </a:solidFill>
                <a:latin typeface="Poppins-ExtraLight"/>
                <a:cs typeface="Poppins-ExtraLight"/>
              </a:rPr>
              <a:t>Face</a:t>
            </a:r>
            <a:r>
              <a:rPr sz="1200" spc="65" dirty="0">
                <a:solidFill>
                  <a:srgbClr val="666666"/>
                </a:solidFill>
                <a:latin typeface="Poppins-ExtraLight"/>
                <a:cs typeface="Poppins-ExtraLight"/>
              </a:rPr>
              <a:t> </a:t>
            </a:r>
            <a:r>
              <a:rPr sz="1200" spc="-10" dirty="0">
                <a:solidFill>
                  <a:srgbClr val="666666"/>
                </a:solidFill>
                <a:latin typeface="Poppins-ExtraLight"/>
                <a:cs typeface="Poppins-ExtraLight"/>
              </a:rPr>
              <a:t>value</a:t>
            </a:r>
            <a:endParaRPr sz="1200" dirty="0">
              <a:latin typeface="Poppins-ExtraLight"/>
              <a:cs typeface="Poppins-ExtraLight"/>
            </a:endParaRPr>
          </a:p>
          <a:p>
            <a:pPr marL="12700">
              <a:lnSpc>
                <a:spcPct val="100000"/>
              </a:lnSpc>
              <a:spcBef>
                <a:spcPts val="240"/>
              </a:spcBef>
            </a:pPr>
            <a:r>
              <a:rPr sz="1200" dirty="0">
                <a:solidFill>
                  <a:srgbClr val="666666"/>
                </a:solidFill>
                <a:latin typeface="Poppins-ExtraLight"/>
                <a:cs typeface="Poppins-ExtraLight"/>
              </a:rPr>
              <a:t>traded</a:t>
            </a:r>
            <a:r>
              <a:rPr sz="1200" spc="90" dirty="0">
                <a:solidFill>
                  <a:srgbClr val="666666"/>
                </a:solidFill>
                <a:latin typeface="Poppins-ExtraLight"/>
                <a:cs typeface="Poppins-ExtraLight"/>
              </a:rPr>
              <a:t> </a:t>
            </a:r>
            <a:r>
              <a:rPr sz="1200" spc="-10" dirty="0">
                <a:solidFill>
                  <a:srgbClr val="666666"/>
                </a:solidFill>
                <a:latin typeface="Poppins-ExtraLight"/>
                <a:cs typeface="Poppins-ExtraLight"/>
              </a:rPr>
              <a:t>(NZD</a:t>
            </a:r>
            <a:r>
              <a:rPr sz="1300" spc="-10" dirty="0">
                <a:solidFill>
                  <a:srgbClr val="666666"/>
                </a:solidFill>
                <a:latin typeface="Poppins-ExtraLight"/>
                <a:cs typeface="Poppins-ExtraLight"/>
              </a:rPr>
              <a:t>)</a:t>
            </a:r>
            <a:endParaRPr sz="1300" dirty="0">
              <a:latin typeface="Poppins-ExtraLight"/>
              <a:cs typeface="Poppins-ExtraLight"/>
            </a:endParaRPr>
          </a:p>
        </p:txBody>
      </p:sp>
      <p:sp>
        <p:nvSpPr>
          <p:cNvPr id="34" name="object 29">
            <a:extLst>
              <a:ext uri="{FF2B5EF4-FFF2-40B4-BE49-F238E27FC236}">
                <a16:creationId xmlns:a16="http://schemas.microsoft.com/office/drawing/2014/main" id="{78926689-7DE0-8A44-9460-9BDA73B4552E}"/>
              </a:ext>
            </a:extLst>
          </p:cNvPr>
          <p:cNvSpPr txBox="1"/>
          <p:nvPr/>
        </p:nvSpPr>
        <p:spPr>
          <a:xfrm>
            <a:off x="8184614" y="3044665"/>
            <a:ext cx="706755" cy="736099"/>
          </a:xfrm>
          <a:prstGeom prst="rect">
            <a:avLst/>
          </a:prstGeom>
        </p:spPr>
        <p:txBody>
          <a:bodyPr vert="horz" wrap="square" lIns="0" tIns="12700" rIns="0" bIns="0" rtlCol="0">
            <a:spAutoFit/>
          </a:bodyPr>
          <a:lstStyle/>
          <a:p>
            <a:pPr marL="12700">
              <a:lnSpc>
                <a:spcPct val="100000"/>
              </a:lnSpc>
              <a:spcBef>
                <a:spcPts val="100"/>
              </a:spcBef>
            </a:pPr>
            <a:r>
              <a:rPr lang="en-US" sz="2300" b="1" spc="-10" dirty="0">
                <a:solidFill>
                  <a:srgbClr val="FF0000"/>
                </a:solidFill>
                <a:latin typeface="Poppins-SemiBold"/>
                <a:cs typeface="Poppins-SemiBold"/>
              </a:rPr>
              <a:t>605</a:t>
            </a:r>
            <a:endParaRPr sz="2300" dirty="0">
              <a:solidFill>
                <a:srgbClr val="FF0000"/>
              </a:solidFill>
              <a:latin typeface="Poppins-SemiBold"/>
              <a:cs typeface="Poppins-SemiBold"/>
            </a:endParaRPr>
          </a:p>
          <a:p>
            <a:pPr marL="12700">
              <a:lnSpc>
                <a:spcPct val="100000"/>
              </a:lnSpc>
              <a:spcBef>
                <a:spcPts val="40"/>
              </a:spcBef>
            </a:pPr>
            <a:r>
              <a:rPr lang="en-US" sz="1200" spc="-10" dirty="0">
                <a:solidFill>
                  <a:srgbClr val="666666"/>
                </a:solidFill>
                <a:latin typeface="Poppins-ExtraLight"/>
                <a:cs typeface="Poppins-ExtraLight"/>
              </a:rPr>
              <a:t>Active </a:t>
            </a:r>
            <a:r>
              <a:rPr sz="1200" spc="-10" dirty="0">
                <a:solidFill>
                  <a:srgbClr val="666666"/>
                </a:solidFill>
                <a:latin typeface="Poppins-ExtraLight"/>
                <a:cs typeface="Poppins-ExtraLight"/>
              </a:rPr>
              <a:t>Users</a:t>
            </a:r>
            <a:endParaRPr sz="1200" dirty="0">
              <a:latin typeface="Poppins-ExtraLight"/>
              <a:cs typeface="Poppins-ExtraLight"/>
            </a:endParaRPr>
          </a:p>
        </p:txBody>
      </p:sp>
      <p:sp>
        <p:nvSpPr>
          <p:cNvPr id="35" name="object 30">
            <a:extLst>
              <a:ext uri="{FF2B5EF4-FFF2-40B4-BE49-F238E27FC236}">
                <a16:creationId xmlns:a16="http://schemas.microsoft.com/office/drawing/2014/main" id="{AD22197F-B8B7-4644-8D63-87F1583A152F}"/>
              </a:ext>
            </a:extLst>
          </p:cNvPr>
          <p:cNvSpPr txBox="1"/>
          <p:nvPr/>
        </p:nvSpPr>
        <p:spPr>
          <a:xfrm>
            <a:off x="9245132" y="3044665"/>
            <a:ext cx="991235" cy="564257"/>
          </a:xfrm>
          <a:prstGeom prst="rect">
            <a:avLst/>
          </a:prstGeom>
        </p:spPr>
        <p:txBody>
          <a:bodyPr vert="horz" wrap="square" lIns="0" tIns="12700" rIns="0" bIns="0" rtlCol="0">
            <a:spAutoFit/>
          </a:bodyPr>
          <a:lstStyle/>
          <a:p>
            <a:pPr marL="12700">
              <a:lnSpc>
                <a:spcPct val="100000"/>
              </a:lnSpc>
              <a:spcBef>
                <a:spcPts val="100"/>
              </a:spcBef>
            </a:pPr>
            <a:r>
              <a:rPr lang="en-US" sz="2300" b="1" spc="-25" dirty="0">
                <a:solidFill>
                  <a:srgbClr val="FF0000"/>
                </a:solidFill>
                <a:latin typeface="Poppins-SemiBold"/>
                <a:cs typeface="Poppins-ExtraLight"/>
              </a:rPr>
              <a:t>307</a:t>
            </a:r>
          </a:p>
          <a:p>
            <a:pPr marL="12700">
              <a:lnSpc>
                <a:spcPct val="100000"/>
              </a:lnSpc>
              <a:spcBef>
                <a:spcPts val="100"/>
              </a:spcBef>
            </a:pPr>
            <a:r>
              <a:rPr sz="1200" spc="-10" dirty="0">
                <a:solidFill>
                  <a:srgbClr val="666666"/>
                </a:solidFill>
                <a:latin typeface="Poppins-ExtraLight"/>
                <a:cs typeface="Poppins-ExtraLight"/>
              </a:rPr>
              <a:t>Companies</a:t>
            </a:r>
            <a:endParaRPr sz="1200" dirty="0">
              <a:latin typeface="Poppins-ExtraLight"/>
              <a:cs typeface="Poppins-ExtraLight"/>
            </a:endParaRPr>
          </a:p>
        </p:txBody>
      </p:sp>
      <p:sp>
        <p:nvSpPr>
          <p:cNvPr id="37" name="object 31">
            <a:extLst>
              <a:ext uri="{FF2B5EF4-FFF2-40B4-BE49-F238E27FC236}">
                <a16:creationId xmlns:a16="http://schemas.microsoft.com/office/drawing/2014/main" id="{BF840CA8-8F1A-B64B-A1BC-84C603590282}"/>
              </a:ext>
            </a:extLst>
          </p:cNvPr>
          <p:cNvSpPr txBox="1"/>
          <p:nvPr/>
        </p:nvSpPr>
        <p:spPr>
          <a:xfrm>
            <a:off x="10590130" y="3040742"/>
            <a:ext cx="1038860" cy="761747"/>
          </a:xfrm>
          <a:prstGeom prst="rect">
            <a:avLst/>
          </a:prstGeom>
        </p:spPr>
        <p:txBody>
          <a:bodyPr vert="horz" wrap="square" lIns="0" tIns="12700" rIns="0" bIns="0" rtlCol="0">
            <a:spAutoFit/>
          </a:bodyPr>
          <a:lstStyle/>
          <a:p>
            <a:pPr marL="12700">
              <a:lnSpc>
                <a:spcPct val="100000"/>
              </a:lnSpc>
              <a:spcBef>
                <a:spcPts val="100"/>
              </a:spcBef>
            </a:pPr>
            <a:r>
              <a:rPr lang="en-US" sz="2300" b="1" spc="-25" dirty="0">
                <a:solidFill>
                  <a:srgbClr val="FF0000"/>
                </a:solidFill>
                <a:latin typeface="Poppins-SemiBold"/>
                <a:cs typeface="Poppins-SemiBold"/>
              </a:rPr>
              <a:t>50</a:t>
            </a:r>
            <a:endParaRPr sz="2300" dirty="0">
              <a:solidFill>
                <a:srgbClr val="FF0000"/>
              </a:solidFill>
              <a:latin typeface="Poppins-SemiBold"/>
              <a:cs typeface="Poppins-SemiBold"/>
            </a:endParaRPr>
          </a:p>
          <a:p>
            <a:pPr marL="12700">
              <a:lnSpc>
                <a:spcPct val="100000"/>
              </a:lnSpc>
              <a:spcBef>
                <a:spcPts val="40"/>
              </a:spcBef>
            </a:pPr>
            <a:r>
              <a:rPr sz="1200" spc="-10" dirty="0">
                <a:solidFill>
                  <a:srgbClr val="666666"/>
                </a:solidFill>
                <a:latin typeface="Poppins-ExtraLight"/>
                <a:cs typeface="Poppins-ExtraLight"/>
              </a:rPr>
              <a:t>Countries</a:t>
            </a:r>
            <a:endParaRPr sz="1200" dirty="0">
              <a:latin typeface="Poppins-ExtraLight"/>
              <a:cs typeface="Poppins-ExtraLight"/>
            </a:endParaRPr>
          </a:p>
          <a:p>
            <a:pPr marL="12700">
              <a:lnSpc>
                <a:spcPct val="100000"/>
              </a:lnSpc>
              <a:spcBef>
                <a:spcPts val="240"/>
              </a:spcBef>
            </a:pPr>
            <a:r>
              <a:rPr sz="1200" spc="-10" dirty="0">
                <a:solidFill>
                  <a:srgbClr val="666666"/>
                </a:solidFill>
                <a:latin typeface="Poppins-ExtraLight"/>
                <a:cs typeface="Poppins-ExtraLight"/>
              </a:rPr>
              <a:t>represented</a:t>
            </a:r>
            <a:endParaRPr sz="1200" dirty="0">
              <a:latin typeface="Poppins-ExtraLight"/>
              <a:cs typeface="Poppins-ExtraLight"/>
            </a:endParaRPr>
          </a:p>
        </p:txBody>
      </p:sp>
      <p:sp>
        <p:nvSpPr>
          <p:cNvPr id="45" name="object 36">
            <a:extLst>
              <a:ext uri="{FF2B5EF4-FFF2-40B4-BE49-F238E27FC236}">
                <a16:creationId xmlns:a16="http://schemas.microsoft.com/office/drawing/2014/main" id="{593AA1D6-C03B-B645-AC33-241826F49EBA}"/>
              </a:ext>
            </a:extLst>
          </p:cNvPr>
          <p:cNvSpPr txBox="1"/>
          <p:nvPr/>
        </p:nvSpPr>
        <p:spPr>
          <a:xfrm>
            <a:off x="2798255" y="4405477"/>
            <a:ext cx="3355683" cy="1857945"/>
          </a:xfrm>
          <a:prstGeom prst="rect">
            <a:avLst/>
          </a:prstGeom>
        </p:spPr>
        <p:txBody>
          <a:bodyPr vert="horz" wrap="square" lIns="0" tIns="12700" rIns="0" bIns="0" rtlCol="0">
            <a:spAutoFit/>
          </a:bodyPr>
          <a:lstStyle/>
          <a:p>
            <a:pPr marL="50165">
              <a:lnSpc>
                <a:spcPct val="100000"/>
              </a:lnSpc>
              <a:spcBef>
                <a:spcPts val="100"/>
              </a:spcBef>
            </a:pPr>
            <a:r>
              <a:rPr sz="1600" b="1" dirty="0">
                <a:solidFill>
                  <a:srgbClr val="367AC2"/>
                </a:solidFill>
                <a:latin typeface="Poppins-SemiBold"/>
                <a:cs typeface="Poppins-SemiBold"/>
              </a:rPr>
              <a:t>Total revenue </a:t>
            </a:r>
            <a:r>
              <a:rPr lang="en-US" sz="1600" b="1" dirty="0">
                <a:solidFill>
                  <a:srgbClr val="367AC2"/>
                </a:solidFill>
                <a:latin typeface="Poppins-SemiBold"/>
                <a:cs typeface="Poppins-SemiBold"/>
              </a:rPr>
              <a:t>for FY2021</a:t>
            </a:r>
          </a:p>
          <a:p>
            <a:pPr marL="50165">
              <a:lnSpc>
                <a:spcPct val="100000"/>
              </a:lnSpc>
              <a:spcBef>
                <a:spcPts val="100"/>
              </a:spcBef>
            </a:pPr>
            <a:endParaRPr sz="1750" dirty="0">
              <a:latin typeface="Poppins-SemiBold"/>
              <a:cs typeface="Poppins-SemiBold"/>
            </a:endParaRPr>
          </a:p>
          <a:p>
            <a:pPr marL="50165" marR="592455">
              <a:lnSpc>
                <a:spcPts val="1600"/>
              </a:lnSpc>
            </a:pPr>
            <a:r>
              <a:rPr sz="1600" b="1" dirty="0">
                <a:solidFill>
                  <a:srgbClr val="09BEA9"/>
                </a:solidFill>
                <a:latin typeface="Poppins-SemiBold"/>
                <a:cs typeface="Poppins-SemiBold"/>
              </a:rPr>
              <a:t>Revenue CAGR for the </a:t>
            </a:r>
            <a:r>
              <a:rPr sz="1600" b="1" spc="-10" dirty="0">
                <a:solidFill>
                  <a:srgbClr val="09BEA9"/>
                </a:solidFill>
                <a:latin typeface="Poppins-SemiBold"/>
                <a:cs typeface="Poppins-SemiBold"/>
              </a:rPr>
              <a:t>period </a:t>
            </a:r>
            <a:r>
              <a:rPr sz="1600" b="1" dirty="0">
                <a:solidFill>
                  <a:srgbClr val="09BEA9"/>
                </a:solidFill>
                <a:latin typeface="Poppins-SemiBold"/>
                <a:cs typeface="Poppins-SemiBold"/>
              </a:rPr>
              <a:t>FY2017 to </a:t>
            </a:r>
            <a:r>
              <a:rPr sz="1600" b="1" spc="-10" dirty="0">
                <a:solidFill>
                  <a:srgbClr val="09BEA9"/>
                </a:solidFill>
                <a:latin typeface="Poppins-SemiBold"/>
                <a:cs typeface="Poppins-SemiBold"/>
              </a:rPr>
              <a:t>FY2021</a:t>
            </a:r>
            <a:endParaRPr sz="1600" dirty="0">
              <a:latin typeface="Poppins-SemiBold"/>
              <a:cs typeface="Poppins-SemiBold"/>
            </a:endParaRPr>
          </a:p>
          <a:p>
            <a:pPr>
              <a:lnSpc>
                <a:spcPct val="100000"/>
              </a:lnSpc>
              <a:spcBef>
                <a:spcPts val="15"/>
              </a:spcBef>
            </a:pPr>
            <a:endParaRPr sz="1850" dirty="0">
              <a:latin typeface="Poppins-SemiBold"/>
              <a:cs typeface="Poppins-SemiBold"/>
            </a:endParaRPr>
          </a:p>
          <a:p>
            <a:pPr marL="50165" marR="1050290">
              <a:lnSpc>
                <a:spcPts val="1600"/>
              </a:lnSpc>
            </a:pPr>
            <a:r>
              <a:rPr sz="1600" b="1" dirty="0">
                <a:solidFill>
                  <a:srgbClr val="666666"/>
                </a:solidFill>
                <a:latin typeface="Poppins-SemiBold"/>
                <a:cs typeface="Poppins-SemiBold"/>
              </a:rPr>
              <a:t>GMV CAGR for the </a:t>
            </a:r>
            <a:r>
              <a:rPr sz="1600" b="1" spc="-10" dirty="0">
                <a:solidFill>
                  <a:srgbClr val="666666"/>
                </a:solidFill>
                <a:latin typeface="Poppins-SemiBold"/>
                <a:cs typeface="Poppins-SemiBold"/>
              </a:rPr>
              <a:t>period </a:t>
            </a:r>
            <a:r>
              <a:rPr sz="1600" b="1" dirty="0">
                <a:solidFill>
                  <a:srgbClr val="666666"/>
                </a:solidFill>
                <a:latin typeface="Poppins-SemiBold"/>
                <a:cs typeface="Poppins-SemiBold"/>
              </a:rPr>
              <a:t>FY2017 to</a:t>
            </a:r>
            <a:r>
              <a:rPr lang="en-US" sz="1600" b="1" dirty="0">
                <a:solidFill>
                  <a:srgbClr val="666666"/>
                </a:solidFill>
                <a:latin typeface="Poppins-SemiBold"/>
                <a:cs typeface="Poppins-SemiBold"/>
              </a:rPr>
              <a:t> </a:t>
            </a:r>
            <a:r>
              <a:rPr sz="1600" b="1" spc="-10" dirty="0">
                <a:solidFill>
                  <a:srgbClr val="666666"/>
                </a:solidFill>
                <a:latin typeface="Poppins-SemiBold"/>
                <a:cs typeface="Poppins-SemiBold"/>
              </a:rPr>
              <a:t>FY2021</a:t>
            </a:r>
            <a:endParaRPr sz="1600" dirty="0">
              <a:latin typeface="Poppins-SemiBold"/>
              <a:cs typeface="Poppins-SemiBold"/>
            </a:endParaRPr>
          </a:p>
        </p:txBody>
      </p:sp>
      <p:sp>
        <p:nvSpPr>
          <p:cNvPr id="4" name="Rectangle 3">
            <a:extLst>
              <a:ext uri="{FF2B5EF4-FFF2-40B4-BE49-F238E27FC236}">
                <a16:creationId xmlns:a16="http://schemas.microsoft.com/office/drawing/2014/main" id="{1F2FA315-2444-0D43-826D-2AECDDB32909}"/>
              </a:ext>
            </a:extLst>
          </p:cNvPr>
          <p:cNvSpPr/>
          <p:nvPr/>
        </p:nvSpPr>
        <p:spPr>
          <a:xfrm>
            <a:off x="2746793" y="6573900"/>
            <a:ext cx="2661306" cy="246221"/>
          </a:xfrm>
          <a:prstGeom prst="rect">
            <a:avLst/>
          </a:prstGeom>
        </p:spPr>
        <p:txBody>
          <a:bodyPr wrap="none">
            <a:spAutoFit/>
          </a:bodyPr>
          <a:lstStyle/>
          <a:p>
            <a:r>
              <a:rPr lang="en-US" sz="1000" dirty="0">
                <a:latin typeface="Poppins ExtraLight" pitchFamily="2" charset="77"/>
                <a:cs typeface="Poppins ExtraLight" pitchFamily="2" charset="77"/>
              </a:rPr>
              <a:t>Note: FY2017 is 1 July 2016 to 30 June 2017</a:t>
            </a:r>
          </a:p>
        </p:txBody>
      </p:sp>
      <p:sp>
        <p:nvSpPr>
          <p:cNvPr id="26" name="object 37">
            <a:extLst>
              <a:ext uri="{FF2B5EF4-FFF2-40B4-BE49-F238E27FC236}">
                <a16:creationId xmlns:a16="http://schemas.microsoft.com/office/drawing/2014/main" id="{D604F35E-A914-6F44-89AA-95CDC8075E16}"/>
              </a:ext>
            </a:extLst>
          </p:cNvPr>
          <p:cNvSpPr/>
          <p:nvPr/>
        </p:nvSpPr>
        <p:spPr>
          <a:xfrm flipV="1">
            <a:off x="2807970" y="4828666"/>
            <a:ext cx="4609082" cy="58228"/>
          </a:xfrm>
          <a:custGeom>
            <a:avLst/>
            <a:gdLst/>
            <a:ahLst/>
            <a:cxnLst/>
            <a:rect l="l" t="t" r="r" b="b"/>
            <a:pathLst>
              <a:path w="7694295">
                <a:moveTo>
                  <a:pt x="0" y="0"/>
                </a:moveTo>
                <a:lnTo>
                  <a:pt x="7693786" y="0"/>
                </a:lnTo>
              </a:path>
            </a:pathLst>
          </a:custGeom>
          <a:ln w="12700">
            <a:solidFill>
              <a:srgbClr val="CCCCCC"/>
            </a:solidFill>
          </a:ln>
        </p:spPr>
        <p:txBody>
          <a:bodyPr wrap="square" lIns="0" tIns="0" rIns="0" bIns="0" rtlCol="0"/>
          <a:lstStyle/>
          <a:p>
            <a:endParaRPr dirty="0"/>
          </a:p>
        </p:txBody>
      </p:sp>
      <p:sp>
        <p:nvSpPr>
          <p:cNvPr id="27" name="object 37">
            <a:extLst>
              <a:ext uri="{FF2B5EF4-FFF2-40B4-BE49-F238E27FC236}">
                <a16:creationId xmlns:a16="http://schemas.microsoft.com/office/drawing/2014/main" id="{2F05607A-9D65-6148-ADAC-D0B60793CFB5}"/>
              </a:ext>
            </a:extLst>
          </p:cNvPr>
          <p:cNvSpPr/>
          <p:nvPr/>
        </p:nvSpPr>
        <p:spPr>
          <a:xfrm flipV="1">
            <a:off x="2807970" y="5493024"/>
            <a:ext cx="4609082" cy="58228"/>
          </a:xfrm>
          <a:custGeom>
            <a:avLst/>
            <a:gdLst/>
            <a:ahLst/>
            <a:cxnLst/>
            <a:rect l="l" t="t" r="r" b="b"/>
            <a:pathLst>
              <a:path w="7694295">
                <a:moveTo>
                  <a:pt x="0" y="0"/>
                </a:moveTo>
                <a:lnTo>
                  <a:pt x="7693786" y="0"/>
                </a:lnTo>
              </a:path>
            </a:pathLst>
          </a:custGeom>
          <a:ln w="12700">
            <a:solidFill>
              <a:srgbClr val="CCCCCC"/>
            </a:solidFill>
          </a:ln>
        </p:spPr>
        <p:txBody>
          <a:bodyPr wrap="square" lIns="0" tIns="0" rIns="0" bIns="0" rtlCol="0"/>
          <a:lstStyle/>
          <a:p>
            <a:endParaRPr dirty="0"/>
          </a:p>
        </p:txBody>
      </p:sp>
      <p:sp>
        <p:nvSpPr>
          <p:cNvPr id="36" name="object 37">
            <a:extLst>
              <a:ext uri="{FF2B5EF4-FFF2-40B4-BE49-F238E27FC236}">
                <a16:creationId xmlns:a16="http://schemas.microsoft.com/office/drawing/2014/main" id="{1543CC80-A98D-2B4B-B374-A9A3DD7CFF3D}"/>
              </a:ext>
            </a:extLst>
          </p:cNvPr>
          <p:cNvSpPr/>
          <p:nvPr/>
        </p:nvSpPr>
        <p:spPr>
          <a:xfrm flipV="1">
            <a:off x="2769924" y="6127995"/>
            <a:ext cx="4676338" cy="84996"/>
          </a:xfrm>
          <a:custGeom>
            <a:avLst/>
            <a:gdLst/>
            <a:ahLst/>
            <a:cxnLst/>
            <a:rect l="l" t="t" r="r" b="b"/>
            <a:pathLst>
              <a:path w="7694295">
                <a:moveTo>
                  <a:pt x="0" y="0"/>
                </a:moveTo>
                <a:lnTo>
                  <a:pt x="7693786" y="0"/>
                </a:lnTo>
              </a:path>
            </a:pathLst>
          </a:custGeom>
          <a:ln w="12700">
            <a:solidFill>
              <a:srgbClr val="CCCCCC"/>
            </a:solidFill>
          </a:ln>
        </p:spPr>
        <p:txBody>
          <a:bodyPr wrap="square" lIns="0" tIns="0" rIns="0" bIns="0" rtlCol="0"/>
          <a:lstStyle/>
          <a:p>
            <a:endParaRPr dirty="0"/>
          </a:p>
        </p:txBody>
      </p:sp>
      <p:sp>
        <p:nvSpPr>
          <p:cNvPr id="38" name="object 60">
            <a:extLst>
              <a:ext uri="{FF2B5EF4-FFF2-40B4-BE49-F238E27FC236}">
                <a16:creationId xmlns:a16="http://schemas.microsoft.com/office/drawing/2014/main" id="{28A256A1-8440-9F46-A887-7F9BDD360909}"/>
              </a:ext>
            </a:extLst>
          </p:cNvPr>
          <p:cNvSpPr/>
          <p:nvPr/>
        </p:nvSpPr>
        <p:spPr>
          <a:xfrm>
            <a:off x="4235450" y="3030220"/>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40" name="object 60">
            <a:extLst>
              <a:ext uri="{FF2B5EF4-FFF2-40B4-BE49-F238E27FC236}">
                <a16:creationId xmlns:a16="http://schemas.microsoft.com/office/drawing/2014/main" id="{A6A526C6-5148-A046-ACFA-A0DA297B3DA9}"/>
              </a:ext>
            </a:extLst>
          </p:cNvPr>
          <p:cNvSpPr/>
          <p:nvPr/>
        </p:nvSpPr>
        <p:spPr>
          <a:xfrm>
            <a:off x="5835650" y="3040742"/>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41" name="object 60">
            <a:extLst>
              <a:ext uri="{FF2B5EF4-FFF2-40B4-BE49-F238E27FC236}">
                <a16:creationId xmlns:a16="http://schemas.microsoft.com/office/drawing/2014/main" id="{9ABF9DDA-2570-604F-83CC-C0F44F7CC949}"/>
              </a:ext>
            </a:extLst>
          </p:cNvPr>
          <p:cNvSpPr/>
          <p:nvPr/>
        </p:nvSpPr>
        <p:spPr>
          <a:xfrm>
            <a:off x="9068362" y="3030220"/>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42" name="object 60">
            <a:extLst>
              <a:ext uri="{FF2B5EF4-FFF2-40B4-BE49-F238E27FC236}">
                <a16:creationId xmlns:a16="http://schemas.microsoft.com/office/drawing/2014/main" id="{65BB38CE-FFF9-9B46-B74C-5B3B5CB1BCBC}"/>
              </a:ext>
            </a:extLst>
          </p:cNvPr>
          <p:cNvSpPr/>
          <p:nvPr/>
        </p:nvSpPr>
        <p:spPr>
          <a:xfrm>
            <a:off x="10407650" y="3030220"/>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43" name="TextBox 42">
            <a:extLst>
              <a:ext uri="{FF2B5EF4-FFF2-40B4-BE49-F238E27FC236}">
                <a16:creationId xmlns:a16="http://schemas.microsoft.com/office/drawing/2014/main" id="{9CA3C836-8F70-1444-A9E2-F0C4BD509762}"/>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44" name="object 39">
            <a:extLst>
              <a:ext uri="{FF2B5EF4-FFF2-40B4-BE49-F238E27FC236}">
                <a16:creationId xmlns:a16="http://schemas.microsoft.com/office/drawing/2014/main" id="{8C7C4558-0BCE-4E57-8CD4-30650429DFB1}"/>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48" name="object 12">
            <a:extLst>
              <a:ext uri="{FF2B5EF4-FFF2-40B4-BE49-F238E27FC236}">
                <a16:creationId xmlns:a16="http://schemas.microsoft.com/office/drawing/2014/main" id="{DD225BE6-F9C7-4F9B-A7F4-3CCA773D18F6}"/>
              </a:ext>
            </a:extLst>
          </p:cNvPr>
          <p:cNvSpPr txBox="1">
            <a:spLocks/>
          </p:cNvSpPr>
          <p:nvPr/>
        </p:nvSpPr>
        <p:spPr>
          <a:xfrm>
            <a:off x="2604114" y="283432"/>
            <a:ext cx="9777824" cy="774571"/>
          </a:xfrm>
          <a:prstGeom prst="rect">
            <a:avLst/>
          </a:prstGeom>
        </p:spPr>
        <p:txBody>
          <a:bodyPr vert="horz" wrap="square" lIns="0" tIns="81280" rIns="0" bIns="0" rtlCol="0">
            <a:spAutoFit/>
          </a:bodyPr>
          <a:lstStyle>
            <a:lvl1pPr>
              <a:defRPr sz="5650" b="0" i="0">
                <a:solidFill>
                  <a:srgbClr val="8B9EA5"/>
                </a:solidFill>
                <a:latin typeface="Poppins-Light"/>
                <a:ea typeface="+mj-ea"/>
                <a:cs typeface="Poppins-Light"/>
              </a:defRPr>
            </a:lvl1pPr>
          </a:lstStyle>
          <a:p>
            <a:pPr marL="12700" marR="5080">
              <a:lnSpc>
                <a:spcPts val="2700"/>
              </a:lnSpc>
              <a:spcBef>
                <a:spcPts val="640"/>
              </a:spcBef>
            </a:pPr>
            <a:r>
              <a:rPr lang="en-NZ" sz="2400" b="1" kern="0" dirty="0">
                <a:solidFill>
                  <a:srgbClr val="1BA9D5"/>
                </a:solidFill>
                <a:latin typeface="Poppins-SemiBold"/>
                <a:cs typeface="Poppins-SemiBold"/>
              </a:rPr>
              <a:t>With </a:t>
            </a:r>
            <a:r>
              <a:rPr lang="en-NZ" sz="2400" b="1" kern="0" dirty="0">
                <a:solidFill>
                  <a:srgbClr val="FF0000"/>
                </a:solidFill>
                <a:latin typeface="Poppins-SemiBold"/>
                <a:cs typeface="Poppins-SemiBold"/>
              </a:rPr>
              <a:t>NZD$808M </a:t>
            </a:r>
            <a:r>
              <a:rPr lang="en-NZ" sz="2400" b="1" kern="0" dirty="0">
                <a:solidFill>
                  <a:srgbClr val="1BA9D5"/>
                </a:solidFill>
                <a:latin typeface="Poppins-SemiBold"/>
                <a:cs typeface="Poppins-SemiBold"/>
              </a:rPr>
              <a:t>traded since 2016, we are experiencing exponential growth</a:t>
            </a:r>
            <a:endParaRPr lang="en-NZ" sz="2400" kern="0" dirty="0">
              <a:latin typeface="Poppins-SemiBold"/>
              <a:cs typeface="Poppins-SemiBold"/>
            </a:endParaRPr>
          </a:p>
        </p:txBody>
      </p:sp>
      <p:graphicFrame>
        <p:nvGraphicFramePr>
          <p:cNvPr id="49" name="Chart 48">
            <a:extLst>
              <a:ext uri="{FF2B5EF4-FFF2-40B4-BE49-F238E27FC236}">
                <a16:creationId xmlns:a16="http://schemas.microsoft.com/office/drawing/2014/main" id="{1F5EFDFF-6271-47D4-8B05-68EAB0B01D10}"/>
              </a:ext>
            </a:extLst>
          </p:cNvPr>
          <p:cNvGraphicFramePr>
            <a:graphicFrameLocks/>
          </p:cNvGraphicFramePr>
          <p:nvPr>
            <p:extLst>
              <p:ext uri="{D42A27DB-BD31-4B8C-83A1-F6EECF244321}">
                <p14:modId xmlns:p14="http://schemas.microsoft.com/office/powerpoint/2010/main" val="731418958"/>
              </p:ext>
            </p:extLst>
          </p:nvPr>
        </p:nvGraphicFramePr>
        <p:xfrm>
          <a:off x="7822366" y="4020744"/>
          <a:ext cx="4718873" cy="2964256"/>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C6B663DA-08AE-4F4B-9D07-77F828071791}"/>
              </a:ext>
            </a:extLst>
          </p:cNvPr>
          <p:cNvSpPr txBox="1"/>
          <p:nvPr/>
        </p:nvSpPr>
        <p:spPr>
          <a:xfrm>
            <a:off x="2746792" y="3995990"/>
            <a:ext cx="3355677" cy="338554"/>
          </a:xfrm>
          <a:prstGeom prst="rect">
            <a:avLst/>
          </a:prstGeom>
          <a:noFill/>
        </p:spPr>
        <p:txBody>
          <a:bodyPr wrap="square" rtlCol="0">
            <a:spAutoFit/>
          </a:bodyPr>
          <a:lstStyle/>
          <a:p>
            <a:r>
              <a:rPr lang="en-US" sz="1600" b="1" dirty="0">
                <a:latin typeface="Poppins" panose="00000500000000000000" pitchFamily="2" charset="0"/>
                <a:cs typeface="Poppins" panose="00000500000000000000" pitchFamily="2" charset="0"/>
              </a:rPr>
              <a:t>Key FY2021 metrics:</a:t>
            </a:r>
            <a:endParaRPr lang="en-NZ" sz="1600" b="1" dirty="0">
              <a:latin typeface="Poppins" panose="00000500000000000000" pitchFamily="2" charset="0"/>
              <a:cs typeface="Poppins" panose="00000500000000000000" pitchFamily="2" charset="0"/>
            </a:endParaRPr>
          </a:p>
        </p:txBody>
      </p:sp>
      <p:sp>
        <p:nvSpPr>
          <p:cNvPr id="5" name="Rectangle: Rounded Corners 4">
            <a:extLst>
              <a:ext uri="{FF2B5EF4-FFF2-40B4-BE49-F238E27FC236}">
                <a16:creationId xmlns:a16="http://schemas.microsoft.com/office/drawing/2014/main" id="{5D9F49CA-5268-4AFA-8489-EF6FE2EC0B63}"/>
              </a:ext>
            </a:extLst>
          </p:cNvPr>
          <p:cNvSpPr/>
          <p:nvPr/>
        </p:nvSpPr>
        <p:spPr>
          <a:xfrm>
            <a:off x="5676574" y="4278991"/>
            <a:ext cx="1412661" cy="569861"/>
          </a:xfrm>
          <a:prstGeom prst="roundRect">
            <a:avLst/>
          </a:prstGeom>
          <a:solidFill>
            <a:srgbClr val="88D2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Poppins" panose="00000500000000000000" pitchFamily="2" charset="0"/>
                <a:cs typeface="Poppins" panose="00000500000000000000" pitchFamily="2" charset="0"/>
              </a:rPr>
              <a:t>NZD</a:t>
            </a:r>
            <a:r>
              <a:rPr lang="en-US" sz="1600" b="1" dirty="0">
                <a:latin typeface="Poppins" panose="00000500000000000000" pitchFamily="2" charset="0"/>
                <a:cs typeface="Poppins" panose="00000500000000000000" pitchFamily="2" charset="0"/>
              </a:rPr>
              <a:t>$1.456 million</a:t>
            </a:r>
            <a:endParaRPr lang="en-NZ" sz="1600" b="1" dirty="0">
              <a:latin typeface="Poppins" panose="00000500000000000000" pitchFamily="2" charset="0"/>
              <a:cs typeface="Poppins" panose="00000500000000000000" pitchFamily="2" charset="0"/>
            </a:endParaRPr>
          </a:p>
        </p:txBody>
      </p:sp>
      <p:sp>
        <p:nvSpPr>
          <p:cNvPr id="50" name="Rectangle: Rounded Corners 49">
            <a:extLst>
              <a:ext uri="{FF2B5EF4-FFF2-40B4-BE49-F238E27FC236}">
                <a16:creationId xmlns:a16="http://schemas.microsoft.com/office/drawing/2014/main" id="{4454E96E-D755-44A0-BB04-23B957B737D5}"/>
              </a:ext>
            </a:extLst>
          </p:cNvPr>
          <p:cNvSpPr/>
          <p:nvPr/>
        </p:nvSpPr>
        <p:spPr>
          <a:xfrm>
            <a:off x="5688586" y="4940910"/>
            <a:ext cx="1412661" cy="569861"/>
          </a:xfrm>
          <a:prstGeom prst="roundRect">
            <a:avLst/>
          </a:prstGeom>
          <a:solidFill>
            <a:srgbClr val="88D2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Poppins" panose="00000500000000000000" pitchFamily="2" charset="0"/>
                <a:cs typeface="Poppins" panose="00000500000000000000" pitchFamily="2" charset="0"/>
              </a:rPr>
              <a:t>53.9%</a:t>
            </a:r>
            <a:endParaRPr lang="en-NZ" sz="1600" b="1" dirty="0">
              <a:latin typeface="Poppins" panose="00000500000000000000" pitchFamily="2" charset="0"/>
              <a:cs typeface="Poppins" panose="00000500000000000000" pitchFamily="2" charset="0"/>
            </a:endParaRPr>
          </a:p>
        </p:txBody>
      </p:sp>
      <p:sp>
        <p:nvSpPr>
          <p:cNvPr id="51" name="Rectangle: Rounded Corners 50">
            <a:extLst>
              <a:ext uri="{FF2B5EF4-FFF2-40B4-BE49-F238E27FC236}">
                <a16:creationId xmlns:a16="http://schemas.microsoft.com/office/drawing/2014/main" id="{2A082130-EC25-44E2-8654-C82DAA2161B4}"/>
              </a:ext>
            </a:extLst>
          </p:cNvPr>
          <p:cNvSpPr/>
          <p:nvPr/>
        </p:nvSpPr>
        <p:spPr>
          <a:xfrm>
            <a:off x="5676574" y="5608828"/>
            <a:ext cx="1412661" cy="569861"/>
          </a:xfrm>
          <a:prstGeom prst="roundRect">
            <a:avLst/>
          </a:prstGeom>
          <a:solidFill>
            <a:srgbClr val="88D2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Poppins" panose="00000500000000000000" pitchFamily="2" charset="0"/>
                <a:cs typeface="Poppins" panose="00000500000000000000" pitchFamily="2" charset="0"/>
              </a:rPr>
              <a:t>61.5%</a:t>
            </a:r>
            <a:endParaRPr lang="en-NZ" sz="1600" b="1" dirty="0">
              <a:latin typeface="Poppins" panose="00000500000000000000" pitchFamily="2" charset="0"/>
              <a:cs typeface="Poppins" panose="00000500000000000000" pitchFamily="2" charset="0"/>
            </a:endParaRPr>
          </a:p>
        </p:txBody>
      </p:sp>
      <p:sp>
        <p:nvSpPr>
          <p:cNvPr id="46" name="TextBox 45">
            <a:extLst>
              <a:ext uri="{FF2B5EF4-FFF2-40B4-BE49-F238E27FC236}">
                <a16:creationId xmlns:a16="http://schemas.microsoft.com/office/drawing/2014/main" id="{50DEC8F8-629E-416D-ADAB-527EEF44E3CA}"/>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6</a:t>
            </a:r>
          </a:p>
        </p:txBody>
      </p:sp>
    </p:spTree>
    <p:extLst>
      <p:ext uri="{BB962C8B-B14F-4D97-AF65-F5344CB8AC3E}">
        <p14:creationId xmlns:p14="http://schemas.microsoft.com/office/powerpoint/2010/main" val="175030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object 3">
            <a:extLst>
              <a:ext uri="{FF2B5EF4-FFF2-40B4-BE49-F238E27FC236}">
                <a16:creationId xmlns:a16="http://schemas.microsoft.com/office/drawing/2014/main" id="{AFC5BDEE-8CC9-B444-9B7A-4B0693DE3FB0}"/>
              </a:ext>
            </a:extLst>
          </p:cNvPr>
          <p:cNvSpPr txBox="1"/>
          <p:nvPr/>
        </p:nvSpPr>
        <p:spPr>
          <a:xfrm>
            <a:off x="593154" y="1079481"/>
            <a:ext cx="3296285" cy="1343958"/>
          </a:xfrm>
          <a:prstGeom prst="rect">
            <a:avLst/>
          </a:prstGeom>
        </p:spPr>
        <p:txBody>
          <a:bodyPr vert="horz" wrap="square" lIns="0" tIns="12700" rIns="0" bIns="0" rtlCol="0">
            <a:spAutoFit/>
          </a:bodyPr>
          <a:lstStyle/>
          <a:p>
            <a:pPr marL="12700">
              <a:lnSpc>
                <a:spcPct val="100000"/>
              </a:lnSpc>
              <a:spcBef>
                <a:spcPts val="100"/>
              </a:spcBef>
            </a:pPr>
            <a:r>
              <a:rPr sz="1200" b="1" dirty="0">
                <a:latin typeface="Poppins-SemiBold"/>
                <a:cs typeface="Poppins-SemiBold"/>
              </a:rPr>
              <a:t>Our competitive </a:t>
            </a:r>
            <a:r>
              <a:rPr sz="1200" b="1" spc="-10" dirty="0">
                <a:latin typeface="Poppins-SemiBold"/>
                <a:cs typeface="Poppins-SemiBold"/>
              </a:rPr>
              <a:t>advantage:</a:t>
            </a:r>
            <a:endParaRPr sz="1200" b="1" dirty="0">
              <a:latin typeface="Poppins-SemiBold"/>
              <a:cs typeface="Poppins-SemiBold"/>
            </a:endParaRPr>
          </a:p>
          <a:p>
            <a:pPr marL="419100" algn="ctr">
              <a:lnSpc>
                <a:spcPct val="100000"/>
              </a:lnSpc>
              <a:spcBef>
                <a:spcPts val="1340"/>
              </a:spcBef>
              <a:tabLst>
                <a:tab pos="1438275" algn="l"/>
                <a:tab pos="2677795" algn="l"/>
              </a:tabLst>
            </a:pPr>
            <a:endParaRPr lang="en-US" sz="2100" b="1" spc="97" baseline="3968" dirty="0">
              <a:solidFill>
                <a:srgbClr val="666666"/>
              </a:solidFill>
              <a:latin typeface="Poppins-SemiBold"/>
              <a:cs typeface="Poppins-SemiBold"/>
            </a:endParaRPr>
          </a:p>
          <a:p>
            <a:pPr marL="419100" algn="ctr">
              <a:lnSpc>
                <a:spcPct val="100000"/>
              </a:lnSpc>
              <a:spcBef>
                <a:spcPts val="1340"/>
              </a:spcBef>
              <a:tabLst>
                <a:tab pos="1438275" algn="l"/>
                <a:tab pos="2677795" algn="l"/>
              </a:tabLst>
            </a:pPr>
            <a:endParaRPr lang="en-NZ" sz="2100" b="1" spc="97" baseline="3968" dirty="0">
              <a:solidFill>
                <a:srgbClr val="666666"/>
              </a:solidFill>
              <a:latin typeface="Poppins-SemiBold"/>
              <a:cs typeface="Poppins-SemiBold"/>
            </a:endParaRPr>
          </a:p>
          <a:p>
            <a:pPr marL="419100" algn="ctr">
              <a:lnSpc>
                <a:spcPct val="100000"/>
              </a:lnSpc>
              <a:spcBef>
                <a:spcPts val="1340"/>
              </a:spcBef>
              <a:tabLst>
                <a:tab pos="1438275" algn="l"/>
                <a:tab pos="2677795" algn="l"/>
              </a:tabLst>
            </a:pPr>
            <a:r>
              <a:rPr b="1" spc="97" baseline="3968" dirty="0">
                <a:latin typeface="Poppins-SemiBold"/>
                <a:cs typeface="Poppins-SemiBold"/>
              </a:rPr>
              <a:t>Name</a:t>
            </a:r>
            <a:r>
              <a:rPr sz="2000" b="1" baseline="3968" dirty="0">
                <a:latin typeface="Poppins-SemiBold"/>
                <a:cs typeface="Poppins-SemiBold"/>
              </a:rPr>
              <a:t>	</a:t>
            </a:r>
            <a:r>
              <a:rPr sz="1200" b="1" spc="60" dirty="0">
                <a:latin typeface="Poppins-SemiBold"/>
                <a:cs typeface="Poppins-SemiBold"/>
              </a:rPr>
              <a:t>Founded</a:t>
            </a:r>
            <a:r>
              <a:rPr sz="1200" b="1" dirty="0">
                <a:latin typeface="Poppins-SemiBold"/>
                <a:cs typeface="Poppins-SemiBold"/>
              </a:rPr>
              <a:t>	</a:t>
            </a:r>
            <a:r>
              <a:rPr sz="1200" b="1" spc="45" dirty="0">
                <a:latin typeface="Poppins-SemiBold"/>
                <a:cs typeface="Poppins-SemiBold"/>
              </a:rPr>
              <a:t>Origin</a:t>
            </a:r>
            <a:endParaRPr sz="1200" b="1" dirty="0">
              <a:latin typeface="Poppins-SemiBold"/>
              <a:cs typeface="Poppins-SemiBold"/>
            </a:endParaRPr>
          </a:p>
        </p:txBody>
      </p:sp>
      <p:sp>
        <p:nvSpPr>
          <p:cNvPr id="27" name="object 2">
            <a:extLst>
              <a:ext uri="{FF2B5EF4-FFF2-40B4-BE49-F238E27FC236}">
                <a16:creationId xmlns:a16="http://schemas.microsoft.com/office/drawing/2014/main" id="{7B416D67-EB87-7D4C-A5DF-7B5DCB16400C}"/>
              </a:ext>
            </a:extLst>
          </p:cNvPr>
          <p:cNvSpPr txBox="1"/>
          <p:nvPr/>
        </p:nvSpPr>
        <p:spPr>
          <a:xfrm>
            <a:off x="597334" y="213712"/>
            <a:ext cx="12172510" cy="751488"/>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1BA9D5"/>
                </a:solidFill>
                <a:latin typeface="Poppins-SemiBold"/>
                <a:cs typeface="Poppins-SemiBold"/>
              </a:rPr>
              <a:t>Our success to date is a product of our unique value proposition and competitive </a:t>
            </a:r>
            <a:r>
              <a:rPr sz="2400" b="1" spc="-10" dirty="0">
                <a:solidFill>
                  <a:srgbClr val="1BA9D5"/>
                </a:solidFill>
                <a:latin typeface="Poppins-SemiBold"/>
                <a:cs typeface="Poppins-SemiBold"/>
              </a:rPr>
              <a:t>advantage</a:t>
            </a:r>
            <a:endParaRPr sz="2400" dirty="0">
              <a:latin typeface="Poppins-SemiBold"/>
              <a:cs typeface="Poppins-SemiBold"/>
            </a:endParaRPr>
          </a:p>
        </p:txBody>
      </p:sp>
      <p:sp>
        <p:nvSpPr>
          <p:cNvPr id="36" name="object 64">
            <a:extLst>
              <a:ext uri="{FF2B5EF4-FFF2-40B4-BE49-F238E27FC236}">
                <a16:creationId xmlns:a16="http://schemas.microsoft.com/office/drawing/2014/main" id="{E4BE245C-DA07-E841-A845-CCC9A68E5278}"/>
              </a:ext>
            </a:extLst>
          </p:cNvPr>
          <p:cNvSpPr txBox="1"/>
          <p:nvPr/>
        </p:nvSpPr>
        <p:spPr>
          <a:xfrm>
            <a:off x="654050" y="1340163"/>
            <a:ext cx="2886806" cy="520655"/>
          </a:xfrm>
          <a:prstGeom prst="rect">
            <a:avLst/>
          </a:prstGeom>
        </p:spPr>
        <p:txBody>
          <a:bodyPr vert="horz" wrap="square" lIns="0" tIns="12700" rIns="0" bIns="0" rtlCol="0">
            <a:spAutoFit/>
          </a:bodyPr>
          <a:lstStyle/>
          <a:p>
            <a:pPr marL="12700" marR="5080">
              <a:spcBef>
                <a:spcPts val="100"/>
              </a:spcBef>
            </a:pPr>
            <a:r>
              <a:rPr sz="1100" b="1" spc="50" dirty="0">
                <a:solidFill>
                  <a:srgbClr val="666666"/>
                </a:solidFill>
                <a:latin typeface="Poppins"/>
                <a:cs typeface="Poppins"/>
              </a:rPr>
              <a:t>Our</a:t>
            </a:r>
            <a:r>
              <a:rPr sz="1100" b="1" spc="229" dirty="0">
                <a:solidFill>
                  <a:srgbClr val="666666"/>
                </a:solidFill>
                <a:latin typeface="Poppins"/>
                <a:cs typeface="Poppins"/>
              </a:rPr>
              <a:t> </a:t>
            </a:r>
            <a:r>
              <a:rPr sz="1100" b="1" dirty="0">
                <a:solidFill>
                  <a:srgbClr val="666666"/>
                </a:solidFill>
                <a:latin typeface="Poppins"/>
                <a:cs typeface="Poppins"/>
              </a:rPr>
              <a:t>ability</a:t>
            </a:r>
            <a:r>
              <a:rPr sz="1100" b="1" spc="235" dirty="0">
                <a:solidFill>
                  <a:srgbClr val="666666"/>
                </a:solidFill>
                <a:latin typeface="Poppins"/>
                <a:cs typeface="Poppins"/>
              </a:rPr>
              <a:t> </a:t>
            </a:r>
            <a:r>
              <a:rPr sz="1100" b="1" dirty="0">
                <a:solidFill>
                  <a:srgbClr val="666666"/>
                </a:solidFill>
                <a:latin typeface="Poppins"/>
                <a:cs typeface="Poppins"/>
              </a:rPr>
              <a:t>to</a:t>
            </a:r>
            <a:r>
              <a:rPr sz="1100" b="1" spc="229" dirty="0">
                <a:solidFill>
                  <a:srgbClr val="666666"/>
                </a:solidFill>
                <a:latin typeface="Poppins"/>
                <a:cs typeface="Poppins"/>
              </a:rPr>
              <a:t> </a:t>
            </a:r>
            <a:r>
              <a:rPr sz="1100" b="1" dirty="0">
                <a:solidFill>
                  <a:srgbClr val="666666"/>
                </a:solidFill>
                <a:latin typeface="Poppins"/>
                <a:cs typeface="Poppins"/>
              </a:rPr>
              <a:t>seamlessly</a:t>
            </a:r>
            <a:r>
              <a:rPr sz="1100" b="1" spc="235" dirty="0">
                <a:solidFill>
                  <a:srgbClr val="666666"/>
                </a:solidFill>
                <a:latin typeface="Poppins"/>
                <a:cs typeface="Poppins"/>
              </a:rPr>
              <a:t> </a:t>
            </a:r>
            <a:r>
              <a:rPr sz="1100" b="1" spc="-10" dirty="0">
                <a:solidFill>
                  <a:srgbClr val="666666"/>
                </a:solidFill>
                <a:latin typeface="Poppins"/>
                <a:cs typeface="Poppins"/>
              </a:rPr>
              <a:t>white</a:t>
            </a:r>
            <a:r>
              <a:rPr sz="1100" b="1" spc="500" dirty="0">
                <a:solidFill>
                  <a:srgbClr val="666666"/>
                </a:solidFill>
                <a:latin typeface="Poppins"/>
                <a:cs typeface="Poppins"/>
              </a:rPr>
              <a:t> </a:t>
            </a:r>
            <a:r>
              <a:rPr sz="1100" b="1" dirty="0">
                <a:solidFill>
                  <a:srgbClr val="666666"/>
                </a:solidFill>
                <a:latin typeface="Poppins"/>
                <a:cs typeface="Poppins"/>
              </a:rPr>
              <a:t>label</a:t>
            </a:r>
            <a:r>
              <a:rPr sz="1100" b="1" spc="190" dirty="0">
                <a:solidFill>
                  <a:srgbClr val="666666"/>
                </a:solidFill>
                <a:latin typeface="Poppins"/>
                <a:cs typeface="Poppins"/>
              </a:rPr>
              <a:t> </a:t>
            </a:r>
            <a:r>
              <a:rPr sz="1100" b="1" dirty="0">
                <a:solidFill>
                  <a:srgbClr val="666666"/>
                </a:solidFill>
                <a:latin typeface="Poppins"/>
                <a:cs typeface="Poppins"/>
              </a:rPr>
              <a:t>the</a:t>
            </a:r>
            <a:r>
              <a:rPr sz="1100" b="1" spc="190" dirty="0">
                <a:solidFill>
                  <a:srgbClr val="666666"/>
                </a:solidFill>
                <a:latin typeface="Poppins"/>
                <a:cs typeface="Poppins"/>
              </a:rPr>
              <a:t> </a:t>
            </a:r>
            <a:r>
              <a:rPr sz="1100" b="1" dirty="0">
                <a:solidFill>
                  <a:srgbClr val="666666"/>
                </a:solidFill>
                <a:latin typeface="Poppins"/>
                <a:cs typeface="Poppins"/>
              </a:rPr>
              <a:t>platform</a:t>
            </a:r>
            <a:r>
              <a:rPr sz="1100" b="1" spc="190" dirty="0">
                <a:solidFill>
                  <a:srgbClr val="666666"/>
                </a:solidFill>
                <a:latin typeface="Poppins"/>
                <a:cs typeface="Poppins"/>
              </a:rPr>
              <a:t> </a:t>
            </a:r>
            <a:r>
              <a:rPr sz="1100" b="1" spc="50" dirty="0">
                <a:solidFill>
                  <a:srgbClr val="666666"/>
                </a:solidFill>
                <a:latin typeface="Poppins"/>
                <a:cs typeface="Poppins"/>
              </a:rPr>
              <a:t>so</a:t>
            </a:r>
            <a:r>
              <a:rPr sz="1100" b="1" spc="190" dirty="0">
                <a:solidFill>
                  <a:srgbClr val="666666"/>
                </a:solidFill>
                <a:latin typeface="Poppins"/>
                <a:cs typeface="Poppins"/>
              </a:rPr>
              <a:t> </a:t>
            </a:r>
            <a:r>
              <a:rPr sz="1100" b="1" dirty="0">
                <a:solidFill>
                  <a:srgbClr val="666666"/>
                </a:solidFill>
                <a:latin typeface="Poppins"/>
                <a:cs typeface="Poppins"/>
              </a:rPr>
              <a:t>it</a:t>
            </a:r>
            <a:r>
              <a:rPr sz="1100" b="1" spc="190" dirty="0">
                <a:solidFill>
                  <a:srgbClr val="666666"/>
                </a:solidFill>
                <a:latin typeface="Poppins"/>
                <a:cs typeface="Poppins"/>
              </a:rPr>
              <a:t> </a:t>
            </a:r>
            <a:r>
              <a:rPr sz="1100" b="1" dirty="0">
                <a:solidFill>
                  <a:srgbClr val="666666"/>
                </a:solidFill>
                <a:latin typeface="Poppins"/>
                <a:cs typeface="Poppins"/>
              </a:rPr>
              <a:t>looks</a:t>
            </a:r>
            <a:r>
              <a:rPr sz="1100" b="1" spc="190" dirty="0">
                <a:solidFill>
                  <a:srgbClr val="666666"/>
                </a:solidFill>
                <a:latin typeface="Poppins"/>
                <a:cs typeface="Poppins"/>
              </a:rPr>
              <a:t> </a:t>
            </a:r>
            <a:r>
              <a:rPr sz="1100" b="1" spc="30" dirty="0">
                <a:solidFill>
                  <a:srgbClr val="666666"/>
                </a:solidFill>
                <a:latin typeface="Poppins"/>
                <a:cs typeface="Poppins"/>
              </a:rPr>
              <a:t>and </a:t>
            </a:r>
            <a:r>
              <a:rPr sz="1100" b="1" dirty="0">
                <a:solidFill>
                  <a:srgbClr val="666666"/>
                </a:solidFill>
                <a:latin typeface="Poppins"/>
                <a:cs typeface="Poppins"/>
              </a:rPr>
              <a:t>feels</a:t>
            </a:r>
            <a:r>
              <a:rPr sz="1100" b="1" spc="125" dirty="0">
                <a:solidFill>
                  <a:srgbClr val="666666"/>
                </a:solidFill>
                <a:latin typeface="Poppins"/>
                <a:cs typeface="Poppins"/>
              </a:rPr>
              <a:t> </a:t>
            </a:r>
            <a:r>
              <a:rPr sz="1100" b="1" dirty="0">
                <a:solidFill>
                  <a:srgbClr val="666666"/>
                </a:solidFill>
                <a:latin typeface="Poppins"/>
                <a:cs typeface="Poppins"/>
              </a:rPr>
              <a:t>like</a:t>
            </a:r>
            <a:r>
              <a:rPr sz="1100" b="1" spc="125" dirty="0">
                <a:solidFill>
                  <a:srgbClr val="666666"/>
                </a:solidFill>
                <a:latin typeface="Poppins"/>
                <a:cs typeface="Poppins"/>
              </a:rPr>
              <a:t> </a:t>
            </a:r>
            <a:r>
              <a:rPr sz="1100" b="1" dirty="0">
                <a:solidFill>
                  <a:srgbClr val="666666"/>
                </a:solidFill>
                <a:latin typeface="Poppins"/>
                <a:cs typeface="Poppins"/>
              </a:rPr>
              <a:t>it</a:t>
            </a:r>
            <a:r>
              <a:rPr sz="1100" b="1" spc="130" dirty="0">
                <a:solidFill>
                  <a:srgbClr val="666666"/>
                </a:solidFill>
                <a:latin typeface="Poppins"/>
                <a:cs typeface="Poppins"/>
              </a:rPr>
              <a:t> </a:t>
            </a:r>
            <a:r>
              <a:rPr sz="1100" b="1" spc="50" dirty="0">
                <a:solidFill>
                  <a:srgbClr val="666666"/>
                </a:solidFill>
                <a:latin typeface="Poppins"/>
                <a:cs typeface="Poppins"/>
              </a:rPr>
              <a:t>belongs</a:t>
            </a:r>
            <a:r>
              <a:rPr sz="1100" b="1" spc="125" dirty="0">
                <a:solidFill>
                  <a:srgbClr val="666666"/>
                </a:solidFill>
                <a:latin typeface="Poppins"/>
                <a:cs typeface="Poppins"/>
              </a:rPr>
              <a:t> </a:t>
            </a:r>
            <a:r>
              <a:rPr sz="1100" b="1" dirty="0">
                <a:solidFill>
                  <a:srgbClr val="666666"/>
                </a:solidFill>
                <a:latin typeface="Poppins"/>
                <a:cs typeface="Poppins"/>
              </a:rPr>
              <a:t>to</a:t>
            </a:r>
            <a:r>
              <a:rPr sz="1100" b="1" spc="125" dirty="0">
                <a:solidFill>
                  <a:srgbClr val="666666"/>
                </a:solidFill>
                <a:latin typeface="Poppins"/>
                <a:cs typeface="Poppins"/>
              </a:rPr>
              <a:t> </a:t>
            </a:r>
            <a:r>
              <a:rPr sz="1100" b="1" dirty="0">
                <a:solidFill>
                  <a:srgbClr val="666666"/>
                </a:solidFill>
                <a:latin typeface="Poppins"/>
                <a:cs typeface="Poppins"/>
              </a:rPr>
              <a:t>our</a:t>
            </a:r>
            <a:r>
              <a:rPr sz="1100" b="1" spc="130" dirty="0">
                <a:solidFill>
                  <a:srgbClr val="666666"/>
                </a:solidFill>
                <a:latin typeface="Poppins"/>
                <a:cs typeface="Poppins"/>
              </a:rPr>
              <a:t> </a:t>
            </a:r>
            <a:r>
              <a:rPr sz="1100" b="1" spc="40" dirty="0">
                <a:solidFill>
                  <a:srgbClr val="666666"/>
                </a:solidFill>
                <a:latin typeface="Poppins"/>
                <a:cs typeface="Poppins"/>
              </a:rPr>
              <a:t>customer</a:t>
            </a:r>
            <a:endParaRPr sz="1100" b="1" dirty="0">
              <a:latin typeface="Poppins"/>
              <a:cs typeface="Poppins"/>
            </a:endParaRPr>
          </a:p>
        </p:txBody>
      </p:sp>
      <p:sp>
        <p:nvSpPr>
          <p:cNvPr id="38" name="object 65">
            <a:extLst>
              <a:ext uri="{FF2B5EF4-FFF2-40B4-BE49-F238E27FC236}">
                <a16:creationId xmlns:a16="http://schemas.microsoft.com/office/drawing/2014/main" id="{3EBC6DA9-7BBA-B043-B982-A42D477BEFF3}"/>
              </a:ext>
            </a:extLst>
          </p:cNvPr>
          <p:cNvSpPr txBox="1"/>
          <p:nvPr/>
        </p:nvSpPr>
        <p:spPr>
          <a:xfrm>
            <a:off x="3889438" y="1350308"/>
            <a:ext cx="2067202" cy="520655"/>
          </a:xfrm>
          <a:prstGeom prst="rect">
            <a:avLst/>
          </a:prstGeom>
        </p:spPr>
        <p:txBody>
          <a:bodyPr vert="horz" wrap="square" lIns="0" tIns="12700" rIns="0" bIns="0" rtlCol="0">
            <a:spAutoFit/>
          </a:bodyPr>
          <a:lstStyle/>
          <a:p>
            <a:pPr marL="12700" marR="5080">
              <a:spcBef>
                <a:spcPts val="100"/>
              </a:spcBef>
            </a:pPr>
            <a:r>
              <a:rPr sz="1100" b="1" spc="50" dirty="0">
                <a:solidFill>
                  <a:srgbClr val="666666"/>
                </a:solidFill>
                <a:latin typeface="Poppins"/>
                <a:cs typeface="Poppins"/>
              </a:rPr>
              <a:t>Our</a:t>
            </a:r>
            <a:r>
              <a:rPr sz="1100" b="1" spc="105" dirty="0">
                <a:solidFill>
                  <a:srgbClr val="666666"/>
                </a:solidFill>
                <a:latin typeface="Poppins"/>
                <a:cs typeface="Poppins"/>
              </a:rPr>
              <a:t> </a:t>
            </a:r>
            <a:r>
              <a:rPr sz="1100" b="1" dirty="0">
                <a:solidFill>
                  <a:srgbClr val="666666"/>
                </a:solidFill>
                <a:latin typeface="Poppins"/>
                <a:cs typeface="Poppins"/>
              </a:rPr>
              <a:t>clean</a:t>
            </a:r>
            <a:r>
              <a:rPr sz="1100" b="1" spc="110" dirty="0">
                <a:solidFill>
                  <a:srgbClr val="666666"/>
                </a:solidFill>
                <a:latin typeface="Poppins"/>
                <a:cs typeface="Poppins"/>
              </a:rPr>
              <a:t> </a:t>
            </a:r>
            <a:r>
              <a:rPr sz="1100" b="1" spc="55" dirty="0">
                <a:solidFill>
                  <a:srgbClr val="666666"/>
                </a:solidFill>
                <a:latin typeface="Poppins"/>
                <a:cs typeface="Poppins"/>
              </a:rPr>
              <a:t>and</a:t>
            </a:r>
            <a:r>
              <a:rPr sz="1100" b="1" spc="105" dirty="0">
                <a:solidFill>
                  <a:srgbClr val="666666"/>
                </a:solidFill>
                <a:latin typeface="Poppins"/>
                <a:cs typeface="Poppins"/>
              </a:rPr>
              <a:t> </a:t>
            </a:r>
            <a:r>
              <a:rPr sz="1100" b="1" spc="-10" dirty="0">
                <a:solidFill>
                  <a:srgbClr val="666666"/>
                </a:solidFill>
                <a:latin typeface="Poppins"/>
                <a:cs typeface="Poppins"/>
              </a:rPr>
              <a:t>intuitive </a:t>
            </a:r>
            <a:r>
              <a:rPr sz="1100" b="1" dirty="0">
                <a:solidFill>
                  <a:srgbClr val="666666"/>
                </a:solidFill>
                <a:latin typeface="Poppins"/>
                <a:cs typeface="Poppins"/>
              </a:rPr>
              <a:t>interface</a:t>
            </a:r>
            <a:r>
              <a:rPr sz="1100" b="1" spc="305" dirty="0">
                <a:solidFill>
                  <a:srgbClr val="666666"/>
                </a:solidFill>
                <a:latin typeface="Poppins"/>
                <a:cs typeface="Poppins"/>
              </a:rPr>
              <a:t> </a:t>
            </a:r>
            <a:r>
              <a:rPr sz="1100" b="1" dirty="0">
                <a:solidFill>
                  <a:srgbClr val="666666"/>
                </a:solidFill>
                <a:latin typeface="Poppins"/>
                <a:cs typeface="Poppins"/>
              </a:rPr>
              <a:t>that</a:t>
            </a:r>
            <a:r>
              <a:rPr sz="1100" b="1" spc="305" dirty="0">
                <a:solidFill>
                  <a:srgbClr val="666666"/>
                </a:solidFill>
                <a:latin typeface="Poppins"/>
                <a:cs typeface="Poppins"/>
              </a:rPr>
              <a:t> </a:t>
            </a:r>
            <a:r>
              <a:rPr sz="1100" b="1" spc="40" dirty="0">
                <a:solidFill>
                  <a:srgbClr val="666666"/>
                </a:solidFill>
                <a:latin typeface="Poppins"/>
                <a:cs typeface="Poppins"/>
              </a:rPr>
              <a:t>improves </a:t>
            </a:r>
            <a:r>
              <a:rPr sz="1100" b="1" spc="50" dirty="0">
                <a:solidFill>
                  <a:srgbClr val="666666"/>
                </a:solidFill>
                <a:latin typeface="Poppins"/>
                <a:cs typeface="Poppins"/>
              </a:rPr>
              <a:t>customer</a:t>
            </a:r>
            <a:r>
              <a:rPr sz="1100" b="1" spc="40" dirty="0">
                <a:solidFill>
                  <a:srgbClr val="666666"/>
                </a:solidFill>
                <a:latin typeface="Poppins"/>
                <a:cs typeface="Poppins"/>
              </a:rPr>
              <a:t> </a:t>
            </a:r>
            <a:r>
              <a:rPr sz="1100" b="1" spc="-10" dirty="0">
                <a:solidFill>
                  <a:srgbClr val="666666"/>
                </a:solidFill>
                <a:latin typeface="Poppins"/>
                <a:cs typeface="Poppins"/>
              </a:rPr>
              <a:t>experience</a:t>
            </a:r>
            <a:endParaRPr sz="1100" b="1" dirty="0">
              <a:latin typeface="Poppins"/>
              <a:cs typeface="Poppins"/>
            </a:endParaRPr>
          </a:p>
        </p:txBody>
      </p:sp>
      <p:sp>
        <p:nvSpPr>
          <p:cNvPr id="40" name="object 66">
            <a:extLst>
              <a:ext uri="{FF2B5EF4-FFF2-40B4-BE49-F238E27FC236}">
                <a16:creationId xmlns:a16="http://schemas.microsoft.com/office/drawing/2014/main" id="{D4D5D331-03EA-0E4A-AEAE-5F7AF9E5A33C}"/>
              </a:ext>
            </a:extLst>
          </p:cNvPr>
          <p:cNvSpPr txBox="1"/>
          <p:nvPr/>
        </p:nvSpPr>
        <p:spPr>
          <a:xfrm>
            <a:off x="6112486" y="1346200"/>
            <a:ext cx="2372995" cy="543739"/>
          </a:xfrm>
          <a:prstGeom prst="rect">
            <a:avLst/>
          </a:prstGeom>
        </p:spPr>
        <p:txBody>
          <a:bodyPr vert="horz" wrap="square" lIns="0" tIns="35560" rIns="0" bIns="0" rtlCol="0">
            <a:spAutoFit/>
          </a:bodyPr>
          <a:lstStyle/>
          <a:p>
            <a:pPr marL="12700">
              <a:spcBef>
                <a:spcPts val="280"/>
              </a:spcBef>
            </a:pPr>
            <a:r>
              <a:rPr sz="1100" b="1" spc="50" dirty="0">
                <a:solidFill>
                  <a:srgbClr val="666666"/>
                </a:solidFill>
                <a:latin typeface="Poppins"/>
                <a:cs typeface="Poppins"/>
              </a:rPr>
              <a:t>Our</a:t>
            </a:r>
            <a:r>
              <a:rPr sz="1100" b="1" spc="175" dirty="0">
                <a:solidFill>
                  <a:srgbClr val="666666"/>
                </a:solidFill>
                <a:latin typeface="Poppins"/>
                <a:cs typeface="Poppins"/>
              </a:rPr>
              <a:t> </a:t>
            </a:r>
            <a:r>
              <a:rPr sz="1100" b="1" dirty="0">
                <a:solidFill>
                  <a:srgbClr val="666666"/>
                </a:solidFill>
                <a:latin typeface="Poppins"/>
                <a:cs typeface="Poppins"/>
              </a:rPr>
              <a:t>status</a:t>
            </a:r>
            <a:r>
              <a:rPr sz="1100" b="1" spc="180" dirty="0">
                <a:solidFill>
                  <a:srgbClr val="666666"/>
                </a:solidFill>
                <a:latin typeface="Poppins"/>
                <a:cs typeface="Poppins"/>
              </a:rPr>
              <a:t> </a:t>
            </a:r>
            <a:r>
              <a:rPr sz="1100" b="1" spc="50" dirty="0">
                <a:solidFill>
                  <a:srgbClr val="666666"/>
                </a:solidFill>
                <a:latin typeface="Poppins"/>
                <a:cs typeface="Poppins"/>
              </a:rPr>
              <a:t>as</a:t>
            </a:r>
            <a:r>
              <a:rPr sz="1100" b="1" spc="180" dirty="0">
                <a:solidFill>
                  <a:srgbClr val="666666"/>
                </a:solidFill>
                <a:latin typeface="Poppins"/>
                <a:cs typeface="Poppins"/>
              </a:rPr>
              <a:t> </a:t>
            </a:r>
            <a:r>
              <a:rPr sz="1100" b="1" dirty="0">
                <a:solidFill>
                  <a:srgbClr val="666666"/>
                </a:solidFill>
                <a:latin typeface="Poppins"/>
                <a:cs typeface="Poppins"/>
              </a:rPr>
              <a:t>industry</a:t>
            </a:r>
            <a:r>
              <a:rPr sz="1100" b="1" spc="180" dirty="0">
                <a:solidFill>
                  <a:srgbClr val="666666"/>
                </a:solidFill>
                <a:latin typeface="Poppins"/>
                <a:cs typeface="Poppins"/>
              </a:rPr>
              <a:t> </a:t>
            </a:r>
            <a:r>
              <a:rPr sz="1100" b="1" spc="-10" dirty="0">
                <a:solidFill>
                  <a:srgbClr val="666666"/>
                </a:solidFill>
                <a:latin typeface="Poppins"/>
                <a:cs typeface="Poppins"/>
              </a:rPr>
              <a:t>agnostic</a:t>
            </a:r>
            <a:r>
              <a:rPr lang="en-US" sz="1100" b="1" dirty="0">
                <a:latin typeface="Poppins"/>
                <a:cs typeface="Poppins"/>
              </a:rPr>
              <a:t> </a:t>
            </a:r>
            <a:r>
              <a:rPr sz="1100" b="1" spc="55" dirty="0">
                <a:solidFill>
                  <a:srgbClr val="666666"/>
                </a:solidFill>
                <a:latin typeface="Poppins"/>
                <a:cs typeface="Poppins"/>
              </a:rPr>
              <a:t>–</a:t>
            </a:r>
            <a:r>
              <a:rPr sz="1100" b="1" spc="165" dirty="0">
                <a:solidFill>
                  <a:srgbClr val="666666"/>
                </a:solidFill>
                <a:latin typeface="Poppins"/>
                <a:cs typeface="Poppins"/>
              </a:rPr>
              <a:t> </a:t>
            </a:r>
            <a:r>
              <a:rPr sz="1100" b="1" spc="60" dirty="0">
                <a:solidFill>
                  <a:srgbClr val="666666"/>
                </a:solidFill>
                <a:latin typeface="Poppins"/>
                <a:cs typeface="Poppins"/>
              </a:rPr>
              <a:t>we</a:t>
            </a:r>
            <a:r>
              <a:rPr sz="1100" b="1" spc="165" dirty="0">
                <a:solidFill>
                  <a:srgbClr val="666666"/>
                </a:solidFill>
                <a:latin typeface="Poppins"/>
                <a:cs typeface="Poppins"/>
              </a:rPr>
              <a:t> </a:t>
            </a:r>
            <a:r>
              <a:rPr sz="1100" b="1" dirty="0">
                <a:solidFill>
                  <a:srgbClr val="666666"/>
                </a:solidFill>
                <a:latin typeface="Poppins"/>
                <a:cs typeface="Poppins"/>
              </a:rPr>
              <a:t>are</a:t>
            </a:r>
            <a:r>
              <a:rPr sz="1100" b="1" spc="165" dirty="0">
                <a:solidFill>
                  <a:srgbClr val="666666"/>
                </a:solidFill>
                <a:latin typeface="Poppins"/>
                <a:cs typeface="Poppins"/>
              </a:rPr>
              <a:t> </a:t>
            </a:r>
            <a:r>
              <a:rPr sz="1100" b="1" dirty="0">
                <a:solidFill>
                  <a:srgbClr val="666666"/>
                </a:solidFill>
                <a:latin typeface="Poppins"/>
                <a:cs typeface="Poppins"/>
              </a:rPr>
              <a:t>not</a:t>
            </a:r>
            <a:r>
              <a:rPr sz="1100" b="1" spc="165" dirty="0">
                <a:solidFill>
                  <a:srgbClr val="666666"/>
                </a:solidFill>
                <a:latin typeface="Poppins"/>
                <a:cs typeface="Poppins"/>
              </a:rPr>
              <a:t> </a:t>
            </a:r>
            <a:r>
              <a:rPr sz="1100" b="1" dirty="0">
                <a:solidFill>
                  <a:srgbClr val="666666"/>
                </a:solidFill>
                <a:latin typeface="Poppins"/>
                <a:cs typeface="Poppins"/>
              </a:rPr>
              <a:t>affiliated</a:t>
            </a:r>
            <a:r>
              <a:rPr sz="1100" b="1" spc="165" dirty="0">
                <a:solidFill>
                  <a:srgbClr val="666666"/>
                </a:solidFill>
                <a:latin typeface="Poppins"/>
                <a:cs typeface="Poppins"/>
              </a:rPr>
              <a:t> </a:t>
            </a:r>
            <a:r>
              <a:rPr sz="1100" b="1" dirty="0">
                <a:solidFill>
                  <a:srgbClr val="666666"/>
                </a:solidFill>
                <a:latin typeface="Poppins"/>
                <a:cs typeface="Poppins"/>
              </a:rPr>
              <a:t>with</a:t>
            </a:r>
            <a:r>
              <a:rPr sz="1100" b="1" spc="165" dirty="0">
                <a:solidFill>
                  <a:srgbClr val="666666"/>
                </a:solidFill>
                <a:latin typeface="Poppins"/>
                <a:cs typeface="Poppins"/>
              </a:rPr>
              <a:t> </a:t>
            </a:r>
            <a:r>
              <a:rPr sz="1100" b="1" spc="30" dirty="0">
                <a:solidFill>
                  <a:srgbClr val="666666"/>
                </a:solidFill>
                <a:latin typeface="Poppins"/>
                <a:cs typeface="Poppins"/>
              </a:rPr>
              <a:t>any </a:t>
            </a:r>
            <a:r>
              <a:rPr sz="1100" b="1" spc="50" dirty="0">
                <a:solidFill>
                  <a:srgbClr val="666666"/>
                </a:solidFill>
                <a:latin typeface="Poppins"/>
                <a:cs typeface="Poppins"/>
              </a:rPr>
              <a:t>major</a:t>
            </a:r>
            <a:r>
              <a:rPr sz="1100" b="1" spc="30" dirty="0">
                <a:solidFill>
                  <a:srgbClr val="666666"/>
                </a:solidFill>
                <a:latin typeface="Poppins"/>
                <a:cs typeface="Poppins"/>
              </a:rPr>
              <a:t> </a:t>
            </a:r>
            <a:r>
              <a:rPr sz="1100" b="1" spc="-10" dirty="0">
                <a:solidFill>
                  <a:srgbClr val="666666"/>
                </a:solidFill>
                <a:latin typeface="Poppins"/>
                <a:cs typeface="Poppins"/>
              </a:rPr>
              <a:t>trader</a:t>
            </a:r>
            <a:endParaRPr sz="1100" b="1" dirty="0">
              <a:latin typeface="Poppins"/>
              <a:cs typeface="Poppins"/>
            </a:endParaRPr>
          </a:p>
        </p:txBody>
      </p:sp>
      <p:sp>
        <p:nvSpPr>
          <p:cNvPr id="41" name="object 67">
            <a:extLst>
              <a:ext uri="{FF2B5EF4-FFF2-40B4-BE49-F238E27FC236}">
                <a16:creationId xmlns:a16="http://schemas.microsoft.com/office/drawing/2014/main" id="{8F9BE455-3F31-1542-A2C3-66EE900FD090}"/>
              </a:ext>
            </a:extLst>
          </p:cNvPr>
          <p:cNvSpPr txBox="1"/>
          <p:nvPr/>
        </p:nvSpPr>
        <p:spPr>
          <a:xfrm>
            <a:off x="8771029" y="1350308"/>
            <a:ext cx="1492250" cy="520655"/>
          </a:xfrm>
          <a:prstGeom prst="rect">
            <a:avLst/>
          </a:prstGeom>
        </p:spPr>
        <p:txBody>
          <a:bodyPr vert="horz" wrap="square" lIns="0" tIns="12700" rIns="0" bIns="0" rtlCol="0">
            <a:spAutoFit/>
          </a:bodyPr>
          <a:lstStyle/>
          <a:p>
            <a:pPr marL="12700" marR="5080">
              <a:spcBef>
                <a:spcPts val="100"/>
              </a:spcBef>
            </a:pPr>
            <a:r>
              <a:rPr sz="1100" b="1" spc="50" dirty="0">
                <a:solidFill>
                  <a:srgbClr val="666666"/>
                </a:solidFill>
                <a:latin typeface="Poppins"/>
                <a:cs typeface="Poppins"/>
              </a:rPr>
              <a:t>Our</a:t>
            </a:r>
            <a:r>
              <a:rPr sz="1100" b="1" spc="220" dirty="0">
                <a:solidFill>
                  <a:srgbClr val="666666"/>
                </a:solidFill>
                <a:latin typeface="Poppins"/>
                <a:cs typeface="Poppins"/>
              </a:rPr>
              <a:t> </a:t>
            </a:r>
            <a:r>
              <a:rPr sz="1100" b="1" dirty="0">
                <a:solidFill>
                  <a:srgbClr val="666666"/>
                </a:solidFill>
                <a:latin typeface="Poppins"/>
                <a:cs typeface="Poppins"/>
              </a:rPr>
              <a:t>expertise</a:t>
            </a:r>
            <a:r>
              <a:rPr sz="1100" b="1" spc="225" dirty="0">
                <a:solidFill>
                  <a:srgbClr val="666666"/>
                </a:solidFill>
                <a:latin typeface="Poppins"/>
                <a:cs typeface="Poppins"/>
              </a:rPr>
              <a:t> </a:t>
            </a:r>
            <a:r>
              <a:rPr sz="1100" b="1" spc="-25" dirty="0">
                <a:solidFill>
                  <a:srgbClr val="666666"/>
                </a:solidFill>
                <a:latin typeface="Poppins"/>
                <a:cs typeface="Poppins"/>
              </a:rPr>
              <a:t>in </a:t>
            </a:r>
            <a:r>
              <a:rPr lang="en-NZ" sz="1100" b="1" spc="55" dirty="0">
                <a:solidFill>
                  <a:srgbClr val="FF0000"/>
                </a:solidFill>
                <a:latin typeface="Poppins"/>
                <a:cs typeface="Poppins"/>
              </a:rPr>
              <a:t>the sectors we trade in</a:t>
            </a:r>
            <a:endParaRPr sz="1100" b="1" dirty="0">
              <a:latin typeface="Poppins"/>
              <a:cs typeface="Poppins"/>
            </a:endParaRPr>
          </a:p>
        </p:txBody>
      </p:sp>
      <p:sp>
        <p:nvSpPr>
          <p:cNvPr id="42" name="object 68">
            <a:extLst>
              <a:ext uri="{FF2B5EF4-FFF2-40B4-BE49-F238E27FC236}">
                <a16:creationId xmlns:a16="http://schemas.microsoft.com/office/drawing/2014/main" id="{9881C537-E036-6946-AEFA-E6C27DB26801}"/>
              </a:ext>
            </a:extLst>
          </p:cNvPr>
          <p:cNvSpPr txBox="1"/>
          <p:nvPr/>
        </p:nvSpPr>
        <p:spPr>
          <a:xfrm>
            <a:off x="10541475" y="1340163"/>
            <a:ext cx="2131412" cy="689932"/>
          </a:xfrm>
          <a:prstGeom prst="rect">
            <a:avLst/>
          </a:prstGeom>
        </p:spPr>
        <p:txBody>
          <a:bodyPr vert="horz" wrap="square" lIns="0" tIns="12700" rIns="0" bIns="0" rtlCol="0">
            <a:spAutoFit/>
          </a:bodyPr>
          <a:lstStyle/>
          <a:p>
            <a:pPr marL="12700" marR="5080">
              <a:spcBef>
                <a:spcPts val="100"/>
              </a:spcBef>
            </a:pPr>
            <a:r>
              <a:rPr sz="1100" b="1" spc="50" dirty="0">
                <a:solidFill>
                  <a:srgbClr val="666666"/>
                </a:solidFill>
                <a:latin typeface="Poppins"/>
                <a:cs typeface="Poppins"/>
              </a:rPr>
              <a:t>Our</a:t>
            </a:r>
            <a:r>
              <a:rPr sz="1100" b="1" spc="35" dirty="0">
                <a:solidFill>
                  <a:srgbClr val="666666"/>
                </a:solidFill>
                <a:latin typeface="Poppins"/>
                <a:cs typeface="Poppins"/>
              </a:rPr>
              <a:t> </a:t>
            </a:r>
            <a:r>
              <a:rPr sz="1100" b="1" spc="55" dirty="0">
                <a:solidFill>
                  <a:srgbClr val="666666"/>
                </a:solidFill>
                <a:latin typeface="Poppins"/>
                <a:cs typeface="Poppins"/>
              </a:rPr>
              <a:t>commitment</a:t>
            </a:r>
            <a:r>
              <a:rPr sz="1100" b="1" spc="40" dirty="0">
                <a:solidFill>
                  <a:srgbClr val="666666"/>
                </a:solidFill>
                <a:latin typeface="Poppins"/>
                <a:cs typeface="Poppins"/>
              </a:rPr>
              <a:t> </a:t>
            </a:r>
            <a:r>
              <a:rPr sz="1100" b="1" spc="-25" dirty="0">
                <a:solidFill>
                  <a:srgbClr val="666666"/>
                </a:solidFill>
                <a:latin typeface="Poppins"/>
                <a:cs typeface="Poppins"/>
              </a:rPr>
              <a:t>to </a:t>
            </a:r>
            <a:r>
              <a:rPr sz="1100" b="1" dirty="0">
                <a:solidFill>
                  <a:srgbClr val="666666"/>
                </a:solidFill>
                <a:latin typeface="Poppins"/>
                <a:cs typeface="Poppins"/>
              </a:rPr>
              <a:t>allowing</a:t>
            </a:r>
            <a:r>
              <a:rPr sz="1100" b="1" spc="195" dirty="0">
                <a:solidFill>
                  <a:srgbClr val="666666"/>
                </a:solidFill>
                <a:latin typeface="Poppins"/>
                <a:cs typeface="Poppins"/>
              </a:rPr>
              <a:t> </a:t>
            </a:r>
            <a:r>
              <a:rPr sz="1100" b="1" dirty="0">
                <a:solidFill>
                  <a:srgbClr val="666666"/>
                </a:solidFill>
                <a:latin typeface="Poppins"/>
                <a:cs typeface="Poppins"/>
              </a:rPr>
              <a:t>our</a:t>
            </a:r>
            <a:r>
              <a:rPr sz="1100" b="1" spc="195" dirty="0">
                <a:solidFill>
                  <a:srgbClr val="666666"/>
                </a:solidFill>
                <a:latin typeface="Poppins"/>
                <a:cs typeface="Poppins"/>
              </a:rPr>
              <a:t> </a:t>
            </a:r>
            <a:r>
              <a:rPr sz="1100" b="1" spc="50" dirty="0">
                <a:solidFill>
                  <a:srgbClr val="666666"/>
                </a:solidFill>
                <a:latin typeface="Poppins"/>
                <a:cs typeface="Poppins"/>
              </a:rPr>
              <a:t>customers</a:t>
            </a:r>
            <a:r>
              <a:rPr sz="1100" b="1" spc="200" dirty="0">
                <a:solidFill>
                  <a:srgbClr val="666666"/>
                </a:solidFill>
                <a:latin typeface="Poppins"/>
                <a:cs typeface="Poppins"/>
              </a:rPr>
              <a:t> </a:t>
            </a:r>
            <a:r>
              <a:rPr sz="1100" b="1" spc="-25" dirty="0">
                <a:solidFill>
                  <a:srgbClr val="666666"/>
                </a:solidFill>
                <a:latin typeface="Poppins"/>
                <a:cs typeface="Poppins"/>
              </a:rPr>
              <a:t>to </a:t>
            </a:r>
            <a:r>
              <a:rPr sz="1100" b="1" dirty="0">
                <a:solidFill>
                  <a:srgbClr val="666666"/>
                </a:solidFill>
                <a:latin typeface="Poppins"/>
                <a:cs typeface="Poppins"/>
              </a:rPr>
              <a:t>set</a:t>
            </a:r>
            <a:r>
              <a:rPr sz="1100" b="1" spc="160" dirty="0">
                <a:solidFill>
                  <a:srgbClr val="666666"/>
                </a:solidFill>
                <a:latin typeface="Poppins"/>
                <a:cs typeface="Poppins"/>
              </a:rPr>
              <a:t> </a:t>
            </a:r>
            <a:r>
              <a:rPr sz="1100" b="1" dirty="0">
                <a:solidFill>
                  <a:srgbClr val="666666"/>
                </a:solidFill>
                <a:latin typeface="Poppins"/>
                <a:cs typeface="Poppins"/>
              </a:rPr>
              <a:t>the</a:t>
            </a:r>
            <a:r>
              <a:rPr sz="1100" b="1" spc="165" dirty="0">
                <a:solidFill>
                  <a:srgbClr val="666666"/>
                </a:solidFill>
                <a:latin typeface="Poppins"/>
                <a:cs typeface="Poppins"/>
              </a:rPr>
              <a:t> </a:t>
            </a:r>
            <a:r>
              <a:rPr sz="1100" b="1" dirty="0">
                <a:solidFill>
                  <a:srgbClr val="666666"/>
                </a:solidFill>
                <a:latin typeface="Poppins"/>
                <a:cs typeface="Poppins"/>
              </a:rPr>
              <a:t>rules</a:t>
            </a:r>
            <a:r>
              <a:rPr sz="1100" b="1" spc="160" dirty="0">
                <a:solidFill>
                  <a:srgbClr val="666666"/>
                </a:solidFill>
                <a:latin typeface="Poppins"/>
                <a:cs typeface="Poppins"/>
              </a:rPr>
              <a:t> </a:t>
            </a:r>
            <a:r>
              <a:rPr sz="1100" b="1" dirty="0">
                <a:solidFill>
                  <a:srgbClr val="666666"/>
                </a:solidFill>
                <a:latin typeface="Poppins"/>
                <a:cs typeface="Poppins"/>
              </a:rPr>
              <a:t>of</a:t>
            </a:r>
            <a:r>
              <a:rPr sz="1100" b="1" spc="165" dirty="0">
                <a:solidFill>
                  <a:srgbClr val="666666"/>
                </a:solidFill>
                <a:latin typeface="Poppins"/>
                <a:cs typeface="Poppins"/>
              </a:rPr>
              <a:t> </a:t>
            </a:r>
            <a:r>
              <a:rPr sz="1100" b="1" spc="-10" dirty="0">
                <a:solidFill>
                  <a:srgbClr val="666666"/>
                </a:solidFill>
                <a:latin typeface="Poppins"/>
                <a:cs typeface="Poppins"/>
              </a:rPr>
              <a:t>what,</a:t>
            </a:r>
            <a:r>
              <a:rPr lang="en-US" sz="1100" b="1" spc="500" dirty="0">
                <a:solidFill>
                  <a:srgbClr val="666666"/>
                </a:solidFill>
                <a:latin typeface="Poppins"/>
                <a:cs typeface="Poppins"/>
              </a:rPr>
              <a:t> </a:t>
            </a:r>
            <a:r>
              <a:rPr sz="1100" b="1" spc="55" dirty="0">
                <a:solidFill>
                  <a:srgbClr val="666666"/>
                </a:solidFill>
                <a:latin typeface="Poppins"/>
                <a:cs typeface="Poppins"/>
              </a:rPr>
              <a:t>when</a:t>
            </a:r>
            <a:r>
              <a:rPr sz="1100" b="1" spc="90" dirty="0">
                <a:solidFill>
                  <a:srgbClr val="666666"/>
                </a:solidFill>
                <a:latin typeface="Poppins"/>
                <a:cs typeface="Poppins"/>
              </a:rPr>
              <a:t> </a:t>
            </a:r>
            <a:r>
              <a:rPr sz="1100" b="1" spc="55" dirty="0">
                <a:solidFill>
                  <a:srgbClr val="666666"/>
                </a:solidFill>
                <a:latin typeface="Poppins"/>
                <a:cs typeface="Poppins"/>
              </a:rPr>
              <a:t>and</a:t>
            </a:r>
            <a:r>
              <a:rPr sz="1100" b="1" spc="90" dirty="0">
                <a:solidFill>
                  <a:srgbClr val="666666"/>
                </a:solidFill>
                <a:latin typeface="Poppins"/>
                <a:cs typeface="Poppins"/>
              </a:rPr>
              <a:t> </a:t>
            </a:r>
            <a:r>
              <a:rPr sz="1100" b="1" dirty="0">
                <a:solidFill>
                  <a:srgbClr val="666666"/>
                </a:solidFill>
                <a:latin typeface="Poppins"/>
                <a:cs typeface="Poppins"/>
              </a:rPr>
              <a:t>with</a:t>
            </a:r>
            <a:r>
              <a:rPr sz="1100" b="1" spc="90" dirty="0">
                <a:solidFill>
                  <a:srgbClr val="666666"/>
                </a:solidFill>
                <a:latin typeface="Poppins"/>
                <a:cs typeface="Poppins"/>
              </a:rPr>
              <a:t> </a:t>
            </a:r>
            <a:r>
              <a:rPr sz="1100" b="1" spc="45" dirty="0">
                <a:solidFill>
                  <a:srgbClr val="666666"/>
                </a:solidFill>
                <a:latin typeface="Poppins"/>
                <a:cs typeface="Poppins"/>
              </a:rPr>
              <a:t>whom</a:t>
            </a:r>
            <a:r>
              <a:rPr sz="1100" b="1" spc="500" dirty="0">
                <a:solidFill>
                  <a:srgbClr val="666666"/>
                </a:solidFill>
                <a:latin typeface="Poppins"/>
                <a:cs typeface="Poppins"/>
              </a:rPr>
              <a:t> </a:t>
            </a:r>
            <a:r>
              <a:rPr sz="1100" b="1" dirty="0">
                <a:solidFill>
                  <a:srgbClr val="666666"/>
                </a:solidFill>
                <a:latin typeface="Poppins"/>
                <a:cs typeface="Poppins"/>
              </a:rPr>
              <a:t>they</a:t>
            </a:r>
            <a:r>
              <a:rPr sz="1100" b="1" spc="210" dirty="0">
                <a:solidFill>
                  <a:srgbClr val="666666"/>
                </a:solidFill>
                <a:latin typeface="Poppins"/>
                <a:cs typeface="Poppins"/>
              </a:rPr>
              <a:t> </a:t>
            </a:r>
            <a:r>
              <a:rPr sz="1100" b="1" spc="-10" dirty="0">
                <a:solidFill>
                  <a:srgbClr val="666666"/>
                </a:solidFill>
                <a:latin typeface="Poppins"/>
                <a:cs typeface="Poppins"/>
              </a:rPr>
              <a:t>trade</a:t>
            </a:r>
            <a:endParaRPr sz="1100" b="1" dirty="0">
              <a:latin typeface="Poppins"/>
              <a:cs typeface="Poppins"/>
            </a:endParaRPr>
          </a:p>
        </p:txBody>
      </p:sp>
      <p:sp>
        <p:nvSpPr>
          <p:cNvPr id="43" name="object 60">
            <a:extLst>
              <a:ext uri="{FF2B5EF4-FFF2-40B4-BE49-F238E27FC236}">
                <a16:creationId xmlns:a16="http://schemas.microsoft.com/office/drawing/2014/main" id="{5EC6D1A3-D87E-D04F-9AFF-E4D01C57AF58}"/>
              </a:ext>
            </a:extLst>
          </p:cNvPr>
          <p:cNvSpPr/>
          <p:nvPr/>
        </p:nvSpPr>
        <p:spPr>
          <a:xfrm>
            <a:off x="3672837" y="1290072"/>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44" name="object 61">
            <a:extLst>
              <a:ext uri="{FF2B5EF4-FFF2-40B4-BE49-F238E27FC236}">
                <a16:creationId xmlns:a16="http://schemas.microsoft.com/office/drawing/2014/main" id="{1B435EED-8C10-4C40-84CC-A992BB9AE14D}"/>
              </a:ext>
            </a:extLst>
          </p:cNvPr>
          <p:cNvSpPr/>
          <p:nvPr/>
        </p:nvSpPr>
        <p:spPr>
          <a:xfrm>
            <a:off x="5956642" y="1301916"/>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48" name="object 62">
            <a:extLst>
              <a:ext uri="{FF2B5EF4-FFF2-40B4-BE49-F238E27FC236}">
                <a16:creationId xmlns:a16="http://schemas.microsoft.com/office/drawing/2014/main" id="{C6B60BB7-909C-2846-A1DD-3154470A8309}"/>
              </a:ext>
            </a:extLst>
          </p:cNvPr>
          <p:cNvSpPr/>
          <p:nvPr/>
        </p:nvSpPr>
        <p:spPr>
          <a:xfrm>
            <a:off x="8637873" y="1290072"/>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49" name="object 63">
            <a:extLst>
              <a:ext uri="{FF2B5EF4-FFF2-40B4-BE49-F238E27FC236}">
                <a16:creationId xmlns:a16="http://schemas.microsoft.com/office/drawing/2014/main" id="{C6350A94-732F-EB49-901D-ADC1700206B5}"/>
              </a:ext>
            </a:extLst>
          </p:cNvPr>
          <p:cNvSpPr/>
          <p:nvPr/>
        </p:nvSpPr>
        <p:spPr>
          <a:xfrm>
            <a:off x="10389082" y="1256075"/>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53" name="object 7">
            <a:extLst>
              <a:ext uri="{FF2B5EF4-FFF2-40B4-BE49-F238E27FC236}">
                <a16:creationId xmlns:a16="http://schemas.microsoft.com/office/drawing/2014/main" id="{ACDADE02-4276-3E4A-8BC4-BA7470A8AFD3}"/>
              </a:ext>
            </a:extLst>
          </p:cNvPr>
          <p:cNvSpPr/>
          <p:nvPr/>
        </p:nvSpPr>
        <p:spPr>
          <a:xfrm>
            <a:off x="669143" y="2111646"/>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dirty="0"/>
          </a:p>
        </p:txBody>
      </p:sp>
      <p:sp>
        <p:nvSpPr>
          <p:cNvPr id="54" name="object 4">
            <a:extLst>
              <a:ext uri="{FF2B5EF4-FFF2-40B4-BE49-F238E27FC236}">
                <a16:creationId xmlns:a16="http://schemas.microsoft.com/office/drawing/2014/main" id="{4DB25803-8B1B-0640-B2D5-E8DDB5BC4E00}"/>
              </a:ext>
            </a:extLst>
          </p:cNvPr>
          <p:cNvSpPr txBox="1"/>
          <p:nvPr/>
        </p:nvSpPr>
        <p:spPr>
          <a:xfrm>
            <a:off x="4549576" y="2203639"/>
            <a:ext cx="1756410" cy="197490"/>
          </a:xfrm>
          <a:prstGeom prst="rect">
            <a:avLst/>
          </a:prstGeom>
        </p:spPr>
        <p:txBody>
          <a:bodyPr vert="horz" wrap="square" lIns="0" tIns="12700" rIns="0" bIns="0" rtlCol="0">
            <a:spAutoFit/>
          </a:bodyPr>
          <a:lstStyle/>
          <a:p>
            <a:pPr marL="12700">
              <a:lnSpc>
                <a:spcPct val="100000"/>
              </a:lnSpc>
              <a:spcBef>
                <a:spcPts val="100"/>
              </a:spcBef>
            </a:pPr>
            <a:r>
              <a:rPr sz="1200" b="1" spc="65" dirty="0">
                <a:latin typeface="Poppins-SemiBold"/>
                <a:cs typeface="Poppins-SemiBold"/>
              </a:rPr>
              <a:t>Value</a:t>
            </a:r>
            <a:r>
              <a:rPr sz="1200" b="1" spc="25" dirty="0">
                <a:latin typeface="Poppins-SemiBold"/>
                <a:cs typeface="Poppins-SemiBold"/>
              </a:rPr>
              <a:t> </a:t>
            </a:r>
            <a:r>
              <a:rPr sz="1200" b="1" spc="45" dirty="0">
                <a:latin typeface="Poppins-SemiBold"/>
                <a:cs typeface="Poppins-SemiBold"/>
              </a:rPr>
              <a:t>proposition</a:t>
            </a:r>
            <a:endParaRPr sz="1200" dirty="0">
              <a:latin typeface="Poppins-SemiBold"/>
              <a:cs typeface="Poppins-SemiBold"/>
            </a:endParaRPr>
          </a:p>
        </p:txBody>
      </p:sp>
      <p:sp>
        <p:nvSpPr>
          <p:cNvPr id="55" name="object 5">
            <a:extLst>
              <a:ext uri="{FF2B5EF4-FFF2-40B4-BE49-F238E27FC236}">
                <a16:creationId xmlns:a16="http://schemas.microsoft.com/office/drawing/2014/main" id="{2832CE89-BF59-6843-B5D6-3B07FED2B8DE}"/>
              </a:ext>
            </a:extLst>
          </p:cNvPr>
          <p:cNvSpPr txBox="1"/>
          <p:nvPr/>
        </p:nvSpPr>
        <p:spPr>
          <a:xfrm>
            <a:off x="8722533" y="2225949"/>
            <a:ext cx="1958339" cy="197490"/>
          </a:xfrm>
          <a:prstGeom prst="rect">
            <a:avLst/>
          </a:prstGeom>
        </p:spPr>
        <p:txBody>
          <a:bodyPr vert="horz" wrap="square" lIns="0" tIns="12700" rIns="0" bIns="0" rtlCol="0">
            <a:spAutoFit/>
          </a:bodyPr>
          <a:lstStyle/>
          <a:p>
            <a:pPr marL="12700">
              <a:lnSpc>
                <a:spcPct val="100000"/>
              </a:lnSpc>
              <a:spcBef>
                <a:spcPts val="100"/>
              </a:spcBef>
            </a:pPr>
            <a:r>
              <a:rPr sz="1200" b="1" spc="75" dirty="0">
                <a:latin typeface="Poppins-SemiBold"/>
                <a:cs typeface="Poppins-SemiBold"/>
              </a:rPr>
              <a:t>What</a:t>
            </a:r>
            <a:r>
              <a:rPr sz="1200" b="1" spc="35" dirty="0">
                <a:latin typeface="Poppins-SemiBold"/>
                <a:cs typeface="Poppins-SemiBold"/>
              </a:rPr>
              <a:t> </a:t>
            </a:r>
            <a:r>
              <a:rPr sz="1200" b="1" spc="55" dirty="0">
                <a:latin typeface="Poppins-SemiBold"/>
                <a:cs typeface="Poppins-SemiBold"/>
              </a:rPr>
              <a:t>sets</a:t>
            </a:r>
            <a:r>
              <a:rPr sz="1200" b="1" spc="35" dirty="0">
                <a:latin typeface="Poppins-SemiBold"/>
                <a:cs typeface="Poppins-SemiBold"/>
              </a:rPr>
              <a:t> </a:t>
            </a:r>
            <a:r>
              <a:rPr sz="1200" b="1" spc="60" dirty="0">
                <a:latin typeface="Poppins-SemiBold"/>
                <a:cs typeface="Poppins-SemiBold"/>
              </a:rPr>
              <a:t>Nui</a:t>
            </a:r>
            <a:r>
              <a:rPr sz="1200" b="1" spc="35" dirty="0">
                <a:latin typeface="Poppins-SemiBold"/>
                <a:cs typeface="Poppins-SemiBold"/>
              </a:rPr>
              <a:t> </a:t>
            </a:r>
            <a:r>
              <a:rPr sz="1200" b="1" spc="40" dirty="0">
                <a:latin typeface="Poppins-SemiBold"/>
                <a:cs typeface="Poppins-SemiBold"/>
              </a:rPr>
              <a:t>apart</a:t>
            </a:r>
            <a:endParaRPr sz="1200" dirty="0">
              <a:latin typeface="Poppins-SemiBold"/>
              <a:cs typeface="Poppins-SemiBold"/>
            </a:endParaRPr>
          </a:p>
        </p:txBody>
      </p:sp>
      <p:sp>
        <p:nvSpPr>
          <p:cNvPr id="56" name="object 8">
            <a:extLst>
              <a:ext uri="{FF2B5EF4-FFF2-40B4-BE49-F238E27FC236}">
                <a16:creationId xmlns:a16="http://schemas.microsoft.com/office/drawing/2014/main" id="{F6CED88B-FD72-2E47-AD16-EA35CF81C997}"/>
              </a:ext>
            </a:extLst>
          </p:cNvPr>
          <p:cNvSpPr/>
          <p:nvPr/>
        </p:nvSpPr>
        <p:spPr>
          <a:xfrm>
            <a:off x="669143" y="2519059"/>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dirty="0"/>
          </a:p>
        </p:txBody>
      </p:sp>
      <p:sp>
        <p:nvSpPr>
          <p:cNvPr id="57" name="object 12">
            <a:extLst>
              <a:ext uri="{FF2B5EF4-FFF2-40B4-BE49-F238E27FC236}">
                <a16:creationId xmlns:a16="http://schemas.microsoft.com/office/drawing/2014/main" id="{577ABC76-95C1-8446-A345-40CB4AD76FCC}"/>
              </a:ext>
            </a:extLst>
          </p:cNvPr>
          <p:cNvSpPr txBox="1"/>
          <p:nvPr/>
        </p:nvSpPr>
        <p:spPr>
          <a:xfrm>
            <a:off x="656443" y="2843297"/>
            <a:ext cx="1130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666666"/>
                </a:solidFill>
                <a:latin typeface="Poppins"/>
                <a:cs typeface="Poppins"/>
              </a:rPr>
              <a:t>1.</a:t>
            </a:r>
            <a:endParaRPr sz="1200" dirty="0">
              <a:latin typeface="Poppins"/>
              <a:cs typeface="Poppins"/>
            </a:endParaRPr>
          </a:p>
        </p:txBody>
      </p:sp>
      <p:sp>
        <p:nvSpPr>
          <p:cNvPr id="58" name="object 15">
            <a:extLst>
              <a:ext uri="{FF2B5EF4-FFF2-40B4-BE49-F238E27FC236}">
                <a16:creationId xmlns:a16="http://schemas.microsoft.com/office/drawing/2014/main" id="{EBF03C95-71DF-934C-94C9-707473AA7857}"/>
              </a:ext>
            </a:extLst>
          </p:cNvPr>
          <p:cNvSpPr txBox="1"/>
          <p:nvPr/>
        </p:nvSpPr>
        <p:spPr>
          <a:xfrm>
            <a:off x="659243" y="4344272"/>
            <a:ext cx="1549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666666"/>
                </a:solidFill>
                <a:latin typeface="Poppins"/>
                <a:cs typeface="Poppins"/>
              </a:rPr>
              <a:t>2.</a:t>
            </a:r>
            <a:endParaRPr sz="1200">
              <a:latin typeface="Poppins"/>
              <a:cs typeface="Poppins"/>
            </a:endParaRPr>
          </a:p>
        </p:txBody>
      </p:sp>
      <p:sp>
        <p:nvSpPr>
          <p:cNvPr id="59" name="object 18">
            <a:extLst>
              <a:ext uri="{FF2B5EF4-FFF2-40B4-BE49-F238E27FC236}">
                <a16:creationId xmlns:a16="http://schemas.microsoft.com/office/drawing/2014/main" id="{33405AB0-1001-B24C-9650-4385669C4D40}"/>
              </a:ext>
            </a:extLst>
          </p:cNvPr>
          <p:cNvSpPr txBox="1"/>
          <p:nvPr/>
        </p:nvSpPr>
        <p:spPr>
          <a:xfrm>
            <a:off x="656608" y="5815529"/>
            <a:ext cx="15748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666666"/>
                </a:solidFill>
                <a:latin typeface="Poppins"/>
                <a:cs typeface="Poppins"/>
              </a:rPr>
              <a:t>3.</a:t>
            </a:r>
            <a:endParaRPr sz="1200">
              <a:latin typeface="Poppins"/>
              <a:cs typeface="Poppins"/>
            </a:endParaRPr>
          </a:p>
        </p:txBody>
      </p:sp>
      <p:sp>
        <p:nvSpPr>
          <p:cNvPr id="60" name="object 21">
            <a:extLst>
              <a:ext uri="{FF2B5EF4-FFF2-40B4-BE49-F238E27FC236}">
                <a16:creationId xmlns:a16="http://schemas.microsoft.com/office/drawing/2014/main" id="{F33AB982-6868-4A49-B86E-BD4521E85D93}"/>
              </a:ext>
            </a:extLst>
          </p:cNvPr>
          <p:cNvSpPr txBox="1"/>
          <p:nvPr/>
        </p:nvSpPr>
        <p:spPr>
          <a:xfrm>
            <a:off x="656773" y="6783261"/>
            <a:ext cx="16383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666666"/>
                </a:solidFill>
                <a:latin typeface="Poppins"/>
                <a:cs typeface="Poppins"/>
              </a:rPr>
              <a:t>4.</a:t>
            </a:r>
            <a:endParaRPr sz="1200">
              <a:latin typeface="Poppins"/>
              <a:cs typeface="Poppins"/>
            </a:endParaRPr>
          </a:p>
        </p:txBody>
      </p:sp>
      <p:pic>
        <p:nvPicPr>
          <p:cNvPr id="61" name="object 55">
            <a:extLst>
              <a:ext uri="{FF2B5EF4-FFF2-40B4-BE49-F238E27FC236}">
                <a16:creationId xmlns:a16="http://schemas.microsoft.com/office/drawing/2014/main" id="{1659DD5D-12B0-6C4D-ADFD-41E40F06FD57}"/>
              </a:ext>
            </a:extLst>
          </p:cNvPr>
          <p:cNvPicPr/>
          <p:nvPr/>
        </p:nvPicPr>
        <p:blipFill>
          <a:blip r:embed="rId3" cstate="print"/>
          <a:stretch>
            <a:fillRect/>
          </a:stretch>
        </p:blipFill>
        <p:spPr>
          <a:xfrm>
            <a:off x="845883" y="2429573"/>
            <a:ext cx="1017230" cy="1017219"/>
          </a:xfrm>
          <a:prstGeom prst="rect">
            <a:avLst/>
          </a:prstGeom>
        </p:spPr>
      </p:pic>
      <p:pic>
        <p:nvPicPr>
          <p:cNvPr id="62" name="object 57">
            <a:extLst>
              <a:ext uri="{FF2B5EF4-FFF2-40B4-BE49-F238E27FC236}">
                <a16:creationId xmlns:a16="http://schemas.microsoft.com/office/drawing/2014/main" id="{9D61CA9F-0C05-6B41-9910-7DD074E798EA}"/>
              </a:ext>
            </a:extLst>
          </p:cNvPr>
          <p:cNvPicPr/>
          <p:nvPr/>
        </p:nvPicPr>
        <p:blipFill>
          <a:blip r:embed="rId4" cstate="print"/>
          <a:stretch>
            <a:fillRect/>
          </a:stretch>
        </p:blipFill>
        <p:spPr>
          <a:xfrm>
            <a:off x="958758" y="6815811"/>
            <a:ext cx="794511" cy="165195"/>
          </a:xfrm>
          <a:prstGeom prst="rect">
            <a:avLst/>
          </a:prstGeom>
        </p:spPr>
      </p:pic>
      <p:pic>
        <p:nvPicPr>
          <p:cNvPr id="63" name="object 58">
            <a:extLst>
              <a:ext uri="{FF2B5EF4-FFF2-40B4-BE49-F238E27FC236}">
                <a16:creationId xmlns:a16="http://schemas.microsoft.com/office/drawing/2014/main" id="{AA44A39E-EDCF-F243-9C55-BB831A66D82F}"/>
              </a:ext>
            </a:extLst>
          </p:cNvPr>
          <p:cNvPicPr/>
          <p:nvPr/>
        </p:nvPicPr>
        <p:blipFill>
          <a:blip r:embed="rId5" cstate="print"/>
          <a:stretch>
            <a:fillRect/>
          </a:stretch>
        </p:blipFill>
        <p:spPr>
          <a:xfrm>
            <a:off x="1011521" y="5734239"/>
            <a:ext cx="685951" cy="405334"/>
          </a:xfrm>
          <a:prstGeom prst="rect">
            <a:avLst/>
          </a:prstGeom>
        </p:spPr>
      </p:pic>
      <p:pic>
        <p:nvPicPr>
          <p:cNvPr id="64" name="object 59">
            <a:extLst>
              <a:ext uri="{FF2B5EF4-FFF2-40B4-BE49-F238E27FC236}">
                <a16:creationId xmlns:a16="http://schemas.microsoft.com/office/drawing/2014/main" id="{33D538C2-4881-B94B-9058-C3BA0263986D}"/>
              </a:ext>
            </a:extLst>
          </p:cNvPr>
          <p:cNvPicPr/>
          <p:nvPr/>
        </p:nvPicPr>
        <p:blipFill>
          <a:blip r:embed="rId6" cstate="print"/>
          <a:stretch>
            <a:fillRect/>
          </a:stretch>
        </p:blipFill>
        <p:spPr>
          <a:xfrm>
            <a:off x="932125" y="4266608"/>
            <a:ext cx="847772" cy="423886"/>
          </a:xfrm>
          <a:prstGeom prst="rect">
            <a:avLst/>
          </a:prstGeom>
        </p:spPr>
      </p:pic>
      <p:sp>
        <p:nvSpPr>
          <p:cNvPr id="65" name="object 13">
            <a:extLst>
              <a:ext uri="{FF2B5EF4-FFF2-40B4-BE49-F238E27FC236}">
                <a16:creationId xmlns:a16="http://schemas.microsoft.com/office/drawing/2014/main" id="{E5133DDE-EFE2-C24C-98B7-A1643EE56C8D}"/>
              </a:ext>
            </a:extLst>
          </p:cNvPr>
          <p:cNvSpPr txBox="1"/>
          <p:nvPr/>
        </p:nvSpPr>
        <p:spPr>
          <a:xfrm>
            <a:off x="2048917" y="2845126"/>
            <a:ext cx="379730"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666666"/>
                </a:solidFill>
                <a:latin typeface="Poppins"/>
                <a:cs typeface="Poppins"/>
              </a:rPr>
              <a:t>2015</a:t>
            </a:r>
            <a:endParaRPr sz="1200" dirty="0">
              <a:latin typeface="Poppins"/>
              <a:cs typeface="Poppins"/>
            </a:endParaRPr>
          </a:p>
        </p:txBody>
      </p:sp>
      <p:sp>
        <p:nvSpPr>
          <p:cNvPr id="66" name="object 16">
            <a:extLst>
              <a:ext uri="{FF2B5EF4-FFF2-40B4-BE49-F238E27FC236}">
                <a16:creationId xmlns:a16="http://schemas.microsoft.com/office/drawing/2014/main" id="{8E9118EC-B184-2648-9F73-595B63D0BCC5}"/>
              </a:ext>
            </a:extLst>
          </p:cNvPr>
          <p:cNvSpPr txBox="1"/>
          <p:nvPr/>
        </p:nvSpPr>
        <p:spPr>
          <a:xfrm>
            <a:off x="2051717" y="4344272"/>
            <a:ext cx="431165" cy="208279"/>
          </a:xfrm>
          <a:prstGeom prst="rect">
            <a:avLst/>
          </a:prstGeom>
        </p:spPr>
        <p:txBody>
          <a:bodyPr vert="horz" wrap="square" lIns="0" tIns="12700" rIns="0" bIns="0" rtlCol="0">
            <a:spAutoFit/>
          </a:bodyPr>
          <a:lstStyle/>
          <a:p>
            <a:pPr marL="12700">
              <a:lnSpc>
                <a:spcPct val="100000"/>
              </a:lnSpc>
              <a:spcBef>
                <a:spcPts val="100"/>
              </a:spcBef>
            </a:pPr>
            <a:r>
              <a:rPr sz="1200" spc="35" dirty="0">
                <a:solidFill>
                  <a:srgbClr val="666666"/>
                </a:solidFill>
                <a:latin typeface="Poppins"/>
                <a:cs typeface="Poppins"/>
              </a:rPr>
              <a:t>2008</a:t>
            </a:r>
            <a:endParaRPr sz="1200">
              <a:latin typeface="Poppins"/>
              <a:cs typeface="Poppins"/>
            </a:endParaRPr>
          </a:p>
        </p:txBody>
      </p:sp>
      <p:sp>
        <p:nvSpPr>
          <p:cNvPr id="67" name="object 19">
            <a:extLst>
              <a:ext uri="{FF2B5EF4-FFF2-40B4-BE49-F238E27FC236}">
                <a16:creationId xmlns:a16="http://schemas.microsoft.com/office/drawing/2014/main" id="{E2E1D657-089C-5145-B7EE-297F48190EC4}"/>
              </a:ext>
            </a:extLst>
          </p:cNvPr>
          <p:cNvSpPr txBox="1"/>
          <p:nvPr/>
        </p:nvSpPr>
        <p:spPr>
          <a:xfrm>
            <a:off x="2049082" y="5815529"/>
            <a:ext cx="32893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666666"/>
                </a:solidFill>
                <a:latin typeface="Poppins"/>
                <a:cs typeface="Poppins"/>
              </a:rPr>
              <a:t>2011</a:t>
            </a:r>
            <a:endParaRPr sz="1200">
              <a:latin typeface="Poppins"/>
              <a:cs typeface="Poppins"/>
            </a:endParaRPr>
          </a:p>
        </p:txBody>
      </p:sp>
      <p:sp>
        <p:nvSpPr>
          <p:cNvPr id="68" name="object 22">
            <a:extLst>
              <a:ext uri="{FF2B5EF4-FFF2-40B4-BE49-F238E27FC236}">
                <a16:creationId xmlns:a16="http://schemas.microsoft.com/office/drawing/2014/main" id="{274E3BB7-6F02-714E-A557-9F4628534A3E}"/>
              </a:ext>
            </a:extLst>
          </p:cNvPr>
          <p:cNvSpPr txBox="1"/>
          <p:nvPr/>
        </p:nvSpPr>
        <p:spPr>
          <a:xfrm>
            <a:off x="2049247" y="6770003"/>
            <a:ext cx="380365"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666666"/>
                </a:solidFill>
                <a:latin typeface="Poppins"/>
                <a:cs typeface="Poppins"/>
              </a:rPr>
              <a:t>2014</a:t>
            </a:r>
            <a:endParaRPr sz="1200">
              <a:latin typeface="Poppins"/>
              <a:cs typeface="Poppins"/>
            </a:endParaRPr>
          </a:p>
        </p:txBody>
      </p:sp>
      <p:sp>
        <p:nvSpPr>
          <p:cNvPr id="69" name="object 14">
            <a:extLst>
              <a:ext uri="{FF2B5EF4-FFF2-40B4-BE49-F238E27FC236}">
                <a16:creationId xmlns:a16="http://schemas.microsoft.com/office/drawing/2014/main" id="{FC07AF74-E6D4-C44C-A1B3-2CF5B1A6BF17}"/>
              </a:ext>
            </a:extLst>
          </p:cNvPr>
          <p:cNvSpPr txBox="1"/>
          <p:nvPr/>
        </p:nvSpPr>
        <p:spPr>
          <a:xfrm>
            <a:off x="3288391" y="2821199"/>
            <a:ext cx="504825" cy="398780"/>
          </a:xfrm>
          <a:prstGeom prst="rect">
            <a:avLst/>
          </a:prstGeom>
        </p:spPr>
        <p:txBody>
          <a:bodyPr vert="horz" wrap="square" lIns="0" tIns="5080" rIns="0" bIns="0" rtlCol="0">
            <a:spAutoFit/>
          </a:bodyPr>
          <a:lstStyle/>
          <a:p>
            <a:pPr marL="12700" marR="5080">
              <a:lnSpc>
                <a:spcPct val="104200"/>
              </a:lnSpc>
              <a:spcBef>
                <a:spcPts val="40"/>
              </a:spcBef>
            </a:pPr>
            <a:r>
              <a:rPr sz="1200" spc="45" dirty="0">
                <a:solidFill>
                  <a:srgbClr val="666666"/>
                </a:solidFill>
                <a:latin typeface="Poppins"/>
                <a:cs typeface="Poppins"/>
              </a:rPr>
              <a:t>South Korea</a:t>
            </a:r>
            <a:endParaRPr sz="1200" dirty="0">
              <a:latin typeface="Poppins"/>
              <a:cs typeface="Poppins"/>
            </a:endParaRPr>
          </a:p>
        </p:txBody>
      </p:sp>
      <p:sp>
        <p:nvSpPr>
          <p:cNvPr id="70" name="object 17">
            <a:extLst>
              <a:ext uri="{FF2B5EF4-FFF2-40B4-BE49-F238E27FC236}">
                <a16:creationId xmlns:a16="http://schemas.microsoft.com/office/drawing/2014/main" id="{4EF45AE6-AE88-F74F-928C-77CD83D86156}"/>
              </a:ext>
            </a:extLst>
          </p:cNvPr>
          <p:cNvSpPr txBox="1"/>
          <p:nvPr/>
        </p:nvSpPr>
        <p:spPr>
          <a:xfrm>
            <a:off x="3291191" y="4344272"/>
            <a:ext cx="696595" cy="398780"/>
          </a:xfrm>
          <a:prstGeom prst="rect">
            <a:avLst/>
          </a:prstGeom>
        </p:spPr>
        <p:txBody>
          <a:bodyPr vert="horz" wrap="square" lIns="0" tIns="5080" rIns="0" bIns="0" rtlCol="0">
            <a:spAutoFit/>
          </a:bodyPr>
          <a:lstStyle/>
          <a:p>
            <a:pPr marL="12700" marR="5080">
              <a:lnSpc>
                <a:spcPct val="104200"/>
              </a:lnSpc>
              <a:spcBef>
                <a:spcPts val="40"/>
              </a:spcBef>
            </a:pPr>
            <a:r>
              <a:rPr sz="1200" spc="40" dirty="0">
                <a:solidFill>
                  <a:srgbClr val="666666"/>
                </a:solidFill>
                <a:latin typeface="Poppins"/>
                <a:cs typeface="Poppins"/>
              </a:rPr>
              <a:t>New </a:t>
            </a:r>
            <a:r>
              <a:rPr sz="1200" spc="45" dirty="0">
                <a:solidFill>
                  <a:srgbClr val="666666"/>
                </a:solidFill>
                <a:latin typeface="Poppins"/>
                <a:cs typeface="Poppins"/>
              </a:rPr>
              <a:t>Zealand</a:t>
            </a:r>
            <a:endParaRPr sz="1200" dirty="0">
              <a:latin typeface="Poppins"/>
              <a:cs typeface="Poppins"/>
            </a:endParaRPr>
          </a:p>
        </p:txBody>
      </p:sp>
      <p:sp>
        <p:nvSpPr>
          <p:cNvPr id="71" name="object 20">
            <a:extLst>
              <a:ext uri="{FF2B5EF4-FFF2-40B4-BE49-F238E27FC236}">
                <a16:creationId xmlns:a16="http://schemas.microsoft.com/office/drawing/2014/main" id="{888CC00F-5680-0742-AD2B-E4D8A89FC06C}"/>
              </a:ext>
            </a:extLst>
          </p:cNvPr>
          <p:cNvSpPr txBox="1"/>
          <p:nvPr/>
        </p:nvSpPr>
        <p:spPr>
          <a:xfrm>
            <a:off x="3288556" y="5815529"/>
            <a:ext cx="5886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666666"/>
                </a:solidFill>
                <a:latin typeface="Poppins"/>
                <a:cs typeface="Poppins"/>
              </a:rPr>
              <a:t>France</a:t>
            </a:r>
            <a:endParaRPr sz="1200" dirty="0">
              <a:latin typeface="Poppins"/>
              <a:cs typeface="Poppins"/>
            </a:endParaRPr>
          </a:p>
        </p:txBody>
      </p:sp>
      <p:sp>
        <p:nvSpPr>
          <p:cNvPr id="5" name="Rectangle 4">
            <a:extLst>
              <a:ext uri="{FF2B5EF4-FFF2-40B4-BE49-F238E27FC236}">
                <a16:creationId xmlns:a16="http://schemas.microsoft.com/office/drawing/2014/main" id="{7DF7C668-E5D2-DB48-9826-B8D9AA874768}"/>
              </a:ext>
            </a:extLst>
          </p:cNvPr>
          <p:cNvSpPr/>
          <p:nvPr/>
        </p:nvSpPr>
        <p:spPr>
          <a:xfrm>
            <a:off x="3301750" y="6720193"/>
            <a:ext cx="482824" cy="276999"/>
          </a:xfrm>
          <a:prstGeom prst="rect">
            <a:avLst/>
          </a:prstGeom>
        </p:spPr>
        <p:txBody>
          <a:bodyPr wrap="none">
            <a:spAutoFit/>
          </a:bodyPr>
          <a:lstStyle/>
          <a:p>
            <a:r>
              <a:rPr lang="en-US" sz="1200" dirty="0">
                <a:solidFill>
                  <a:srgbClr val="666666"/>
                </a:solidFill>
                <a:latin typeface="Poppins" pitchFamily="2" charset="77"/>
                <a:cs typeface="Poppins" pitchFamily="2" charset="77"/>
              </a:rPr>
              <a:t>USA</a:t>
            </a:r>
          </a:p>
        </p:txBody>
      </p:sp>
      <p:sp>
        <p:nvSpPr>
          <p:cNvPr id="72" name="object 23">
            <a:extLst>
              <a:ext uri="{FF2B5EF4-FFF2-40B4-BE49-F238E27FC236}">
                <a16:creationId xmlns:a16="http://schemas.microsoft.com/office/drawing/2014/main" id="{46611C57-8132-4E4E-B158-1CAB8C72A9C0}"/>
              </a:ext>
            </a:extLst>
          </p:cNvPr>
          <p:cNvSpPr txBox="1"/>
          <p:nvPr/>
        </p:nvSpPr>
        <p:spPr>
          <a:xfrm>
            <a:off x="4524147" y="2627350"/>
            <a:ext cx="3688715" cy="1155894"/>
          </a:xfrm>
          <a:prstGeom prst="rect">
            <a:avLst/>
          </a:prstGeom>
        </p:spPr>
        <p:txBody>
          <a:bodyPr vert="horz" wrap="square" lIns="0" tIns="12700" rIns="0" bIns="0" rtlCol="0">
            <a:spAutoFit/>
          </a:bodyPr>
          <a:lstStyle/>
          <a:p>
            <a:pPr marL="184150" indent="-171450">
              <a:lnSpc>
                <a:spcPct val="100000"/>
              </a:lnSpc>
              <a:spcBef>
                <a:spcPts val="100"/>
              </a:spcBef>
              <a:buFont typeface="Arial" panose="020B0604020202020204" pitchFamily="34" charset="0"/>
              <a:buChar char="•"/>
            </a:pPr>
            <a:r>
              <a:rPr sz="1200" dirty="0">
                <a:solidFill>
                  <a:srgbClr val="666666"/>
                </a:solidFill>
                <a:latin typeface="Poppins"/>
                <a:cs typeface="Poppins"/>
              </a:rPr>
              <a:t>Digital</a:t>
            </a:r>
            <a:r>
              <a:rPr sz="1200" spc="325" dirty="0">
                <a:solidFill>
                  <a:srgbClr val="666666"/>
                </a:solidFill>
                <a:latin typeface="Poppins"/>
                <a:cs typeface="Poppins"/>
              </a:rPr>
              <a:t> </a:t>
            </a:r>
            <a:r>
              <a:rPr sz="1200" spc="40" dirty="0">
                <a:solidFill>
                  <a:srgbClr val="666666"/>
                </a:solidFill>
                <a:latin typeface="Poppins"/>
                <a:cs typeface="Poppins"/>
              </a:rPr>
              <a:t>platform</a:t>
            </a:r>
            <a:endParaRPr sz="1200" dirty="0">
              <a:latin typeface="Poppins"/>
              <a:cs typeface="Poppins"/>
            </a:endParaRPr>
          </a:p>
          <a:p>
            <a:pPr marL="184150" marR="5080" indent="-171450">
              <a:lnSpc>
                <a:spcPct val="104200"/>
              </a:lnSpc>
              <a:buFont typeface="Arial" panose="020B0604020202020204" pitchFamily="34" charset="0"/>
              <a:buChar char="•"/>
            </a:pPr>
            <a:r>
              <a:rPr sz="1200" spc="55" dirty="0">
                <a:solidFill>
                  <a:srgbClr val="666666"/>
                </a:solidFill>
                <a:latin typeface="Poppins"/>
                <a:cs typeface="Poppins"/>
              </a:rPr>
              <a:t>Technology</a:t>
            </a:r>
            <a:r>
              <a:rPr sz="1200" spc="40" dirty="0">
                <a:solidFill>
                  <a:srgbClr val="666666"/>
                </a:solidFill>
                <a:latin typeface="Poppins"/>
                <a:cs typeface="Poppins"/>
              </a:rPr>
              <a:t> </a:t>
            </a:r>
            <a:r>
              <a:rPr sz="1200" spc="50" dirty="0">
                <a:solidFill>
                  <a:srgbClr val="666666"/>
                </a:solidFill>
                <a:latin typeface="Poppins"/>
                <a:cs typeface="Poppins"/>
              </a:rPr>
              <a:t>plus</a:t>
            </a:r>
            <a:r>
              <a:rPr sz="1200" spc="40" dirty="0">
                <a:solidFill>
                  <a:srgbClr val="666666"/>
                </a:solidFill>
                <a:latin typeface="Poppins"/>
                <a:cs typeface="Poppins"/>
              </a:rPr>
              <a:t> </a:t>
            </a:r>
            <a:r>
              <a:rPr sz="1200" spc="65" dirty="0">
                <a:solidFill>
                  <a:srgbClr val="666666"/>
                </a:solidFill>
                <a:latin typeface="Poppins"/>
                <a:cs typeface="Poppins"/>
              </a:rPr>
              <a:t>human</a:t>
            </a:r>
            <a:r>
              <a:rPr sz="1200" spc="40" dirty="0">
                <a:solidFill>
                  <a:srgbClr val="666666"/>
                </a:solidFill>
                <a:latin typeface="Poppins"/>
                <a:cs typeface="Poppins"/>
              </a:rPr>
              <a:t> </a:t>
            </a:r>
            <a:r>
              <a:rPr sz="1200" spc="50" dirty="0">
                <a:solidFill>
                  <a:srgbClr val="666666"/>
                </a:solidFill>
                <a:latin typeface="Poppins"/>
                <a:cs typeface="Poppins"/>
              </a:rPr>
              <a:t>network</a:t>
            </a:r>
            <a:r>
              <a:rPr sz="1200" spc="40" dirty="0">
                <a:solidFill>
                  <a:srgbClr val="666666"/>
                </a:solidFill>
                <a:latin typeface="Poppins"/>
                <a:cs typeface="Poppins"/>
              </a:rPr>
              <a:t> connecting </a:t>
            </a:r>
            <a:r>
              <a:rPr sz="1200" spc="50" dirty="0">
                <a:solidFill>
                  <a:srgbClr val="666666"/>
                </a:solidFill>
                <a:latin typeface="Poppins"/>
                <a:cs typeface="Poppins"/>
              </a:rPr>
              <a:t>buyers</a:t>
            </a:r>
            <a:r>
              <a:rPr sz="1200" spc="135" dirty="0">
                <a:solidFill>
                  <a:srgbClr val="666666"/>
                </a:solidFill>
                <a:latin typeface="Poppins"/>
                <a:cs typeface="Poppins"/>
              </a:rPr>
              <a:t> </a:t>
            </a:r>
            <a:r>
              <a:rPr sz="1200" spc="60" dirty="0">
                <a:solidFill>
                  <a:srgbClr val="666666"/>
                </a:solidFill>
                <a:latin typeface="Poppins"/>
                <a:cs typeface="Poppins"/>
              </a:rPr>
              <a:t>and</a:t>
            </a:r>
            <a:r>
              <a:rPr sz="1200" spc="140" dirty="0">
                <a:solidFill>
                  <a:srgbClr val="666666"/>
                </a:solidFill>
                <a:latin typeface="Poppins"/>
                <a:cs typeface="Poppins"/>
              </a:rPr>
              <a:t> </a:t>
            </a:r>
            <a:r>
              <a:rPr sz="1200" dirty="0">
                <a:solidFill>
                  <a:srgbClr val="666666"/>
                </a:solidFill>
                <a:latin typeface="Poppins"/>
                <a:cs typeface="Poppins"/>
              </a:rPr>
              <a:t>sellers</a:t>
            </a:r>
            <a:r>
              <a:rPr sz="1200" spc="135" dirty="0">
                <a:solidFill>
                  <a:srgbClr val="666666"/>
                </a:solidFill>
                <a:latin typeface="Poppins"/>
                <a:cs typeface="Poppins"/>
              </a:rPr>
              <a:t> </a:t>
            </a:r>
            <a:r>
              <a:rPr sz="1200" spc="-10" dirty="0">
                <a:solidFill>
                  <a:srgbClr val="666666"/>
                </a:solidFill>
                <a:latin typeface="Poppins"/>
                <a:cs typeface="Poppins"/>
              </a:rPr>
              <a:t>globally</a:t>
            </a:r>
            <a:endParaRPr sz="1200" dirty="0">
              <a:latin typeface="Poppins"/>
              <a:cs typeface="Poppins"/>
            </a:endParaRPr>
          </a:p>
          <a:p>
            <a:pPr marL="184150" marR="269875" indent="-171450">
              <a:lnSpc>
                <a:spcPct val="104200"/>
              </a:lnSpc>
              <a:buFont typeface="Arial" panose="020B0604020202020204" pitchFamily="34" charset="0"/>
              <a:buChar char="•"/>
            </a:pPr>
            <a:r>
              <a:rPr sz="1200" spc="50" dirty="0">
                <a:solidFill>
                  <a:srgbClr val="666666"/>
                </a:solidFill>
                <a:latin typeface="Poppins"/>
                <a:cs typeface="Poppins"/>
              </a:rPr>
              <a:t>Help</a:t>
            </a:r>
            <a:r>
              <a:rPr sz="1200" spc="145" dirty="0">
                <a:solidFill>
                  <a:srgbClr val="666666"/>
                </a:solidFill>
                <a:latin typeface="Poppins"/>
                <a:cs typeface="Poppins"/>
              </a:rPr>
              <a:t> </a:t>
            </a:r>
            <a:r>
              <a:rPr sz="1200" spc="50" dirty="0">
                <a:solidFill>
                  <a:srgbClr val="666666"/>
                </a:solidFill>
                <a:latin typeface="Poppins"/>
                <a:cs typeface="Poppins"/>
              </a:rPr>
              <a:t>importers</a:t>
            </a:r>
            <a:r>
              <a:rPr sz="1200" spc="145" dirty="0">
                <a:solidFill>
                  <a:srgbClr val="666666"/>
                </a:solidFill>
                <a:latin typeface="Poppins"/>
                <a:cs typeface="Poppins"/>
              </a:rPr>
              <a:t> </a:t>
            </a:r>
            <a:r>
              <a:rPr sz="1200" spc="60" dirty="0">
                <a:solidFill>
                  <a:srgbClr val="666666"/>
                </a:solidFill>
                <a:latin typeface="Poppins"/>
                <a:cs typeface="Poppins"/>
              </a:rPr>
              <a:t>and</a:t>
            </a:r>
            <a:r>
              <a:rPr sz="1200" spc="150" dirty="0">
                <a:solidFill>
                  <a:srgbClr val="666666"/>
                </a:solidFill>
                <a:latin typeface="Poppins"/>
                <a:cs typeface="Poppins"/>
              </a:rPr>
              <a:t> </a:t>
            </a:r>
            <a:r>
              <a:rPr sz="1200" dirty="0">
                <a:solidFill>
                  <a:srgbClr val="666666"/>
                </a:solidFill>
                <a:latin typeface="Poppins"/>
                <a:cs typeface="Poppins"/>
              </a:rPr>
              <a:t>exporters</a:t>
            </a:r>
            <a:r>
              <a:rPr sz="1200" spc="145" dirty="0">
                <a:solidFill>
                  <a:srgbClr val="666666"/>
                </a:solidFill>
                <a:latin typeface="Poppins"/>
                <a:cs typeface="Poppins"/>
              </a:rPr>
              <a:t> </a:t>
            </a:r>
            <a:r>
              <a:rPr sz="1200" spc="45" dirty="0">
                <a:solidFill>
                  <a:srgbClr val="666666"/>
                </a:solidFill>
                <a:latin typeface="Poppins"/>
                <a:cs typeface="Poppins"/>
              </a:rPr>
              <a:t>understand </a:t>
            </a:r>
            <a:r>
              <a:rPr sz="1200" spc="50" dirty="0">
                <a:solidFill>
                  <a:srgbClr val="666666"/>
                </a:solidFill>
                <a:latin typeface="Poppins"/>
                <a:cs typeface="Poppins"/>
              </a:rPr>
              <a:t>global </a:t>
            </a:r>
            <a:r>
              <a:rPr sz="1200" spc="55" dirty="0">
                <a:solidFill>
                  <a:srgbClr val="666666"/>
                </a:solidFill>
                <a:latin typeface="Poppins"/>
                <a:cs typeface="Poppins"/>
              </a:rPr>
              <a:t>market </a:t>
            </a:r>
            <a:r>
              <a:rPr sz="1200" dirty="0">
                <a:solidFill>
                  <a:srgbClr val="666666"/>
                </a:solidFill>
                <a:latin typeface="Poppins"/>
                <a:cs typeface="Poppins"/>
              </a:rPr>
              <a:t>of</a:t>
            </a:r>
            <a:r>
              <a:rPr sz="1200" spc="50" dirty="0">
                <a:solidFill>
                  <a:srgbClr val="666666"/>
                </a:solidFill>
                <a:latin typeface="Poppins"/>
                <a:cs typeface="Poppins"/>
              </a:rPr>
              <a:t> food</a:t>
            </a:r>
            <a:r>
              <a:rPr sz="1200" spc="55" dirty="0">
                <a:solidFill>
                  <a:srgbClr val="666666"/>
                </a:solidFill>
                <a:latin typeface="Poppins"/>
                <a:cs typeface="Poppins"/>
              </a:rPr>
              <a:t> </a:t>
            </a:r>
            <a:r>
              <a:rPr sz="1200" spc="60" dirty="0">
                <a:solidFill>
                  <a:srgbClr val="666666"/>
                </a:solidFill>
                <a:latin typeface="Poppins"/>
                <a:cs typeface="Poppins"/>
              </a:rPr>
              <a:t>and</a:t>
            </a:r>
            <a:r>
              <a:rPr sz="1200" spc="55" dirty="0">
                <a:solidFill>
                  <a:srgbClr val="666666"/>
                </a:solidFill>
                <a:latin typeface="Poppins"/>
                <a:cs typeface="Poppins"/>
              </a:rPr>
              <a:t> </a:t>
            </a:r>
            <a:r>
              <a:rPr sz="1200" spc="-20" dirty="0">
                <a:solidFill>
                  <a:srgbClr val="666666"/>
                </a:solidFill>
                <a:latin typeface="Poppins"/>
                <a:cs typeface="Poppins"/>
              </a:rPr>
              <a:t>agri</a:t>
            </a:r>
            <a:endParaRPr sz="1200" dirty="0">
              <a:latin typeface="Poppins"/>
              <a:cs typeface="Poppins"/>
            </a:endParaRPr>
          </a:p>
        </p:txBody>
      </p:sp>
      <p:sp>
        <p:nvSpPr>
          <p:cNvPr id="73" name="object 28">
            <a:extLst>
              <a:ext uri="{FF2B5EF4-FFF2-40B4-BE49-F238E27FC236}">
                <a16:creationId xmlns:a16="http://schemas.microsoft.com/office/drawing/2014/main" id="{8705451B-4120-6A4B-95C4-1068756ED03A}"/>
              </a:ext>
            </a:extLst>
          </p:cNvPr>
          <p:cNvSpPr txBox="1"/>
          <p:nvPr/>
        </p:nvSpPr>
        <p:spPr>
          <a:xfrm>
            <a:off x="4524147" y="3963002"/>
            <a:ext cx="3662679" cy="1351280"/>
          </a:xfrm>
          <a:prstGeom prst="rect">
            <a:avLst/>
          </a:prstGeom>
        </p:spPr>
        <p:txBody>
          <a:bodyPr vert="horz" wrap="square" lIns="0" tIns="5080" rIns="0" bIns="0" rtlCol="0">
            <a:spAutoFit/>
          </a:bodyPr>
          <a:lstStyle/>
          <a:p>
            <a:pPr marL="184150" marR="5080" indent="-171450">
              <a:lnSpc>
                <a:spcPct val="104200"/>
              </a:lnSpc>
              <a:spcBef>
                <a:spcPts val="40"/>
              </a:spcBef>
              <a:buFont typeface="Arial" panose="020B0604020202020204" pitchFamily="34" charset="0"/>
              <a:buChar char="•"/>
            </a:pPr>
            <a:r>
              <a:rPr sz="1200" spc="60" dirty="0">
                <a:solidFill>
                  <a:srgbClr val="666666"/>
                </a:solidFill>
                <a:latin typeface="Poppins"/>
                <a:cs typeface="Poppins"/>
              </a:rPr>
              <a:t>Work</a:t>
            </a:r>
            <a:r>
              <a:rPr sz="1200" spc="65" dirty="0">
                <a:solidFill>
                  <a:srgbClr val="666666"/>
                </a:solidFill>
                <a:latin typeface="Poppins"/>
                <a:cs typeface="Poppins"/>
              </a:rPr>
              <a:t> </a:t>
            </a:r>
            <a:r>
              <a:rPr sz="1200" dirty="0">
                <a:solidFill>
                  <a:srgbClr val="666666"/>
                </a:solidFill>
                <a:latin typeface="Poppins"/>
                <a:cs typeface="Poppins"/>
              </a:rPr>
              <a:t>with</a:t>
            </a:r>
            <a:r>
              <a:rPr sz="1200" spc="65" dirty="0">
                <a:solidFill>
                  <a:srgbClr val="666666"/>
                </a:solidFill>
                <a:latin typeface="Poppins"/>
                <a:cs typeface="Poppins"/>
              </a:rPr>
              <a:t> </a:t>
            </a:r>
            <a:r>
              <a:rPr sz="1200" spc="60" dirty="0">
                <a:solidFill>
                  <a:srgbClr val="666666"/>
                </a:solidFill>
                <a:latin typeface="Poppins"/>
                <a:cs typeface="Poppins"/>
              </a:rPr>
              <a:t>companies</a:t>
            </a:r>
            <a:r>
              <a:rPr sz="1200" spc="65" dirty="0">
                <a:solidFill>
                  <a:srgbClr val="666666"/>
                </a:solidFill>
                <a:latin typeface="Poppins"/>
                <a:cs typeface="Poppins"/>
              </a:rPr>
              <a:t> </a:t>
            </a:r>
            <a:r>
              <a:rPr sz="1200" spc="55" dirty="0">
                <a:solidFill>
                  <a:srgbClr val="666666"/>
                </a:solidFill>
                <a:latin typeface="Poppins"/>
                <a:cs typeface="Poppins"/>
              </a:rPr>
              <a:t>around</a:t>
            </a:r>
            <a:r>
              <a:rPr sz="1200" spc="65" dirty="0">
                <a:solidFill>
                  <a:srgbClr val="666666"/>
                </a:solidFill>
                <a:latin typeface="Poppins"/>
                <a:cs typeface="Poppins"/>
              </a:rPr>
              <a:t> </a:t>
            </a:r>
            <a:r>
              <a:rPr sz="1200" spc="50" dirty="0">
                <a:solidFill>
                  <a:srgbClr val="666666"/>
                </a:solidFill>
                <a:latin typeface="Poppins"/>
                <a:cs typeface="Poppins"/>
              </a:rPr>
              <a:t>the</a:t>
            </a:r>
            <a:r>
              <a:rPr sz="1200" spc="65" dirty="0">
                <a:solidFill>
                  <a:srgbClr val="666666"/>
                </a:solidFill>
                <a:latin typeface="Poppins"/>
                <a:cs typeface="Poppins"/>
              </a:rPr>
              <a:t> </a:t>
            </a:r>
            <a:r>
              <a:rPr sz="1200" spc="50" dirty="0">
                <a:solidFill>
                  <a:srgbClr val="666666"/>
                </a:solidFill>
                <a:latin typeface="Poppins"/>
                <a:cs typeface="Poppins"/>
              </a:rPr>
              <a:t>world</a:t>
            </a:r>
            <a:r>
              <a:rPr sz="1200" spc="65" dirty="0">
                <a:solidFill>
                  <a:srgbClr val="666666"/>
                </a:solidFill>
                <a:latin typeface="Poppins"/>
                <a:cs typeface="Poppins"/>
              </a:rPr>
              <a:t> </a:t>
            </a:r>
            <a:r>
              <a:rPr sz="1200" spc="-25" dirty="0">
                <a:solidFill>
                  <a:srgbClr val="666666"/>
                </a:solidFill>
                <a:latin typeface="Poppins"/>
                <a:cs typeface="Poppins"/>
              </a:rPr>
              <a:t>to </a:t>
            </a:r>
            <a:r>
              <a:rPr sz="1200" spc="50" dirty="0">
                <a:solidFill>
                  <a:srgbClr val="666666"/>
                </a:solidFill>
                <a:latin typeface="Poppins"/>
                <a:cs typeface="Poppins"/>
              </a:rPr>
              <a:t>discover</a:t>
            </a:r>
            <a:r>
              <a:rPr sz="1200" spc="35" dirty="0">
                <a:solidFill>
                  <a:srgbClr val="666666"/>
                </a:solidFill>
                <a:latin typeface="Poppins"/>
                <a:cs typeface="Poppins"/>
              </a:rPr>
              <a:t> </a:t>
            </a:r>
            <a:r>
              <a:rPr sz="1200" spc="50" dirty="0">
                <a:solidFill>
                  <a:srgbClr val="666666"/>
                </a:solidFill>
                <a:latin typeface="Poppins"/>
                <a:cs typeface="Poppins"/>
              </a:rPr>
              <a:t>the</a:t>
            </a:r>
            <a:r>
              <a:rPr sz="1200" spc="35" dirty="0">
                <a:solidFill>
                  <a:srgbClr val="666666"/>
                </a:solidFill>
                <a:latin typeface="Poppins"/>
                <a:cs typeface="Poppins"/>
              </a:rPr>
              <a:t> </a:t>
            </a:r>
            <a:r>
              <a:rPr sz="1200" spc="55" dirty="0">
                <a:solidFill>
                  <a:srgbClr val="666666"/>
                </a:solidFill>
                <a:latin typeface="Poppins"/>
                <a:cs typeface="Poppins"/>
              </a:rPr>
              <a:t>market-</a:t>
            </a:r>
            <a:r>
              <a:rPr sz="1200" spc="60" dirty="0">
                <a:solidFill>
                  <a:srgbClr val="666666"/>
                </a:solidFill>
                <a:latin typeface="Poppins"/>
                <a:cs typeface="Poppins"/>
              </a:rPr>
              <a:t>based</a:t>
            </a:r>
            <a:r>
              <a:rPr sz="1200" spc="35" dirty="0">
                <a:solidFill>
                  <a:srgbClr val="666666"/>
                </a:solidFill>
                <a:latin typeface="Poppins"/>
                <a:cs typeface="Poppins"/>
              </a:rPr>
              <a:t> </a:t>
            </a:r>
            <a:r>
              <a:rPr sz="1200" spc="50" dirty="0">
                <a:solidFill>
                  <a:srgbClr val="666666"/>
                </a:solidFill>
                <a:latin typeface="Poppins"/>
                <a:cs typeface="Poppins"/>
              </a:rPr>
              <a:t>reference</a:t>
            </a:r>
            <a:r>
              <a:rPr sz="1200" spc="35" dirty="0">
                <a:solidFill>
                  <a:srgbClr val="666666"/>
                </a:solidFill>
                <a:latin typeface="Poppins"/>
                <a:cs typeface="Poppins"/>
              </a:rPr>
              <a:t> </a:t>
            </a:r>
            <a:r>
              <a:rPr sz="1200" spc="-10" dirty="0">
                <a:solidFill>
                  <a:srgbClr val="666666"/>
                </a:solidFill>
                <a:latin typeface="Poppins"/>
                <a:cs typeface="Poppins"/>
              </a:rPr>
              <a:t>prices </a:t>
            </a:r>
            <a:r>
              <a:rPr sz="1200" dirty="0">
                <a:solidFill>
                  <a:srgbClr val="666666"/>
                </a:solidFill>
                <a:latin typeface="Poppins"/>
                <a:cs typeface="Poppins"/>
              </a:rPr>
              <a:t>for</a:t>
            </a:r>
            <a:r>
              <a:rPr sz="1200" spc="150" dirty="0">
                <a:solidFill>
                  <a:srgbClr val="666666"/>
                </a:solidFill>
                <a:latin typeface="Poppins"/>
                <a:cs typeface="Poppins"/>
              </a:rPr>
              <a:t> </a:t>
            </a:r>
            <a:r>
              <a:rPr sz="1200" spc="-10" dirty="0">
                <a:solidFill>
                  <a:srgbClr val="666666"/>
                </a:solidFill>
                <a:latin typeface="Poppins"/>
                <a:cs typeface="Poppins"/>
              </a:rPr>
              <a:t>dairy</a:t>
            </a:r>
            <a:endParaRPr sz="1200" dirty="0">
              <a:latin typeface="Poppins"/>
              <a:cs typeface="Poppins"/>
            </a:endParaRPr>
          </a:p>
          <a:p>
            <a:pPr marL="184150" indent="-171450">
              <a:lnSpc>
                <a:spcPct val="100000"/>
              </a:lnSpc>
              <a:spcBef>
                <a:spcPts val="60"/>
              </a:spcBef>
              <a:buFont typeface="Arial" panose="020B0604020202020204" pitchFamily="34" charset="0"/>
              <a:buChar char="•"/>
            </a:pPr>
            <a:r>
              <a:rPr sz="1200" spc="50" dirty="0">
                <a:solidFill>
                  <a:srgbClr val="666666"/>
                </a:solidFill>
                <a:latin typeface="Poppins"/>
                <a:cs typeface="Poppins"/>
              </a:rPr>
              <a:t>Create</a:t>
            </a:r>
            <a:r>
              <a:rPr sz="1200" spc="35" dirty="0">
                <a:solidFill>
                  <a:srgbClr val="666666"/>
                </a:solidFill>
                <a:latin typeface="Poppins"/>
                <a:cs typeface="Poppins"/>
              </a:rPr>
              <a:t> </a:t>
            </a:r>
            <a:r>
              <a:rPr sz="1200" spc="65" dirty="0">
                <a:solidFill>
                  <a:srgbClr val="666666"/>
                </a:solidFill>
                <a:latin typeface="Poppins"/>
                <a:cs typeface="Poppins"/>
              </a:rPr>
              <a:t>new</a:t>
            </a:r>
            <a:r>
              <a:rPr sz="1200" spc="35" dirty="0">
                <a:solidFill>
                  <a:srgbClr val="666666"/>
                </a:solidFill>
                <a:latin typeface="Poppins"/>
                <a:cs typeface="Poppins"/>
              </a:rPr>
              <a:t> </a:t>
            </a:r>
            <a:r>
              <a:rPr sz="1200" spc="50" dirty="0">
                <a:solidFill>
                  <a:srgbClr val="666666"/>
                </a:solidFill>
                <a:latin typeface="Poppins"/>
                <a:cs typeface="Poppins"/>
              </a:rPr>
              <a:t>trading</a:t>
            </a:r>
            <a:r>
              <a:rPr sz="1200" spc="35" dirty="0">
                <a:solidFill>
                  <a:srgbClr val="666666"/>
                </a:solidFill>
                <a:latin typeface="Poppins"/>
                <a:cs typeface="Poppins"/>
              </a:rPr>
              <a:t> opportunities</a:t>
            </a:r>
            <a:endParaRPr sz="1200" dirty="0">
              <a:latin typeface="Poppins"/>
              <a:cs typeface="Poppins"/>
            </a:endParaRPr>
          </a:p>
          <a:p>
            <a:pPr marL="184150" marR="7620" indent="-171450">
              <a:lnSpc>
                <a:spcPct val="104200"/>
              </a:lnSpc>
              <a:buFont typeface="Arial" panose="020B0604020202020204" pitchFamily="34" charset="0"/>
              <a:buChar char="•"/>
            </a:pPr>
            <a:r>
              <a:rPr sz="1200" dirty="0">
                <a:solidFill>
                  <a:srgbClr val="666666"/>
                </a:solidFill>
                <a:latin typeface="Poppins"/>
                <a:cs typeface="Poppins"/>
              </a:rPr>
              <a:t>Toolkit</a:t>
            </a:r>
            <a:r>
              <a:rPr sz="1200" spc="120" dirty="0">
                <a:solidFill>
                  <a:srgbClr val="666666"/>
                </a:solidFill>
                <a:latin typeface="Poppins"/>
                <a:cs typeface="Poppins"/>
              </a:rPr>
              <a:t> </a:t>
            </a:r>
            <a:r>
              <a:rPr sz="1200" dirty="0">
                <a:solidFill>
                  <a:srgbClr val="666666"/>
                </a:solidFill>
                <a:latin typeface="Poppins"/>
                <a:cs typeface="Poppins"/>
              </a:rPr>
              <a:t>for</a:t>
            </a:r>
            <a:r>
              <a:rPr sz="1200" spc="125" dirty="0">
                <a:solidFill>
                  <a:srgbClr val="666666"/>
                </a:solidFill>
                <a:latin typeface="Poppins"/>
                <a:cs typeface="Poppins"/>
              </a:rPr>
              <a:t> </a:t>
            </a:r>
            <a:r>
              <a:rPr sz="1200" spc="50" dirty="0">
                <a:solidFill>
                  <a:srgbClr val="666666"/>
                </a:solidFill>
                <a:latin typeface="Poppins"/>
                <a:cs typeface="Poppins"/>
              </a:rPr>
              <a:t>connecting</a:t>
            </a:r>
            <a:r>
              <a:rPr sz="1200" spc="120" dirty="0">
                <a:solidFill>
                  <a:srgbClr val="666666"/>
                </a:solidFill>
                <a:latin typeface="Poppins"/>
                <a:cs typeface="Poppins"/>
              </a:rPr>
              <a:t> </a:t>
            </a:r>
            <a:r>
              <a:rPr sz="1200" spc="50" dirty="0">
                <a:solidFill>
                  <a:srgbClr val="666666"/>
                </a:solidFill>
                <a:latin typeface="Poppins"/>
                <a:cs typeface="Poppins"/>
              </a:rPr>
              <a:t>global</a:t>
            </a:r>
            <a:r>
              <a:rPr sz="1200" spc="125" dirty="0">
                <a:solidFill>
                  <a:srgbClr val="666666"/>
                </a:solidFill>
                <a:latin typeface="Poppins"/>
                <a:cs typeface="Poppins"/>
              </a:rPr>
              <a:t> </a:t>
            </a:r>
            <a:r>
              <a:rPr sz="1200" spc="50" dirty="0">
                <a:solidFill>
                  <a:srgbClr val="666666"/>
                </a:solidFill>
                <a:latin typeface="Poppins"/>
                <a:cs typeface="Poppins"/>
              </a:rPr>
              <a:t>pools</a:t>
            </a:r>
            <a:r>
              <a:rPr sz="1200" spc="125" dirty="0">
                <a:solidFill>
                  <a:srgbClr val="666666"/>
                </a:solidFill>
                <a:latin typeface="Poppins"/>
                <a:cs typeface="Poppins"/>
              </a:rPr>
              <a:t> </a:t>
            </a:r>
            <a:r>
              <a:rPr sz="1200" dirty="0">
                <a:solidFill>
                  <a:srgbClr val="666666"/>
                </a:solidFill>
                <a:latin typeface="Poppins"/>
                <a:cs typeface="Poppins"/>
              </a:rPr>
              <a:t>of</a:t>
            </a:r>
            <a:r>
              <a:rPr sz="1200" spc="120" dirty="0">
                <a:solidFill>
                  <a:srgbClr val="666666"/>
                </a:solidFill>
                <a:latin typeface="Poppins"/>
                <a:cs typeface="Poppins"/>
              </a:rPr>
              <a:t> </a:t>
            </a:r>
            <a:r>
              <a:rPr sz="1200" spc="40" dirty="0">
                <a:solidFill>
                  <a:srgbClr val="666666"/>
                </a:solidFill>
                <a:latin typeface="Poppins"/>
                <a:cs typeface="Poppins"/>
              </a:rPr>
              <a:t>buyers </a:t>
            </a:r>
            <a:r>
              <a:rPr sz="1200" spc="60" dirty="0">
                <a:solidFill>
                  <a:srgbClr val="666666"/>
                </a:solidFill>
                <a:latin typeface="Poppins"/>
                <a:cs typeface="Poppins"/>
              </a:rPr>
              <a:t>and</a:t>
            </a:r>
            <a:r>
              <a:rPr sz="1200" spc="35" dirty="0">
                <a:solidFill>
                  <a:srgbClr val="666666"/>
                </a:solidFill>
                <a:latin typeface="Poppins"/>
                <a:cs typeface="Poppins"/>
              </a:rPr>
              <a:t> </a:t>
            </a:r>
            <a:r>
              <a:rPr sz="1200" spc="-10" dirty="0">
                <a:solidFill>
                  <a:srgbClr val="666666"/>
                </a:solidFill>
                <a:latin typeface="Poppins"/>
                <a:cs typeface="Poppins"/>
              </a:rPr>
              <a:t>sellers</a:t>
            </a:r>
            <a:endParaRPr sz="1200" dirty="0">
              <a:latin typeface="Poppins"/>
              <a:cs typeface="Poppins"/>
            </a:endParaRPr>
          </a:p>
          <a:p>
            <a:pPr marL="184150" indent="-171450">
              <a:lnSpc>
                <a:spcPct val="100000"/>
              </a:lnSpc>
              <a:spcBef>
                <a:spcPts val="55"/>
              </a:spcBef>
              <a:buFont typeface="Arial" panose="020B0604020202020204" pitchFamily="34" charset="0"/>
              <a:buChar char="•"/>
            </a:pPr>
            <a:r>
              <a:rPr sz="1200" spc="55" dirty="0">
                <a:solidFill>
                  <a:srgbClr val="666666"/>
                </a:solidFill>
                <a:latin typeface="Poppins"/>
                <a:cs typeface="Poppins"/>
              </a:rPr>
              <a:t>Data</a:t>
            </a:r>
            <a:r>
              <a:rPr sz="1200" spc="35" dirty="0">
                <a:solidFill>
                  <a:srgbClr val="666666"/>
                </a:solidFill>
                <a:latin typeface="Poppins"/>
                <a:cs typeface="Poppins"/>
              </a:rPr>
              <a:t> </a:t>
            </a:r>
            <a:r>
              <a:rPr sz="1200" spc="-10" dirty="0">
                <a:solidFill>
                  <a:srgbClr val="666666"/>
                </a:solidFill>
                <a:latin typeface="Poppins"/>
                <a:cs typeface="Poppins"/>
              </a:rPr>
              <a:t>analysis</a:t>
            </a:r>
            <a:endParaRPr sz="1200" dirty="0">
              <a:latin typeface="Poppins"/>
              <a:cs typeface="Poppins"/>
            </a:endParaRPr>
          </a:p>
        </p:txBody>
      </p:sp>
      <p:sp>
        <p:nvSpPr>
          <p:cNvPr id="74" name="object 29">
            <a:extLst>
              <a:ext uri="{FF2B5EF4-FFF2-40B4-BE49-F238E27FC236}">
                <a16:creationId xmlns:a16="http://schemas.microsoft.com/office/drawing/2014/main" id="{5377778F-2786-1E49-A7D6-77FCD888CBE7}"/>
              </a:ext>
            </a:extLst>
          </p:cNvPr>
          <p:cNvSpPr txBox="1"/>
          <p:nvPr/>
        </p:nvSpPr>
        <p:spPr>
          <a:xfrm>
            <a:off x="4524147" y="5494040"/>
            <a:ext cx="3662679" cy="970779"/>
          </a:xfrm>
          <a:prstGeom prst="rect">
            <a:avLst/>
          </a:prstGeom>
        </p:spPr>
        <p:txBody>
          <a:bodyPr vert="horz" wrap="square" lIns="0" tIns="5080" rIns="0" bIns="0" rtlCol="0">
            <a:spAutoFit/>
          </a:bodyPr>
          <a:lstStyle/>
          <a:p>
            <a:pPr marL="184150" marR="5080" indent="-171450">
              <a:lnSpc>
                <a:spcPct val="104200"/>
              </a:lnSpc>
              <a:spcBef>
                <a:spcPts val="40"/>
              </a:spcBef>
              <a:buFont typeface="Arial" panose="020B0604020202020204" pitchFamily="34" charset="0"/>
              <a:buChar char="•"/>
            </a:pPr>
            <a:r>
              <a:rPr sz="1200" spc="60" dirty="0">
                <a:solidFill>
                  <a:srgbClr val="666666"/>
                </a:solidFill>
                <a:latin typeface="Poppins"/>
                <a:cs typeface="Poppins"/>
              </a:rPr>
              <a:t>Advanced</a:t>
            </a:r>
            <a:r>
              <a:rPr sz="1200" spc="190" dirty="0">
                <a:solidFill>
                  <a:srgbClr val="666666"/>
                </a:solidFill>
                <a:latin typeface="Poppins"/>
                <a:cs typeface="Poppins"/>
              </a:rPr>
              <a:t> </a:t>
            </a:r>
            <a:r>
              <a:rPr sz="1200" dirty="0">
                <a:solidFill>
                  <a:srgbClr val="666666"/>
                </a:solidFill>
                <a:latin typeface="Poppins"/>
                <a:cs typeface="Poppins"/>
              </a:rPr>
              <a:t>enterprise</a:t>
            </a:r>
            <a:r>
              <a:rPr sz="1200" spc="195" dirty="0">
                <a:solidFill>
                  <a:srgbClr val="666666"/>
                </a:solidFill>
                <a:latin typeface="Poppins"/>
                <a:cs typeface="Poppins"/>
              </a:rPr>
              <a:t> </a:t>
            </a:r>
            <a:r>
              <a:rPr sz="1200" spc="55" dirty="0">
                <a:solidFill>
                  <a:srgbClr val="666666"/>
                </a:solidFill>
                <a:latin typeface="Poppins"/>
                <a:cs typeface="Poppins"/>
              </a:rPr>
              <a:t>marketplace</a:t>
            </a:r>
            <a:r>
              <a:rPr sz="1200" spc="195" dirty="0">
                <a:solidFill>
                  <a:srgbClr val="666666"/>
                </a:solidFill>
                <a:latin typeface="Poppins"/>
                <a:cs typeface="Poppins"/>
              </a:rPr>
              <a:t> </a:t>
            </a:r>
            <a:r>
              <a:rPr sz="1200" spc="40" dirty="0">
                <a:solidFill>
                  <a:srgbClr val="666666"/>
                </a:solidFill>
                <a:latin typeface="Poppins"/>
                <a:cs typeface="Poppins"/>
              </a:rPr>
              <a:t>SaaS platform</a:t>
            </a:r>
            <a:endParaRPr sz="1200" dirty="0">
              <a:latin typeface="Poppins"/>
              <a:cs typeface="Poppins"/>
            </a:endParaRPr>
          </a:p>
          <a:p>
            <a:pPr marL="184150" marR="2168525" indent="-171450">
              <a:lnSpc>
                <a:spcPct val="104200"/>
              </a:lnSpc>
              <a:buFont typeface="Arial" panose="020B0604020202020204" pitchFamily="34" charset="0"/>
              <a:buChar char="•"/>
            </a:pPr>
            <a:r>
              <a:rPr sz="1200" spc="55" dirty="0">
                <a:solidFill>
                  <a:srgbClr val="666666"/>
                </a:solidFill>
                <a:latin typeface="Poppins"/>
                <a:cs typeface="Poppins"/>
              </a:rPr>
              <a:t>B2B</a:t>
            </a:r>
            <a:r>
              <a:rPr sz="1200" spc="30" dirty="0">
                <a:solidFill>
                  <a:srgbClr val="666666"/>
                </a:solidFill>
                <a:latin typeface="Poppins"/>
                <a:cs typeface="Poppins"/>
              </a:rPr>
              <a:t> </a:t>
            </a:r>
            <a:r>
              <a:rPr sz="1200" spc="60" dirty="0">
                <a:solidFill>
                  <a:srgbClr val="666666"/>
                </a:solidFill>
                <a:latin typeface="Poppins"/>
                <a:cs typeface="Poppins"/>
              </a:rPr>
              <a:t>and</a:t>
            </a:r>
            <a:r>
              <a:rPr lang="en-US" sz="1200" spc="35" dirty="0">
                <a:solidFill>
                  <a:srgbClr val="666666"/>
                </a:solidFill>
                <a:latin typeface="Poppins"/>
                <a:cs typeface="Poppins"/>
              </a:rPr>
              <a:t> </a:t>
            </a:r>
            <a:r>
              <a:rPr sz="1200" spc="35" dirty="0">
                <a:solidFill>
                  <a:srgbClr val="666666"/>
                </a:solidFill>
                <a:latin typeface="Poppins"/>
                <a:cs typeface="Poppins"/>
              </a:rPr>
              <a:t>B2C</a:t>
            </a:r>
            <a:endParaRPr lang="en-US" sz="1200" spc="35" dirty="0">
              <a:solidFill>
                <a:srgbClr val="666666"/>
              </a:solidFill>
              <a:latin typeface="Poppins"/>
              <a:cs typeface="Poppins"/>
            </a:endParaRPr>
          </a:p>
          <a:p>
            <a:pPr marL="184150" marR="2168525" indent="-171450">
              <a:lnSpc>
                <a:spcPct val="104200"/>
              </a:lnSpc>
              <a:buFont typeface="Arial" panose="020B0604020202020204" pitchFamily="34" charset="0"/>
              <a:buChar char="•"/>
            </a:pPr>
            <a:r>
              <a:rPr sz="1200" dirty="0">
                <a:solidFill>
                  <a:srgbClr val="666666"/>
                </a:solidFill>
                <a:latin typeface="Poppins"/>
                <a:cs typeface="Poppins"/>
              </a:rPr>
              <a:t>Faster</a:t>
            </a:r>
            <a:r>
              <a:rPr sz="1200" spc="315" dirty="0">
                <a:solidFill>
                  <a:srgbClr val="666666"/>
                </a:solidFill>
                <a:latin typeface="Poppins"/>
                <a:cs typeface="Poppins"/>
              </a:rPr>
              <a:t> </a:t>
            </a:r>
            <a:r>
              <a:rPr sz="1200" spc="45" dirty="0">
                <a:solidFill>
                  <a:srgbClr val="666666"/>
                </a:solidFill>
                <a:latin typeface="Poppins"/>
                <a:cs typeface="Poppins"/>
              </a:rPr>
              <a:t>launch</a:t>
            </a:r>
            <a:endParaRPr sz="1200" dirty="0">
              <a:latin typeface="Poppins"/>
              <a:cs typeface="Poppins"/>
            </a:endParaRPr>
          </a:p>
          <a:p>
            <a:pPr marL="184150" indent="-171450">
              <a:lnSpc>
                <a:spcPct val="100000"/>
              </a:lnSpc>
              <a:spcBef>
                <a:spcPts val="60"/>
              </a:spcBef>
              <a:buFont typeface="Arial" panose="020B0604020202020204" pitchFamily="34" charset="0"/>
              <a:buChar char="•"/>
            </a:pPr>
            <a:r>
              <a:rPr sz="1200" spc="55" dirty="0">
                <a:solidFill>
                  <a:srgbClr val="666666"/>
                </a:solidFill>
                <a:latin typeface="Poppins"/>
                <a:cs typeface="Poppins"/>
              </a:rPr>
              <a:t>Connects</a:t>
            </a:r>
            <a:r>
              <a:rPr sz="1200" spc="45" dirty="0">
                <a:solidFill>
                  <a:srgbClr val="666666"/>
                </a:solidFill>
                <a:latin typeface="Poppins"/>
                <a:cs typeface="Poppins"/>
              </a:rPr>
              <a:t> ecosystems</a:t>
            </a:r>
            <a:endParaRPr sz="1200" dirty="0">
              <a:latin typeface="Poppins"/>
              <a:cs typeface="Poppins"/>
            </a:endParaRPr>
          </a:p>
        </p:txBody>
      </p:sp>
      <p:sp>
        <p:nvSpPr>
          <p:cNvPr id="75" name="object 32">
            <a:extLst>
              <a:ext uri="{FF2B5EF4-FFF2-40B4-BE49-F238E27FC236}">
                <a16:creationId xmlns:a16="http://schemas.microsoft.com/office/drawing/2014/main" id="{08FFBDFA-5C05-4745-A85E-F83AB953B922}"/>
              </a:ext>
            </a:extLst>
          </p:cNvPr>
          <p:cNvSpPr txBox="1"/>
          <p:nvPr/>
        </p:nvSpPr>
        <p:spPr>
          <a:xfrm>
            <a:off x="4524147" y="6644577"/>
            <a:ext cx="2207158" cy="777136"/>
          </a:xfrm>
          <a:prstGeom prst="rect">
            <a:avLst/>
          </a:prstGeom>
        </p:spPr>
        <p:txBody>
          <a:bodyPr vert="horz" wrap="square" lIns="0" tIns="12700" rIns="0" bIns="0" rtlCol="0">
            <a:spAutoFit/>
          </a:bodyPr>
          <a:lstStyle/>
          <a:p>
            <a:pPr marL="184150" indent="-171450">
              <a:lnSpc>
                <a:spcPct val="100000"/>
              </a:lnSpc>
              <a:spcBef>
                <a:spcPts val="100"/>
              </a:spcBef>
              <a:buFont typeface="Arial" panose="020B0604020202020204" pitchFamily="34" charset="0"/>
              <a:buChar char="•"/>
            </a:pPr>
            <a:r>
              <a:rPr lang="en-NZ" sz="1200" dirty="0">
                <a:solidFill>
                  <a:srgbClr val="666666"/>
                </a:solidFill>
                <a:latin typeface="Poppins"/>
                <a:cs typeface="Poppins"/>
              </a:rPr>
              <a:t>Finance (factoring)</a:t>
            </a:r>
          </a:p>
          <a:p>
            <a:pPr marL="184150" indent="-171450">
              <a:lnSpc>
                <a:spcPct val="100000"/>
              </a:lnSpc>
              <a:spcBef>
                <a:spcPts val="100"/>
              </a:spcBef>
              <a:buFont typeface="Arial" panose="020B0604020202020204" pitchFamily="34" charset="0"/>
              <a:buChar char="•"/>
            </a:pPr>
            <a:r>
              <a:rPr lang="en-NZ" sz="1200" dirty="0">
                <a:solidFill>
                  <a:srgbClr val="666666"/>
                </a:solidFill>
                <a:latin typeface="Poppins"/>
                <a:cs typeface="Poppins"/>
              </a:rPr>
              <a:t>Wide array of payment solutions</a:t>
            </a:r>
          </a:p>
          <a:p>
            <a:pPr marL="184150" indent="-171450">
              <a:lnSpc>
                <a:spcPct val="100000"/>
              </a:lnSpc>
              <a:spcBef>
                <a:spcPts val="100"/>
              </a:spcBef>
              <a:buFont typeface="Arial" panose="020B0604020202020204" pitchFamily="34" charset="0"/>
              <a:buChar char="•"/>
            </a:pPr>
            <a:r>
              <a:rPr lang="en-NZ" sz="1200" dirty="0">
                <a:solidFill>
                  <a:srgbClr val="666666"/>
                </a:solidFill>
                <a:latin typeface="Poppins"/>
                <a:cs typeface="Poppins"/>
              </a:rPr>
              <a:t>Partner to growers</a:t>
            </a:r>
            <a:endParaRPr sz="1200" dirty="0">
              <a:latin typeface="Poppins"/>
              <a:cs typeface="Poppins"/>
            </a:endParaRPr>
          </a:p>
        </p:txBody>
      </p:sp>
      <p:sp>
        <p:nvSpPr>
          <p:cNvPr id="94" name="object 24">
            <a:extLst>
              <a:ext uri="{FF2B5EF4-FFF2-40B4-BE49-F238E27FC236}">
                <a16:creationId xmlns:a16="http://schemas.microsoft.com/office/drawing/2014/main" id="{7EFDE7FF-6BE6-F948-A472-C3349218772F}"/>
              </a:ext>
            </a:extLst>
          </p:cNvPr>
          <p:cNvSpPr txBox="1"/>
          <p:nvPr/>
        </p:nvSpPr>
        <p:spPr>
          <a:xfrm>
            <a:off x="8726587" y="2635143"/>
            <a:ext cx="3806261" cy="1152495"/>
          </a:xfrm>
          <a:prstGeom prst="rect">
            <a:avLst/>
          </a:prstGeom>
        </p:spPr>
        <p:txBody>
          <a:bodyPr vert="horz" wrap="square" lIns="0" tIns="5080" rIns="0" bIns="0" rtlCol="0">
            <a:spAutoFit/>
          </a:bodyPr>
          <a:lstStyle/>
          <a:p>
            <a:pPr marL="184150" marR="5080" indent="-171450">
              <a:lnSpc>
                <a:spcPct val="104200"/>
              </a:lnSpc>
              <a:spcBef>
                <a:spcPts val="40"/>
              </a:spcBef>
              <a:buFont typeface="Arial" panose="020B0604020202020204" pitchFamily="34" charset="0"/>
              <a:buChar char="•"/>
            </a:pPr>
            <a:r>
              <a:rPr sz="1200" dirty="0">
                <a:solidFill>
                  <a:srgbClr val="666666"/>
                </a:solidFill>
                <a:latin typeface="Poppins"/>
                <a:cs typeface="Poppins"/>
              </a:rPr>
              <a:t>Ability</a:t>
            </a:r>
            <a:r>
              <a:rPr sz="1200" spc="95" dirty="0">
                <a:solidFill>
                  <a:srgbClr val="666666"/>
                </a:solidFill>
                <a:latin typeface="Poppins"/>
                <a:cs typeface="Poppins"/>
              </a:rPr>
              <a:t> </a:t>
            </a:r>
            <a:r>
              <a:rPr sz="1200" dirty="0">
                <a:solidFill>
                  <a:srgbClr val="666666"/>
                </a:solidFill>
                <a:latin typeface="Poppins"/>
                <a:cs typeface="Poppins"/>
              </a:rPr>
              <a:t>to</a:t>
            </a:r>
            <a:r>
              <a:rPr sz="1200" spc="100" dirty="0">
                <a:solidFill>
                  <a:srgbClr val="666666"/>
                </a:solidFill>
                <a:latin typeface="Poppins"/>
                <a:cs typeface="Poppins"/>
              </a:rPr>
              <a:t> </a:t>
            </a:r>
            <a:r>
              <a:rPr sz="1200" spc="50" dirty="0">
                <a:solidFill>
                  <a:srgbClr val="666666"/>
                </a:solidFill>
                <a:latin typeface="Poppins"/>
                <a:cs typeface="Poppins"/>
              </a:rPr>
              <a:t>se</a:t>
            </a:r>
            <a:r>
              <a:rPr lang="en-NZ" sz="1200" spc="50" dirty="0">
                <a:solidFill>
                  <a:srgbClr val="666666"/>
                </a:solidFill>
                <a:latin typeface="Poppins"/>
                <a:cs typeface="Poppins"/>
              </a:rPr>
              <a:t>a</a:t>
            </a:r>
            <a:r>
              <a:rPr sz="1200" spc="50" dirty="0" err="1">
                <a:solidFill>
                  <a:srgbClr val="666666"/>
                </a:solidFill>
                <a:latin typeface="Poppins"/>
                <a:cs typeface="Poppins"/>
              </a:rPr>
              <a:t>mlessly</a:t>
            </a:r>
            <a:r>
              <a:rPr sz="1200" spc="100" dirty="0">
                <a:solidFill>
                  <a:srgbClr val="666666"/>
                </a:solidFill>
                <a:latin typeface="Poppins"/>
                <a:cs typeface="Poppins"/>
              </a:rPr>
              <a:t> </a:t>
            </a:r>
            <a:r>
              <a:rPr sz="1200" spc="65" dirty="0">
                <a:solidFill>
                  <a:srgbClr val="666666"/>
                </a:solidFill>
                <a:latin typeface="Poppins"/>
                <a:cs typeface="Poppins"/>
              </a:rPr>
              <a:t>make</a:t>
            </a:r>
            <a:r>
              <a:rPr sz="1200" spc="100" dirty="0">
                <a:solidFill>
                  <a:srgbClr val="666666"/>
                </a:solidFill>
                <a:latin typeface="Poppins"/>
                <a:cs typeface="Poppins"/>
              </a:rPr>
              <a:t> </a:t>
            </a:r>
            <a:r>
              <a:rPr sz="1200" spc="50" dirty="0">
                <a:solidFill>
                  <a:srgbClr val="666666"/>
                </a:solidFill>
                <a:latin typeface="Poppins"/>
                <a:cs typeface="Poppins"/>
              </a:rPr>
              <a:t>the</a:t>
            </a:r>
            <a:r>
              <a:rPr sz="1200" spc="100" dirty="0">
                <a:solidFill>
                  <a:srgbClr val="666666"/>
                </a:solidFill>
                <a:latin typeface="Poppins"/>
                <a:cs typeface="Poppins"/>
              </a:rPr>
              <a:t> </a:t>
            </a:r>
            <a:r>
              <a:rPr sz="1200" spc="50" dirty="0">
                <a:solidFill>
                  <a:srgbClr val="666666"/>
                </a:solidFill>
                <a:latin typeface="Poppins"/>
                <a:cs typeface="Poppins"/>
              </a:rPr>
              <a:t>platform</a:t>
            </a:r>
            <a:r>
              <a:rPr sz="1200" spc="100" dirty="0">
                <a:solidFill>
                  <a:srgbClr val="666666"/>
                </a:solidFill>
                <a:latin typeface="Poppins"/>
                <a:cs typeface="Poppins"/>
              </a:rPr>
              <a:t> </a:t>
            </a:r>
            <a:r>
              <a:rPr sz="1200" spc="-20" dirty="0">
                <a:solidFill>
                  <a:srgbClr val="666666"/>
                </a:solidFill>
                <a:latin typeface="Poppins"/>
                <a:cs typeface="Poppins"/>
              </a:rPr>
              <a:t>look </a:t>
            </a:r>
            <a:r>
              <a:rPr sz="1200" spc="60" dirty="0">
                <a:solidFill>
                  <a:srgbClr val="666666"/>
                </a:solidFill>
                <a:latin typeface="Poppins"/>
                <a:cs typeface="Poppins"/>
              </a:rPr>
              <a:t>and</a:t>
            </a:r>
            <a:r>
              <a:rPr sz="1200" spc="80" dirty="0">
                <a:solidFill>
                  <a:srgbClr val="666666"/>
                </a:solidFill>
                <a:latin typeface="Poppins"/>
                <a:cs typeface="Poppins"/>
              </a:rPr>
              <a:t> </a:t>
            </a:r>
            <a:r>
              <a:rPr sz="1200" dirty="0">
                <a:solidFill>
                  <a:srgbClr val="666666"/>
                </a:solidFill>
                <a:latin typeface="Poppins"/>
                <a:cs typeface="Poppins"/>
              </a:rPr>
              <a:t>feel</a:t>
            </a:r>
            <a:r>
              <a:rPr lang="en-NZ" sz="1200" dirty="0">
                <a:solidFill>
                  <a:srgbClr val="666666"/>
                </a:solidFill>
                <a:latin typeface="Poppins"/>
                <a:cs typeface="Poppins"/>
              </a:rPr>
              <a:t> like</a:t>
            </a:r>
            <a:r>
              <a:rPr sz="1200" spc="85" dirty="0">
                <a:solidFill>
                  <a:srgbClr val="666666"/>
                </a:solidFill>
                <a:latin typeface="Poppins"/>
                <a:cs typeface="Poppins"/>
              </a:rPr>
              <a:t> </a:t>
            </a:r>
            <a:r>
              <a:rPr sz="1200" dirty="0">
                <a:solidFill>
                  <a:srgbClr val="666666"/>
                </a:solidFill>
                <a:latin typeface="Poppins"/>
                <a:cs typeface="Poppins"/>
              </a:rPr>
              <a:t>it</a:t>
            </a:r>
            <a:r>
              <a:rPr sz="1200" spc="85" dirty="0">
                <a:solidFill>
                  <a:srgbClr val="666666"/>
                </a:solidFill>
                <a:latin typeface="Poppins"/>
                <a:cs typeface="Poppins"/>
              </a:rPr>
              <a:t> </a:t>
            </a:r>
            <a:r>
              <a:rPr sz="1200" spc="55" dirty="0">
                <a:solidFill>
                  <a:srgbClr val="666666"/>
                </a:solidFill>
                <a:latin typeface="Poppins"/>
                <a:cs typeface="Poppins"/>
              </a:rPr>
              <a:t>belongs</a:t>
            </a:r>
            <a:r>
              <a:rPr sz="1200" spc="80" dirty="0">
                <a:solidFill>
                  <a:srgbClr val="666666"/>
                </a:solidFill>
                <a:latin typeface="Poppins"/>
                <a:cs typeface="Poppins"/>
              </a:rPr>
              <a:t> </a:t>
            </a:r>
            <a:r>
              <a:rPr sz="1200" dirty="0">
                <a:solidFill>
                  <a:srgbClr val="666666"/>
                </a:solidFill>
                <a:latin typeface="Poppins"/>
                <a:cs typeface="Poppins"/>
              </a:rPr>
              <a:t>to</a:t>
            </a:r>
            <a:r>
              <a:rPr sz="1200" spc="85" dirty="0">
                <a:solidFill>
                  <a:srgbClr val="666666"/>
                </a:solidFill>
                <a:latin typeface="Poppins"/>
                <a:cs typeface="Poppins"/>
              </a:rPr>
              <a:t> </a:t>
            </a:r>
            <a:r>
              <a:rPr sz="1200" spc="50" dirty="0">
                <a:solidFill>
                  <a:srgbClr val="666666"/>
                </a:solidFill>
                <a:latin typeface="Poppins"/>
                <a:cs typeface="Poppins"/>
              </a:rPr>
              <a:t>our</a:t>
            </a:r>
            <a:r>
              <a:rPr sz="1200" spc="85" dirty="0">
                <a:solidFill>
                  <a:srgbClr val="666666"/>
                </a:solidFill>
                <a:latin typeface="Poppins"/>
                <a:cs typeface="Poppins"/>
              </a:rPr>
              <a:t> </a:t>
            </a:r>
            <a:r>
              <a:rPr sz="1200" spc="45" dirty="0">
                <a:solidFill>
                  <a:srgbClr val="666666"/>
                </a:solidFill>
                <a:latin typeface="Poppins"/>
                <a:cs typeface="Poppins"/>
              </a:rPr>
              <a:t>customer </a:t>
            </a:r>
            <a:r>
              <a:rPr sz="1200" spc="50" dirty="0">
                <a:solidFill>
                  <a:srgbClr val="666666"/>
                </a:solidFill>
                <a:latin typeface="Poppins"/>
                <a:cs typeface="Poppins"/>
              </a:rPr>
              <a:t>(branding</a:t>
            </a:r>
            <a:r>
              <a:rPr sz="1200" spc="45" dirty="0">
                <a:solidFill>
                  <a:srgbClr val="666666"/>
                </a:solidFill>
                <a:latin typeface="Poppins"/>
                <a:cs typeface="Poppins"/>
              </a:rPr>
              <a:t> </a:t>
            </a:r>
            <a:r>
              <a:rPr sz="1200" spc="60" dirty="0">
                <a:solidFill>
                  <a:srgbClr val="666666"/>
                </a:solidFill>
                <a:latin typeface="Poppins"/>
                <a:cs typeface="Poppins"/>
              </a:rPr>
              <a:t>and</a:t>
            </a:r>
            <a:r>
              <a:rPr sz="1200" spc="50" dirty="0">
                <a:solidFill>
                  <a:srgbClr val="666666"/>
                </a:solidFill>
                <a:latin typeface="Poppins"/>
                <a:cs typeface="Poppins"/>
              </a:rPr>
              <a:t> </a:t>
            </a:r>
            <a:r>
              <a:rPr sz="1200" spc="45" dirty="0">
                <a:solidFill>
                  <a:srgbClr val="666666"/>
                </a:solidFill>
                <a:latin typeface="Poppins"/>
                <a:cs typeface="Poppins"/>
              </a:rPr>
              <a:t>language)</a:t>
            </a:r>
            <a:endParaRPr sz="1200" dirty="0">
              <a:latin typeface="Poppins"/>
              <a:cs typeface="Poppins"/>
            </a:endParaRPr>
          </a:p>
          <a:p>
            <a:pPr marL="184150" marR="104775" indent="-171450">
              <a:lnSpc>
                <a:spcPct val="104200"/>
              </a:lnSpc>
              <a:buFont typeface="Arial" panose="020B0604020202020204" pitchFamily="34" charset="0"/>
              <a:buChar char="•"/>
            </a:pPr>
            <a:r>
              <a:rPr sz="1200" spc="55" dirty="0">
                <a:solidFill>
                  <a:srgbClr val="666666"/>
                </a:solidFill>
                <a:latin typeface="Poppins"/>
                <a:cs typeface="Poppins"/>
              </a:rPr>
              <a:t>Our</a:t>
            </a:r>
            <a:r>
              <a:rPr sz="1200" spc="190" dirty="0">
                <a:solidFill>
                  <a:srgbClr val="666666"/>
                </a:solidFill>
                <a:latin typeface="Poppins"/>
                <a:cs typeface="Poppins"/>
              </a:rPr>
              <a:t> </a:t>
            </a:r>
            <a:r>
              <a:rPr sz="1200" spc="50" dirty="0">
                <a:solidFill>
                  <a:srgbClr val="666666"/>
                </a:solidFill>
                <a:latin typeface="Poppins"/>
                <a:cs typeface="Poppins"/>
              </a:rPr>
              <a:t>clean</a:t>
            </a:r>
            <a:r>
              <a:rPr sz="1200" spc="195" dirty="0">
                <a:solidFill>
                  <a:srgbClr val="666666"/>
                </a:solidFill>
                <a:latin typeface="Poppins"/>
                <a:cs typeface="Poppins"/>
              </a:rPr>
              <a:t> </a:t>
            </a:r>
            <a:r>
              <a:rPr sz="1200" spc="60" dirty="0">
                <a:solidFill>
                  <a:srgbClr val="666666"/>
                </a:solidFill>
                <a:latin typeface="Poppins"/>
                <a:cs typeface="Poppins"/>
              </a:rPr>
              <a:t>and</a:t>
            </a:r>
            <a:r>
              <a:rPr sz="1200" spc="195" dirty="0">
                <a:solidFill>
                  <a:srgbClr val="666666"/>
                </a:solidFill>
                <a:latin typeface="Poppins"/>
                <a:cs typeface="Poppins"/>
              </a:rPr>
              <a:t> </a:t>
            </a:r>
            <a:r>
              <a:rPr sz="1200" dirty="0">
                <a:solidFill>
                  <a:srgbClr val="666666"/>
                </a:solidFill>
                <a:latin typeface="Poppins"/>
                <a:cs typeface="Poppins"/>
              </a:rPr>
              <a:t>intuitive</a:t>
            </a:r>
            <a:r>
              <a:rPr sz="1200" spc="190" dirty="0">
                <a:solidFill>
                  <a:srgbClr val="666666"/>
                </a:solidFill>
                <a:latin typeface="Poppins"/>
                <a:cs typeface="Poppins"/>
              </a:rPr>
              <a:t> </a:t>
            </a:r>
            <a:r>
              <a:rPr sz="1200" dirty="0">
                <a:solidFill>
                  <a:srgbClr val="666666"/>
                </a:solidFill>
                <a:latin typeface="Poppins"/>
                <a:cs typeface="Poppins"/>
              </a:rPr>
              <a:t>interface</a:t>
            </a:r>
            <a:r>
              <a:rPr sz="1200" spc="195" dirty="0">
                <a:solidFill>
                  <a:srgbClr val="666666"/>
                </a:solidFill>
                <a:latin typeface="Poppins"/>
                <a:cs typeface="Poppins"/>
              </a:rPr>
              <a:t> </a:t>
            </a:r>
            <a:r>
              <a:rPr sz="1200" spc="40" dirty="0">
                <a:solidFill>
                  <a:srgbClr val="666666"/>
                </a:solidFill>
                <a:latin typeface="Poppins"/>
                <a:cs typeface="Poppins"/>
              </a:rPr>
              <a:t>separates </a:t>
            </a:r>
            <a:r>
              <a:rPr sz="1200" spc="50" dirty="0">
                <a:solidFill>
                  <a:srgbClr val="666666"/>
                </a:solidFill>
                <a:latin typeface="Poppins"/>
                <a:cs typeface="Poppins"/>
              </a:rPr>
              <a:t>users</a:t>
            </a:r>
            <a:r>
              <a:rPr sz="1200" spc="45" dirty="0">
                <a:solidFill>
                  <a:srgbClr val="666666"/>
                </a:solidFill>
                <a:latin typeface="Poppins"/>
                <a:cs typeface="Poppins"/>
              </a:rPr>
              <a:t> </a:t>
            </a:r>
            <a:r>
              <a:rPr sz="1200" spc="55" dirty="0">
                <a:solidFill>
                  <a:srgbClr val="666666"/>
                </a:solidFill>
                <a:latin typeface="Poppins"/>
                <a:cs typeface="Poppins"/>
              </a:rPr>
              <a:t>from</a:t>
            </a:r>
            <a:r>
              <a:rPr sz="1200" spc="50" dirty="0">
                <a:solidFill>
                  <a:srgbClr val="666666"/>
                </a:solidFill>
                <a:latin typeface="Poppins"/>
                <a:cs typeface="Poppins"/>
              </a:rPr>
              <a:t> the complexity </a:t>
            </a:r>
            <a:r>
              <a:rPr sz="1200" dirty="0">
                <a:solidFill>
                  <a:srgbClr val="666666"/>
                </a:solidFill>
                <a:latin typeface="Poppins"/>
                <a:cs typeface="Poppins"/>
              </a:rPr>
              <a:t>of</a:t>
            </a:r>
            <a:r>
              <a:rPr sz="1200" spc="50" dirty="0">
                <a:solidFill>
                  <a:srgbClr val="666666"/>
                </a:solidFill>
                <a:latin typeface="Poppins"/>
                <a:cs typeface="Poppins"/>
              </a:rPr>
              <a:t> trade </a:t>
            </a:r>
            <a:endParaRPr lang="en-US" sz="1200" spc="50" dirty="0">
              <a:solidFill>
                <a:srgbClr val="666666"/>
              </a:solidFill>
              <a:latin typeface="Poppins"/>
              <a:cs typeface="Poppins"/>
            </a:endParaRPr>
          </a:p>
          <a:p>
            <a:pPr marL="184150" marR="104775" indent="-171450">
              <a:lnSpc>
                <a:spcPct val="104200"/>
              </a:lnSpc>
              <a:buFont typeface="Arial" panose="020B0604020202020204" pitchFamily="34" charset="0"/>
              <a:buChar char="•"/>
            </a:pPr>
            <a:r>
              <a:rPr lang="en-US" sz="1200" spc="45" dirty="0">
                <a:solidFill>
                  <a:srgbClr val="666666"/>
                </a:solidFill>
                <a:latin typeface="Poppins"/>
                <a:cs typeface="Poppins"/>
              </a:rPr>
              <a:t>Live auctions</a:t>
            </a:r>
            <a:endParaRPr sz="1200" dirty="0">
              <a:latin typeface="Poppins"/>
              <a:cs typeface="Poppins"/>
            </a:endParaRPr>
          </a:p>
        </p:txBody>
      </p:sp>
      <p:sp>
        <p:nvSpPr>
          <p:cNvPr id="95" name="object 25">
            <a:extLst>
              <a:ext uri="{FF2B5EF4-FFF2-40B4-BE49-F238E27FC236}">
                <a16:creationId xmlns:a16="http://schemas.microsoft.com/office/drawing/2014/main" id="{7F5A8809-D7B2-BC43-8A69-DE37DC8694FC}"/>
              </a:ext>
            </a:extLst>
          </p:cNvPr>
          <p:cNvSpPr txBox="1"/>
          <p:nvPr/>
        </p:nvSpPr>
        <p:spPr>
          <a:xfrm>
            <a:off x="8723187" y="3963002"/>
            <a:ext cx="3809661" cy="1351280"/>
          </a:xfrm>
          <a:prstGeom prst="rect">
            <a:avLst/>
          </a:prstGeom>
        </p:spPr>
        <p:txBody>
          <a:bodyPr vert="horz" wrap="square" lIns="0" tIns="5080" rIns="0" bIns="0" rtlCol="0">
            <a:spAutoFit/>
          </a:bodyPr>
          <a:lstStyle/>
          <a:p>
            <a:pPr marL="184150" marR="5080" indent="-171450">
              <a:lnSpc>
                <a:spcPct val="104200"/>
              </a:lnSpc>
              <a:spcBef>
                <a:spcPts val="40"/>
              </a:spcBef>
              <a:buFont typeface="Arial" panose="020B0604020202020204" pitchFamily="34" charset="0"/>
              <a:buChar char="•"/>
            </a:pPr>
            <a:r>
              <a:rPr sz="1200" spc="75" dirty="0">
                <a:solidFill>
                  <a:srgbClr val="666666"/>
                </a:solidFill>
                <a:latin typeface="Poppins"/>
                <a:cs typeface="Poppins"/>
              </a:rPr>
              <a:t>We</a:t>
            </a:r>
            <a:r>
              <a:rPr sz="1200" spc="105" dirty="0">
                <a:solidFill>
                  <a:srgbClr val="666666"/>
                </a:solidFill>
                <a:latin typeface="Poppins"/>
                <a:cs typeface="Poppins"/>
              </a:rPr>
              <a:t> </a:t>
            </a:r>
            <a:r>
              <a:rPr sz="1200" spc="55" dirty="0">
                <a:solidFill>
                  <a:srgbClr val="666666"/>
                </a:solidFill>
                <a:latin typeface="Poppins"/>
                <a:cs typeface="Poppins"/>
              </a:rPr>
              <a:t>stand</a:t>
            </a:r>
            <a:r>
              <a:rPr sz="1200" spc="110" dirty="0">
                <a:solidFill>
                  <a:srgbClr val="666666"/>
                </a:solidFill>
                <a:latin typeface="Poppins"/>
                <a:cs typeface="Poppins"/>
              </a:rPr>
              <a:t> </a:t>
            </a:r>
            <a:r>
              <a:rPr sz="1200" spc="50" dirty="0">
                <a:solidFill>
                  <a:srgbClr val="666666"/>
                </a:solidFill>
                <a:latin typeface="Poppins"/>
                <a:cs typeface="Poppins"/>
              </a:rPr>
              <a:t>alone</a:t>
            </a:r>
            <a:r>
              <a:rPr sz="1200" spc="105" dirty="0">
                <a:solidFill>
                  <a:srgbClr val="666666"/>
                </a:solidFill>
                <a:latin typeface="Poppins"/>
                <a:cs typeface="Poppins"/>
              </a:rPr>
              <a:t> </a:t>
            </a:r>
            <a:r>
              <a:rPr sz="1200" spc="50" dirty="0">
                <a:solidFill>
                  <a:srgbClr val="666666"/>
                </a:solidFill>
                <a:latin typeface="Poppins"/>
                <a:cs typeface="Poppins"/>
              </a:rPr>
              <a:t>-</a:t>
            </a:r>
            <a:r>
              <a:rPr sz="1200" spc="110" dirty="0">
                <a:solidFill>
                  <a:srgbClr val="666666"/>
                </a:solidFill>
                <a:latin typeface="Poppins"/>
                <a:cs typeface="Poppins"/>
              </a:rPr>
              <a:t> </a:t>
            </a:r>
            <a:r>
              <a:rPr sz="1200" spc="50" dirty="0">
                <a:solidFill>
                  <a:srgbClr val="666666"/>
                </a:solidFill>
                <a:latin typeface="Poppins"/>
                <a:cs typeface="Poppins"/>
              </a:rPr>
              <a:t>not</a:t>
            </a:r>
            <a:r>
              <a:rPr sz="1200" spc="105" dirty="0">
                <a:solidFill>
                  <a:srgbClr val="666666"/>
                </a:solidFill>
                <a:latin typeface="Poppins"/>
                <a:cs typeface="Poppins"/>
              </a:rPr>
              <a:t> </a:t>
            </a:r>
            <a:r>
              <a:rPr sz="1200" dirty="0">
                <a:solidFill>
                  <a:srgbClr val="666666"/>
                </a:solidFill>
                <a:latin typeface="Poppins"/>
                <a:cs typeface="Poppins"/>
              </a:rPr>
              <a:t>affiliated</a:t>
            </a:r>
            <a:r>
              <a:rPr sz="1200" spc="110" dirty="0">
                <a:solidFill>
                  <a:srgbClr val="666666"/>
                </a:solidFill>
                <a:latin typeface="Poppins"/>
                <a:cs typeface="Poppins"/>
              </a:rPr>
              <a:t> </a:t>
            </a:r>
            <a:r>
              <a:rPr sz="1200" dirty="0">
                <a:solidFill>
                  <a:srgbClr val="666666"/>
                </a:solidFill>
                <a:latin typeface="Poppins"/>
                <a:cs typeface="Poppins"/>
              </a:rPr>
              <a:t>with</a:t>
            </a:r>
            <a:r>
              <a:rPr sz="1200" spc="110" dirty="0">
                <a:solidFill>
                  <a:srgbClr val="666666"/>
                </a:solidFill>
                <a:latin typeface="Poppins"/>
                <a:cs typeface="Poppins"/>
              </a:rPr>
              <a:t> </a:t>
            </a:r>
            <a:r>
              <a:rPr sz="1200" spc="60" dirty="0">
                <a:solidFill>
                  <a:srgbClr val="666666"/>
                </a:solidFill>
                <a:latin typeface="Poppins"/>
                <a:cs typeface="Poppins"/>
              </a:rPr>
              <a:t>a</a:t>
            </a:r>
            <a:r>
              <a:rPr sz="1200" spc="105" dirty="0">
                <a:solidFill>
                  <a:srgbClr val="666666"/>
                </a:solidFill>
                <a:latin typeface="Poppins"/>
                <a:cs typeface="Poppins"/>
              </a:rPr>
              <a:t> </a:t>
            </a:r>
            <a:r>
              <a:rPr sz="1200" spc="35" dirty="0">
                <a:solidFill>
                  <a:srgbClr val="666666"/>
                </a:solidFill>
                <a:latin typeface="Poppins"/>
                <a:cs typeface="Poppins"/>
              </a:rPr>
              <a:t>major </a:t>
            </a:r>
            <a:r>
              <a:rPr sz="1200" dirty="0">
                <a:solidFill>
                  <a:srgbClr val="666666"/>
                </a:solidFill>
                <a:latin typeface="Poppins"/>
                <a:cs typeface="Poppins"/>
              </a:rPr>
              <a:t>trader</a:t>
            </a:r>
            <a:r>
              <a:rPr lang="en-US" sz="1200" dirty="0">
                <a:solidFill>
                  <a:srgbClr val="666666"/>
                </a:solidFill>
                <a:latin typeface="Poppins"/>
                <a:cs typeface="Poppins"/>
              </a:rPr>
              <a:t> </a:t>
            </a:r>
            <a:r>
              <a:rPr sz="1200" dirty="0">
                <a:solidFill>
                  <a:srgbClr val="666666"/>
                </a:solidFill>
                <a:latin typeface="Poppins"/>
                <a:cs typeface="Poppins"/>
              </a:rPr>
              <a:t>(i.e.</a:t>
            </a:r>
            <a:r>
              <a:rPr sz="1200" spc="484" dirty="0">
                <a:solidFill>
                  <a:srgbClr val="666666"/>
                </a:solidFill>
                <a:latin typeface="Poppins"/>
                <a:cs typeface="Poppins"/>
              </a:rPr>
              <a:t> </a:t>
            </a:r>
            <a:r>
              <a:rPr sz="1200" spc="-10" dirty="0">
                <a:solidFill>
                  <a:srgbClr val="666666"/>
                </a:solidFill>
                <a:latin typeface="Poppins"/>
                <a:cs typeface="Poppins"/>
              </a:rPr>
              <a:t>Fonterra)</a:t>
            </a:r>
            <a:endParaRPr sz="1200" dirty="0">
              <a:latin typeface="Poppins"/>
              <a:cs typeface="Poppins"/>
            </a:endParaRPr>
          </a:p>
          <a:p>
            <a:pPr marL="184150" marR="245745" indent="-171450">
              <a:lnSpc>
                <a:spcPct val="104200"/>
              </a:lnSpc>
              <a:buFont typeface="Arial" panose="020B0604020202020204" pitchFamily="34" charset="0"/>
              <a:buChar char="•"/>
            </a:pPr>
            <a:r>
              <a:rPr sz="1200" spc="55" dirty="0">
                <a:solidFill>
                  <a:srgbClr val="666666"/>
                </a:solidFill>
                <a:latin typeface="Poppins"/>
                <a:cs typeface="Poppins"/>
              </a:rPr>
              <a:t>Our</a:t>
            </a:r>
            <a:r>
              <a:rPr sz="1200" spc="95" dirty="0">
                <a:solidFill>
                  <a:srgbClr val="666666"/>
                </a:solidFill>
                <a:latin typeface="Poppins"/>
                <a:cs typeface="Poppins"/>
              </a:rPr>
              <a:t> </a:t>
            </a:r>
            <a:r>
              <a:rPr sz="1200" spc="55" dirty="0">
                <a:solidFill>
                  <a:srgbClr val="666666"/>
                </a:solidFill>
                <a:latin typeface="Poppins"/>
                <a:cs typeface="Poppins"/>
              </a:rPr>
              <a:t>customers</a:t>
            </a:r>
            <a:r>
              <a:rPr sz="1200" spc="95" dirty="0">
                <a:solidFill>
                  <a:srgbClr val="666666"/>
                </a:solidFill>
                <a:latin typeface="Poppins"/>
                <a:cs typeface="Poppins"/>
              </a:rPr>
              <a:t> </a:t>
            </a:r>
            <a:r>
              <a:rPr sz="1200" dirty="0">
                <a:solidFill>
                  <a:srgbClr val="666666"/>
                </a:solidFill>
                <a:latin typeface="Poppins"/>
                <a:cs typeface="Poppins"/>
              </a:rPr>
              <a:t>set</a:t>
            </a:r>
            <a:r>
              <a:rPr sz="1200" spc="95" dirty="0">
                <a:solidFill>
                  <a:srgbClr val="666666"/>
                </a:solidFill>
                <a:latin typeface="Poppins"/>
                <a:cs typeface="Poppins"/>
              </a:rPr>
              <a:t> </a:t>
            </a:r>
            <a:r>
              <a:rPr sz="1200" spc="50" dirty="0">
                <a:solidFill>
                  <a:srgbClr val="666666"/>
                </a:solidFill>
                <a:latin typeface="Poppins"/>
                <a:cs typeface="Poppins"/>
              </a:rPr>
              <a:t>the</a:t>
            </a:r>
            <a:r>
              <a:rPr sz="1200" spc="95" dirty="0">
                <a:solidFill>
                  <a:srgbClr val="666666"/>
                </a:solidFill>
                <a:latin typeface="Poppins"/>
                <a:cs typeface="Poppins"/>
              </a:rPr>
              <a:t> </a:t>
            </a:r>
            <a:r>
              <a:rPr sz="1200" dirty="0">
                <a:solidFill>
                  <a:srgbClr val="666666"/>
                </a:solidFill>
                <a:latin typeface="Poppins"/>
                <a:cs typeface="Poppins"/>
              </a:rPr>
              <a:t>rules</a:t>
            </a:r>
            <a:r>
              <a:rPr sz="1200" spc="100" dirty="0">
                <a:solidFill>
                  <a:srgbClr val="666666"/>
                </a:solidFill>
                <a:latin typeface="Poppins"/>
                <a:cs typeface="Poppins"/>
              </a:rPr>
              <a:t> </a:t>
            </a:r>
            <a:r>
              <a:rPr sz="1200" dirty="0">
                <a:solidFill>
                  <a:srgbClr val="666666"/>
                </a:solidFill>
                <a:latin typeface="Poppins"/>
                <a:cs typeface="Poppins"/>
              </a:rPr>
              <a:t>of</a:t>
            </a:r>
            <a:r>
              <a:rPr lang="en-US" sz="1200" dirty="0">
                <a:solidFill>
                  <a:srgbClr val="666666"/>
                </a:solidFill>
                <a:latin typeface="Poppins"/>
                <a:cs typeface="Poppins"/>
              </a:rPr>
              <a:t> </a:t>
            </a:r>
            <a:r>
              <a:rPr lang="en-US" sz="1200" spc="95" dirty="0">
                <a:solidFill>
                  <a:srgbClr val="666666"/>
                </a:solidFill>
                <a:latin typeface="Poppins"/>
                <a:cs typeface="Poppins"/>
              </a:rPr>
              <a:t>what, when and with whom </a:t>
            </a:r>
            <a:r>
              <a:rPr sz="1200" spc="50" dirty="0">
                <a:solidFill>
                  <a:srgbClr val="666666"/>
                </a:solidFill>
                <a:latin typeface="Poppins"/>
                <a:cs typeface="Poppins"/>
              </a:rPr>
              <a:t>they</a:t>
            </a:r>
            <a:r>
              <a:rPr sz="1200" spc="35" dirty="0">
                <a:solidFill>
                  <a:srgbClr val="666666"/>
                </a:solidFill>
                <a:latin typeface="Poppins"/>
                <a:cs typeface="Poppins"/>
              </a:rPr>
              <a:t> </a:t>
            </a:r>
            <a:r>
              <a:rPr sz="1200" spc="40" dirty="0">
                <a:solidFill>
                  <a:srgbClr val="666666"/>
                </a:solidFill>
                <a:latin typeface="Poppins"/>
                <a:cs typeface="Poppins"/>
              </a:rPr>
              <a:t>trade</a:t>
            </a:r>
            <a:endParaRPr sz="1200" dirty="0">
              <a:latin typeface="Poppins"/>
              <a:cs typeface="Poppins"/>
            </a:endParaRPr>
          </a:p>
          <a:p>
            <a:pPr marL="184150" marR="284480" indent="-171450">
              <a:lnSpc>
                <a:spcPct val="104200"/>
              </a:lnSpc>
              <a:buFont typeface="Arial" panose="020B0604020202020204" pitchFamily="34" charset="0"/>
              <a:buChar char="•"/>
            </a:pPr>
            <a:r>
              <a:rPr sz="1200" spc="60" dirty="0">
                <a:solidFill>
                  <a:srgbClr val="666666"/>
                </a:solidFill>
                <a:latin typeface="Poppins"/>
                <a:cs typeface="Poppins"/>
              </a:rPr>
              <a:t>GDT</a:t>
            </a:r>
            <a:r>
              <a:rPr sz="1200" spc="170" dirty="0">
                <a:solidFill>
                  <a:srgbClr val="666666"/>
                </a:solidFill>
                <a:latin typeface="Poppins"/>
                <a:cs typeface="Poppins"/>
              </a:rPr>
              <a:t> </a:t>
            </a:r>
            <a:r>
              <a:rPr sz="1200" spc="50" dirty="0">
                <a:solidFill>
                  <a:srgbClr val="666666"/>
                </a:solidFill>
                <a:latin typeface="Poppins"/>
                <a:cs typeface="Poppins"/>
              </a:rPr>
              <a:t>index</a:t>
            </a:r>
            <a:r>
              <a:rPr sz="1200" spc="175" dirty="0">
                <a:solidFill>
                  <a:srgbClr val="666666"/>
                </a:solidFill>
                <a:latin typeface="Poppins"/>
                <a:cs typeface="Poppins"/>
              </a:rPr>
              <a:t> </a:t>
            </a:r>
            <a:r>
              <a:rPr sz="1200" dirty="0">
                <a:solidFill>
                  <a:srgbClr val="666666"/>
                </a:solidFill>
                <a:latin typeface="Poppins"/>
                <a:cs typeface="Poppins"/>
              </a:rPr>
              <a:t>effectively</a:t>
            </a:r>
            <a:r>
              <a:rPr sz="1200" spc="175" dirty="0">
                <a:solidFill>
                  <a:srgbClr val="666666"/>
                </a:solidFill>
                <a:latin typeface="Poppins"/>
                <a:cs typeface="Poppins"/>
              </a:rPr>
              <a:t> </a:t>
            </a:r>
            <a:r>
              <a:rPr sz="1200" dirty="0">
                <a:solidFill>
                  <a:srgbClr val="666666"/>
                </a:solidFill>
                <a:latin typeface="Poppins"/>
                <a:cs typeface="Poppins"/>
              </a:rPr>
              <a:t>sets</a:t>
            </a:r>
            <a:r>
              <a:rPr sz="1200" spc="175" dirty="0">
                <a:solidFill>
                  <a:srgbClr val="666666"/>
                </a:solidFill>
                <a:latin typeface="Poppins"/>
                <a:cs typeface="Poppins"/>
              </a:rPr>
              <a:t> </a:t>
            </a:r>
            <a:r>
              <a:rPr sz="1200" spc="50" dirty="0">
                <a:solidFill>
                  <a:srgbClr val="666666"/>
                </a:solidFill>
                <a:latin typeface="Poppins"/>
                <a:cs typeface="Poppins"/>
              </a:rPr>
              <a:t>the</a:t>
            </a:r>
            <a:r>
              <a:rPr sz="1200" spc="175" dirty="0">
                <a:solidFill>
                  <a:srgbClr val="666666"/>
                </a:solidFill>
                <a:latin typeface="Poppins"/>
                <a:cs typeface="Poppins"/>
              </a:rPr>
              <a:t> </a:t>
            </a:r>
            <a:r>
              <a:rPr sz="1200" dirty="0">
                <a:solidFill>
                  <a:srgbClr val="666666"/>
                </a:solidFill>
                <a:latin typeface="Poppins"/>
                <a:cs typeface="Poppins"/>
              </a:rPr>
              <a:t>price</a:t>
            </a:r>
            <a:r>
              <a:rPr sz="1200" spc="175" dirty="0">
                <a:solidFill>
                  <a:srgbClr val="666666"/>
                </a:solidFill>
                <a:latin typeface="Poppins"/>
                <a:cs typeface="Poppins"/>
              </a:rPr>
              <a:t> </a:t>
            </a:r>
            <a:r>
              <a:rPr sz="1200" dirty="0">
                <a:solidFill>
                  <a:srgbClr val="666666"/>
                </a:solidFill>
                <a:latin typeface="Poppins"/>
                <a:cs typeface="Poppins"/>
              </a:rPr>
              <a:t>of</a:t>
            </a:r>
            <a:r>
              <a:rPr sz="1200" spc="175" dirty="0">
                <a:solidFill>
                  <a:srgbClr val="666666"/>
                </a:solidFill>
                <a:latin typeface="Poppins"/>
                <a:cs typeface="Poppins"/>
              </a:rPr>
              <a:t> </a:t>
            </a:r>
            <a:r>
              <a:rPr sz="1200" spc="30" dirty="0">
                <a:solidFill>
                  <a:srgbClr val="666666"/>
                </a:solidFill>
                <a:latin typeface="Poppins"/>
                <a:cs typeface="Poppins"/>
              </a:rPr>
              <a:t>NZ </a:t>
            </a:r>
            <a:r>
              <a:rPr sz="1200" dirty="0">
                <a:solidFill>
                  <a:srgbClr val="666666"/>
                </a:solidFill>
                <a:latin typeface="Poppins"/>
                <a:cs typeface="Poppins"/>
              </a:rPr>
              <a:t>milk</a:t>
            </a:r>
            <a:r>
              <a:rPr sz="1200" spc="114" dirty="0">
                <a:solidFill>
                  <a:srgbClr val="666666"/>
                </a:solidFill>
                <a:latin typeface="Poppins"/>
                <a:cs typeface="Poppins"/>
              </a:rPr>
              <a:t> </a:t>
            </a:r>
            <a:r>
              <a:rPr sz="1200" spc="50" dirty="0">
                <a:solidFill>
                  <a:srgbClr val="666666"/>
                </a:solidFill>
                <a:latin typeface="Poppins"/>
                <a:cs typeface="Poppins"/>
              </a:rPr>
              <a:t>-</a:t>
            </a:r>
            <a:r>
              <a:rPr sz="1200" spc="114" dirty="0">
                <a:solidFill>
                  <a:srgbClr val="666666"/>
                </a:solidFill>
                <a:latin typeface="Poppins"/>
                <a:cs typeface="Poppins"/>
              </a:rPr>
              <a:t> </a:t>
            </a:r>
            <a:r>
              <a:rPr sz="1200" spc="65" dirty="0">
                <a:solidFill>
                  <a:srgbClr val="666666"/>
                </a:solidFill>
                <a:latin typeface="Poppins"/>
                <a:cs typeface="Poppins"/>
              </a:rPr>
              <a:t>we</a:t>
            </a:r>
            <a:r>
              <a:rPr sz="1200" spc="114" dirty="0">
                <a:solidFill>
                  <a:srgbClr val="666666"/>
                </a:solidFill>
                <a:latin typeface="Poppins"/>
                <a:cs typeface="Poppins"/>
              </a:rPr>
              <a:t> </a:t>
            </a:r>
            <a:r>
              <a:rPr sz="1200" spc="55" dirty="0">
                <a:solidFill>
                  <a:srgbClr val="666666"/>
                </a:solidFill>
                <a:latin typeface="Poppins"/>
                <a:cs typeface="Poppins"/>
              </a:rPr>
              <a:t>have</a:t>
            </a:r>
            <a:r>
              <a:rPr sz="1200" spc="114" dirty="0">
                <a:solidFill>
                  <a:srgbClr val="666666"/>
                </a:solidFill>
                <a:latin typeface="Poppins"/>
                <a:cs typeface="Poppins"/>
              </a:rPr>
              <a:t> </a:t>
            </a:r>
            <a:r>
              <a:rPr sz="1200" spc="50" dirty="0">
                <a:solidFill>
                  <a:srgbClr val="666666"/>
                </a:solidFill>
                <a:latin typeface="Poppins"/>
                <a:cs typeface="Poppins"/>
              </a:rPr>
              <a:t>the</a:t>
            </a:r>
            <a:r>
              <a:rPr sz="1200" spc="120" dirty="0">
                <a:solidFill>
                  <a:srgbClr val="666666"/>
                </a:solidFill>
                <a:latin typeface="Poppins"/>
                <a:cs typeface="Poppins"/>
              </a:rPr>
              <a:t> </a:t>
            </a:r>
            <a:r>
              <a:rPr sz="1200" dirty="0">
                <a:solidFill>
                  <a:srgbClr val="666666"/>
                </a:solidFill>
                <a:latin typeface="Poppins"/>
                <a:cs typeface="Poppins"/>
              </a:rPr>
              <a:t>ability</a:t>
            </a:r>
            <a:r>
              <a:rPr sz="1200" spc="114" dirty="0">
                <a:solidFill>
                  <a:srgbClr val="666666"/>
                </a:solidFill>
                <a:latin typeface="Poppins"/>
                <a:cs typeface="Poppins"/>
              </a:rPr>
              <a:t> </a:t>
            </a:r>
            <a:r>
              <a:rPr sz="1200" dirty="0">
                <a:solidFill>
                  <a:srgbClr val="666666"/>
                </a:solidFill>
                <a:latin typeface="Poppins"/>
                <a:cs typeface="Poppins"/>
              </a:rPr>
              <a:t>to</a:t>
            </a:r>
            <a:r>
              <a:rPr sz="1200" spc="114" dirty="0">
                <a:solidFill>
                  <a:srgbClr val="666666"/>
                </a:solidFill>
                <a:latin typeface="Poppins"/>
                <a:cs typeface="Poppins"/>
              </a:rPr>
              <a:t> </a:t>
            </a:r>
            <a:r>
              <a:rPr sz="1200" spc="60" dirty="0">
                <a:solidFill>
                  <a:srgbClr val="666666"/>
                </a:solidFill>
                <a:latin typeface="Poppins"/>
                <a:cs typeface="Poppins"/>
              </a:rPr>
              <a:t>do</a:t>
            </a:r>
            <a:r>
              <a:rPr sz="1200" spc="114" dirty="0">
                <a:solidFill>
                  <a:srgbClr val="666666"/>
                </a:solidFill>
                <a:latin typeface="Poppins"/>
                <a:cs typeface="Poppins"/>
              </a:rPr>
              <a:t> </a:t>
            </a:r>
            <a:r>
              <a:rPr sz="1200" dirty="0">
                <a:solidFill>
                  <a:srgbClr val="666666"/>
                </a:solidFill>
                <a:latin typeface="Poppins"/>
                <a:cs typeface="Poppins"/>
              </a:rPr>
              <a:t>that</a:t>
            </a:r>
            <a:r>
              <a:rPr sz="1200" spc="120" dirty="0">
                <a:solidFill>
                  <a:srgbClr val="666666"/>
                </a:solidFill>
                <a:latin typeface="Poppins"/>
                <a:cs typeface="Poppins"/>
              </a:rPr>
              <a:t> </a:t>
            </a:r>
            <a:r>
              <a:rPr sz="1200" spc="-25" dirty="0">
                <a:solidFill>
                  <a:srgbClr val="666666"/>
                </a:solidFill>
                <a:latin typeface="Poppins"/>
                <a:cs typeface="Poppins"/>
              </a:rPr>
              <a:t>for </a:t>
            </a:r>
            <a:r>
              <a:rPr sz="1200" spc="50" dirty="0">
                <a:solidFill>
                  <a:srgbClr val="666666"/>
                </a:solidFill>
                <a:latin typeface="Poppins"/>
                <a:cs typeface="Poppins"/>
              </a:rPr>
              <a:t>other</a:t>
            </a:r>
            <a:r>
              <a:rPr sz="1200" spc="30" dirty="0">
                <a:solidFill>
                  <a:srgbClr val="666666"/>
                </a:solidFill>
                <a:latin typeface="Poppins"/>
                <a:cs typeface="Poppins"/>
              </a:rPr>
              <a:t> </a:t>
            </a:r>
            <a:r>
              <a:rPr sz="1200" spc="55" dirty="0">
                <a:solidFill>
                  <a:srgbClr val="666666"/>
                </a:solidFill>
                <a:latin typeface="Poppins"/>
                <a:cs typeface="Poppins"/>
              </a:rPr>
              <a:t>markets</a:t>
            </a:r>
            <a:r>
              <a:rPr sz="1200" spc="35" dirty="0">
                <a:solidFill>
                  <a:srgbClr val="666666"/>
                </a:solidFill>
                <a:latin typeface="Poppins"/>
                <a:cs typeface="Poppins"/>
              </a:rPr>
              <a:t> </a:t>
            </a:r>
            <a:r>
              <a:rPr sz="1200" spc="50" dirty="0">
                <a:solidFill>
                  <a:srgbClr val="666666"/>
                </a:solidFill>
                <a:latin typeface="Poppins"/>
                <a:cs typeface="Poppins"/>
              </a:rPr>
              <a:t>(US</a:t>
            </a:r>
            <a:r>
              <a:rPr sz="1200" spc="35" dirty="0">
                <a:solidFill>
                  <a:srgbClr val="666666"/>
                </a:solidFill>
                <a:latin typeface="Poppins"/>
                <a:cs typeface="Poppins"/>
              </a:rPr>
              <a:t> </a:t>
            </a:r>
            <a:r>
              <a:rPr sz="1200" spc="60" dirty="0">
                <a:solidFill>
                  <a:srgbClr val="666666"/>
                </a:solidFill>
                <a:latin typeface="Poppins"/>
                <a:cs typeface="Poppins"/>
              </a:rPr>
              <a:t>and</a:t>
            </a:r>
            <a:r>
              <a:rPr sz="1200" spc="35" dirty="0">
                <a:solidFill>
                  <a:srgbClr val="666666"/>
                </a:solidFill>
                <a:latin typeface="Poppins"/>
                <a:cs typeface="Poppins"/>
              </a:rPr>
              <a:t> </a:t>
            </a:r>
            <a:r>
              <a:rPr sz="1200" spc="40" dirty="0">
                <a:solidFill>
                  <a:srgbClr val="666666"/>
                </a:solidFill>
                <a:latin typeface="Poppins"/>
                <a:cs typeface="Poppins"/>
              </a:rPr>
              <a:t>Europe)</a:t>
            </a:r>
            <a:endParaRPr sz="1200" dirty="0">
              <a:latin typeface="Poppins"/>
              <a:cs typeface="Poppins"/>
            </a:endParaRPr>
          </a:p>
        </p:txBody>
      </p:sp>
      <p:sp>
        <p:nvSpPr>
          <p:cNvPr id="96" name="object 26">
            <a:extLst>
              <a:ext uri="{FF2B5EF4-FFF2-40B4-BE49-F238E27FC236}">
                <a16:creationId xmlns:a16="http://schemas.microsoft.com/office/drawing/2014/main" id="{6EACD486-007E-F348-A0B6-07A3B333F5A3}"/>
              </a:ext>
            </a:extLst>
          </p:cNvPr>
          <p:cNvSpPr txBox="1"/>
          <p:nvPr/>
        </p:nvSpPr>
        <p:spPr>
          <a:xfrm>
            <a:off x="8723187" y="5494040"/>
            <a:ext cx="3498556" cy="576376"/>
          </a:xfrm>
          <a:prstGeom prst="rect">
            <a:avLst/>
          </a:prstGeom>
        </p:spPr>
        <p:txBody>
          <a:bodyPr vert="horz" wrap="square" lIns="0" tIns="5080" rIns="0" bIns="0" rtlCol="0">
            <a:spAutoFit/>
          </a:bodyPr>
          <a:lstStyle/>
          <a:p>
            <a:pPr marL="184150" marR="5080" indent="-171450">
              <a:lnSpc>
                <a:spcPct val="104200"/>
              </a:lnSpc>
              <a:spcBef>
                <a:spcPts val="40"/>
              </a:spcBef>
              <a:buFont typeface="Arial" panose="020B0604020202020204" pitchFamily="34" charset="0"/>
              <a:buChar char="•"/>
            </a:pPr>
            <a:r>
              <a:rPr sz="1200" dirty="0">
                <a:solidFill>
                  <a:srgbClr val="666666"/>
                </a:solidFill>
                <a:latin typeface="Poppins"/>
                <a:cs typeface="Poppins"/>
              </a:rPr>
              <a:t>Industry</a:t>
            </a:r>
            <a:r>
              <a:rPr sz="1200" spc="215" dirty="0">
                <a:solidFill>
                  <a:srgbClr val="666666"/>
                </a:solidFill>
                <a:latin typeface="Poppins"/>
                <a:cs typeface="Poppins"/>
              </a:rPr>
              <a:t> </a:t>
            </a:r>
            <a:r>
              <a:rPr sz="1200" spc="55" dirty="0">
                <a:solidFill>
                  <a:srgbClr val="666666"/>
                </a:solidFill>
                <a:latin typeface="Poppins"/>
                <a:cs typeface="Poppins"/>
              </a:rPr>
              <a:t>knowledge</a:t>
            </a:r>
            <a:r>
              <a:rPr sz="1200" spc="215" dirty="0">
                <a:solidFill>
                  <a:srgbClr val="666666"/>
                </a:solidFill>
                <a:latin typeface="Poppins"/>
                <a:cs typeface="Poppins"/>
              </a:rPr>
              <a:t> </a:t>
            </a:r>
            <a:r>
              <a:rPr sz="1200" dirty="0">
                <a:solidFill>
                  <a:srgbClr val="666666"/>
                </a:solidFill>
                <a:latin typeface="Poppins"/>
                <a:cs typeface="Poppins"/>
              </a:rPr>
              <a:t>of</a:t>
            </a:r>
            <a:r>
              <a:rPr sz="1200" spc="215" dirty="0">
                <a:solidFill>
                  <a:srgbClr val="666666"/>
                </a:solidFill>
                <a:latin typeface="Poppins"/>
                <a:cs typeface="Poppins"/>
              </a:rPr>
              <a:t> </a:t>
            </a:r>
            <a:r>
              <a:rPr lang="en-NZ" sz="1200" dirty="0">
                <a:solidFill>
                  <a:srgbClr val="FF0000"/>
                </a:solidFill>
                <a:latin typeface="Poppins"/>
                <a:cs typeface="Poppins"/>
              </a:rPr>
              <a:t>the sectors we trade in</a:t>
            </a:r>
          </a:p>
          <a:p>
            <a:pPr marL="184150" marR="5080" indent="-171450">
              <a:lnSpc>
                <a:spcPct val="104200"/>
              </a:lnSpc>
              <a:spcBef>
                <a:spcPts val="40"/>
              </a:spcBef>
              <a:buFont typeface="Arial" panose="020B0604020202020204" pitchFamily="34" charset="0"/>
              <a:buChar char="•"/>
            </a:pPr>
            <a:r>
              <a:rPr lang="en-NZ" sz="1200" dirty="0">
                <a:solidFill>
                  <a:srgbClr val="FF0000"/>
                </a:solidFill>
                <a:latin typeface="Poppins"/>
                <a:cs typeface="Poppins"/>
              </a:rPr>
              <a:t>Live auctions</a:t>
            </a:r>
            <a:endParaRPr sz="1200" dirty="0">
              <a:latin typeface="Poppins"/>
              <a:cs typeface="Poppins"/>
            </a:endParaRPr>
          </a:p>
        </p:txBody>
      </p:sp>
      <p:sp>
        <p:nvSpPr>
          <p:cNvPr id="97" name="object 27">
            <a:extLst>
              <a:ext uri="{FF2B5EF4-FFF2-40B4-BE49-F238E27FC236}">
                <a16:creationId xmlns:a16="http://schemas.microsoft.com/office/drawing/2014/main" id="{2B938B43-442D-9347-8B4B-9A0EBF6F0D95}"/>
              </a:ext>
            </a:extLst>
          </p:cNvPr>
          <p:cNvSpPr txBox="1"/>
          <p:nvPr/>
        </p:nvSpPr>
        <p:spPr>
          <a:xfrm>
            <a:off x="8722533" y="6645731"/>
            <a:ext cx="1792186" cy="387414"/>
          </a:xfrm>
          <a:prstGeom prst="rect">
            <a:avLst/>
          </a:prstGeom>
        </p:spPr>
        <p:txBody>
          <a:bodyPr vert="horz" wrap="square" lIns="0" tIns="5080" rIns="0" bIns="0" rtlCol="0">
            <a:spAutoFit/>
          </a:bodyPr>
          <a:lstStyle/>
          <a:p>
            <a:pPr marL="184150" marR="5080" indent="-171450">
              <a:lnSpc>
                <a:spcPct val="104200"/>
              </a:lnSpc>
              <a:spcBef>
                <a:spcPts val="40"/>
              </a:spcBef>
              <a:buFont typeface="Arial" panose="020B0604020202020204" pitchFamily="34" charset="0"/>
              <a:buChar char="•"/>
            </a:pPr>
            <a:r>
              <a:rPr sz="1200" spc="50" dirty="0">
                <a:solidFill>
                  <a:srgbClr val="666666"/>
                </a:solidFill>
                <a:latin typeface="Poppins"/>
                <a:cs typeface="Poppins"/>
              </a:rPr>
              <a:t>Sector</a:t>
            </a:r>
            <a:r>
              <a:rPr sz="1200" spc="30" dirty="0">
                <a:solidFill>
                  <a:srgbClr val="666666"/>
                </a:solidFill>
                <a:latin typeface="Poppins"/>
                <a:cs typeface="Poppins"/>
              </a:rPr>
              <a:t> </a:t>
            </a:r>
            <a:r>
              <a:rPr sz="1200" spc="40" dirty="0">
                <a:solidFill>
                  <a:srgbClr val="666666"/>
                </a:solidFill>
                <a:latin typeface="Poppins"/>
                <a:cs typeface="Poppins"/>
              </a:rPr>
              <a:t>agnostic</a:t>
            </a:r>
            <a:endParaRPr lang="en-US" sz="1200" spc="40" dirty="0">
              <a:solidFill>
                <a:srgbClr val="666666"/>
              </a:solidFill>
              <a:latin typeface="Poppins"/>
              <a:cs typeface="Poppins"/>
            </a:endParaRPr>
          </a:p>
          <a:p>
            <a:pPr marL="184150" marR="5080" indent="-171450">
              <a:lnSpc>
                <a:spcPct val="104200"/>
              </a:lnSpc>
              <a:spcBef>
                <a:spcPts val="40"/>
              </a:spcBef>
              <a:buFont typeface="Arial" panose="020B0604020202020204" pitchFamily="34" charset="0"/>
              <a:buChar char="•"/>
            </a:pPr>
            <a:r>
              <a:rPr lang="en-US" sz="1200" spc="55" dirty="0">
                <a:solidFill>
                  <a:srgbClr val="666666"/>
                </a:solidFill>
                <a:latin typeface="Poppins"/>
                <a:cs typeface="Poppins"/>
              </a:rPr>
              <a:t>Live auctions</a:t>
            </a:r>
            <a:endParaRPr sz="1200" dirty="0">
              <a:latin typeface="Poppins"/>
              <a:cs typeface="Poppins"/>
            </a:endParaRPr>
          </a:p>
        </p:txBody>
      </p:sp>
      <p:sp>
        <p:nvSpPr>
          <p:cNvPr id="98" name="object 9">
            <a:extLst>
              <a:ext uri="{FF2B5EF4-FFF2-40B4-BE49-F238E27FC236}">
                <a16:creationId xmlns:a16="http://schemas.microsoft.com/office/drawing/2014/main" id="{68F55FFC-3B62-0541-BF76-94C44653F2E9}"/>
              </a:ext>
            </a:extLst>
          </p:cNvPr>
          <p:cNvSpPr/>
          <p:nvPr/>
        </p:nvSpPr>
        <p:spPr>
          <a:xfrm>
            <a:off x="669143" y="3860800"/>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99" name="object 10">
            <a:extLst>
              <a:ext uri="{FF2B5EF4-FFF2-40B4-BE49-F238E27FC236}">
                <a16:creationId xmlns:a16="http://schemas.microsoft.com/office/drawing/2014/main" id="{7C07F2DB-6A33-AF45-A65C-4443B173F326}"/>
              </a:ext>
            </a:extLst>
          </p:cNvPr>
          <p:cNvSpPr/>
          <p:nvPr/>
        </p:nvSpPr>
        <p:spPr>
          <a:xfrm>
            <a:off x="656443" y="5384800"/>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100" name="object 11">
            <a:extLst>
              <a:ext uri="{FF2B5EF4-FFF2-40B4-BE49-F238E27FC236}">
                <a16:creationId xmlns:a16="http://schemas.microsoft.com/office/drawing/2014/main" id="{1C122FF9-C6A6-824A-B433-63A905936946}"/>
              </a:ext>
            </a:extLst>
          </p:cNvPr>
          <p:cNvSpPr/>
          <p:nvPr/>
        </p:nvSpPr>
        <p:spPr>
          <a:xfrm>
            <a:off x="669143" y="6527800"/>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46" name="TextBox 45">
            <a:extLst>
              <a:ext uri="{FF2B5EF4-FFF2-40B4-BE49-F238E27FC236}">
                <a16:creationId xmlns:a16="http://schemas.microsoft.com/office/drawing/2014/main" id="{100F5B5D-890E-4E48-906A-ECBA13B3D7A4}"/>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51" name="object 39">
            <a:extLst>
              <a:ext uri="{FF2B5EF4-FFF2-40B4-BE49-F238E27FC236}">
                <a16:creationId xmlns:a16="http://schemas.microsoft.com/office/drawing/2014/main" id="{D985EF8E-1988-46D6-8A22-4AFDEC542505}"/>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47" name="TextBox 46">
            <a:extLst>
              <a:ext uri="{FF2B5EF4-FFF2-40B4-BE49-F238E27FC236}">
                <a16:creationId xmlns:a16="http://schemas.microsoft.com/office/drawing/2014/main" id="{02731EDC-445D-4179-9763-A46719746225}"/>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7</a:t>
            </a:r>
          </a:p>
        </p:txBody>
      </p:sp>
    </p:spTree>
    <p:extLst>
      <p:ext uri="{BB962C8B-B14F-4D97-AF65-F5344CB8AC3E}">
        <p14:creationId xmlns:p14="http://schemas.microsoft.com/office/powerpoint/2010/main" val="343989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38" descr="A picture containing ray&#10;&#10;Description automatically generated">
            <a:extLst>
              <a:ext uri="{FF2B5EF4-FFF2-40B4-BE49-F238E27FC236}">
                <a16:creationId xmlns:a16="http://schemas.microsoft.com/office/drawing/2014/main" id="{6026122E-C352-45A9-941F-47A2A5DE3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88543" cy="7569200"/>
          </a:xfrm>
          <a:prstGeom prst="rect">
            <a:avLst/>
          </a:prstGeom>
        </p:spPr>
      </p:pic>
      <p:grpSp>
        <p:nvGrpSpPr>
          <p:cNvPr id="17" name="object 21">
            <a:extLst>
              <a:ext uri="{FF2B5EF4-FFF2-40B4-BE49-F238E27FC236}">
                <a16:creationId xmlns:a16="http://schemas.microsoft.com/office/drawing/2014/main" id="{2864E897-9FA5-DB4B-AB61-5AFE36ABC97D}"/>
              </a:ext>
            </a:extLst>
          </p:cNvPr>
          <p:cNvGrpSpPr/>
          <p:nvPr/>
        </p:nvGrpSpPr>
        <p:grpSpPr>
          <a:xfrm>
            <a:off x="3593191" y="4661510"/>
            <a:ext cx="8027034" cy="502284"/>
            <a:chOff x="3593191" y="4661510"/>
            <a:chExt cx="8027034" cy="502284"/>
          </a:xfrm>
        </p:grpSpPr>
        <p:pic>
          <p:nvPicPr>
            <p:cNvPr id="18" name="object 22">
              <a:extLst>
                <a:ext uri="{FF2B5EF4-FFF2-40B4-BE49-F238E27FC236}">
                  <a16:creationId xmlns:a16="http://schemas.microsoft.com/office/drawing/2014/main" id="{B5B49A8A-0FF6-0543-B0F7-8848225A58EA}"/>
                </a:ext>
              </a:extLst>
            </p:cNvPr>
            <p:cNvPicPr/>
            <p:nvPr/>
          </p:nvPicPr>
          <p:blipFill>
            <a:blip r:embed="rId4" cstate="print"/>
            <a:stretch>
              <a:fillRect/>
            </a:stretch>
          </p:blipFill>
          <p:spPr>
            <a:xfrm>
              <a:off x="3593191" y="4718192"/>
              <a:ext cx="445436" cy="445436"/>
            </a:xfrm>
            <a:prstGeom prst="rect">
              <a:avLst/>
            </a:prstGeom>
          </p:spPr>
        </p:pic>
        <p:pic>
          <p:nvPicPr>
            <p:cNvPr id="19" name="object 23">
              <a:extLst>
                <a:ext uri="{FF2B5EF4-FFF2-40B4-BE49-F238E27FC236}">
                  <a16:creationId xmlns:a16="http://schemas.microsoft.com/office/drawing/2014/main" id="{1B1EADFC-EB23-E34D-8FC6-2E66B7854359}"/>
                </a:ext>
              </a:extLst>
            </p:cNvPr>
            <p:cNvPicPr/>
            <p:nvPr/>
          </p:nvPicPr>
          <p:blipFill>
            <a:blip r:embed="rId5" cstate="print"/>
            <a:stretch>
              <a:fillRect/>
            </a:stretch>
          </p:blipFill>
          <p:spPr>
            <a:xfrm>
              <a:off x="6153939" y="4661510"/>
              <a:ext cx="482600" cy="469900"/>
            </a:xfrm>
            <a:prstGeom prst="rect">
              <a:avLst/>
            </a:prstGeom>
          </p:spPr>
        </p:pic>
        <p:pic>
          <p:nvPicPr>
            <p:cNvPr id="20" name="object 24">
              <a:extLst>
                <a:ext uri="{FF2B5EF4-FFF2-40B4-BE49-F238E27FC236}">
                  <a16:creationId xmlns:a16="http://schemas.microsoft.com/office/drawing/2014/main" id="{86D9F87A-0D66-3E41-BE9D-89BFAF8C48B6}"/>
                </a:ext>
              </a:extLst>
            </p:cNvPr>
            <p:cNvPicPr/>
            <p:nvPr/>
          </p:nvPicPr>
          <p:blipFill>
            <a:blip r:embed="rId6" cstate="print"/>
            <a:stretch>
              <a:fillRect/>
            </a:stretch>
          </p:blipFill>
          <p:spPr>
            <a:xfrm>
              <a:off x="8625986" y="4737722"/>
              <a:ext cx="406393" cy="406387"/>
            </a:xfrm>
            <a:prstGeom prst="rect">
              <a:avLst/>
            </a:prstGeom>
          </p:spPr>
        </p:pic>
        <p:pic>
          <p:nvPicPr>
            <p:cNvPr id="21" name="object 25">
              <a:extLst>
                <a:ext uri="{FF2B5EF4-FFF2-40B4-BE49-F238E27FC236}">
                  <a16:creationId xmlns:a16="http://schemas.microsoft.com/office/drawing/2014/main" id="{D2860541-8281-3946-A171-235F6F568F10}"/>
                </a:ext>
              </a:extLst>
            </p:cNvPr>
            <p:cNvPicPr/>
            <p:nvPr/>
          </p:nvPicPr>
          <p:blipFill>
            <a:blip r:embed="rId7" cstate="print"/>
            <a:stretch>
              <a:fillRect/>
            </a:stretch>
          </p:blipFill>
          <p:spPr>
            <a:xfrm>
              <a:off x="11229817" y="4784026"/>
              <a:ext cx="390098" cy="313772"/>
            </a:xfrm>
            <a:prstGeom prst="rect">
              <a:avLst/>
            </a:prstGeom>
          </p:spPr>
        </p:pic>
      </p:grpSp>
      <p:sp>
        <p:nvSpPr>
          <p:cNvPr id="22" name="object 26">
            <a:extLst>
              <a:ext uri="{FF2B5EF4-FFF2-40B4-BE49-F238E27FC236}">
                <a16:creationId xmlns:a16="http://schemas.microsoft.com/office/drawing/2014/main" id="{57062B31-8A24-6B4D-9447-6520EE423419}"/>
              </a:ext>
            </a:extLst>
          </p:cNvPr>
          <p:cNvSpPr txBox="1"/>
          <p:nvPr/>
        </p:nvSpPr>
        <p:spPr>
          <a:xfrm>
            <a:off x="3010987" y="5956318"/>
            <a:ext cx="1698625"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Increased trade </a:t>
            </a:r>
            <a:r>
              <a:rPr sz="1000" b="1" spc="-10" dirty="0">
                <a:solidFill>
                  <a:srgbClr val="FFFFFF"/>
                </a:solidFill>
                <a:latin typeface="Poppins-SemiBold"/>
                <a:cs typeface="Poppins-SemiBold"/>
              </a:rPr>
              <a:t>efficiency</a:t>
            </a:r>
            <a:endParaRPr sz="1000" dirty="0">
              <a:latin typeface="Poppins-SemiBold"/>
              <a:cs typeface="Poppins-SemiBold"/>
            </a:endParaRPr>
          </a:p>
        </p:txBody>
      </p:sp>
      <p:sp>
        <p:nvSpPr>
          <p:cNvPr id="23" name="object 27">
            <a:extLst>
              <a:ext uri="{FF2B5EF4-FFF2-40B4-BE49-F238E27FC236}">
                <a16:creationId xmlns:a16="http://schemas.microsoft.com/office/drawing/2014/main" id="{CEE5D57F-1D3B-5D47-B6B8-5E6C3214B315}"/>
              </a:ext>
            </a:extLst>
          </p:cNvPr>
          <p:cNvSpPr txBox="1"/>
          <p:nvPr/>
        </p:nvSpPr>
        <p:spPr>
          <a:xfrm>
            <a:off x="5461673" y="5122520"/>
            <a:ext cx="1907539"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Improved price </a:t>
            </a:r>
            <a:r>
              <a:rPr sz="1000" b="1" spc="-10" dirty="0">
                <a:solidFill>
                  <a:srgbClr val="FFFFFF"/>
                </a:solidFill>
                <a:latin typeface="Poppins-SemiBold"/>
                <a:cs typeface="Poppins-SemiBold"/>
              </a:rPr>
              <a:t>transparency</a:t>
            </a:r>
            <a:endParaRPr sz="1000" dirty="0">
              <a:latin typeface="Poppins-SemiBold"/>
              <a:cs typeface="Poppins-SemiBold"/>
            </a:endParaRPr>
          </a:p>
        </p:txBody>
      </p:sp>
      <p:sp>
        <p:nvSpPr>
          <p:cNvPr id="24" name="object 28">
            <a:extLst>
              <a:ext uri="{FF2B5EF4-FFF2-40B4-BE49-F238E27FC236}">
                <a16:creationId xmlns:a16="http://schemas.microsoft.com/office/drawing/2014/main" id="{31120F6E-6614-FF43-840A-E23B11FD4025}"/>
              </a:ext>
            </a:extLst>
          </p:cNvPr>
          <p:cNvSpPr txBox="1"/>
          <p:nvPr/>
        </p:nvSpPr>
        <p:spPr>
          <a:xfrm>
            <a:off x="8185187" y="5122520"/>
            <a:ext cx="13525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Enriched market </a:t>
            </a:r>
            <a:r>
              <a:rPr sz="1000" b="1" spc="-20" dirty="0">
                <a:solidFill>
                  <a:srgbClr val="FFFFFF"/>
                </a:solidFill>
                <a:latin typeface="Poppins-SemiBold"/>
                <a:cs typeface="Poppins-SemiBold"/>
              </a:rPr>
              <a:t>info</a:t>
            </a:r>
            <a:endParaRPr sz="1000">
              <a:latin typeface="Poppins-SemiBold"/>
              <a:cs typeface="Poppins-SemiBold"/>
            </a:endParaRPr>
          </a:p>
        </p:txBody>
      </p:sp>
      <p:sp>
        <p:nvSpPr>
          <p:cNvPr id="25" name="object 29">
            <a:extLst>
              <a:ext uri="{FF2B5EF4-FFF2-40B4-BE49-F238E27FC236}">
                <a16:creationId xmlns:a16="http://schemas.microsoft.com/office/drawing/2014/main" id="{D016B814-F801-AA48-8765-68743F111259}"/>
              </a:ext>
            </a:extLst>
          </p:cNvPr>
          <p:cNvSpPr txBox="1"/>
          <p:nvPr/>
        </p:nvSpPr>
        <p:spPr>
          <a:xfrm>
            <a:off x="10611777" y="5122520"/>
            <a:ext cx="1644650" cy="177800"/>
          </a:xfrm>
          <a:prstGeom prst="rect">
            <a:avLst/>
          </a:prstGeom>
        </p:spPr>
        <p:txBody>
          <a:bodyPr vert="horz" wrap="square" lIns="0" tIns="12700" rIns="0" bIns="0" rtlCol="0">
            <a:spAutoFit/>
          </a:bodyPr>
          <a:lstStyle/>
          <a:p>
            <a:pPr>
              <a:lnSpc>
                <a:spcPct val="100000"/>
              </a:lnSpc>
              <a:spcBef>
                <a:spcPts val="100"/>
              </a:spcBef>
            </a:pPr>
            <a:r>
              <a:rPr sz="1000" b="1" dirty="0">
                <a:solidFill>
                  <a:srgbClr val="FFFFFF"/>
                </a:solidFill>
                <a:latin typeface="Poppins-SemiBold"/>
                <a:cs typeface="Poppins-SemiBold"/>
              </a:rPr>
              <a:t>Expanded market </a:t>
            </a:r>
            <a:r>
              <a:rPr sz="1000" b="1" spc="-10" dirty="0">
                <a:solidFill>
                  <a:srgbClr val="FFFFFF"/>
                </a:solidFill>
                <a:latin typeface="Poppins-SemiBold"/>
                <a:cs typeface="Poppins-SemiBold"/>
              </a:rPr>
              <a:t>access</a:t>
            </a:r>
            <a:endParaRPr sz="1000">
              <a:latin typeface="Poppins-SemiBold"/>
              <a:cs typeface="Poppins-SemiBold"/>
            </a:endParaRPr>
          </a:p>
        </p:txBody>
      </p:sp>
      <p:pic>
        <p:nvPicPr>
          <p:cNvPr id="29" name="object 16">
            <a:extLst>
              <a:ext uri="{FF2B5EF4-FFF2-40B4-BE49-F238E27FC236}">
                <a16:creationId xmlns:a16="http://schemas.microsoft.com/office/drawing/2014/main" id="{7ACEE0B7-C224-064C-BF48-CC06F8A83B22}"/>
              </a:ext>
            </a:extLst>
          </p:cNvPr>
          <p:cNvPicPr/>
          <p:nvPr/>
        </p:nvPicPr>
        <p:blipFill>
          <a:blip r:embed="rId8" cstate="print"/>
          <a:stretch>
            <a:fillRect/>
          </a:stretch>
        </p:blipFill>
        <p:spPr>
          <a:xfrm>
            <a:off x="10918704" y="130212"/>
            <a:ext cx="1993900" cy="1320799"/>
          </a:xfrm>
          <a:prstGeom prst="rect">
            <a:avLst/>
          </a:prstGeom>
        </p:spPr>
      </p:pic>
      <p:sp>
        <p:nvSpPr>
          <p:cNvPr id="31" name="object 15">
            <a:extLst>
              <a:ext uri="{FF2B5EF4-FFF2-40B4-BE49-F238E27FC236}">
                <a16:creationId xmlns:a16="http://schemas.microsoft.com/office/drawing/2014/main" id="{B3CBE894-E863-AD4E-8F69-AFF7E03151A2}"/>
              </a:ext>
            </a:extLst>
          </p:cNvPr>
          <p:cNvSpPr txBox="1">
            <a:spLocks/>
          </p:cNvSpPr>
          <p:nvPr/>
        </p:nvSpPr>
        <p:spPr>
          <a:xfrm>
            <a:off x="2565040" y="1350144"/>
            <a:ext cx="5099410" cy="4402808"/>
          </a:xfrm>
          <a:prstGeom prst="rect">
            <a:avLst/>
          </a:prstGeom>
        </p:spPr>
        <p:txBody>
          <a:bodyPr vert="horz" wrap="square" lIns="0" tIns="1270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100"/>
              </a:spcBef>
            </a:pPr>
            <a:r>
              <a:rPr lang="en-NZ" sz="1400" b="1" kern="0" dirty="0">
                <a:solidFill>
                  <a:sysClr val="windowText" lastClr="000000"/>
                </a:solidFill>
                <a:latin typeface="Poppins SemiBold" pitchFamily="2" charset="77"/>
                <a:cs typeface="Poppins SemiBold" pitchFamily="2" charset="77"/>
              </a:rPr>
              <a:t>The </a:t>
            </a:r>
            <a:r>
              <a:rPr lang="en-NZ" sz="1400" b="1" kern="0" spc="-10" dirty="0">
                <a:solidFill>
                  <a:sysClr val="windowText" lastClr="000000"/>
                </a:solidFill>
                <a:latin typeface="Poppins SemiBold" pitchFamily="2" charset="77"/>
                <a:cs typeface="Poppins SemiBold" pitchFamily="2" charset="77"/>
              </a:rPr>
              <a:t>challenge</a:t>
            </a:r>
          </a:p>
          <a:p>
            <a:pPr marL="12700">
              <a:spcBef>
                <a:spcPts val="100"/>
              </a:spcBef>
            </a:pPr>
            <a:endParaRPr lang="en-NZ" sz="1400" b="1" kern="0" spc="-10" dirty="0">
              <a:solidFill>
                <a:sysClr val="windowText" lastClr="000000"/>
              </a:solidFill>
              <a:latin typeface="Poppins SemiBold" pitchFamily="2" charset="77"/>
              <a:cs typeface="Poppins SemiBold" pitchFamily="2" charset="77"/>
            </a:endParaRPr>
          </a:p>
          <a:p>
            <a:pPr marL="12700" marR="49530">
              <a:lnSpc>
                <a:spcPct val="104200"/>
              </a:lnSpc>
            </a:pPr>
            <a:r>
              <a:rPr lang="en-NZ" sz="1200" kern="0" dirty="0">
                <a:solidFill>
                  <a:srgbClr val="666666"/>
                </a:solidFill>
                <a:latin typeface="Poppins" pitchFamily="2" charset="77"/>
                <a:cs typeface="Poppins" pitchFamily="2" charset="77"/>
              </a:rPr>
              <a:t>Hilmar Cheese Company was looking for a way to sell the off-</a:t>
            </a:r>
            <a:r>
              <a:rPr lang="en-NZ" sz="1200" kern="0" spc="-20" dirty="0">
                <a:solidFill>
                  <a:srgbClr val="666666"/>
                </a:solidFill>
                <a:latin typeface="Poppins" pitchFamily="2" charset="77"/>
                <a:cs typeface="Poppins" pitchFamily="2" charset="77"/>
              </a:rPr>
              <a:t>spec </a:t>
            </a:r>
            <a:r>
              <a:rPr lang="en-NZ" sz="1200" kern="0" dirty="0">
                <a:solidFill>
                  <a:srgbClr val="666666"/>
                </a:solidFill>
                <a:latin typeface="Poppins" pitchFamily="2" charset="77"/>
                <a:cs typeface="Poppins" pitchFamily="2" charset="77"/>
              </a:rPr>
              <a:t>products in their “Opportunity Cheese Division,” while </a:t>
            </a:r>
            <a:r>
              <a:rPr lang="en-NZ" sz="1200" kern="0" spc="-10" dirty="0">
                <a:solidFill>
                  <a:srgbClr val="666666"/>
                </a:solidFill>
                <a:latin typeface="Poppins" pitchFamily="2" charset="77"/>
                <a:cs typeface="Poppins" pitchFamily="2" charset="77"/>
              </a:rPr>
              <a:t>maximizing price achievement. </a:t>
            </a:r>
            <a:endParaRPr lang="en-NZ" sz="1200" kern="0" dirty="0">
              <a:solidFill>
                <a:sysClr val="windowText" lastClr="000000"/>
              </a:solidFill>
              <a:latin typeface="Poppins" pitchFamily="2" charset="77"/>
              <a:cs typeface="Poppins" pitchFamily="2" charset="77"/>
            </a:endParaRPr>
          </a:p>
          <a:p>
            <a:pPr marL="12700">
              <a:spcBef>
                <a:spcPts val="1195"/>
              </a:spcBef>
            </a:pPr>
            <a:r>
              <a:rPr lang="en-NZ" sz="1400" b="1" kern="0" dirty="0">
                <a:solidFill>
                  <a:sysClr val="windowText" lastClr="000000"/>
                </a:solidFill>
                <a:latin typeface="Poppins SemiBold" pitchFamily="2" charset="77"/>
                <a:cs typeface="Poppins SemiBold" pitchFamily="2" charset="77"/>
              </a:rPr>
              <a:t>Partnering with </a:t>
            </a:r>
            <a:r>
              <a:rPr lang="en-NZ" sz="1400" b="1" kern="0" spc="-25" dirty="0">
                <a:solidFill>
                  <a:sysClr val="windowText" lastClr="000000"/>
                </a:solidFill>
                <a:latin typeface="Poppins SemiBold" pitchFamily="2" charset="77"/>
                <a:cs typeface="Poppins SemiBold" pitchFamily="2" charset="77"/>
              </a:rPr>
              <a:t>Nui</a:t>
            </a:r>
          </a:p>
          <a:p>
            <a:pPr marL="12700" marR="5080" algn="just"/>
            <a:endParaRPr lang="en-NZ" sz="1400" b="1" kern="0" spc="-25" dirty="0">
              <a:solidFill>
                <a:sysClr val="windowText" lastClr="000000"/>
              </a:solidFill>
              <a:latin typeface="Poppins SemiBold" pitchFamily="2" charset="77"/>
              <a:cs typeface="Poppins SemiBold" pitchFamily="2" charset="77"/>
            </a:endParaRPr>
          </a:p>
          <a:p>
            <a:pPr marL="12700" marR="5080" algn="just"/>
            <a:r>
              <a:rPr lang="en-NZ" sz="1200" dirty="0">
                <a:solidFill>
                  <a:srgbClr val="666666"/>
                </a:solidFill>
                <a:latin typeface="Poppins"/>
                <a:cs typeface="Poppins"/>
              </a:rPr>
              <a:t>Hilmar wanted to improve their inefficient sales process, which involved countless phone calls and emails, by tapping into the benefits of digital trading. </a:t>
            </a:r>
          </a:p>
          <a:p>
            <a:pPr marL="12700" marR="5080" algn="just"/>
            <a:endParaRPr lang="en-NZ" sz="1200" dirty="0">
              <a:solidFill>
                <a:srgbClr val="666666"/>
              </a:solidFill>
              <a:latin typeface="Poppins"/>
              <a:cs typeface="Poppins"/>
            </a:endParaRPr>
          </a:p>
          <a:p>
            <a:pPr marL="12700" marR="5080" algn="just"/>
            <a:r>
              <a:rPr lang="en-NZ" sz="1200" dirty="0">
                <a:solidFill>
                  <a:srgbClr val="666666"/>
                </a:solidFill>
                <a:latin typeface="Poppins"/>
                <a:cs typeface="Poppins"/>
              </a:rPr>
              <a:t>Initially, Hilmar considered building their own platform, but quickly realized this would require an outsized investment both in terms of time and money, so instead they identified Nui as a partner.</a:t>
            </a:r>
          </a:p>
          <a:p>
            <a:pPr marL="12700" marR="5080" algn="just"/>
            <a:endParaRPr lang="en-NZ" sz="1200" dirty="0">
              <a:solidFill>
                <a:srgbClr val="666666"/>
              </a:solidFill>
              <a:latin typeface="Poppins"/>
              <a:cs typeface="Poppins"/>
            </a:endParaRPr>
          </a:p>
          <a:p>
            <a:pPr marL="12700" marR="5080" algn="just"/>
            <a:r>
              <a:rPr lang="en-NZ" sz="1200" dirty="0">
                <a:solidFill>
                  <a:srgbClr val="666666"/>
                </a:solidFill>
                <a:latin typeface="Poppins"/>
                <a:cs typeface="Poppins"/>
              </a:rPr>
              <a:t>Hilmar provided Nui with an understanding of their requirements and within weeks Hilmar had a working single seller platform with all the features needed to trade their off-spec products digitally.</a:t>
            </a:r>
          </a:p>
          <a:p>
            <a:pPr>
              <a:spcBef>
                <a:spcPts val="35"/>
              </a:spcBef>
            </a:pPr>
            <a:endParaRPr lang="en-NZ" sz="1750" kern="0" dirty="0">
              <a:solidFill>
                <a:sysClr val="windowText" lastClr="000000"/>
              </a:solidFill>
              <a:latin typeface="Poppins" pitchFamily="2" charset="77"/>
              <a:cs typeface="Poppins" pitchFamily="2" charset="77"/>
            </a:endParaRPr>
          </a:p>
          <a:p>
            <a:pPr>
              <a:spcBef>
                <a:spcPts val="35"/>
              </a:spcBef>
            </a:pPr>
            <a:endParaRPr lang="en-NZ" sz="1750" kern="0" dirty="0">
              <a:solidFill>
                <a:sysClr val="windowText" lastClr="000000"/>
              </a:solidFill>
              <a:latin typeface="Poppins" pitchFamily="2" charset="77"/>
              <a:cs typeface="Poppins" pitchFamily="2" charset="77"/>
            </a:endParaRPr>
          </a:p>
          <a:p>
            <a:pPr marL="12700"/>
            <a:r>
              <a:rPr lang="en-NZ" sz="1400" b="1" kern="0" dirty="0">
                <a:solidFill>
                  <a:sysClr val="windowText" lastClr="000000"/>
                </a:solidFill>
                <a:latin typeface="Poppins SemiBold" pitchFamily="2" charset="77"/>
                <a:cs typeface="Poppins SemiBold" pitchFamily="2" charset="77"/>
              </a:rPr>
              <a:t>On </a:t>
            </a:r>
            <a:r>
              <a:rPr lang="en-NZ" sz="1400" b="1" kern="0" dirty="0" err="1">
                <a:solidFill>
                  <a:sysClr val="windowText" lastClr="000000"/>
                </a:solidFill>
                <a:latin typeface="Poppins SemiBold" pitchFamily="2" charset="77"/>
                <a:cs typeface="Poppins SemiBold" pitchFamily="2" charset="77"/>
              </a:rPr>
              <a:t>HilmarConnect</a:t>
            </a:r>
            <a:r>
              <a:rPr lang="en-US" sz="1400" b="1" baseline="30000" dirty="0">
                <a:effectLst/>
                <a:latin typeface="Poppins" panose="00000500000000000000" pitchFamily="2" charset="0"/>
                <a:ea typeface="Catamaran"/>
                <a:cs typeface="Poppins" panose="00000500000000000000" pitchFamily="2" charset="0"/>
              </a:rPr>
              <a:t>TM</a:t>
            </a:r>
            <a:r>
              <a:rPr lang="en-US" sz="1200" b="1" baseline="30000" dirty="0">
                <a:effectLst/>
                <a:latin typeface="Poppins" panose="00000500000000000000" pitchFamily="2" charset="0"/>
                <a:ea typeface="Catamaran"/>
                <a:cs typeface="Poppins" panose="00000500000000000000" pitchFamily="2" charset="0"/>
              </a:rPr>
              <a:t> </a:t>
            </a:r>
            <a:r>
              <a:rPr lang="en-NZ" sz="1400" b="1" kern="0" dirty="0">
                <a:solidFill>
                  <a:sysClr val="windowText" lastClr="000000"/>
                </a:solidFill>
                <a:latin typeface="Poppins SemiBold" pitchFamily="2" charset="77"/>
                <a:cs typeface="Poppins SemiBold" pitchFamily="2" charset="77"/>
              </a:rPr>
              <a:t>(as of end of </a:t>
            </a:r>
            <a:r>
              <a:rPr lang="en-NZ" sz="1400" b="1" kern="0" dirty="0">
                <a:solidFill>
                  <a:srgbClr val="FF0000"/>
                </a:solidFill>
                <a:latin typeface="Poppins SemiBold" pitchFamily="2" charset="77"/>
                <a:cs typeface="Poppins SemiBold" pitchFamily="2" charset="77"/>
              </a:rPr>
              <a:t>March </a:t>
            </a:r>
            <a:r>
              <a:rPr lang="en-NZ" sz="1400" b="1" kern="0" spc="-10" dirty="0">
                <a:solidFill>
                  <a:srgbClr val="FF0000"/>
                </a:solidFill>
                <a:latin typeface="Poppins SemiBold" pitchFamily="2" charset="77"/>
                <a:cs typeface="Poppins SemiBold" pitchFamily="2" charset="77"/>
              </a:rPr>
              <a:t>2022</a:t>
            </a:r>
            <a:r>
              <a:rPr lang="en-NZ" sz="1400" b="1" kern="0" spc="-10" dirty="0">
                <a:solidFill>
                  <a:sysClr val="windowText" lastClr="000000"/>
                </a:solidFill>
                <a:latin typeface="Poppins SemiBold" pitchFamily="2" charset="77"/>
                <a:cs typeface="Poppins SemiBold" pitchFamily="2" charset="77"/>
              </a:rPr>
              <a:t>)</a:t>
            </a:r>
          </a:p>
        </p:txBody>
      </p:sp>
      <p:sp>
        <p:nvSpPr>
          <p:cNvPr id="32" name="object 17">
            <a:extLst>
              <a:ext uri="{FF2B5EF4-FFF2-40B4-BE49-F238E27FC236}">
                <a16:creationId xmlns:a16="http://schemas.microsoft.com/office/drawing/2014/main" id="{C618AB61-7717-5240-B003-C538F051898A}"/>
              </a:ext>
            </a:extLst>
          </p:cNvPr>
          <p:cNvSpPr txBox="1"/>
          <p:nvPr/>
        </p:nvSpPr>
        <p:spPr>
          <a:xfrm>
            <a:off x="7964648" y="1350367"/>
            <a:ext cx="5071579" cy="5850319"/>
          </a:xfrm>
          <a:prstGeom prst="rect">
            <a:avLst/>
          </a:prstGeom>
        </p:spPr>
        <p:txBody>
          <a:bodyPr vert="horz" wrap="square" lIns="0" tIns="12700" rIns="0" bIns="0" rtlCol="0">
            <a:spAutoFit/>
          </a:bodyPr>
          <a:lstStyle/>
          <a:p>
            <a:pPr marL="12700">
              <a:spcBef>
                <a:spcPts val="100"/>
              </a:spcBef>
            </a:pPr>
            <a:r>
              <a:rPr sz="1400" b="1" dirty="0">
                <a:latin typeface="Poppins-SemiBold"/>
                <a:cs typeface="Poppins-SemiBold"/>
              </a:rPr>
              <a:t>The </a:t>
            </a:r>
            <a:r>
              <a:rPr sz="1400" b="1" spc="-10" dirty="0">
                <a:latin typeface="Poppins-SemiBold"/>
                <a:cs typeface="Poppins-SemiBold"/>
              </a:rPr>
              <a:t>platform</a:t>
            </a:r>
            <a:endParaRPr sz="1400" dirty="0">
              <a:latin typeface="Poppins-SemiBold"/>
              <a:cs typeface="Poppins-SemiBold"/>
            </a:endParaRPr>
          </a:p>
          <a:p>
            <a:pPr marL="12700" marR="5715" algn="just">
              <a:spcBef>
                <a:spcPts val="1360"/>
              </a:spcBef>
            </a:pPr>
            <a:r>
              <a:rPr lang="en-US" sz="1200" dirty="0">
                <a:solidFill>
                  <a:srgbClr val="666666"/>
                </a:solidFill>
                <a:latin typeface="Poppins"/>
                <a:cs typeface="Poppins"/>
              </a:rPr>
              <a:t>The</a:t>
            </a:r>
            <a:r>
              <a:rPr lang="en-US" sz="1200" spc="-5" dirty="0">
                <a:solidFill>
                  <a:srgbClr val="666666"/>
                </a:solidFill>
                <a:latin typeface="Poppins"/>
                <a:cs typeface="Poppins"/>
              </a:rPr>
              <a:t> </a:t>
            </a:r>
            <a:r>
              <a:rPr lang="en-US" sz="1200" dirty="0">
                <a:solidFill>
                  <a:srgbClr val="666666"/>
                </a:solidFill>
                <a:latin typeface="Poppins"/>
                <a:cs typeface="Poppins"/>
              </a:rPr>
              <a:t>new</a:t>
            </a:r>
            <a:r>
              <a:rPr lang="en-US" sz="1200" spc="-5" dirty="0">
                <a:solidFill>
                  <a:srgbClr val="666666"/>
                </a:solidFill>
                <a:latin typeface="Poppins"/>
                <a:cs typeface="Poppins"/>
              </a:rPr>
              <a:t> </a:t>
            </a:r>
            <a:r>
              <a:rPr lang="en-US" sz="1200" dirty="0">
                <a:solidFill>
                  <a:srgbClr val="666666"/>
                </a:solidFill>
                <a:latin typeface="Poppins"/>
                <a:cs typeface="Poppins"/>
              </a:rPr>
              <a:t>digital platform – </a:t>
            </a:r>
            <a:r>
              <a:rPr lang="en-US" sz="1200" dirty="0" err="1">
                <a:solidFill>
                  <a:srgbClr val="666666"/>
                </a:solidFill>
                <a:latin typeface="Poppins"/>
                <a:cs typeface="Poppins"/>
              </a:rPr>
              <a:t>HilmarConnect</a:t>
            </a:r>
            <a:r>
              <a:rPr lang="en-US" sz="1200" baseline="30000" dirty="0" err="1">
                <a:solidFill>
                  <a:srgbClr val="666666"/>
                </a:solidFill>
                <a:effectLst/>
                <a:latin typeface="Poppins" panose="00000500000000000000" pitchFamily="2" charset="0"/>
                <a:ea typeface="Catamaran"/>
                <a:cs typeface="Poppins" panose="00000500000000000000" pitchFamily="2" charset="0"/>
              </a:rPr>
              <a:t>TM</a:t>
            </a:r>
            <a:r>
              <a:rPr lang="en-US" sz="1200" dirty="0">
                <a:solidFill>
                  <a:srgbClr val="666666"/>
                </a:solidFill>
                <a:latin typeface="Poppins"/>
                <a:cs typeface="Poppins"/>
              </a:rPr>
              <a:t>– quickly established itself as a success. </a:t>
            </a:r>
            <a:r>
              <a:rPr lang="en-US" sz="1200" spc="-10" dirty="0">
                <a:solidFill>
                  <a:srgbClr val="666666"/>
                </a:solidFill>
                <a:latin typeface="Poppins"/>
                <a:cs typeface="Poppins"/>
              </a:rPr>
              <a:t>Sales </a:t>
            </a:r>
            <a:r>
              <a:rPr lang="en-US" sz="1200" dirty="0">
                <a:solidFill>
                  <a:srgbClr val="666666"/>
                </a:solidFill>
                <a:latin typeface="Poppins"/>
                <a:cs typeface="Poppins"/>
              </a:rPr>
              <a:t>exceeded</a:t>
            </a:r>
            <a:r>
              <a:rPr lang="en-US" sz="1200" spc="204" dirty="0">
                <a:solidFill>
                  <a:srgbClr val="666666"/>
                </a:solidFill>
                <a:latin typeface="Poppins"/>
                <a:cs typeface="Poppins"/>
              </a:rPr>
              <a:t> </a:t>
            </a:r>
            <a:r>
              <a:rPr lang="en-US" sz="1200" dirty="0">
                <a:solidFill>
                  <a:srgbClr val="666666"/>
                </a:solidFill>
                <a:latin typeface="Poppins"/>
                <a:cs typeface="Poppins"/>
              </a:rPr>
              <a:t>initial</a:t>
            </a:r>
            <a:r>
              <a:rPr lang="en-US" sz="1200" spc="204" dirty="0">
                <a:solidFill>
                  <a:srgbClr val="666666"/>
                </a:solidFill>
                <a:latin typeface="Poppins"/>
                <a:cs typeface="Poppins"/>
              </a:rPr>
              <a:t> </a:t>
            </a:r>
            <a:r>
              <a:rPr lang="en-US" sz="1200" dirty="0">
                <a:solidFill>
                  <a:srgbClr val="666666"/>
                </a:solidFill>
                <a:latin typeface="Poppins"/>
                <a:cs typeface="Poppins"/>
              </a:rPr>
              <a:t>expectations</a:t>
            </a:r>
            <a:r>
              <a:rPr lang="en-US" sz="1200" spc="204" dirty="0">
                <a:solidFill>
                  <a:srgbClr val="666666"/>
                </a:solidFill>
                <a:latin typeface="Poppins"/>
                <a:cs typeface="Poppins"/>
              </a:rPr>
              <a:t> </a:t>
            </a:r>
            <a:r>
              <a:rPr lang="en-US" sz="1200" dirty="0">
                <a:solidFill>
                  <a:srgbClr val="666666"/>
                </a:solidFill>
                <a:latin typeface="Poppins"/>
                <a:cs typeface="Poppins"/>
              </a:rPr>
              <a:t>and</a:t>
            </a:r>
            <a:r>
              <a:rPr lang="en-US" sz="1200" spc="204" dirty="0">
                <a:solidFill>
                  <a:srgbClr val="666666"/>
                </a:solidFill>
                <a:latin typeface="Poppins"/>
                <a:cs typeface="Poppins"/>
              </a:rPr>
              <a:t> </a:t>
            </a:r>
            <a:r>
              <a:rPr lang="en-US" sz="1200" dirty="0">
                <a:solidFill>
                  <a:srgbClr val="666666"/>
                </a:solidFill>
                <a:latin typeface="Poppins"/>
                <a:cs typeface="Poppins"/>
              </a:rPr>
              <a:t>their</a:t>
            </a:r>
            <a:r>
              <a:rPr lang="en-US" sz="1200" spc="204" dirty="0">
                <a:solidFill>
                  <a:srgbClr val="666666"/>
                </a:solidFill>
                <a:latin typeface="Poppins"/>
                <a:cs typeface="Poppins"/>
              </a:rPr>
              <a:t> </a:t>
            </a:r>
            <a:r>
              <a:rPr lang="en-US" sz="1200" dirty="0">
                <a:solidFill>
                  <a:srgbClr val="666666"/>
                </a:solidFill>
                <a:latin typeface="Poppins"/>
                <a:cs typeface="Poppins"/>
              </a:rPr>
              <a:t>customers</a:t>
            </a:r>
            <a:r>
              <a:rPr lang="en-US" sz="1200" spc="204" dirty="0">
                <a:solidFill>
                  <a:srgbClr val="666666"/>
                </a:solidFill>
                <a:latin typeface="Poppins"/>
                <a:cs typeface="Poppins"/>
              </a:rPr>
              <a:t> </a:t>
            </a:r>
            <a:r>
              <a:rPr lang="en-US" sz="1200" dirty="0">
                <a:solidFill>
                  <a:srgbClr val="666666"/>
                </a:solidFill>
                <a:latin typeface="Poppins"/>
                <a:cs typeface="Poppins"/>
              </a:rPr>
              <a:t>were</a:t>
            </a:r>
            <a:r>
              <a:rPr lang="en-US" sz="1200" spc="204" dirty="0">
                <a:solidFill>
                  <a:srgbClr val="666666"/>
                </a:solidFill>
                <a:latin typeface="Poppins"/>
                <a:cs typeface="Poppins"/>
              </a:rPr>
              <a:t> </a:t>
            </a:r>
            <a:r>
              <a:rPr lang="en-US" sz="1200" spc="-10" dirty="0">
                <a:solidFill>
                  <a:srgbClr val="666666"/>
                </a:solidFill>
                <a:latin typeface="Poppins"/>
                <a:cs typeface="Poppins"/>
              </a:rPr>
              <a:t>ener</a:t>
            </a:r>
            <a:r>
              <a:rPr lang="en-US" sz="1200" dirty="0">
                <a:solidFill>
                  <a:srgbClr val="666666"/>
                </a:solidFill>
                <a:latin typeface="Poppins"/>
                <a:cs typeface="Poppins"/>
              </a:rPr>
              <a:t>gized by the new buying </a:t>
            </a:r>
            <a:r>
              <a:rPr lang="en-US" sz="1200" spc="-10" dirty="0">
                <a:solidFill>
                  <a:srgbClr val="666666"/>
                </a:solidFill>
                <a:latin typeface="Poppins"/>
                <a:cs typeface="Poppins"/>
              </a:rPr>
              <a:t>option.</a:t>
            </a:r>
            <a:endParaRPr lang="en-US" sz="1200" dirty="0">
              <a:latin typeface="Poppins"/>
              <a:cs typeface="Poppins"/>
            </a:endParaRPr>
          </a:p>
          <a:p>
            <a:pPr marL="12700" marR="5715" algn="just">
              <a:spcBef>
                <a:spcPts val="1360"/>
              </a:spcBef>
            </a:pPr>
            <a:r>
              <a:rPr lang="en-US" sz="1200" dirty="0">
                <a:solidFill>
                  <a:srgbClr val="666666"/>
                </a:solidFill>
                <a:latin typeface="Poppins"/>
                <a:cs typeface="Poppins"/>
              </a:rPr>
              <a:t>For</a:t>
            </a:r>
            <a:r>
              <a:rPr lang="en-US" sz="1200" spc="45" dirty="0">
                <a:solidFill>
                  <a:srgbClr val="666666"/>
                </a:solidFill>
                <a:latin typeface="Poppins"/>
                <a:cs typeface="Poppins"/>
              </a:rPr>
              <a:t> </a:t>
            </a:r>
            <a:r>
              <a:rPr lang="en-US" sz="1200" dirty="0">
                <a:solidFill>
                  <a:srgbClr val="666666"/>
                </a:solidFill>
                <a:latin typeface="Poppins"/>
                <a:cs typeface="Poppins"/>
              </a:rPr>
              <a:t>over</a:t>
            </a:r>
            <a:r>
              <a:rPr lang="en-US" sz="1200" spc="45" dirty="0">
                <a:solidFill>
                  <a:srgbClr val="666666"/>
                </a:solidFill>
                <a:latin typeface="Poppins"/>
                <a:cs typeface="Poppins"/>
              </a:rPr>
              <a:t> </a:t>
            </a:r>
            <a:r>
              <a:rPr lang="en-US" sz="1200" dirty="0">
                <a:solidFill>
                  <a:srgbClr val="666666"/>
                </a:solidFill>
                <a:latin typeface="Poppins"/>
                <a:cs typeface="Poppins"/>
              </a:rPr>
              <a:t>a</a:t>
            </a:r>
            <a:r>
              <a:rPr lang="en-US" sz="1200" spc="45" dirty="0">
                <a:solidFill>
                  <a:srgbClr val="666666"/>
                </a:solidFill>
                <a:latin typeface="Poppins"/>
                <a:cs typeface="Poppins"/>
              </a:rPr>
              <a:t> </a:t>
            </a:r>
            <a:r>
              <a:rPr lang="en-US" sz="1200" dirty="0">
                <a:solidFill>
                  <a:srgbClr val="666666"/>
                </a:solidFill>
                <a:latin typeface="Poppins"/>
                <a:cs typeface="Poppins"/>
              </a:rPr>
              <a:t>year,</a:t>
            </a:r>
            <a:r>
              <a:rPr lang="en-US" sz="1200" spc="45" dirty="0">
                <a:solidFill>
                  <a:srgbClr val="666666"/>
                </a:solidFill>
                <a:latin typeface="Poppins"/>
                <a:cs typeface="Poppins"/>
              </a:rPr>
              <a:t> </a:t>
            </a:r>
            <a:r>
              <a:rPr lang="en-US" sz="1200" dirty="0">
                <a:solidFill>
                  <a:srgbClr val="666666"/>
                </a:solidFill>
                <a:latin typeface="Poppins"/>
                <a:cs typeface="Poppins"/>
              </a:rPr>
              <a:t>Hilmar</a:t>
            </a:r>
            <a:r>
              <a:rPr lang="en-US" sz="1200" spc="45" dirty="0">
                <a:solidFill>
                  <a:srgbClr val="666666"/>
                </a:solidFill>
                <a:latin typeface="Poppins"/>
                <a:cs typeface="Poppins"/>
              </a:rPr>
              <a:t> </a:t>
            </a:r>
            <a:r>
              <a:rPr lang="en-US" sz="1200" dirty="0">
                <a:solidFill>
                  <a:srgbClr val="666666"/>
                </a:solidFill>
                <a:latin typeface="Poppins"/>
                <a:cs typeface="Poppins"/>
              </a:rPr>
              <a:t>have</a:t>
            </a:r>
            <a:r>
              <a:rPr lang="en-US" sz="1200" spc="45" dirty="0">
                <a:solidFill>
                  <a:srgbClr val="666666"/>
                </a:solidFill>
                <a:latin typeface="Poppins"/>
                <a:cs typeface="Poppins"/>
              </a:rPr>
              <a:t> </a:t>
            </a:r>
            <a:r>
              <a:rPr lang="en-US" sz="1200" dirty="0">
                <a:solidFill>
                  <a:srgbClr val="666666"/>
                </a:solidFill>
                <a:latin typeface="Poppins"/>
                <a:cs typeface="Poppins"/>
              </a:rPr>
              <a:t>run</a:t>
            </a:r>
            <a:r>
              <a:rPr lang="en-US" sz="1200" spc="45" dirty="0">
                <a:solidFill>
                  <a:srgbClr val="666666"/>
                </a:solidFill>
                <a:latin typeface="Poppins"/>
                <a:cs typeface="Poppins"/>
              </a:rPr>
              <a:t> </a:t>
            </a:r>
            <a:r>
              <a:rPr lang="en-US" sz="1200" dirty="0">
                <a:solidFill>
                  <a:srgbClr val="666666"/>
                </a:solidFill>
                <a:latin typeface="Poppins"/>
                <a:cs typeface="Poppins"/>
              </a:rPr>
              <a:t>weekly</a:t>
            </a:r>
            <a:r>
              <a:rPr lang="en-US" sz="1200" spc="45" dirty="0">
                <a:solidFill>
                  <a:srgbClr val="666666"/>
                </a:solidFill>
                <a:latin typeface="Poppins"/>
                <a:cs typeface="Poppins"/>
              </a:rPr>
              <a:t> </a:t>
            </a:r>
            <a:r>
              <a:rPr lang="en-US" sz="1200" dirty="0">
                <a:solidFill>
                  <a:srgbClr val="666666"/>
                </a:solidFill>
                <a:latin typeface="Poppins"/>
                <a:cs typeface="Poppins"/>
              </a:rPr>
              <a:t>auctions</a:t>
            </a:r>
            <a:r>
              <a:rPr lang="en-US" sz="1200" spc="45" dirty="0">
                <a:solidFill>
                  <a:srgbClr val="666666"/>
                </a:solidFill>
                <a:latin typeface="Poppins"/>
                <a:cs typeface="Poppins"/>
              </a:rPr>
              <a:t> </a:t>
            </a:r>
            <a:r>
              <a:rPr lang="en-US" sz="1200" dirty="0">
                <a:solidFill>
                  <a:srgbClr val="666666"/>
                </a:solidFill>
                <a:latin typeface="Poppins"/>
                <a:cs typeface="Poppins"/>
              </a:rPr>
              <a:t>on</a:t>
            </a:r>
            <a:r>
              <a:rPr lang="en-US" sz="1200" spc="45" dirty="0">
                <a:solidFill>
                  <a:srgbClr val="666666"/>
                </a:solidFill>
                <a:latin typeface="Poppins"/>
                <a:cs typeface="Poppins"/>
              </a:rPr>
              <a:t> </a:t>
            </a:r>
            <a:r>
              <a:rPr lang="en-US" sz="1200" dirty="0">
                <a:solidFill>
                  <a:srgbClr val="666666"/>
                </a:solidFill>
                <a:latin typeface="Poppins"/>
                <a:cs typeface="Poppins"/>
              </a:rPr>
              <a:t>the</a:t>
            </a:r>
            <a:r>
              <a:rPr lang="en-US" sz="1200" spc="45" dirty="0">
                <a:solidFill>
                  <a:srgbClr val="666666"/>
                </a:solidFill>
                <a:latin typeface="Poppins"/>
                <a:cs typeface="Poppins"/>
              </a:rPr>
              <a:t> </a:t>
            </a:r>
            <a:r>
              <a:rPr lang="en-US" sz="1200" spc="-10" dirty="0">
                <a:solidFill>
                  <a:srgbClr val="666666"/>
                </a:solidFill>
                <a:latin typeface="Poppins"/>
                <a:cs typeface="Poppins"/>
              </a:rPr>
              <a:t>platform </a:t>
            </a:r>
            <a:r>
              <a:rPr lang="en-US" sz="1200" dirty="0">
                <a:solidFill>
                  <a:srgbClr val="666666"/>
                </a:solidFill>
                <a:latin typeface="Poppins"/>
                <a:cs typeface="Poppins"/>
              </a:rPr>
              <a:t>with</a:t>
            </a:r>
            <a:r>
              <a:rPr lang="en-US" sz="1200" spc="204" dirty="0">
                <a:solidFill>
                  <a:srgbClr val="666666"/>
                </a:solidFill>
                <a:latin typeface="Poppins"/>
                <a:cs typeface="Poppins"/>
              </a:rPr>
              <a:t> </a:t>
            </a:r>
            <a:r>
              <a:rPr lang="en-US" sz="1200" dirty="0">
                <a:solidFill>
                  <a:srgbClr val="666666"/>
                </a:solidFill>
                <a:latin typeface="Poppins"/>
                <a:cs typeface="Poppins"/>
              </a:rPr>
              <a:t>all</a:t>
            </a:r>
            <a:r>
              <a:rPr lang="en-US" sz="1200" spc="215" dirty="0">
                <a:solidFill>
                  <a:srgbClr val="666666"/>
                </a:solidFill>
                <a:latin typeface="Poppins"/>
                <a:cs typeface="Poppins"/>
              </a:rPr>
              <a:t> </a:t>
            </a:r>
            <a:r>
              <a:rPr lang="en-US" sz="1200" dirty="0">
                <a:solidFill>
                  <a:srgbClr val="666666"/>
                </a:solidFill>
                <a:latin typeface="Poppins"/>
                <a:cs typeface="Poppins"/>
              </a:rPr>
              <a:t>of</a:t>
            </a:r>
            <a:r>
              <a:rPr lang="en-US" sz="1200" spc="215" dirty="0">
                <a:solidFill>
                  <a:srgbClr val="666666"/>
                </a:solidFill>
                <a:latin typeface="Poppins"/>
                <a:cs typeface="Poppins"/>
              </a:rPr>
              <a:t> </a:t>
            </a:r>
            <a:r>
              <a:rPr lang="en-US" sz="1200" dirty="0">
                <a:solidFill>
                  <a:srgbClr val="666666"/>
                </a:solidFill>
                <a:latin typeface="Poppins"/>
                <a:cs typeface="Poppins"/>
              </a:rPr>
              <a:t>their</a:t>
            </a:r>
            <a:r>
              <a:rPr lang="en-US" sz="1200" spc="215" dirty="0">
                <a:solidFill>
                  <a:srgbClr val="666666"/>
                </a:solidFill>
                <a:latin typeface="Poppins"/>
                <a:cs typeface="Poppins"/>
              </a:rPr>
              <a:t> </a:t>
            </a:r>
            <a:r>
              <a:rPr lang="en-US" sz="1200" dirty="0">
                <a:solidFill>
                  <a:srgbClr val="666666"/>
                </a:solidFill>
                <a:latin typeface="Poppins"/>
                <a:cs typeface="Poppins"/>
              </a:rPr>
              <a:t>off-spec</a:t>
            </a:r>
            <a:r>
              <a:rPr lang="en-US" sz="1200" spc="215" dirty="0">
                <a:solidFill>
                  <a:srgbClr val="666666"/>
                </a:solidFill>
                <a:latin typeface="Poppins"/>
                <a:cs typeface="Poppins"/>
              </a:rPr>
              <a:t> </a:t>
            </a:r>
            <a:r>
              <a:rPr lang="en-US" sz="1200" dirty="0">
                <a:solidFill>
                  <a:srgbClr val="666666"/>
                </a:solidFill>
                <a:latin typeface="Poppins"/>
                <a:cs typeface="Poppins"/>
              </a:rPr>
              <a:t>offerings. </a:t>
            </a:r>
            <a:r>
              <a:rPr sz="1200" dirty="0">
                <a:solidFill>
                  <a:srgbClr val="666666"/>
                </a:solidFill>
                <a:latin typeface="Poppins"/>
                <a:cs typeface="Poppins"/>
              </a:rPr>
              <a:t>In</a:t>
            </a:r>
            <a:r>
              <a:rPr sz="1200" spc="-5" dirty="0">
                <a:solidFill>
                  <a:srgbClr val="666666"/>
                </a:solidFill>
                <a:latin typeface="Poppins"/>
                <a:cs typeface="Poppins"/>
              </a:rPr>
              <a:t> </a:t>
            </a:r>
            <a:r>
              <a:rPr sz="1200" dirty="0">
                <a:solidFill>
                  <a:srgbClr val="666666"/>
                </a:solidFill>
                <a:latin typeface="Poppins"/>
                <a:cs typeface="Poppins"/>
              </a:rPr>
              <a:t>February</a:t>
            </a:r>
            <a:r>
              <a:rPr sz="1200" spc="-5" dirty="0">
                <a:solidFill>
                  <a:srgbClr val="666666"/>
                </a:solidFill>
                <a:latin typeface="Poppins"/>
                <a:cs typeface="Poppins"/>
              </a:rPr>
              <a:t> </a:t>
            </a:r>
            <a:r>
              <a:rPr sz="1200" dirty="0">
                <a:solidFill>
                  <a:srgbClr val="666666"/>
                </a:solidFill>
                <a:latin typeface="Poppins"/>
                <a:cs typeface="Poppins"/>
              </a:rPr>
              <a:t>2022,</a:t>
            </a:r>
            <a:r>
              <a:rPr sz="1200" spc="-5" dirty="0">
                <a:solidFill>
                  <a:srgbClr val="666666"/>
                </a:solidFill>
                <a:latin typeface="Poppins"/>
                <a:cs typeface="Poppins"/>
              </a:rPr>
              <a:t> </a:t>
            </a:r>
            <a:r>
              <a:rPr sz="1200" dirty="0">
                <a:solidFill>
                  <a:srgbClr val="666666"/>
                </a:solidFill>
                <a:latin typeface="Poppins"/>
                <a:cs typeface="Poppins"/>
              </a:rPr>
              <a:t>they</a:t>
            </a:r>
            <a:r>
              <a:rPr sz="1200" spc="-5" dirty="0">
                <a:solidFill>
                  <a:srgbClr val="666666"/>
                </a:solidFill>
                <a:latin typeface="Poppins"/>
                <a:cs typeface="Poppins"/>
              </a:rPr>
              <a:t> </a:t>
            </a:r>
            <a:r>
              <a:rPr sz="1200" dirty="0">
                <a:solidFill>
                  <a:srgbClr val="666666"/>
                </a:solidFill>
                <a:latin typeface="Poppins"/>
                <a:cs typeface="Poppins"/>
              </a:rPr>
              <a:t>started</a:t>
            </a:r>
            <a:r>
              <a:rPr sz="1200" spc="-5" dirty="0">
                <a:solidFill>
                  <a:srgbClr val="666666"/>
                </a:solidFill>
                <a:latin typeface="Poppins"/>
                <a:cs typeface="Poppins"/>
              </a:rPr>
              <a:t> </a:t>
            </a:r>
            <a:r>
              <a:rPr sz="1200" dirty="0">
                <a:solidFill>
                  <a:srgbClr val="666666"/>
                </a:solidFill>
                <a:latin typeface="Poppins"/>
                <a:cs typeface="Poppins"/>
              </a:rPr>
              <a:t>to</a:t>
            </a:r>
            <a:r>
              <a:rPr sz="1200" spc="-5" dirty="0">
                <a:solidFill>
                  <a:srgbClr val="666666"/>
                </a:solidFill>
                <a:latin typeface="Poppins"/>
                <a:cs typeface="Poppins"/>
              </a:rPr>
              <a:t> </a:t>
            </a:r>
            <a:r>
              <a:rPr sz="1200" dirty="0">
                <a:solidFill>
                  <a:srgbClr val="666666"/>
                </a:solidFill>
                <a:latin typeface="Poppins"/>
                <a:cs typeface="Poppins"/>
              </a:rPr>
              <a:t>also</a:t>
            </a:r>
            <a:r>
              <a:rPr sz="1200" spc="-5" dirty="0">
                <a:solidFill>
                  <a:srgbClr val="666666"/>
                </a:solidFill>
                <a:latin typeface="Poppins"/>
                <a:cs typeface="Poppins"/>
              </a:rPr>
              <a:t> </a:t>
            </a:r>
            <a:r>
              <a:rPr sz="1200" dirty="0">
                <a:solidFill>
                  <a:srgbClr val="666666"/>
                </a:solidFill>
                <a:latin typeface="Poppins"/>
                <a:cs typeface="Poppins"/>
              </a:rPr>
              <a:t>sell</a:t>
            </a:r>
            <a:r>
              <a:rPr sz="1200" spc="-5" dirty="0">
                <a:solidFill>
                  <a:srgbClr val="666666"/>
                </a:solidFill>
                <a:latin typeface="Poppins"/>
                <a:cs typeface="Poppins"/>
              </a:rPr>
              <a:t> </a:t>
            </a:r>
            <a:r>
              <a:rPr sz="1200" dirty="0">
                <a:solidFill>
                  <a:srgbClr val="666666"/>
                </a:solidFill>
                <a:latin typeface="Poppins"/>
                <a:cs typeface="Poppins"/>
              </a:rPr>
              <a:t>some</a:t>
            </a:r>
            <a:r>
              <a:rPr sz="1200" spc="-5" dirty="0">
                <a:solidFill>
                  <a:srgbClr val="666666"/>
                </a:solidFill>
                <a:latin typeface="Poppins"/>
                <a:cs typeface="Poppins"/>
              </a:rPr>
              <a:t> </a:t>
            </a:r>
            <a:r>
              <a:rPr sz="1200" spc="-25" dirty="0">
                <a:solidFill>
                  <a:srgbClr val="666666"/>
                </a:solidFill>
                <a:latin typeface="Poppins"/>
                <a:cs typeface="Poppins"/>
              </a:rPr>
              <a:t>of </a:t>
            </a:r>
            <a:r>
              <a:rPr sz="1200" dirty="0">
                <a:solidFill>
                  <a:srgbClr val="666666"/>
                </a:solidFill>
                <a:latin typeface="Poppins"/>
                <a:cs typeface="Poppins"/>
              </a:rPr>
              <a:t>their first-grade products through auctions on the </a:t>
            </a:r>
            <a:r>
              <a:rPr sz="1200" spc="-10" dirty="0">
                <a:solidFill>
                  <a:srgbClr val="666666"/>
                </a:solidFill>
                <a:latin typeface="Poppins"/>
                <a:cs typeface="Poppins"/>
              </a:rPr>
              <a:t>platform.</a:t>
            </a:r>
            <a:endParaRPr sz="1200" dirty="0">
              <a:latin typeface="Poppins"/>
              <a:cs typeface="Poppins"/>
            </a:endParaRPr>
          </a:p>
          <a:p>
            <a:pPr>
              <a:spcBef>
                <a:spcPts val="55"/>
              </a:spcBef>
            </a:pPr>
            <a:endParaRPr sz="1000" dirty="0">
              <a:latin typeface="Poppins"/>
              <a:cs typeface="Poppins"/>
            </a:endParaRPr>
          </a:p>
          <a:p>
            <a:pPr marL="12700" algn="just">
              <a:spcBef>
                <a:spcPts val="5"/>
              </a:spcBef>
            </a:pPr>
            <a:r>
              <a:rPr sz="1200" dirty="0">
                <a:solidFill>
                  <a:srgbClr val="666666"/>
                </a:solidFill>
                <a:latin typeface="Poppins"/>
                <a:cs typeface="Poppins"/>
              </a:rPr>
              <a:t>Additionally, Hilmar has had success using the</a:t>
            </a:r>
            <a:r>
              <a:rPr sz="1200" spc="215" dirty="0">
                <a:solidFill>
                  <a:srgbClr val="666666"/>
                </a:solidFill>
                <a:latin typeface="Poppins"/>
                <a:cs typeface="Poppins"/>
              </a:rPr>
              <a:t> </a:t>
            </a:r>
            <a:r>
              <a:rPr sz="1200" dirty="0">
                <a:solidFill>
                  <a:srgbClr val="666666"/>
                </a:solidFill>
                <a:latin typeface="Poppins"/>
                <a:cs typeface="Poppins"/>
              </a:rPr>
              <a:t>platform’s</a:t>
            </a:r>
            <a:r>
              <a:rPr sz="1200" spc="215" dirty="0">
                <a:solidFill>
                  <a:srgbClr val="666666"/>
                </a:solidFill>
                <a:latin typeface="Poppins"/>
                <a:cs typeface="Poppins"/>
              </a:rPr>
              <a:t> </a:t>
            </a:r>
            <a:r>
              <a:rPr sz="1200" dirty="0">
                <a:solidFill>
                  <a:srgbClr val="666666"/>
                </a:solidFill>
                <a:latin typeface="Poppins"/>
                <a:cs typeface="Poppins"/>
              </a:rPr>
              <a:t>open</a:t>
            </a:r>
            <a:r>
              <a:rPr sz="1200" spc="215" dirty="0">
                <a:solidFill>
                  <a:srgbClr val="666666"/>
                </a:solidFill>
                <a:latin typeface="Poppins"/>
                <a:cs typeface="Poppins"/>
              </a:rPr>
              <a:t> </a:t>
            </a:r>
            <a:r>
              <a:rPr sz="1200" spc="-10" dirty="0">
                <a:solidFill>
                  <a:srgbClr val="666666"/>
                </a:solidFill>
                <a:latin typeface="Poppins"/>
                <a:cs typeface="Poppins"/>
              </a:rPr>
              <a:t>market</a:t>
            </a:r>
            <a:r>
              <a:rPr sz="1200" dirty="0">
                <a:solidFill>
                  <a:srgbClr val="666666"/>
                </a:solidFill>
                <a:latin typeface="Poppins"/>
                <a:cs typeface="Poppins"/>
              </a:rPr>
              <a:t>place</a:t>
            </a:r>
            <a:r>
              <a:rPr sz="1200" spc="-30" dirty="0">
                <a:solidFill>
                  <a:srgbClr val="666666"/>
                </a:solidFill>
                <a:latin typeface="Poppins"/>
                <a:cs typeface="Poppins"/>
              </a:rPr>
              <a:t> </a:t>
            </a:r>
            <a:r>
              <a:rPr sz="1200" dirty="0">
                <a:solidFill>
                  <a:srgbClr val="666666"/>
                </a:solidFill>
                <a:latin typeface="Poppins"/>
                <a:cs typeface="Poppins"/>
              </a:rPr>
              <a:t>function.</a:t>
            </a:r>
            <a:r>
              <a:rPr sz="1200" spc="-30" dirty="0">
                <a:solidFill>
                  <a:srgbClr val="666666"/>
                </a:solidFill>
                <a:latin typeface="Poppins"/>
                <a:cs typeface="Poppins"/>
              </a:rPr>
              <a:t> </a:t>
            </a:r>
            <a:r>
              <a:rPr sz="1200" dirty="0">
                <a:solidFill>
                  <a:srgbClr val="666666"/>
                </a:solidFill>
                <a:latin typeface="Poppins"/>
                <a:cs typeface="Poppins"/>
              </a:rPr>
              <a:t>The</a:t>
            </a:r>
            <a:r>
              <a:rPr sz="1200" spc="-30" dirty="0">
                <a:solidFill>
                  <a:srgbClr val="666666"/>
                </a:solidFill>
                <a:latin typeface="Poppins"/>
                <a:cs typeface="Poppins"/>
              </a:rPr>
              <a:t> </a:t>
            </a:r>
            <a:r>
              <a:rPr sz="1200" dirty="0">
                <a:solidFill>
                  <a:srgbClr val="666666"/>
                </a:solidFill>
                <a:latin typeface="Poppins"/>
                <a:cs typeface="Poppins"/>
              </a:rPr>
              <a:t>marketplace</a:t>
            </a:r>
            <a:r>
              <a:rPr sz="1200" spc="-30" dirty="0">
                <a:solidFill>
                  <a:srgbClr val="666666"/>
                </a:solidFill>
                <a:latin typeface="Poppins"/>
                <a:cs typeface="Poppins"/>
              </a:rPr>
              <a:t> </a:t>
            </a:r>
            <a:r>
              <a:rPr sz="1200" dirty="0">
                <a:solidFill>
                  <a:srgbClr val="666666"/>
                </a:solidFill>
                <a:latin typeface="Poppins"/>
                <a:cs typeface="Poppins"/>
              </a:rPr>
              <a:t>provides</a:t>
            </a:r>
            <a:r>
              <a:rPr sz="1200" spc="-30" dirty="0">
                <a:solidFill>
                  <a:srgbClr val="666666"/>
                </a:solidFill>
                <a:latin typeface="Poppins"/>
                <a:cs typeface="Poppins"/>
              </a:rPr>
              <a:t> </a:t>
            </a:r>
            <a:r>
              <a:rPr sz="1200" dirty="0">
                <a:solidFill>
                  <a:srgbClr val="666666"/>
                </a:solidFill>
                <a:latin typeface="Poppins"/>
                <a:cs typeface="Poppins"/>
              </a:rPr>
              <a:t>a</a:t>
            </a:r>
            <a:r>
              <a:rPr sz="1200" spc="-30" dirty="0">
                <a:solidFill>
                  <a:srgbClr val="666666"/>
                </a:solidFill>
                <a:latin typeface="Poppins"/>
                <a:cs typeface="Poppins"/>
              </a:rPr>
              <a:t> </a:t>
            </a:r>
            <a:r>
              <a:rPr sz="1200" dirty="0">
                <a:solidFill>
                  <a:srgbClr val="666666"/>
                </a:solidFill>
                <a:latin typeface="Poppins"/>
                <a:cs typeface="Poppins"/>
              </a:rPr>
              <a:t>space</a:t>
            </a:r>
            <a:r>
              <a:rPr sz="1200" spc="-30" dirty="0">
                <a:solidFill>
                  <a:srgbClr val="666666"/>
                </a:solidFill>
                <a:latin typeface="Poppins"/>
                <a:cs typeface="Poppins"/>
              </a:rPr>
              <a:t> </a:t>
            </a:r>
            <a:r>
              <a:rPr sz="1200" dirty="0">
                <a:solidFill>
                  <a:srgbClr val="666666"/>
                </a:solidFill>
                <a:latin typeface="Poppins"/>
                <a:cs typeface="Poppins"/>
              </a:rPr>
              <a:t>for</a:t>
            </a:r>
            <a:r>
              <a:rPr sz="1200" spc="-30" dirty="0">
                <a:solidFill>
                  <a:srgbClr val="666666"/>
                </a:solidFill>
                <a:latin typeface="Poppins"/>
                <a:cs typeface="Poppins"/>
              </a:rPr>
              <a:t> </a:t>
            </a:r>
            <a:r>
              <a:rPr sz="1200" dirty="0">
                <a:solidFill>
                  <a:srgbClr val="666666"/>
                </a:solidFill>
                <a:latin typeface="Poppins"/>
                <a:cs typeface="Poppins"/>
              </a:rPr>
              <a:t>both</a:t>
            </a:r>
            <a:r>
              <a:rPr sz="1200" spc="-30" dirty="0">
                <a:solidFill>
                  <a:srgbClr val="666666"/>
                </a:solidFill>
                <a:latin typeface="Poppins"/>
                <a:cs typeface="Poppins"/>
              </a:rPr>
              <a:t> </a:t>
            </a:r>
            <a:r>
              <a:rPr sz="1200" spc="-10" dirty="0">
                <a:solidFill>
                  <a:srgbClr val="666666"/>
                </a:solidFill>
                <a:latin typeface="Poppins"/>
                <a:cs typeface="Poppins"/>
              </a:rPr>
              <a:t>Hilmar </a:t>
            </a:r>
            <a:r>
              <a:rPr sz="1200" dirty="0">
                <a:solidFill>
                  <a:srgbClr val="666666"/>
                </a:solidFill>
                <a:latin typeface="Poppins"/>
                <a:cs typeface="Poppins"/>
              </a:rPr>
              <a:t>and</a:t>
            </a:r>
            <a:r>
              <a:rPr sz="1200" spc="55" dirty="0">
                <a:solidFill>
                  <a:srgbClr val="666666"/>
                </a:solidFill>
                <a:latin typeface="Poppins"/>
                <a:cs typeface="Poppins"/>
              </a:rPr>
              <a:t> </a:t>
            </a:r>
            <a:r>
              <a:rPr sz="1200" dirty="0">
                <a:solidFill>
                  <a:srgbClr val="666666"/>
                </a:solidFill>
                <a:latin typeface="Poppins"/>
                <a:cs typeface="Poppins"/>
              </a:rPr>
              <a:t>their</a:t>
            </a:r>
            <a:r>
              <a:rPr sz="1200" spc="55" dirty="0">
                <a:solidFill>
                  <a:srgbClr val="666666"/>
                </a:solidFill>
                <a:latin typeface="Poppins"/>
                <a:cs typeface="Poppins"/>
              </a:rPr>
              <a:t> </a:t>
            </a:r>
            <a:r>
              <a:rPr sz="1200" dirty="0">
                <a:solidFill>
                  <a:srgbClr val="666666"/>
                </a:solidFill>
                <a:latin typeface="Poppins"/>
                <a:cs typeface="Poppins"/>
              </a:rPr>
              <a:t>customers</a:t>
            </a:r>
            <a:r>
              <a:rPr sz="1200" spc="55" dirty="0">
                <a:solidFill>
                  <a:srgbClr val="666666"/>
                </a:solidFill>
                <a:latin typeface="Poppins"/>
                <a:cs typeface="Poppins"/>
              </a:rPr>
              <a:t> </a:t>
            </a:r>
            <a:r>
              <a:rPr sz="1200" dirty="0">
                <a:solidFill>
                  <a:srgbClr val="666666"/>
                </a:solidFill>
                <a:latin typeface="Poppins"/>
                <a:cs typeface="Poppins"/>
              </a:rPr>
              <a:t>to</a:t>
            </a:r>
            <a:r>
              <a:rPr sz="1200" spc="55" dirty="0">
                <a:solidFill>
                  <a:srgbClr val="666666"/>
                </a:solidFill>
                <a:latin typeface="Poppins"/>
                <a:cs typeface="Poppins"/>
              </a:rPr>
              <a:t> </a:t>
            </a:r>
            <a:r>
              <a:rPr sz="1200" dirty="0">
                <a:solidFill>
                  <a:srgbClr val="666666"/>
                </a:solidFill>
                <a:latin typeface="Poppins"/>
                <a:cs typeface="Poppins"/>
              </a:rPr>
              <a:t>place</a:t>
            </a:r>
            <a:r>
              <a:rPr sz="1200" spc="55" dirty="0">
                <a:solidFill>
                  <a:srgbClr val="666666"/>
                </a:solidFill>
                <a:latin typeface="Poppins"/>
                <a:cs typeface="Poppins"/>
              </a:rPr>
              <a:t> </a:t>
            </a:r>
            <a:r>
              <a:rPr sz="1200" dirty="0">
                <a:solidFill>
                  <a:srgbClr val="666666"/>
                </a:solidFill>
                <a:latin typeface="Poppins"/>
                <a:cs typeface="Poppins"/>
              </a:rPr>
              <a:t>bids</a:t>
            </a:r>
            <a:r>
              <a:rPr sz="1200" spc="55" dirty="0">
                <a:solidFill>
                  <a:srgbClr val="666666"/>
                </a:solidFill>
                <a:latin typeface="Poppins"/>
                <a:cs typeface="Poppins"/>
              </a:rPr>
              <a:t> </a:t>
            </a:r>
            <a:r>
              <a:rPr sz="1200" dirty="0">
                <a:solidFill>
                  <a:srgbClr val="666666"/>
                </a:solidFill>
                <a:latin typeface="Poppins"/>
                <a:cs typeface="Poppins"/>
              </a:rPr>
              <a:t>and</a:t>
            </a:r>
            <a:r>
              <a:rPr sz="1200" spc="55" dirty="0">
                <a:solidFill>
                  <a:srgbClr val="666666"/>
                </a:solidFill>
                <a:latin typeface="Poppins"/>
                <a:cs typeface="Poppins"/>
              </a:rPr>
              <a:t> </a:t>
            </a:r>
            <a:r>
              <a:rPr sz="1200" dirty="0">
                <a:solidFill>
                  <a:srgbClr val="666666"/>
                </a:solidFill>
                <a:latin typeface="Poppins"/>
                <a:cs typeface="Poppins"/>
              </a:rPr>
              <a:t>offers</a:t>
            </a:r>
            <a:r>
              <a:rPr sz="1200" spc="55" dirty="0">
                <a:solidFill>
                  <a:srgbClr val="666666"/>
                </a:solidFill>
                <a:latin typeface="Poppins"/>
                <a:cs typeface="Poppins"/>
              </a:rPr>
              <a:t> </a:t>
            </a:r>
            <a:r>
              <a:rPr sz="1200" dirty="0">
                <a:solidFill>
                  <a:srgbClr val="666666"/>
                </a:solidFill>
                <a:latin typeface="Poppins"/>
                <a:cs typeface="Poppins"/>
              </a:rPr>
              <a:t>on</a:t>
            </a:r>
            <a:r>
              <a:rPr sz="1200" spc="55" dirty="0">
                <a:solidFill>
                  <a:srgbClr val="666666"/>
                </a:solidFill>
                <a:latin typeface="Poppins"/>
                <a:cs typeface="Poppins"/>
              </a:rPr>
              <a:t> </a:t>
            </a:r>
            <a:r>
              <a:rPr sz="1200" dirty="0">
                <a:solidFill>
                  <a:srgbClr val="666666"/>
                </a:solidFill>
                <a:latin typeface="Poppins"/>
                <a:cs typeface="Poppins"/>
              </a:rPr>
              <a:t>approved</a:t>
            </a:r>
            <a:r>
              <a:rPr sz="1200" spc="55" dirty="0">
                <a:solidFill>
                  <a:srgbClr val="666666"/>
                </a:solidFill>
                <a:latin typeface="Poppins"/>
                <a:cs typeface="Poppins"/>
              </a:rPr>
              <a:t> </a:t>
            </a:r>
            <a:r>
              <a:rPr sz="1200" spc="-10" dirty="0">
                <a:solidFill>
                  <a:srgbClr val="666666"/>
                </a:solidFill>
                <a:latin typeface="Poppins"/>
                <a:cs typeface="Poppins"/>
              </a:rPr>
              <a:t>prod</a:t>
            </a:r>
            <a:r>
              <a:rPr sz="1200" dirty="0">
                <a:solidFill>
                  <a:srgbClr val="666666"/>
                </a:solidFill>
                <a:latin typeface="Poppins"/>
                <a:cs typeface="Poppins"/>
              </a:rPr>
              <a:t>ucts.</a:t>
            </a:r>
            <a:r>
              <a:rPr sz="1200" spc="45" dirty="0">
                <a:solidFill>
                  <a:srgbClr val="666666"/>
                </a:solidFill>
                <a:latin typeface="Poppins"/>
                <a:cs typeface="Poppins"/>
              </a:rPr>
              <a:t> </a:t>
            </a:r>
            <a:r>
              <a:rPr sz="1200" dirty="0">
                <a:solidFill>
                  <a:srgbClr val="666666"/>
                </a:solidFill>
                <a:latin typeface="Poppins"/>
                <a:cs typeface="Poppins"/>
              </a:rPr>
              <a:t>This</a:t>
            </a:r>
            <a:r>
              <a:rPr sz="1200" spc="45" dirty="0">
                <a:solidFill>
                  <a:srgbClr val="666666"/>
                </a:solidFill>
                <a:latin typeface="Poppins"/>
                <a:cs typeface="Poppins"/>
              </a:rPr>
              <a:t> </a:t>
            </a:r>
            <a:r>
              <a:rPr sz="1200" dirty="0">
                <a:solidFill>
                  <a:srgbClr val="666666"/>
                </a:solidFill>
                <a:latin typeface="Poppins"/>
                <a:cs typeface="Poppins"/>
              </a:rPr>
              <a:t>allows</a:t>
            </a:r>
            <a:r>
              <a:rPr sz="1200" spc="45" dirty="0">
                <a:solidFill>
                  <a:srgbClr val="666666"/>
                </a:solidFill>
                <a:latin typeface="Poppins"/>
                <a:cs typeface="Poppins"/>
              </a:rPr>
              <a:t> </a:t>
            </a:r>
            <a:r>
              <a:rPr sz="1200" dirty="0">
                <a:solidFill>
                  <a:srgbClr val="666666"/>
                </a:solidFill>
                <a:latin typeface="Poppins"/>
                <a:cs typeface="Poppins"/>
              </a:rPr>
              <a:t>Hilmar</a:t>
            </a:r>
            <a:r>
              <a:rPr sz="1200" spc="45" dirty="0">
                <a:solidFill>
                  <a:srgbClr val="666666"/>
                </a:solidFill>
                <a:latin typeface="Poppins"/>
                <a:cs typeface="Poppins"/>
              </a:rPr>
              <a:t> </a:t>
            </a:r>
            <a:r>
              <a:rPr sz="1200" dirty="0">
                <a:solidFill>
                  <a:srgbClr val="666666"/>
                </a:solidFill>
                <a:latin typeface="Poppins"/>
                <a:cs typeface="Poppins"/>
              </a:rPr>
              <a:t>to</a:t>
            </a:r>
            <a:r>
              <a:rPr sz="1200" spc="45" dirty="0">
                <a:solidFill>
                  <a:srgbClr val="666666"/>
                </a:solidFill>
                <a:latin typeface="Poppins"/>
                <a:cs typeface="Poppins"/>
              </a:rPr>
              <a:t> </a:t>
            </a:r>
            <a:r>
              <a:rPr sz="1200" dirty="0">
                <a:solidFill>
                  <a:srgbClr val="666666"/>
                </a:solidFill>
                <a:latin typeface="Poppins"/>
                <a:cs typeface="Poppins"/>
              </a:rPr>
              <a:t>quickly</a:t>
            </a:r>
            <a:r>
              <a:rPr sz="1200" spc="45" dirty="0">
                <a:solidFill>
                  <a:srgbClr val="666666"/>
                </a:solidFill>
                <a:latin typeface="Poppins"/>
                <a:cs typeface="Poppins"/>
              </a:rPr>
              <a:t> </a:t>
            </a:r>
            <a:r>
              <a:rPr sz="1200" dirty="0">
                <a:solidFill>
                  <a:srgbClr val="666666"/>
                </a:solidFill>
                <a:latin typeface="Poppins"/>
                <a:cs typeface="Poppins"/>
              </a:rPr>
              <a:t>get</a:t>
            </a:r>
            <a:r>
              <a:rPr sz="1200" spc="45" dirty="0">
                <a:solidFill>
                  <a:srgbClr val="666666"/>
                </a:solidFill>
                <a:latin typeface="Poppins"/>
                <a:cs typeface="Poppins"/>
              </a:rPr>
              <a:t> </a:t>
            </a:r>
            <a:r>
              <a:rPr sz="1200" dirty="0">
                <a:solidFill>
                  <a:srgbClr val="666666"/>
                </a:solidFill>
                <a:latin typeface="Poppins"/>
                <a:cs typeface="Poppins"/>
              </a:rPr>
              <a:t>a</a:t>
            </a:r>
            <a:r>
              <a:rPr sz="1200" spc="45" dirty="0">
                <a:solidFill>
                  <a:srgbClr val="666666"/>
                </a:solidFill>
                <a:latin typeface="Poppins"/>
                <a:cs typeface="Poppins"/>
              </a:rPr>
              <a:t> </a:t>
            </a:r>
            <a:r>
              <a:rPr sz="1200" dirty="0">
                <a:solidFill>
                  <a:srgbClr val="666666"/>
                </a:solidFill>
                <a:latin typeface="Poppins"/>
                <a:cs typeface="Poppins"/>
              </a:rPr>
              <a:t>sense</a:t>
            </a:r>
            <a:r>
              <a:rPr sz="1200" spc="45" dirty="0">
                <a:solidFill>
                  <a:srgbClr val="666666"/>
                </a:solidFill>
                <a:latin typeface="Poppins"/>
                <a:cs typeface="Poppins"/>
              </a:rPr>
              <a:t> </a:t>
            </a:r>
            <a:r>
              <a:rPr sz="1200" dirty="0">
                <a:solidFill>
                  <a:srgbClr val="666666"/>
                </a:solidFill>
                <a:latin typeface="Poppins"/>
                <a:cs typeface="Poppins"/>
              </a:rPr>
              <a:t>as</a:t>
            </a:r>
            <a:r>
              <a:rPr sz="1200" spc="45" dirty="0">
                <a:solidFill>
                  <a:srgbClr val="666666"/>
                </a:solidFill>
                <a:latin typeface="Poppins"/>
                <a:cs typeface="Poppins"/>
              </a:rPr>
              <a:t> </a:t>
            </a:r>
            <a:r>
              <a:rPr sz="1200" dirty="0">
                <a:solidFill>
                  <a:srgbClr val="666666"/>
                </a:solidFill>
                <a:latin typeface="Poppins"/>
                <a:cs typeface="Poppins"/>
              </a:rPr>
              <a:t>to</a:t>
            </a:r>
            <a:r>
              <a:rPr sz="1200" spc="45" dirty="0">
                <a:solidFill>
                  <a:srgbClr val="666666"/>
                </a:solidFill>
                <a:latin typeface="Poppins"/>
                <a:cs typeface="Poppins"/>
              </a:rPr>
              <a:t> </a:t>
            </a:r>
            <a:r>
              <a:rPr sz="1200" dirty="0">
                <a:solidFill>
                  <a:srgbClr val="666666"/>
                </a:solidFill>
                <a:latin typeface="Poppins"/>
                <a:cs typeface="Poppins"/>
              </a:rPr>
              <a:t>what</a:t>
            </a:r>
            <a:r>
              <a:rPr sz="1200" spc="45" dirty="0">
                <a:solidFill>
                  <a:srgbClr val="666666"/>
                </a:solidFill>
                <a:latin typeface="Poppins"/>
                <a:cs typeface="Poppins"/>
              </a:rPr>
              <a:t> </a:t>
            </a:r>
            <a:r>
              <a:rPr sz="1200" dirty="0">
                <a:solidFill>
                  <a:srgbClr val="666666"/>
                </a:solidFill>
                <a:latin typeface="Poppins"/>
                <a:cs typeface="Poppins"/>
              </a:rPr>
              <a:t>a</a:t>
            </a:r>
            <a:r>
              <a:rPr sz="1200" spc="45" dirty="0">
                <a:solidFill>
                  <a:srgbClr val="666666"/>
                </a:solidFill>
                <a:latin typeface="Poppins"/>
                <a:cs typeface="Poppins"/>
              </a:rPr>
              <a:t> </a:t>
            </a:r>
            <a:r>
              <a:rPr sz="1200" spc="-10" dirty="0">
                <a:solidFill>
                  <a:srgbClr val="666666"/>
                </a:solidFill>
                <a:latin typeface="Poppins"/>
                <a:cs typeface="Poppins"/>
              </a:rPr>
              <a:t>given </a:t>
            </a:r>
            <a:r>
              <a:rPr sz="1200" dirty="0">
                <a:solidFill>
                  <a:srgbClr val="666666"/>
                </a:solidFill>
                <a:latin typeface="Poppins"/>
                <a:cs typeface="Poppins"/>
              </a:rPr>
              <a:t>product</a:t>
            </a:r>
            <a:r>
              <a:rPr sz="1200" spc="-10" dirty="0">
                <a:solidFill>
                  <a:srgbClr val="666666"/>
                </a:solidFill>
                <a:latin typeface="Poppins"/>
                <a:cs typeface="Poppins"/>
              </a:rPr>
              <a:t> </a:t>
            </a:r>
            <a:r>
              <a:rPr sz="1200" dirty="0">
                <a:solidFill>
                  <a:srgbClr val="666666"/>
                </a:solidFill>
                <a:latin typeface="Poppins"/>
                <a:cs typeface="Poppins"/>
              </a:rPr>
              <a:t>is worth to their </a:t>
            </a:r>
            <a:r>
              <a:rPr sz="1200" spc="-10" dirty="0">
                <a:solidFill>
                  <a:srgbClr val="666666"/>
                </a:solidFill>
                <a:latin typeface="Poppins"/>
                <a:cs typeface="Poppins"/>
              </a:rPr>
              <a:t>customers.</a:t>
            </a:r>
            <a:endParaRPr sz="1200" dirty="0">
              <a:latin typeface="Poppins"/>
              <a:cs typeface="Poppins"/>
            </a:endParaRPr>
          </a:p>
          <a:p>
            <a:pPr>
              <a:spcBef>
                <a:spcPts val="15"/>
              </a:spcBef>
            </a:pPr>
            <a:endParaRPr sz="1250" dirty="0">
              <a:latin typeface="Poppins"/>
              <a:cs typeface="Poppins"/>
            </a:endParaRPr>
          </a:p>
          <a:p>
            <a:pPr marL="12700"/>
            <a:r>
              <a:rPr sz="1400" b="1" spc="-10" dirty="0">
                <a:latin typeface="Poppins-SemiBold"/>
                <a:cs typeface="Poppins-SemiBold"/>
              </a:rPr>
              <a:t>Outcomes</a:t>
            </a:r>
            <a:endParaRPr sz="1400" dirty="0">
              <a:latin typeface="Poppins-SemiBold"/>
              <a:cs typeface="Poppins-SemiBold"/>
            </a:endParaRPr>
          </a:p>
          <a:p>
            <a:pPr marL="12700" marR="1280795">
              <a:spcBef>
                <a:spcPts val="1360"/>
              </a:spcBef>
            </a:pPr>
            <a:r>
              <a:rPr sz="1200" dirty="0">
                <a:solidFill>
                  <a:srgbClr val="666666"/>
                </a:solidFill>
                <a:latin typeface="Poppins"/>
                <a:cs typeface="Poppins"/>
              </a:rPr>
              <a:t>Utilizing</a:t>
            </a:r>
            <a:r>
              <a:rPr sz="1200" spc="-10" dirty="0">
                <a:solidFill>
                  <a:srgbClr val="666666"/>
                </a:solidFill>
                <a:latin typeface="Poppins"/>
                <a:cs typeface="Poppins"/>
              </a:rPr>
              <a:t> </a:t>
            </a:r>
            <a:r>
              <a:rPr sz="1200" dirty="0">
                <a:solidFill>
                  <a:srgbClr val="666666"/>
                </a:solidFill>
                <a:latin typeface="Poppins"/>
                <a:cs typeface="Poppins"/>
              </a:rPr>
              <a:t>Nui’s open marketplace and live </a:t>
            </a:r>
            <a:r>
              <a:rPr sz="1200" spc="-10" dirty="0">
                <a:solidFill>
                  <a:srgbClr val="666666"/>
                </a:solidFill>
                <a:latin typeface="Poppins"/>
                <a:cs typeface="Poppins"/>
              </a:rPr>
              <a:t>auction </a:t>
            </a:r>
            <a:r>
              <a:rPr sz="1200" dirty="0">
                <a:solidFill>
                  <a:srgbClr val="666666"/>
                </a:solidFill>
                <a:latin typeface="Poppins"/>
                <a:cs typeface="Poppins"/>
              </a:rPr>
              <a:t>functions, Hilmar has enjoyed the following </a:t>
            </a:r>
            <a:r>
              <a:rPr sz="1200" spc="-25" dirty="0">
                <a:solidFill>
                  <a:srgbClr val="666666"/>
                </a:solidFill>
                <a:latin typeface="Poppins"/>
                <a:cs typeface="Poppins"/>
              </a:rPr>
              <a:t>key </a:t>
            </a:r>
            <a:r>
              <a:rPr sz="1200" spc="-10" dirty="0">
                <a:solidFill>
                  <a:srgbClr val="666666"/>
                </a:solidFill>
                <a:latin typeface="Poppins"/>
                <a:cs typeface="Poppins"/>
              </a:rPr>
              <a:t>benefits:</a:t>
            </a:r>
            <a:endParaRPr sz="1200" dirty="0">
              <a:latin typeface="Poppins"/>
              <a:cs typeface="Poppins"/>
            </a:endParaRPr>
          </a:p>
          <a:p>
            <a:pPr marL="337820" marR="2530475"/>
            <a:r>
              <a:rPr sz="1200" dirty="0">
                <a:solidFill>
                  <a:srgbClr val="666666"/>
                </a:solidFill>
                <a:latin typeface="Poppins"/>
                <a:cs typeface="Poppins"/>
              </a:rPr>
              <a:t>Price </a:t>
            </a:r>
            <a:r>
              <a:rPr sz="1200" spc="-10" dirty="0">
                <a:solidFill>
                  <a:srgbClr val="666666"/>
                </a:solidFill>
                <a:latin typeface="Poppins"/>
                <a:cs typeface="Poppins"/>
              </a:rPr>
              <a:t>discovery</a:t>
            </a:r>
            <a:r>
              <a:rPr lang="en-US" sz="1200" spc="-10" dirty="0">
                <a:solidFill>
                  <a:srgbClr val="666666"/>
                </a:solidFill>
                <a:latin typeface="Poppins"/>
                <a:cs typeface="Poppins"/>
              </a:rPr>
              <a:t> and achievement</a:t>
            </a:r>
          </a:p>
          <a:p>
            <a:pPr marL="337820" marR="2530475"/>
            <a:r>
              <a:rPr sz="1200" dirty="0">
                <a:solidFill>
                  <a:srgbClr val="666666"/>
                </a:solidFill>
                <a:latin typeface="Poppins"/>
                <a:cs typeface="Poppins"/>
              </a:rPr>
              <a:t>Transactional </a:t>
            </a:r>
            <a:r>
              <a:rPr sz="1200" spc="-10" dirty="0">
                <a:solidFill>
                  <a:srgbClr val="666666"/>
                </a:solidFill>
                <a:latin typeface="Poppins"/>
                <a:cs typeface="Poppins"/>
              </a:rPr>
              <a:t>transparency </a:t>
            </a:r>
            <a:r>
              <a:rPr sz="1200" dirty="0">
                <a:solidFill>
                  <a:srgbClr val="666666"/>
                </a:solidFill>
                <a:latin typeface="Poppins"/>
                <a:cs typeface="Poppins"/>
              </a:rPr>
              <a:t>Round the clock </a:t>
            </a:r>
            <a:r>
              <a:rPr sz="1200" spc="-10" dirty="0">
                <a:solidFill>
                  <a:srgbClr val="666666"/>
                </a:solidFill>
                <a:latin typeface="Poppins"/>
                <a:cs typeface="Poppins"/>
              </a:rPr>
              <a:t>availability</a:t>
            </a:r>
            <a:endParaRPr sz="1200" dirty="0">
              <a:latin typeface="Poppins"/>
              <a:cs typeface="Poppins"/>
            </a:endParaRPr>
          </a:p>
          <a:p>
            <a:pPr marL="337820">
              <a:spcBef>
                <a:spcPts val="60"/>
              </a:spcBef>
            </a:pPr>
            <a:r>
              <a:rPr sz="1200" dirty="0">
                <a:solidFill>
                  <a:srgbClr val="666666"/>
                </a:solidFill>
                <a:latin typeface="Poppins"/>
                <a:cs typeface="Poppins"/>
              </a:rPr>
              <a:t>Access to a broader customer </a:t>
            </a:r>
            <a:r>
              <a:rPr sz="1200" spc="-20" dirty="0">
                <a:solidFill>
                  <a:srgbClr val="666666"/>
                </a:solidFill>
                <a:latin typeface="Poppins"/>
                <a:cs typeface="Poppins"/>
              </a:rPr>
              <a:t>base</a:t>
            </a:r>
            <a:endParaRPr sz="1200" dirty="0">
              <a:latin typeface="Poppins"/>
              <a:cs typeface="Poppins"/>
            </a:endParaRPr>
          </a:p>
          <a:p>
            <a:pPr marL="12700" marR="47625">
              <a:spcBef>
                <a:spcPts val="1410"/>
              </a:spcBef>
            </a:pPr>
            <a:r>
              <a:rPr sz="1000" i="1" dirty="0">
                <a:solidFill>
                  <a:srgbClr val="666666"/>
                </a:solidFill>
                <a:latin typeface="Poppins-LightItalic"/>
                <a:cs typeface="Poppins-LightItalic"/>
              </a:rPr>
              <a:t>“The introduction of HilmarConnect™ has revolutionized our sales process. </a:t>
            </a:r>
            <a:r>
              <a:rPr sz="1000" i="1" spc="-25" dirty="0">
                <a:solidFill>
                  <a:srgbClr val="666666"/>
                </a:solidFill>
                <a:latin typeface="Poppins-LightItalic"/>
                <a:cs typeface="Poppins-LightItalic"/>
              </a:rPr>
              <a:t>Our </a:t>
            </a:r>
            <a:r>
              <a:rPr sz="1000" i="1" dirty="0">
                <a:solidFill>
                  <a:srgbClr val="666666"/>
                </a:solidFill>
                <a:latin typeface="Poppins-LightItalic"/>
                <a:cs typeface="Poppins-LightItalic"/>
              </a:rPr>
              <a:t>customers now have far greater access to our products and know that </a:t>
            </a:r>
            <a:r>
              <a:rPr sz="1000" i="1" spc="-20" dirty="0">
                <a:solidFill>
                  <a:srgbClr val="666666"/>
                </a:solidFill>
                <a:latin typeface="Poppins-LightItalic"/>
                <a:cs typeface="Poppins-LightItalic"/>
              </a:rPr>
              <a:t>they </a:t>
            </a:r>
            <a:r>
              <a:rPr sz="1000" i="1" dirty="0">
                <a:solidFill>
                  <a:srgbClr val="666666"/>
                </a:solidFill>
                <a:latin typeface="Poppins-LightItalic"/>
                <a:cs typeface="Poppins-LightItalic"/>
              </a:rPr>
              <a:t>are paying the true market price for our products at any point in </a:t>
            </a:r>
            <a:r>
              <a:rPr sz="1000" i="1" spc="-10" dirty="0">
                <a:solidFill>
                  <a:srgbClr val="666666"/>
                </a:solidFill>
                <a:latin typeface="Poppins-LightItalic"/>
                <a:cs typeface="Poppins-LightItalic"/>
              </a:rPr>
              <a:t>time.”</a:t>
            </a:r>
            <a:endParaRPr sz="1000" dirty="0">
              <a:latin typeface="Poppins-LightItalic"/>
              <a:cs typeface="Poppins-LightItalic"/>
            </a:endParaRPr>
          </a:p>
          <a:p>
            <a:pPr marL="12700" algn="just">
              <a:spcBef>
                <a:spcPts val="300"/>
              </a:spcBef>
            </a:pPr>
            <a:r>
              <a:rPr sz="800" b="1" dirty="0">
                <a:latin typeface="Poppins-SemiBold"/>
                <a:cs typeface="Poppins-SemiBold"/>
              </a:rPr>
              <a:t>Travis Coffey, Director - Cheese </a:t>
            </a:r>
            <a:r>
              <a:rPr sz="800" b="1" spc="-10" dirty="0">
                <a:latin typeface="Poppins-SemiBold"/>
                <a:cs typeface="Poppins-SemiBold"/>
              </a:rPr>
              <a:t>Sales</a:t>
            </a:r>
            <a:endParaRPr sz="800" dirty="0">
              <a:latin typeface="Poppins-SemiBold"/>
              <a:cs typeface="Poppins-SemiBold"/>
            </a:endParaRPr>
          </a:p>
        </p:txBody>
      </p:sp>
      <p:pic>
        <p:nvPicPr>
          <p:cNvPr id="33" name="object 25">
            <a:extLst>
              <a:ext uri="{FF2B5EF4-FFF2-40B4-BE49-F238E27FC236}">
                <a16:creationId xmlns:a16="http://schemas.microsoft.com/office/drawing/2014/main" id="{820C0769-08F4-F846-8C41-5F09B23F91E6}"/>
              </a:ext>
            </a:extLst>
          </p:cNvPr>
          <p:cNvPicPr/>
          <p:nvPr/>
        </p:nvPicPr>
        <p:blipFill>
          <a:blip r:embed="rId9" cstate="print"/>
          <a:stretch>
            <a:fillRect/>
          </a:stretch>
        </p:blipFill>
        <p:spPr>
          <a:xfrm>
            <a:off x="7968168" y="5449787"/>
            <a:ext cx="162877" cy="123266"/>
          </a:xfrm>
          <a:prstGeom prst="rect">
            <a:avLst/>
          </a:prstGeom>
        </p:spPr>
      </p:pic>
      <p:pic>
        <p:nvPicPr>
          <p:cNvPr id="34" name="object 26">
            <a:extLst>
              <a:ext uri="{FF2B5EF4-FFF2-40B4-BE49-F238E27FC236}">
                <a16:creationId xmlns:a16="http://schemas.microsoft.com/office/drawing/2014/main" id="{E8D734E4-ABBC-594A-B161-4BA8B0A19F6B}"/>
              </a:ext>
            </a:extLst>
          </p:cNvPr>
          <p:cNvPicPr/>
          <p:nvPr/>
        </p:nvPicPr>
        <p:blipFill>
          <a:blip r:embed="rId9" cstate="print"/>
          <a:stretch>
            <a:fillRect/>
          </a:stretch>
        </p:blipFill>
        <p:spPr>
          <a:xfrm>
            <a:off x="7964647" y="5803784"/>
            <a:ext cx="162877" cy="123266"/>
          </a:xfrm>
          <a:prstGeom prst="rect">
            <a:avLst/>
          </a:prstGeom>
        </p:spPr>
      </p:pic>
      <p:pic>
        <p:nvPicPr>
          <p:cNvPr id="35" name="object 27">
            <a:extLst>
              <a:ext uri="{FF2B5EF4-FFF2-40B4-BE49-F238E27FC236}">
                <a16:creationId xmlns:a16="http://schemas.microsoft.com/office/drawing/2014/main" id="{7308B7E6-E764-5F41-9DC3-26C710800DFF}"/>
              </a:ext>
            </a:extLst>
          </p:cNvPr>
          <p:cNvPicPr/>
          <p:nvPr/>
        </p:nvPicPr>
        <p:blipFill>
          <a:blip r:embed="rId9" cstate="print"/>
          <a:stretch>
            <a:fillRect/>
          </a:stretch>
        </p:blipFill>
        <p:spPr>
          <a:xfrm>
            <a:off x="7964647" y="5989741"/>
            <a:ext cx="162877" cy="123266"/>
          </a:xfrm>
          <a:prstGeom prst="rect">
            <a:avLst/>
          </a:prstGeom>
        </p:spPr>
      </p:pic>
      <p:pic>
        <p:nvPicPr>
          <p:cNvPr id="37" name="object 28">
            <a:extLst>
              <a:ext uri="{FF2B5EF4-FFF2-40B4-BE49-F238E27FC236}">
                <a16:creationId xmlns:a16="http://schemas.microsoft.com/office/drawing/2014/main" id="{80D7F217-AD3A-ED4D-85D7-88A371038E15}"/>
              </a:ext>
            </a:extLst>
          </p:cNvPr>
          <p:cNvPicPr/>
          <p:nvPr/>
        </p:nvPicPr>
        <p:blipFill>
          <a:blip r:embed="rId9" cstate="print"/>
          <a:stretch>
            <a:fillRect/>
          </a:stretch>
        </p:blipFill>
        <p:spPr>
          <a:xfrm>
            <a:off x="7964647" y="6201970"/>
            <a:ext cx="162877" cy="123266"/>
          </a:xfrm>
          <a:prstGeom prst="rect">
            <a:avLst/>
          </a:prstGeom>
        </p:spPr>
      </p:pic>
      <p:sp>
        <p:nvSpPr>
          <p:cNvPr id="42" name="object 18">
            <a:extLst>
              <a:ext uri="{FF2B5EF4-FFF2-40B4-BE49-F238E27FC236}">
                <a16:creationId xmlns:a16="http://schemas.microsoft.com/office/drawing/2014/main" id="{F4CAEFF1-CEDB-204B-837F-01117D69FC29}"/>
              </a:ext>
            </a:extLst>
          </p:cNvPr>
          <p:cNvSpPr txBox="1"/>
          <p:nvPr/>
        </p:nvSpPr>
        <p:spPr>
          <a:xfrm>
            <a:off x="2752983" y="5888886"/>
            <a:ext cx="2332355" cy="933589"/>
          </a:xfrm>
          <a:prstGeom prst="rect">
            <a:avLst/>
          </a:prstGeom>
        </p:spPr>
        <p:txBody>
          <a:bodyPr vert="horz" wrap="square" lIns="0" tIns="12700" rIns="0" bIns="0" rtlCol="0">
            <a:spAutoFit/>
          </a:bodyPr>
          <a:lstStyle/>
          <a:p>
            <a:pPr marL="12700">
              <a:lnSpc>
                <a:spcPct val="100000"/>
              </a:lnSpc>
              <a:spcBef>
                <a:spcPts val="100"/>
              </a:spcBef>
              <a:tabLst>
                <a:tab pos="1313180" algn="l"/>
              </a:tabLst>
            </a:pPr>
            <a:r>
              <a:rPr sz="2300" b="1" spc="-10" dirty="0">
                <a:solidFill>
                  <a:srgbClr val="FF0000"/>
                </a:solidFill>
                <a:latin typeface="Poppins-SemiBold"/>
                <a:cs typeface="Poppins-SemiBold"/>
              </a:rPr>
              <a:t>1,</a:t>
            </a:r>
            <a:r>
              <a:rPr lang="en-US" sz="2300" b="1" spc="-10" dirty="0">
                <a:solidFill>
                  <a:srgbClr val="FF0000"/>
                </a:solidFill>
                <a:latin typeface="Poppins-SemiBold"/>
                <a:cs typeface="Poppins-SemiBold"/>
              </a:rPr>
              <a:t>352</a:t>
            </a:r>
          </a:p>
          <a:p>
            <a:pPr marL="12700">
              <a:lnSpc>
                <a:spcPct val="100000"/>
              </a:lnSpc>
              <a:spcBef>
                <a:spcPts val="40"/>
              </a:spcBef>
            </a:pPr>
            <a:r>
              <a:rPr lang="en-NZ" sz="1300" dirty="0">
                <a:solidFill>
                  <a:srgbClr val="666666"/>
                </a:solidFill>
                <a:latin typeface="Poppins-ExtraLight"/>
                <a:cs typeface="Poppins-ExtraLight"/>
              </a:rPr>
              <a:t>Trades</a:t>
            </a:r>
            <a:endParaRPr lang="en-NZ" sz="1300" dirty="0">
              <a:latin typeface="Poppins-ExtraLight"/>
              <a:cs typeface="Poppins-ExtraLight"/>
            </a:endParaRPr>
          </a:p>
          <a:p>
            <a:pPr marL="12700">
              <a:lnSpc>
                <a:spcPct val="100000"/>
              </a:lnSpc>
              <a:spcBef>
                <a:spcPts val="100"/>
              </a:spcBef>
              <a:tabLst>
                <a:tab pos="1313180" algn="l"/>
              </a:tabLst>
            </a:pPr>
            <a:r>
              <a:rPr lang="en-NZ" sz="2300" b="1" dirty="0">
                <a:solidFill>
                  <a:srgbClr val="4267B8"/>
                </a:solidFill>
                <a:latin typeface="Poppins-SemiBold"/>
                <a:cs typeface="Poppins-SemiBold"/>
              </a:rPr>
              <a:t>	</a:t>
            </a:r>
            <a:endParaRPr lang="en-NZ" sz="2300" dirty="0">
              <a:latin typeface="Poppins-SemiBold"/>
              <a:cs typeface="Poppins-SemiBold"/>
            </a:endParaRPr>
          </a:p>
        </p:txBody>
      </p:sp>
      <p:sp>
        <p:nvSpPr>
          <p:cNvPr id="43" name="object 21">
            <a:extLst>
              <a:ext uri="{FF2B5EF4-FFF2-40B4-BE49-F238E27FC236}">
                <a16:creationId xmlns:a16="http://schemas.microsoft.com/office/drawing/2014/main" id="{15E46032-1BBB-4540-A37C-1A914E87C2F9}"/>
              </a:ext>
            </a:extLst>
          </p:cNvPr>
          <p:cNvSpPr txBox="1"/>
          <p:nvPr/>
        </p:nvSpPr>
        <p:spPr>
          <a:xfrm>
            <a:off x="5517515" y="5888875"/>
            <a:ext cx="1080135" cy="992579"/>
          </a:xfrm>
          <a:prstGeom prst="rect">
            <a:avLst/>
          </a:prstGeom>
        </p:spPr>
        <p:txBody>
          <a:bodyPr vert="horz" wrap="square" lIns="0" tIns="12700" rIns="0" bIns="0" rtlCol="0">
            <a:spAutoFit/>
          </a:bodyPr>
          <a:lstStyle/>
          <a:p>
            <a:pPr marL="12700">
              <a:lnSpc>
                <a:spcPct val="100000"/>
              </a:lnSpc>
              <a:spcBef>
                <a:spcPts val="100"/>
              </a:spcBef>
            </a:pPr>
            <a:r>
              <a:rPr sz="2300" b="1" spc="-10" dirty="0">
                <a:solidFill>
                  <a:srgbClr val="FF0000"/>
                </a:solidFill>
                <a:latin typeface="Poppins-SemiBold"/>
                <a:cs typeface="Poppins-SemiBold"/>
              </a:rPr>
              <a:t>$1</a:t>
            </a:r>
            <a:r>
              <a:rPr lang="en-US" sz="2300" b="1" spc="-10" dirty="0">
                <a:solidFill>
                  <a:srgbClr val="FF0000"/>
                </a:solidFill>
                <a:latin typeface="Poppins-SemiBold"/>
                <a:cs typeface="Poppins-SemiBold"/>
              </a:rPr>
              <a:t>25m</a:t>
            </a:r>
            <a:endParaRPr sz="2300" dirty="0">
              <a:solidFill>
                <a:srgbClr val="FF0000"/>
              </a:solidFill>
              <a:latin typeface="Poppins-SemiBold"/>
              <a:cs typeface="Poppins-SemiBold"/>
            </a:endParaRPr>
          </a:p>
          <a:p>
            <a:pPr marL="12700">
              <a:lnSpc>
                <a:spcPct val="100000"/>
              </a:lnSpc>
              <a:spcBef>
                <a:spcPts val="40"/>
              </a:spcBef>
            </a:pPr>
            <a:r>
              <a:rPr sz="1300" dirty="0">
                <a:solidFill>
                  <a:srgbClr val="666666"/>
                </a:solidFill>
                <a:latin typeface="Poppins-ExtraLight"/>
                <a:cs typeface="Poppins-ExtraLight"/>
              </a:rPr>
              <a:t>Face</a:t>
            </a:r>
            <a:r>
              <a:rPr sz="1300" spc="65" dirty="0">
                <a:solidFill>
                  <a:srgbClr val="666666"/>
                </a:solidFill>
                <a:latin typeface="Poppins-ExtraLight"/>
                <a:cs typeface="Poppins-ExtraLight"/>
              </a:rPr>
              <a:t> </a:t>
            </a:r>
            <a:r>
              <a:rPr sz="1300" spc="-10" dirty="0">
                <a:solidFill>
                  <a:srgbClr val="666666"/>
                </a:solidFill>
                <a:latin typeface="Poppins-ExtraLight"/>
                <a:cs typeface="Poppins-ExtraLight"/>
              </a:rPr>
              <a:t>value</a:t>
            </a:r>
            <a:endParaRPr sz="1300" dirty="0">
              <a:latin typeface="Poppins-ExtraLight"/>
              <a:cs typeface="Poppins-ExtraLight"/>
            </a:endParaRPr>
          </a:p>
          <a:p>
            <a:pPr marL="12700">
              <a:lnSpc>
                <a:spcPct val="100000"/>
              </a:lnSpc>
              <a:spcBef>
                <a:spcPts val="240"/>
              </a:spcBef>
            </a:pPr>
            <a:r>
              <a:rPr sz="1300" dirty="0">
                <a:solidFill>
                  <a:srgbClr val="666666"/>
                </a:solidFill>
                <a:latin typeface="Poppins-ExtraLight"/>
                <a:cs typeface="Poppins-ExtraLight"/>
              </a:rPr>
              <a:t>traded</a:t>
            </a:r>
            <a:r>
              <a:rPr sz="1300" spc="90" dirty="0">
                <a:solidFill>
                  <a:srgbClr val="666666"/>
                </a:solidFill>
                <a:latin typeface="Poppins-ExtraLight"/>
                <a:cs typeface="Poppins-ExtraLight"/>
              </a:rPr>
              <a:t> </a:t>
            </a:r>
            <a:r>
              <a:rPr sz="1300" spc="-10" dirty="0">
                <a:solidFill>
                  <a:srgbClr val="666666"/>
                </a:solidFill>
                <a:latin typeface="Poppins-ExtraLight"/>
                <a:cs typeface="Poppins-ExtraLight"/>
              </a:rPr>
              <a:t>(NZD)</a:t>
            </a:r>
            <a:endParaRPr sz="1300" dirty="0">
              <a:latin typeface="Poppins-ExtraLight"/>
              <a:cs typeface="Poppins-ExtraLight"/>
            </a:endParaRPr>
          </a:p>
        </p:txBody>
      </p:sp>
      <p:sp>
        <p:nvSpPr>
          <p:cNvPr id="4" name="Rectangle 3">
            <a:extLst>
              <a:ext uri="{FF2B5EF4-FFF2-40B4-BE49-F238E27FC236}">
                <a16:creationId xmlns:a16="http://schemas.microsoft.com/office/drawing/2014/main" id="{9ED33BFA-DB26-F747-BC85-252A4EDB6450}"/>
              </a:ext>
            </a:extLst>
          </p:cNvPr>
          <p:cNvSpPr/>
          <p:nvPr/>
        </p:nvSpPr>
        <p:spPr>
          <a:xfrm>
            <a:off x="3933370" y="5850844"/>
            <a:ext cx="1192600" cy="846386"/>
          </a:xfrm>
          <a:prstGeom prst="rect">
            <a:avLst/>
          </a:prstGeom>
        </p:spPr>
        <p:txBody>
          <a:bodyPr wrap="square">
            <a:spAutoFit/>
          </a:bodyPr>
          <a:lstStyle/>
          <a:p>
            <a:r>
              <a:rPr lang="en-NZ" sz="2300" b="1" spc="-10" dirty="0">
                <a:solidFill>
                  <a:srgbClr val="FF0000"/>
                </a:solidFill>
                <a:latin typeface="Poppins-SemiBold"/>
                <a:cs typeface="Poppins-SemiBold"/>
              </a:rPr>
              <a:t>28,778</a:t>
            </a:r>
          </a:p>
          <a:p>
            <a:r>
              <a:rPr lang="en-NZ" sz="1300" spc="-10" dirty="0">
                <a:solidFill>
                  <a:srgbClr val="666666"/>
                </a:solidFill>
                <a:latin typeface="Poppins-ExtraLight"/>
                <a:cs typeface="Poppins ExtraLight" pitchFamily="2" charset="77"/>
              </a:rPr>
              <a:t>Tonnes traded</a:t>
            </a:r>
            <a:endParaRPr lang="en-US" sz="1300" dirty="0">
              <a:solidFill>
                <a:srgbClr val="666666"/>
              </a:solidFill>
              <a:latin typeface="Poppins-ExtraLight"/>
              <a:cs typeface="Poppins ExtraLight" pitchFamily="2" charset="77"/>
            </a:endParaRPr>
          </a:p>
        </p:txBody>
      </p:sp>
      <p:sp>
        <p:nvSpPr>
          <p:cNvPr id="27" name="object 60">
            <a:extLst>
              <a:ext uri="{FF2B5EF4-FFF2-40B4-BE49-F238E27FC236}">
                <a16:creationId xmlns:a16="http://schemas.microsoft.com/office/drawing/2014/main" id="{0CBBF392-4146-D24A-A987-9C8DFC91A6CB}"/>
              </a:ext>
            </a:extLst>
          </p:cNvPr>
          <p:cNvSpPr/>
          <p:nvPr/>
        </p:nvSpPr>
        <p:spPr>
          <a:xfrm>
            <a:off x="3702050" y="5888875"/>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30" name="object 60">
            <a:extLst>
              <a:ext uri="{FF2B5EF4-FFF2-40B4-BE49-F238E27FC236}">
                <a16:creationId xmlns:a16="http://schemas.microsoft.com/office/drawing/2014/main" id="{14BD8E09-B366-ED43-B696-3F1FCECEB7B1}"/>
              </a:ext>
            </a:extLst>
          </p:cNvPr>
          <p:cNvSpPr/>
          <p:nvPr/>
        </p:nvSpPr>
        <p:spPr>
          <a:xfrm>
            <a:off x="5226050" y="5888875"/>
            <a:ext cx="0" cy="754380"/>
          </a:xfrm>
          <a:custGeom>
            <a:avLst/>
            <a:gdLst/>
            <a:ahLst/>
            <a:cxnLst/>
            <a:rect l="l" t="t" r="r" b="b"/>
            <a:pathLst>
              <a:path h="754380">
                <a:moveTo>
                  <a:pt x="0" y="0"/>
                </a:moveTo>
                <a:lnTo>
                  <a:pt x="0" y="754126"/>
                </a:lnTo>
              </a:path>
            </a:pathLst>
          </a:custGeom>
          <a:ln w="6350">
            <a:solidFill>
              <a:srgbClr val="8A9EA4"/>
            </a:solidFill>
          </a:ln>
        </p:spPr>
        <p:txBody>
          <a:bodyPr wrap="square" lIns="0" tIns="0" rIns="0" bIns="0" rtlCol="0"/>
          <a:lstStyle/>
          <a:p>
            <a:endParaRPr/>
          </a:p>
        </p:txBody>
      </p:sp>
      <p:sp>
        <p:nvSpPr>
          <p:cNvPr id="36" name="TextBox 35">
            <a:extLst>
              <a:ext uri="{FF2B5EF4-FFF2-40B4-BE49-F238E27FC236}">
                <a16:creationId xmlns:a16="http://schemas.microsoft.com/office/drawing/2014/main" id="{51395DC6-131D-D84A-800C-EB77950860F6}"/>
              </a:ext>
            </a:extLst>
          </p:cNvPr>
          <p:cNvSpPr txBox="1"/>
          <p:nvPr/>
        </p:nvSpPr>
        <p:spPr>
          <a:xfrm>
            <a:off x="55209" y="7289800"/>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Nui Markets Pitch Deck - April 2022</a:t>
            </a:r>
          </a:p>
        </p:txBody>
      </p:sp>
      <p:sp>
        <p:nvSpPr>
          <p:cNvPr id="38" name="object 39">
            <a:extLst>
              <a:ext uri="{FF2B5EF4-FFF2-40B4-BE49-F238E27FC236}">
                <a16:creationId xmlns:a16="http://schemas.microsoft.com/office/drawing/2014/main" id="{00D26DC4-56D5-4973-83AF-0DAD25A425C8}"/>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41" name="object 12">
            <a:extLst>
              <a:ext uri="{FF2B5EF4-FFF2-40B4-BE49-F238E27FC236}">
                <a16:creationId xmlns:a16="http://schemas.microsoft.com/office/drawing/2014/main" id="{8FC978C0-32D1-4B68-8600-E7B9CF50807E}"/>
              </a:ext>
            </a:extLst>
          </p:cNvPr>
          <p:cNvSpPr txBox="1">
            <a:spLocks/>
          </p:cNvSpPr>
          <p:nvPr/>
        </p:nvSpPr>
        <p:spPr>
          <a:xfrm>
            <a:off x="2604115" y="283432"/>
            <a:ext cx="8314590" cy="774571"/>
          </a:xfrm>
          <a:prstGeom prst="rect">
            <a:avLst/>
          </a:prstGeom>
        </p:spPr>
        <p:txBody>
          <a:bodyPr vert="horz" wrap="square" lIns="0" tIns="81280" rIns="0" bIns="0" rtlCol="0">
            <a:spAutoFit/>
          </a:bodyPr>
          <a:lstStyle>
            <a:lvl1pPr>
              <a:defRPr sz="5650" b="0" i="0">
                <a:solidFill>
                  <a:srgbClr val="8B9EA5"/>
                </a:solidFill>
                <a:latin typeface="Poppins-Light"/>
                <a:ea typeface="+mj-ea"/>
                <a:cs typeface="Poppins-Light"/>
              </a:defRPr>
            </a:lvl1pPr>
          </a:lstStyle>
          <a:p>
            <a:pPr marL="12700" marR="5080">
              <a:lnSpc>
                <a:spcPts val="2700"/>
              </a:lnSpc>
              <a:spcBef>
                <a:spcPts val="640"/>
              </a:spcBef>
            </a:pPr>
            <a:r>
              <a:rPr lang="en-US" sz="2400" b="1" kern="0" dirty="0">
                <a:solidFill>
                  <a:srgbClr val="1BA9D5"/>
                </a:solidFill>
                <a:latin typeface="Poppins-SemiBold"/>
                <a:cs typeface="Poppins-SemiBold"/>
              </a:rPr>
              <a:t>H</a:t>
            </a:r>
            <a:r>
              <a:rPr lang="en-NZ" sz="2400" b="1" kern="0" dirty="0">
                <a:solidFill>
                  <a:srgbClr val="1BA9D5"/>
                </a:solidFill>
                <a:latin typeface="Poppins-SemiBold"/>
                <a:cs typeface="Poppins-SemiBold"/>
              </a:rPr>
              <a:t>ow Nui has enabled Hilmar Cheese to realise the benefits of digital trading</a:t>
            </a:r>
            <a:endParaRPr lang="en-NZ" sz="2400" kern="0" dirty="0">
              <a:latin typeface="Poppins-SemiBold"/>
              <a:cs typeface="Poppins-SemiBold"/>
            </a:endParaRPr>
          </a:p>
        </p:txBody>
      </p:sp>
      <p:sp>
        <p:nvSpPr>
          <p:cNvPr id="28" name="TextBox 27">
            <a:extLst>
              <a:ext uri="{FF2B5EF4-FFF2-40B4-BE49-F238E27FC236}">
                <a16:creationId xmlns:a16="http://schemas.microsoft.com/office/drawing/2014/main" id="{FD6B4BCD-BEF3-4B70-B2CC-FD8AAEBF254C}"/>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8</a:t>
            </a:r>
          </a:p>
        </p:txBody>
      </p:sp>
    </p:spTree>
    <p:extLst>
      <p:ext uri="{BB962C8B-B14F-4D97-AF65-F5344CB8AC3E}">
        <p14:creationId xmlns:p14="http://schemas.microsoft.com/office/powerpoint/2010/main" val="361363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8794294A-A651-48D0-9FFD-3A4A72B0C8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349"/>
            <a:ext cx="13195299" cy="7554502"/>
          </a:xfrm>
          <a:prstGeom prst="rect">
            <a:avLst/>
          </a:prstGeom>
        </p:spPr>
      </p:pic>
      <p:sp>
        <p:nvSpPr>
          <p:cNvPr id="11" name="object 19">
            <a:extLst>
              <a:ext uri="{FF2B5EF4-FFF2-40B4-BE49-F238E27FC236}">
                <a16:creationId xmlns:a16="http://schemas.microsoft.com/office/drawing/2014/main" id="{5BAEDEB5-3DF0-1448-AFFE-21D4B7A4FA00}"/>
              </a:ext>
            </a:extLst>
          </p:cNvPr>
          <p:cNvSpPr txBox="1"/>
          <p:nvPr/>
        </p:nvSpPr>
        <p:spPr>
          <a:xfrm>
            <a:off x="968480" y="3692390"/>
            <a:ext cx="4726940" cy="1188852"/>
          </a:xfrm>
          <a:prstGeom prst="rect">
            <a:avLst/>
          </a:prstGeom>
        </p:spPr>
        <p:txBody>
          <a:bodyPr vert="horz" wrap="square" lIns="0" tIns="12700" rIns="0" bIns="0" rtlCol="0">
            <a:spAutoFit/>
          </a:bodyPr>
          <a:lstStyle/>
          <a:p>
            <a:pPr marL="12700" marR="5080">
              <a:lnSpc>
                <a:spcPct val="106500"/>
              </a:lnSpc>
              <a:spcBef>
                <a:spcPts val="100"/>
              </a:spcBef>
            </a:pPr>
            <a:r>
              <a:rPr dirty="0">
                <a:solidFill>
                  <a:srgbClr val="FFFFFF"/>
                </a:solidFill>
                <a:latin typeface="Poppins"/>
                <a:cs typeface="Poppins"/>
              </a:rPr>
              <a:t>Nui aims to become an industry leader </a:t>
            </a:r>
            <a:r>
              <a:rPr spc="-25" dirty="0">
                <a:solidFill>
                  <a:srgbClr val="FFFFFF"/>
                </a:solidFill>
                <a:latin typeface="Poppins"/>
                <a:cs typeface="Poppins"/>
              </a:rPr>
              <a:t>in </a:t>
            </a:r>
            <a:r>
              <a:rPr lang="en-US" spc="-25" dirty="0">
                <a:solidFill>
                  <a:srgbClr val="FFFFFF"/>
                </a:solidFill>
                <a:latin typeface="Poppins"/>
                <a:cs typeface="Poppins"/>
              </a:rPr>
              <a:t>B2B digital trading of agricultural products</a:t>
            </a:r>
            <a:r>
              <a:rPr dirty="0">
                <a:solidFill>
                  <a:srgbClr val="FFFFFF"/>
                </a:solidFill>
                <a:latin typeface="Poppins"/>
                <a:cs typeface="Poppins"/>
              </a:rPr>
              <a:t> through </a:t>
            </a:r>
            <a:r>
              <a:rPr spc="-10" dirty="0">
                <a:solidFill>
                  <a:srgbClr val="FFFFFF"/>
                </a:solidFill>
                <a:latin typeface="Poppins"/>
                <a:cs typeface="Poppins"/>
              </a:rPr>
              <a:t>embracing </a:t>
            </a:r>
            <a:r>
              <a:rPr b="1" dirty="0">
                <a:solidFill>
                  <a:srgbClr val="1BA9D5"/>
                </a:solidFill>
                <a:latin typeface="Poppins-SemiBold"/>
                <a:cs typeface="Poppins-SemiBold"/>
              </a:rPr>
              <a:t>three key paths to </a:t>
            </a:r>
            <a:r>
              <a:rPr b="1" spc="-10" dirty="0">
                <a:solidFill>
                  <a:srgbClr val="1BA9D5"/>
                </a:solidFill>
                <a:latin typeface="Poppins-SemiBold"/>
                <a:cs typeface="Poppins-SemiBold"/>
              </a:rPr>
              <a:t>growth</a:t>
            </a:r>
            <a:r>
              <a:rPr spc="-10" dirty="0">
                <a:solidFill>
                  <a:srgbClr val="FFFFFF"/>
                </a:solidFill>
                <a:latin typeface="Poppins"/>
                <a:cs typeface="Poppins"/>
              </a:rPr>
              <a:t>.</a:t>
            </a:r>
            <a:endParaRPr dirty="0">
              <a:latin typeface="Poppins"/>
              <a:cs typeface="Poppins"/>
            </a:endParaRPr>
          </a:p>
        </p:txBody>
      </p:sp>
      <p:sp>
        <p:nvSpPr>
          <p:cNvPr id="12" name="object 20">
            <a:extLst>
              <a:ext uri="{FF2B5EF4-FFF2-40B4-BE49-F238E27FC236}">
                <a16:creationId xmlns:a16="http://schemas.microsoft.com/office/drawing/2014/main" id="{75857568-ED02-8B43-80A6-0FE6CD7EB229}"/>
              </a:ext>
            </a:extLst>
          </p:cNvPr>
          <p:cNvSpPr txBox="1">
            <a:spLocks noGrp="1"/>
          </p:cNvSpPr>
          <p:nvPr>
            <p:ph type="title"/>
          </p:nvPr>
        </p:nvSpPr>
        <p:spPr>
          <a:xfrm>
            <a:off x="968480" y="2678000"/>
            <a:ext cx="5438140"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1BA9D5"/>
                </a:solidFill>
                <a:latin typeface="Poppins-SemiBold"/>
                <a:cs typeface="Poppins-SemiBold"/>
              </a:rPr>
              <a:t>The next chapter in our </a:t>
            </a:r>
            <a:r>
              <a:rPr sz="2400" b="1" spc="-10" dirty="0">
                <a:solidFill>
                  <a:srgbClr val="1BA9D5"/>
                </a:solidFill>
                <a:latin typeface="Poppins-SemiBold"/>
                <a:cs typeface="Poppins-SemiBold"/>
              </a:rPr>
              <a:t>journey</a:t>
            </a:r>
            <a:endParaRPr sz="2400" dirty="0">
              <a:latin typeface="Poppins-SemiBold"/>
              <a:cs typeface="Poppins-SemiBold"/>
            </a:endParaRPr>
          </a:p>
        </p:txBody>
      </p:sp>
      <p:sp>
        <p:nvSpPr>
          <p:cNvPr id="14" name="TextBox 13">
            <a:extLst>
              <a:ext uri="{FF2B5EF4-FFF2-40B4-BE49-F238E27FC236}">
                <a16:creationId xmlns:a16="http://schemas.microsoft.com/office/drawing/2014/main" id="{3EBFB86B-7E73-9C4A-B343-F376FA790A95}"/>
              </a:ext>
            </a:extLst>
          </p:cNvPr>
          <p:cNvSpPr txBox="1"/>
          <p:nvPr/>
        </p:nvSpPr>
        <p:spPr>
          <a:xfrm>
            <a:off x="55209" y="7289800"/>
            <a:ext cx="4789841" cy="261610"/>
          </a:xfrm>
          <a:prstGeom prst="rect">
            <a:avLst/>
          </a:prstGeom>
          <a:noFill/>
        </p:spPr>
        <p:txBody>
          <a:bodyPr wrap="square" rtlCol="0">
            <a:spAutoFit/>
          </a:bodyPr>
          <a:lstStyle/>
          <a:p>
            <a:r>
              <a:rPr lang="en-NZ" sz="1100" dirty="0">
                <a:solidFill>
                  <a:schemeClr val="bg1"/>
                </a:solidFill>
                <a:latin typeface="Poppins ExtraLight" pitchFamily="2" charset="77"/>
                <a:cs typeface="Poppins ExtraLight" pitchFamily="2" charset="77"/>
              </a:rPr>
              <a:t>Nui Markets Pitch Deck - April 2022</a:t>
            </a:r>
          </a:p>
        </p:txBody>
      </p:sp>
      <p:sp>
        <p:nvSpPr>
          <p:cNvPr id="8" name="object 39">
            <a:extLst>
              <a:ext uri="{FF2B5EF4-FFF2-40B4-BE49-F238E27FC236}">
                <a16:creationId xmlns:a16="http://schemas.microsoft.com/office/drawing/2014/main" id="{CB6D43E2-8C1E-4F95-832B-9E22B3B62CC3}"/>
              </a:ext>
            </a:extLst>
          </p:cNvPr>
          <p:cNvSpPr txBox="1"/>
          <p:nvPr/>
        </p:nvSpPr>
        <p:spPr>
          <a:xfrm>
            <a:off x="11626850" y="6985000"/>
            <a:ext cx="1437041" cy="42164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ACBEC4"/>
                </a:solidFill>
                <a:latin typeface="Poppins-SemiBold"/>
                <a:cs typeface="Poppins-SemiBold"/>
              </a:rPr>
              <a:t>DRAFT</a:t>
            </a:r>
            <a:endParaRPr sz="2600" dirty="0">
              <a:latin typeface="Poppins-SemiBold"/>
              <a:cs typeface="Poppins-SemiBold"/>
            </a:endParaRPr>
          </a:p>
        </p:txBody>
      </p:sp>
      <p:sp>
        <p:nvSpPr>
          <p:cNvPr id="9" name="TextBox 8">
            <a:extLst>
              <a:ext uri="{FF2B5EF4-FFF2-40B4-BE49-F238E27FC236}">
                <a16:creationId xmlns:a16="http://schemas.microsoft.com/office/drawing/2014/main" id="{32E81E52-6401-4ED1-A6C2-4264A1ADC068}"/>
              </a:ext>
            </a:extLst>
          </p:cNvPr>
          <p:cNvSpPr txBox="1"/>
          <p:nvPr/>
        </p:nvSpPr>
        <p:spPr>
          <a:xfrm>
            <a:off x="12465050" y="59268"/>
            <a:ext cx="4789841" cy="261610"/>
          </a:xfrm>
          <a:prstGeom prst="rect">
            <a:avLst/>
          </a:prstGeom>
          <a:noFill/>
        </p:spPr>
        <p:txBody>
          <a:bodyPr wrap="square" rtlCol="0">
            <a:spAutoFit/>
          </a:bodyPr>
          <a:lstStyle/>
          <a:p>
            <a:r>
              <a:rPr lang="en-NZ" sz="1100" dirty="0">
                <a:latin typeface="Poppins ExtraLight" pitchFamily="2" charset="77"/>
                <a:cs typeface="Poppins ExtraLight" pitchFamily="2" charset="77"/>
              </a:rPr>
              <a:t>Page 9</a:t>
            </a:r>
          </a:p>
        </p:txBody>
      </p:sp>
      <p:pic>
        <p:nvPicPr>
          <p:cNvPr id="6" name="Picture 5">
            <a:extLst>
              <a:ext uri="{FF2B5EF4-FFF2-40B4-BE49-F238E27FC236}">
                <a16:creationId xmlns:a16="http://schemas.microsoft.com/office/drawing/2014/main" id="{D965F9E2-B884-4A7A-ABD2-038C1F4077A9}"/>
              </a:ext>
            </a:extLst>
          </p:cNvPr>
          <p:cNvPicPr>
            <a:picLocks noChangeAspect="1"/>
          </p:cNvPicPr>
          <p:nvPr/>
        </p:nvPicPr>
        <p:blipFill>
          <a:blip r:embed="rId3"/>
          <a:stretch>
            <a:fillRect/>
          </a:stretch>
        </p:blipFill>
        <p:spPr>
          <a:xfrm>
            <a:off x="8045450" y="1448124"/>
            <a:ext cx="5301023" cy="4409630"/>
          </a:xfrm>
          <a:prstGeom prst="rect">
            <a:avLst/>
          </a:prstGeom>
        </p:spPr>
      </p:pic>
    </p:spTree>
    <p:extLst>
      <p:ext uri="{BB962C8B-B14F-4D97-AF65-F5344CB8AC3E}">
        <p14:creationId xmlns:p14="http://schemas.microsoft.com/office/powerpoint/2010/main" val="193194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8101</TotalTime>
  <Words>4568</Words>
  <Application>Microsoft Office PowerPoint</Application>
  <PresentationFormat>Custom</PresentationFormat>
  <Paragraphs>434</Paragraphs>
  <Slides>16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Poppins</vt:lpstr>
      <vt:lpstr>Poppins ExtraLight</vt:lpstr>
      <vt:lpstr>Poppins SemiBold</vt:lpstr>
      <vt:lpstr>Poppins-ExtraLight</vt:lpstr>
      <vt:lpstr>Poppins-Light</vt:lpstr>
      <vt:lpstr>Poppins-LightItalic</vt:lpstr>
      <vt:lpstr>Poppins-SemiBold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next chapter in our journey</vt:lpstr>
      <vt:lpstr>Expanding our “platform as a service” offering in existing and new verticals</vt:lpstr>
      <vt:lpstr>PowerPoint Presentation</vt:lpstr>
      <vt:lpstr>Enhancing platform features to drive revenue growth Our third path to growth will see us developing new features to drive an increase in trade volume.</vt:lpstr>
      <vt:lpstr>PowerPoint Presentation</vt:lpstr>
      <vt:lpstr>This investment will enable us to achieve a projected seven-fold increase in revenue by 2025 </vt:lpstr>
      <vt:lpstr>A team of experienced experts in technology, trading and sales</vt:lpstr>
      <vt:lpstr>A selection of our customers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Swinson</dc:creator>
  <cp:lastModifiedBy>Isaac Mellis-Glynn</cp:lastModifiedBy>
  <cp:revision>21</cp:revision>
  <dcterms:created xsi:type="dcterms:W3CDTF">2022-03-01T23:57:07Z</dcterms:created>
  <dcterms:modified xsi:type="dcterms:W3CDTF">2022-05-08T21:35:20Z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Adobe Illustrator 24.2 (Windows)</vt:lpwstr>
  </property>
</Properties>
</file>