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3195300" cy="7569200"/>
  <p:notesSz cx="13195300" cy="75692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jpg"/><Relationship Id="rId11" Type="http://schemas.openxmlformats.org/officeDocument/2006/relationships/image" Target="../media/image10.png"/><Relationship Id="rId12" Type="http://schemas.openxmlformats.org/officeDocument/2006/relationships/image" Target="../media/image11.jp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g"/><Relationship Id="rId16" Type="http://schemas.openxmlformats.org/officeDocument/2006/relationships/image" Target="../media/image15.jpg"/><Relationship Id="rId17" Type="http://schemas.openxmlformats.org/officeDocument/2006/relationships/image" Target="../media/image16.png"/><Relationship Id="rId18" Type="http://schemas.openxmlformats.org/officeDocument/2006/relationships/image" Target="../media/image17.jp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89647" y="2346452"/>
            <a:ext cx="11216005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79295" y="4238752"/>
            <a:ext cx="923671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oppins ExtraLight"/>
                <a:cs typeface="Poppins Extra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dirty="0" spc="-35"/>
              <a:t> </a:t>
            </a:r>
            <a:r>
              <a:rPr dirty="0"/>
              <a:t>Markets</a:t>
            </a:r>
            <a:r>
              <a:rPr dirty="0" spc="-25"/>
              <a:t> </a:t>
            </a:r>
            <a:r>
              <a:rPr dirty="0"/>
              <a:t>Pitch</a:t>
            </a:r>
            <a:r>
              <a:rPr dirty="0" spc="-20"/>
              <a:t> </a:t>
            </a:r>
            <a:r>
              <a:rPr dirty="0"/>
              <a:t>Deck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April</a:t>
            </a:r>
            <a:r>
              <a:rPr dirty="0" spc="-40"/>
              <a:t> </a:t>
            </a:r>
            <a:r>
              <a:rPr dirty="0" spc="-2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CBDC4"/>
                </a:solidFill>
                <a:latin typeface="Poppins"/>
                <a:cs typeface="Poppi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A9D4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66666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oppins ExtraLight"/>
                <a:cs typeface="Poppins Extra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dirty="0" spc="-35"/>
              <a:t> </a:t>
            </a:r>
            <a:r>
              <a:rPr dirty="0"/>
              <a:t>Markets</a:t>
            </a:r>
            <a:r>
              <a:rPr dirty="0" spc="-25"/>
              <a:t> </a:t>
            </a:r>
            <a:r>
              <a:rPr dirty="0"/>
              <a:t>Pitch</a:t>
            </a:r>
            <a:r>
              <a:rPr dirty="0" spc="-20"/>
              <a:t> </a:t>
            </a:r>
            <a:r>
              <a:rPr dirty="0"/>
              <a:t>Deck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April</a:t>
            </a:r>
            <a:r>
              <a:rPr dirty="0" spc="-40"/>
              <a:t> </a:t>
            </a:r>
            <a:r>
              <a:rPr dirty="0" spc="-2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CBDC4"/>
                </a:solidFill>
                <a:latin typeface="Poppins"/>
                <a:cs typeface="Poppi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A9D4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48792" y="1193418"/>
            <a:ext cx="2827655" cy="495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795579" y="1740916"/>
            <a:ext cx="573995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oppins ExtraLight"/>
                <a:cs typeface="Poppins Extra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dirty="0" spc="-35"/>
              <a:t> </a:t>
            </a:r>
            <a:r>
              <a:rPr dirty="0"/>
              <a:t>Markets</a:t>
            </a:r>
            <a:r>
              <a:rPr dirty="0" spc="-25"/>
              <a:t> </a:t>
            </a:r>
            <a:r>
              <a:rPr dirty="0"/>
              <a:t>Pitch</a:t>
            </a:r>
            <a:r>
              <a:rPr dirty="0" spc="-20"/>
              <a:t> </a:t>
            </a:r>
            <a:r>
              <a:rPr dirty="0"/>
              <a:t>Deck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April</a:t>
            </a:r>
            <a:r>
              <a:rPr dirty="0" spc="-40"/>
              <a:t> </a:t>
            </a:r>
            <a:r>
              <a:rPr dirty="0" spc="-2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CBDC4"/>
                </a:solidFill>
                <a:latin typeface="Poppins"/>
                <a:cs typeface="Poppi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" y="469391"/>
            <a:ext cx="1240536" cy="8412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2671" y="432815"/>
            <a:ext cx="1709927" cy="90830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9583" y="813815"/>
            <a:ext cx="1880616" cy="2651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64240" y="542543"/>
            <a:ext cx="1310640" cy="7040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0072" y="1795271"/>
            <a:ext cx="1213103" cy="7680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06840" y="1670303"/>
            <a:ext cx="1143000" cy="64617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3063" y="3374135"/>
            <a:ext cx="576072" cy="81076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17152" y="3569207"/>
            <a:ext cx="1484376" cy="4572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2120" y="5081015"/>
            <a:ext cx="1499616" cy="33223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31408" y="5745479"/>
            <a:ext cx="1130808" cy="59131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521695" y="4791455"/>
            <a:ext cx="1472183" cy="53949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6863" y="6300215"/>
            <a:ext cx="1331976" cy="40233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47982" y="6536943"/>
            <a:ext cx="1459382" cy="32004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97240" y="6193535"/>
            <a:ext cx="1636776" cy="286512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122152" y="6318503"/>
            <a:ext cx="1569720" cy="45720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303520" y="1621535"/>
            <a:ext cx="1377696" cy="49682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399519" y="2668769"/>
            <a:ext cx="947533" cy="66534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416808" y="3319271"/>
            <a:ext cx="1094232" cy="710184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660135" y="2481071"/>
            <a:ext cx="2459736" cy="23103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A9D4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oppins ExtraLight"/>
                <a:cs typeface="Poppins Extra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dirty="0" spc="-35"/>
              <a:t> </a:t>
            </a:r>
            <a:r>
              <a:rPr dirty="0"/>
              <a:t>Markets</a:t>
            </a:r>
            <a:r>
              <a:rPr dirty="0" spc="-25"/>
              <a:t> </a:t>
            </a:r>
            <a:r>
              <a:rPr dirty="0"/>
              <a:t>Pitch</a:t>
            </a:r>
            <a:r>
              <a:rPr dirty="0" spc="-20"/>
              <a:t> </a:t>
            </a:r>
            <a:r>
              <a:rPr dirty="0"/>
              <a:t>Deck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April</a:t>
            </a:r>
            <a:r>
              <a:rPr dirty="0" spc="-40"/>
              <a:t> </a:t>
            </a:r>
            <a:r>
              <a:rPr dirty="0" spc="-20"/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CBDC4"/>
                </a:solidFill>
                <a:latin typeface="Poppins"/>
                <a:cs typeface="Poppi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4"/>
            <a:ext cx="13194791" cy="75559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oppins ExtraLight"/>
                <a:cs typeface="Poppins Extra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dirty="0" spc="-35"/>
              <a:t> </a:t>
            </a:r>
            <a:r>
              <a:rPr dirty="0"/>
              <a:t>Markets</a:t>
            </a:r>
            <a:r>
              <a:rPr dirty="0" spc="-25"/>
              <a:t> </a:t>
            </a:r>
            <a:r>
              <a:rPr dirty="0"/>
              <a:t>Pitch</a:t>
            </a:r>
            <a:r>
              <a:rPr dirty="0" spc="-20"/>
              <a:t> </a:t>
            </a:r>
            <a:r>
              <a:rPr dirty="0"/>
              <a:t>Deck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April</a:t>
            </a:r>
            <a:r>
              <a:rPr dirty="0" spc="-40"/>
              <a:t> </a:t>
            </a:r>
            <a:r>
              <a:rPr dirty="0" spc="-20"/>
              <a:t>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CBDC4"/>
                </a:solidFill>
                <a:latin typeface="Poppins"/>
                <a:cs typeface="Poppi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4261" y="306146"/>
            <a:ext cx="7743825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BA9D4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1303" y="2219070"/>
            <a:ext cx="10632693" cy="2096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66666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33908" y="7306143"/>
            <a:ext cx="2337435" cy="22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Poppins ExtraLight"/>
                <a:cs typeface="Poppins Extra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dirty="0" spc="-35"/>
              <a:t> </a:t>
            </a:r>
            <a:r>
              <a:rPr dirty="0"/>
              <a:t>Markets</a:t>
            </a:r>
            <a:r>
              <a:rPr dirty="0" spc="-25"/>
              <a:t> </a:t>
            </a:r>
            <a:r>
              <a:rPr dirty="0"/>
              <a:t>Pitch</a:t>
            </a:r>
            <a:r>
              <a:rPr dirty="0" spc="-20"/>
              <a:t> </a:t>
            </a:r>
            <a:r>
              <a:rPr dirty="0"/>
              <a:t>Deck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April</a:t>
            </a:r>
            <a:r>
              <a:rPr dirty="0" spc="-40"/>
              <a:t> </a:t>
            </a:r>
            <a:r>
              <a:rPr dirty="0" spc="-2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1629135" y="6947103"/>
            <a:ext cx="1097279" cy="486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ACBDC4"/>
                </a:solidFill>
                <a:latin typeface="Poppins"/>
                <a:cs typeface="Poppi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500616" y="7039356"/>
            <a:ext cx="303491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2.png"/><Relationship Id="rId4" Type="http://schemas.openxmlformats.org/officeDocument/2006/relationships/image" Target="../media/image46.png"/><Relationship Id="rId5" Type="http://schemas.openxmlformats.org/officeDocument/2006/relationships/image" Target="../media/image22.jpg"/><Relationship Id="rId6" Type="http://schemas.openxmlformats.org/officeDocument/2006/relationships/image" Target="../media/image41.png"/><Relationship Id="rId7" Type="http://schemas.openxmlformats.org/officeDocument/2006/relationships/image" Target="../media/image24.png"/><Relationship Id="rId8" Type="http://schemas.openxmlformats.org/officeDocument/2006/relationships/image" Target="../media/image4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9" Type="http://schemas.openxmlformats.org/officeDocument/2006/relationships/image" Target="../media/image64.png"/><Relationship Id="rId20" Type="http://schemas.openxmlformats.org/officeDocument/2006/relationships/image" Target="../media/image6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7" Type="http://schemas.openxmlformats.org/officeDocument/2006/relationships/image" Target="../media/image29.jpg"/><Relationship Id="rId8" Type="http://schemas.openxmlformats.org/officeDocument/2006/relationships/image" Target="../media/image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8.jpg"/><Relationship Id="rId8" Type="http://schemas.openxmlformats.org/officeDocument/2006/relationships/image" Target="../media/image2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3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49223" y="3738752"/>
            <a:ext cx="5474335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00" b="1">
                <a:solidFill>
                  <a:srgbClr val="1BA9D5"/>
                </a:solidFill>
                <a:latin typeface="Poppins"/>
                <a:cs typeface="Poppins"/>
              </a:rPr>
              <a:t>Investor</a:t>
            </a:r>
            <a:r>
              <a:rPr dirty="0" sz="2700" spc="-45" b="1">
                <a:solidFill>
                  <a:srgbClr val="1BA9D5"/>
                </a:solidFill>
                <a:latin typeface="Poppins"/>
                <a:cs typeface="Poppins"/>
              </a:rPr>
              <a:t> </a:t>
            </a:r>
            <a:r>
              <a:rPr dirty="0" sz="2700" b="1">
                <a:solidFill>
                  <a:srgbClr val="1BA9D5"/>
                </a:solidFill>
                <a:latin typeface="Poppins"/>
                <a:cs typeface="Poppins"/>
              </a:rPr>
              <a:t>Pitch</a:t>
            </a:r>
            <a:r>
              <a:rPr dirty="0" sz="2700" spc="-30" b="1">
                <a:solidFill>
                  <a:srgbClr val="1BA9D5"/>
                </a:solidFill>
                <a:latin typeface="Poppins"/>
                <a:cs typeface="Poppins"/>
              </a:rPr>
              <a:t> </a:t>
            </a:r>
            <a:r>
              <a:rPr dirty="0" sz="2700" b="1">
                <a:solidFill>
                  <a:srgbClr val="1BA9D5"/>
                </a:solidFill>
                <a:latin typeface="Poppins"/>
                <a:cs typeface="Poppins"/>
              </a:rPr>
              <a:t>Deck</a:t>
            </a:r>
            <a:r>
              <a:rPr dirty="0" sz="2700" spc="-20" b="1">
                <a:solidFill>
                  <a:srgbClr val="1BA9D5"/>
                </a:solidFill>
                <a:latin typeface="Poppins"/>
                <a:cs typeface="Poppins"/>
              </a:rPr>
              <a:t> </a:t>
            </a:r>
            <a:r>
              <a:rPr dirty="0" sz="2700" b="1">
                <a:solidFill>
                  <a:srgbClr val="1BA9D5"/>
                </a:solidFill>
                <a:latin typeface="Poppins"/>
                <a:cs typeface="Poppins"/>
              </a:rPr>
              <a:t>-</a:t>
            </a:r>
            <a:r>
              <a:rPr dirty="0" sz="2700" spc="-15" b="1">
                <a:solidFill>
                  <a:srgbClr val="1BA9D5"/>
                </a:solidFill>
                <a:latin typeface="Poppins"/>
                <a:cs typeface="Poppins"/>
              </a:rPr>
              <a:t> </a:t>
            </a:r>
            <a:r>
              <a:rPr dirty="0" sz="2700" b="1">
                <a:solidFill>
                  <a:srgbClr val="1BA9D5"/>
                </a:solidFill>
                <a:latin typeface="Poppins"/>
                <a:cs typeface="Poppins"/>
              </a:rPr>
              <a:t>April</a:t>
            </a:r>
            <a:r>
              <a:rPr dirty="0" sz="2700" spc="-20" b="1">
                <a:solidFill>
                  <a:srgbClr val="1BA9D5"/>
                </a:solidFill>
                <a:latin typeface="Poppins"/>
                <a:cs typeface="Poppins"/>
              </a:rPr>
              <a:t> 2022</a:t>
            </a:r>
            <a:endParaRPr sz="2700">
              <a:latin typeface="Poppins"/>
              <a:cs typeface="Poppin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49223" y="4744451"/>
            <a:ext cx="5916930" cy="61150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Simplifying</a:t>
            </a:r>
            <a:r>
              <a:rPr dirty="0" sz="1800" spc="-3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the</a:t>
            </a:r>
            <a:r>
              <a:rPr dirty="0" sz="1800" spc="-4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world</a:t>
            </a:r>
            <a:r>
              <a:rPr dirty="0" sz="1800" spc="-3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of</a:t>
            </a:r>
            <a:r>
              <a:rPr dirty="0" sz="1800" spc="-5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commodity</a:t>
            </a:r>
            <a:r>
              <a:rPr dirty="0" sz="1800" spc="-6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trading</a:t>
            </a:r>
            <a:r>
              <a:rPr dirty="0" sz="1800" spc="-5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with</a:t>
            </a:r>
            <a:r>
              <a:rPr dirty="0" sz="1800" spc="-3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Poppins"/>
                <a:cs typeface="Poppins"/>
              </a:rPr>
              <a:t>our</a:t>
            </a:r>
            <a:endParaRPr sz="18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efficient,</a:t>
            </a:r>
            <a:r>
              <a:rPr dirty="0" sz="1800" spc="-4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transparent,</a:t>
            </a:r>
            <a:r>
              <a:rPr dirty="0" sz="1800" spc="-4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and</a:t>
            </a:r>
            <a:r>
              <a:rPr dirty="0" sz="1800" spc="-4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digital</a:t>
            </a:r>
            <a:r>
              <a:rPr dirty="0" sz="1800" spc="-5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trade</a:t>
            </a:r>
            <a:r>
              <a:rPr dirty="0" sz="1800" spc="-3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oppins"/>
                <a:cs typeface="Poppins"/>
              </a:rPr>
              <a:t>platform.</a:t>
            </a:r>
            <a:endParaRPr sz="1800">
              <a:latin typeface="Poppins"/>
              <a:cs typeface="Poppin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08" y="2066543"/>
            <a:ext cx="5315712" cy="11369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1629135" y="6963562"/>
            <a:ext cx="1097280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00" spc="-10" b="1">
                <a:solidFill>
                  <a:srgbClr val="ACBDC4"/>
                </a:solidFill>
                <a:latin typeface="Poppins"/>
                <a:cs typeface="Poppins"/>
              </a:rPr>
              <a:t>DRAFT</a:t>
            </a:r>
            <a:endParaRPr sz="26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8207" y="0"/>
            <a:ext cx="2386583" cy="75681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812" y="189738"/>
            <a:ext cx="963866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Expanding</a:t>
            </a:r>
            <a:r>
              <a:rPr dirty="0" spc="-25"/>
              <a:t> </a:t>
            </a:r>
            <a:r>
              <a:rPr dirty="0"/>
              <a:t>our</a:t>
            </a:r>
            <a:r>
              <a:rPr dirty="0" spc="5"/>
              <a:t> </a:t>
            </a:r>
            <a:r>
              <a:rPr dirty="0"/>
              <a:t>“platform</a:t>
            </a:r>
            <a:r>
              <a:rPr dirty="0" spc="-50"/>
              <a:t> </a:t>
            </a:r>
            <a:r>
              <a:rPr dirty="0"/>
              <a:t>as</a:t>
            </a:r>
            <a:r>
              <a:rPr dirty="0" spc="5"/>
              <a:t> </a:t>
            </a:r>
            <a:r>
              <a:rPr dirty="0"/>
              <a:t>a service”</a:t>
            </a:r>
            <a:r>
              <a:rPr dirty="0" spc="-55"/>
              <a:t> </a:t>
            </a:r>
            <a:r>
              <a:rPr dirty="0"/>
              <a:t>offering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5"/>
              <a:t> </a:t>
            </a:r>
            <a:r>
              <a:rPr dirty="0"/>
              <a:t>existing</a:t>
            </a:r>
            <a:r>
              <a:rPr dirty="0" spc="-20"/>
              <a:t> </a:t>
            </a:r>
            <a:r>
              <a:rPr dirty="0" spc="-25"/>
              <a:t>and</a:t>
            </a:r>
          </a:p>
          <a:p>
            <a:pPr marL="12700">
              <a:lnSpc>
                <a:spcPct val="100000"/>
              </a:lnSpc>
            </a:pPr>
            <a:r>
              <a:rPr dirty="0"/>
              <a:t>new</a:t>
            </a:r>
            <a:r>
              <a:rPr dirty="0" spc="-20"/>
              <a:t> </a:t>
            </a:r>
            <a:r>
              <a:rPr dirty="0" spc="-10"/>
              <a:t>verticals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445008" y="429767"/>
            <a:ext cx="307975" cy="307340"/>
          </a:xfrm>
          <a:custGeom>
            <a:avLst/>
            <a:gdLst/>
            <a:ahLst/>
            <a:cxnLst/>
            <a:rect l="l" t="t" r="r" b="b"/>
            <a:pathLst>
              <a:path w="307975" h="307340">
                <a:moveTo>
                  <a:pt x="153695" y="0"/>
                </a:moveTo>
                <a:lnTo>
                  <a:pt x="105117" y="7874"/>
                </a:lnTo>
                <a:lnTo>
                  <a:pt x="62928" y="29591"/>
                </a:lnTo>
                <a:lnTo>
                  <a:pt x="29654" y="62865"/>
                </a:lnTo>
                <a:lnTo>
                  <a:pt x="7835" y="105156"/>
                </a:lnTo>
                <a:lnTo>
                  <a:pt x="0" y="153670"/>
                </a:lnTo>
                <a:lnTo>
                  <a:pt x="7835" y="202311"/>
                </a:lnTo>
                <a:lnTo>
                  <a:pt x="29654" y="244475"/>
                </a:lnTo>
                <a:lnTo>
                  <a:pt x="62928" y="277749"/>
                </a:lnTo>
                <a:lnTo>
                  <a:pt x="105117" y="299593"/>
                </a:lnTo>
                <a:lnTo>
                  <a:pt x="153695" y="307340"/>
                </a:lnTo>
                <a:lnTo>
                  <a:pt x="202272" y="299593"/>
                </a:lnTo>
                <a:lnTo>
                  <a:pt x="244462" y="277749"/>
                </a:lnTo>
                <a:lnTo>
                  <a:pt x="277736" y="244475"/>
                </a:lnTo>
                <a:lnTo>
                  <a:pt x="299554" y="202311"/>
                </a:lnTo>
                <a:lnTo>
                  <a:pt x="307390" y="153670"/>
                </a:lnTo>
                <a:lnTo>
                  <a:pt x="299554" y="105156"/>
                </a:lnTo>
                <a:lnTo>
                  <a:pt x="277736" y="62865"/>
                </a:lnTo>
                <a:lnTo>
                  <a:pt x="244462" y="29591"/>
                </a:lnTo>
                <a:lnTo>
                  <a:pt x="202272" y="7874"/>
                </a:lnTo>
                <a:lnTo>
                  <a:pt x="153695" y="0"/>
                </a:lnTo>
                <a:close/>
              </a:path>
            </a:pathLst>
          </a:custGeom>
          <a:solidFill>
            <a:srgbClr val="04B8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51789" y="466471"/>
            <a:ext cx="9461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5" b="1">
                <a:solidFill>
                  <a:srgbClr val="FFFFFF"/>
                </a:solidFill>
                <a:latin typeface="Poppins"/>
                <a:cs typeface="Poppins"/>
              </a:rPr>
              <a:t>1</a:t>
            </a:r>
            <a:endParaRPr sz="1450">
              <a:latin typeface="Poppins"/>
              <a:cs typeface="Poppins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4752" y="51815"/>
            <a:ext cx="4130039" cy="4032503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Double-</a:t>
            </a:r>
            <a:r>
              <a:rPr dirty="0"/>
              <a:t>down</a:t>
            </a:r>
            <a:r>
              <a:rPr dirty="0" spc="-5"/>
              <a:t> </a:t>
            </a:r>
            <a:r>
              <a:rPr dirty="0"/>
              <a:t>on</a:t>
            </a:r>
            <a:r>
              <a:rPr dirty="0" spc="-20"/>
              <a:t> </a:t>
            </a:r>
            <a:r>
              <a:rPr dirty="0" spc="-10"/>
              <a:t>dairy</a:t>
            </a: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200">
                <a:solidFill>
                  <a:srgbClr val="666666"/>
                </a:solidFill>
              </a:rPr>
              <a:t>Build</a:t>
            </a:r>
            <a:r>
              <a:rPr dirty="0" sz="1200" spc="-40">
                <a:solidFill>
                  <a:srgbClr val="666666"/>
                </a:solidFill>
              </a:rPr>
              <a:t> </a:t>
            </a:r>
            <a:r>
              <a:rPr dirty="0" sz="1200">
                <a:solidFill>
                  <a:srgbClr val="666666"/>
                </a:solidFill>
              </a:rPr>
              <a:t>an</a:t>
            </a:r>
            <a:r>
              <a:rPr dirty="0" sz="1200" spc="-5">
                <a:solidFill>
                  <a:srgbClr val="666666"/>
                </a:solidFill>
              </a:rPr>
              <a:t> </a:t>
            </a:r>
            <a:r>
              <a:rPr dirty="0" sz="1200">
                <a:solidFill>
                  <a:srgbClr val="666666"/>
                </a:solidFill>
              </a:rPr>
              <a:t>Asian</a:t>
            </a:r>
            <a:r>
              <a:rPr dirty="0" sz="1200" spc="-5">
                <a:solidFill>
                  <a:srgbClr val="666666"/>
                </a:solidFill>
              </a:rPr>
              <a:t> </a:t>
            </a:r>
            <a:r>
              <a:rPr dirty="0" sz="1200">
                <a:solidFill>
                  <a:srgbClr val="666666"/>
                </a:solidFill>
              </a:rPr>
              <a:t>buyer </a:t>
            </a:r>
            <a:r>
              <a:rPr dirty="0" sz="1200" spc="-20">
                <a:solidFill>
                  <a:srgbClr val="666666"/>
                </a:solidFill>
              </a:rPr>
              <a:t>base</a:t>
            </a:r>
            <a:endParaRPr sz="1200"/>
          </a:p>
          <a:p>
            <a:pPr marL="280670" marR="219075">
              <a:lnSpc>
                <a:spcPct val="104000"/>
              </a:lnSpc>
              <a:spcBef>
                <a:spcPts val="450"/>
              </a:spcBef>
            </a:pP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Identifying</a:t>
            </a:r>
            <a:r>
              <a:rPr dirty="0" sz="1200" spc="2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dairy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buyers</a:t>
            </a:r>
            <a:r>
              <a:rPr dirty="0" sz="1200" spc="-3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 b="0">
                <a:solidFill>
                  <a:srgbClr val="666666"/>
                </a:solidFill>
                <a:latin typeface="Poppins"/>
                <a:cs typeface="Poppins"/>
              </a:rPr>
              <a:t>Asia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introducing</a:t>
            </a:r>
            <a:r>
              <a:rPr dirty="0" sz="1200" spc="-1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them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1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 b="0">
                <a:solidFill>
                  <a:srgbClr val="666666"/>
                </a:solidFill>
                <a:latin typeface="Poppins"/>
                <a:cs typeface="Poppins"/>
              </a:rPr>
              <a:t>our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international</a:t>
            </a:r>
            <a:r>
              <a:rPr dirty="0" sz="1200" spc="-2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platforms</a:t>
            </a:r>
            <a:r>
              <a:rPr dirty="0" sz="1200" spc="-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 b="0">
                <a:solidFill>
                  <a:srgbClr val="666666"/>
                </a:solidFill>
                <a:latin typeface="Poppins"/>
                <a:cs typeface="Poppins"/>
              </a:rPr>
              <a:t>will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increase the</a:t>
            </a:r>
            <a:r>
              <a:rPr dirty="0" sz="1200" spc="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volume</a:t>
            </a:r>
            <a:r>
              <a:rPr dirty="0" sz="1200" spc="-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traded.</a:t>
            </a:r>
            <a:endParaRPr sz="1200">
              <a:latin typeface="Poppins"/>
              <a:cs typeface="Poppins"/>
            </a:endParaRPr>
          </a:p>
          <a:p>
            <a:pPr algn="just" marL="280670" marR="565150">
              <a:lnSpc>
                <a:spcPct val="104200"/>
              </a:lnSpc>
              <a:spcBef>
                <a:spcPts val="1500"/>
              </a:spcBef>
            </a:pP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dirty="0" sz="1200" spc="2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engage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in-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market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agents</a:t>
            </a:r>
            <a:r>
              <a:rPr dirty="0" sz="1200" spc="2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-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South-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East</a:t>
            </a:r>
            <a:r>
              <a:rPr dirty="0" sz="1200" spc="-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 b="0">
                <a:solidFill>
                  <a:srgbClr val="666666"/>
                </a:solidFill>
                <a:latin typeface="Poppins"/>
                <a:cs typeface="Poppins"/>
              </a:rPr>
              <a:t>Asia 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6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drive</a:t>
            </a:r>
            <a:r>
              <a:rPr dirty="0" sz="1200" spc="1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liquidity.</a:t>
            </a:r>
            <a:endParaRPr sz="1200">
              <a:latin typeface="Poppins"/>
              <a:cs typeface="Poppins"/>
            </a:endParaRPr>
          </a:p>
          <a:p>
            <a:pPr marL="12700" marR="694690">
              <a:lnSpc>
                <a:spcPct val="103400"/>
              </a:lnSpc>
              <a:spcBef>
                <a:spcPts val="1315"/>
              </a:spcBef>
            </a:pPr>
            <a:r>
              <a:rPr dirty="0" sz="1200">
                <a:solidFill>
                  <a:srgbClr val="666666"/>
                </a:solidFill>
              </a:rPr>
              <a:t>Further</a:t>
            </a:r>
            <a:r>
              <a:rPr dirty="0" sz="1200" spc="-20">
                <a:solidFill>
                  <a:srgbClr val="666666"/>
                </a:solidFill>
              </a:rPr>
              <a:t> </a:t>
            </a:r>
            <a:r>
              <a:rPr dirty="0" sz="1200">
                <a:solidFill>
                  <a:srgbClr val="666666"/>
                </a:solidFill>
              </a:rPr>
              <a:t>expand</a:t>
            </a:r>
            <a:r>
              <a:rPr dirty="0" sz="1200" spc="-25">
                <a:solidFill>
                  <a:srgbClr val="666666"/>
                </a:solidFill>
              </a:rPr>
              <a:t> </a:t>
            </a:r>
            <a:r>
              <a:rPr dirty="0" sz="1200" spc="-10">
                <a:solidFill>
                  <a:srgbClr val="666666"/>
                </a:solidFill>
              </a:rPr>
              <a:t>multi seller/multi</a:t>
            </a:r>
            <a:r>
              <a:rPr dirty="0" sz="1200" spc="-95">
                <a:solidFill>
                  <a:srgbClr val="666666"/>
                </a:solidFill>
              </a:rPr>
              <a:t> </a:t>
            </a:r>
            <a:r>
              <a:rPr dirty="0" sz="1200">
                <a:solidFill>
                  <a:srgbClr val="666666"/>
                </a:solidFill>
              </a:rPr>
              <a:t>buyer</a:t>
            </a:r>
            <a:r>
              <a:rPr dirty="0" sz="1200" spc="5">
                <a:solidFill>
                  <a:srgbClr val="666666"/>
                </a:solidFill>
              </a:rPr>
              <a:t> </a:t>
            </a:r>
            <a:r>
              <a:rPr dirty="0" sz="1200" spc="-10">
                <a:solidFill>
                  <a:srgbClr val="666666"/>
                </a:solidFill>
              </a:rPr>
              <a:t>platform </a:t>
            </a:r>
            <a:r>
              <a:rPr dirty="0" sz="1200">
                <a:solidFill>
                  <a:srgbClr val="666666"/>
                </a:solidFill>
              </a:rPr>
              <a:t>operated</a:t>
            </a:r>
            <a:r>
              <a:rPr dirty="0" sz="1200" spc="-30">
                <a:solidFill>
                  <a:srgbClr val="666666"/>
                </a:solidFill>
              </a:rPr>
              <a:t> </a:t>
            </a:r>
            <a:r>
              <a:rPr dirty="0" sz="1200" spc="-20">
                <a:solidFill>
                  <a:srgbClr val="666666"/>
                </a:solidFill>
              </a:rPr>
              <a:t>model</a:t>
            </a:r>
            <a:endParaRPr sz="1200"/>
          </a:p>
          <a:p>
            <a:pPr marL="280670" marR="5080">
              <a:lnSpc>
                <a:spcPct val="104000"/>
              </a:lnSpc>
              <a:spcBef>
                <a:spcPts val="905"/>
              </a:spcBef>
            </a:pP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-2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dirty="0" sz="1200" spc="5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create a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multi</a:t>
            </a:r>
            <a:r>
              <a:rPr dirty="0" sz="1200" spc="1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seller/multi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buyer</a:t>
            </a:r>
            <a:r>
              <a:rPr dirty="0" sz="1200" spc="-3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dairy platform</a:t>
            </a:r>
            <a:r>
              <a:rPr dirty="0" sz="1200" spc="3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operated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model</a:t>
            </a:r>
            <a:r>
              <a:rPr dirty="0" sz="1200" spc="-3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1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North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America</a:t>
            </a:r>
            <a:r>
              <a:rPr dirty="0" sz="1200" spc="3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during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Q2</a:t>
            </a:r>
            <a:r>
              <a:rPr dirty="0" sz="1200" spc="1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2022.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dirty="0" sz="1200">
                <a:solidFill>
                  <a:srgbClr val="666666"/>
                </a:solidFill>
              </a:rPr>
              <a:t>Sales</a:t>
            </a:r>
            <a:r>
              <a:rPr dirty="0" sz="1200" spc="-45">
                <a:solidFill>
                  <a:srgbClr val="666666"/>
                </a:solidFill>
              </a:rPr>
              <a:t> </a:t>
            </a:r>
            <a:r>
              <a:rPr dirty="0" sz="1200">
                <a:solidFill>
                  <a:srgbClr val="666666"/>
                </a:solidFill>
              </a:rPr>
              <a:t>cycle</a:t>
            </a:r>
            <a:r>
              <a:rPr dirty="0" sz="1200" spc="-20">
                <a:solidFill>
                  <a:srgbClr val="666666"/>
                </a:solidFill>
              </a:rPr>
              <a:t> </a:t>
            </a:r>
            <a:r>
              <a:rPr dirty="0" sz="1200" spc="-10">
                <a:solidFill>
                  <a:srgbClr val="666666"/>
                </a:solidFill>
              </a:rPr>
              <a:t>process</a:t>
            </a:r>
            <a:endParaRPr sz="1200"/>
          </a:p>
          <a:p>
            <a:pPr marL="280670" marR="29209">
              <a:lnSpc>
                <a:spcPct val="103899"/>
              </a:lnSpc>
              <a:spcBef>
                <a:spcPts val="905"/>
              </a:spcBef>
            </a:pPr>
            <a:r>
              <a:rPr dirty="0" sz="1200" spc="-20" b="0">
                <a:solidFill>
                  <a:srgbClr val="666666"/>
                </a:solidFill>
                <a:latin typeface="Poppins"/>
                <a:cs typeface="Poppins"/>
              </a:rPr>
              <a:t>Although</a:t>
            </a:r>
            <a:r>
              <a:rPr dirty="0" sz="1200" spc="-3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 b="0">
                <a:solidFill>
                  <a:srgbClr val="666666"/>
                </a:solidFill>
                <a:latin typeface="Poppins"/>
                <a:cs typeface="Poppins"/>
              </a:rPr>
              <a:t>each</a:t>
            </a:r>
            <a:r>
              <a:rPr dirty="0" sz="1200" spc="-5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 b="0">
                <a:solidFill>
                  <a:srgbClr val="666666"/>
                </a:solidFill>
                <a:latin typeface="Poppins"/>
                <a:cs typeface="Poppins"/>
              </a:rPr>
              <a:t>sales</a:t>
            </a:r>
            <a:r>
              <a:rPr dirty="0" sz="1200" spc="-3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 b="0">
                <a:solidFill>
                  <a:srgbClr val="666666"/>
                </a:solidFill>
                <a:latin typeface="Poppins"/>
                <a:cs typeface="Poppins"/>
              </a:rPr>
              <a:t>cycle</a:t>
            </a:r>
            <a:r>
              <a:rPr dirty="0" sz="1200" spc="-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differs,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-8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 b="0">
                <a:solidFill>
                  <a:srgbClr val="666666"/>
                </a:solidFill>
                <a:latin typeface="Poppins"/>
                <a:cs typeface="Poppins"/>
              </a:rPr>
              <a:t>experience</a:t>
            </a:r>
            <a:r>
              <a:rPr dirty="0" sz="1200" spc="-2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-6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-4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 b="0">
                <a:solidFill>
                  <a:srgbClr val="666666"/>
                </a:solidFill>
                <a:latin typeface="Poppins"/>
                <a:cs typeface="Poppins"/>
              </a:rPr>
              <a:t>dairy</a:t>
            </a:r>
            <a:r>
              <a:rPr dirty="0" sz="1200" spc="-6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sector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has</a:t>
            </a:r>
            <a:r>
              <a:rPr dirty="0" sz="1200" spc="-6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 b="0">
                <a:solidFill>
                  <a:srgbClr val="666666"/>
                </a:solidFill>
                <a:latin typeface="Poppins"/>
                <a:cs typeface="Poppins"/>
              </a:rPr>
              <a:t>allowed</a:t>
            </a:r>
            <a:r>
              <a:rPr dirty="0" sz="1200" spc="-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us</a:t>
            </a:r>
            <a:r>
              <a:rPr dirty="0" sz="1200" spc="-7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25" b="0">
                <a:solidFill>
                  <a:srgbClr val="666666"/>
                </a:solidFill>
                <a:latin typeface="Poppins"/>
                <a:cs typeface="Poppins"/>
              </a:rPr>
              <a:t> shorten</a:t>
            </a:r>
            <a:r>
              <a:rPr dirty="0" sz="1200" spc="-5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 b="0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dirty="0" sz="1200" spc="-20" b="0">
                <a:solidFill>
                  <a:srgbClr val="666666"/>
                </a:solidFill>
                <a:latin typeface="Poppins"/>
                <a:cs typeface="Poppins"/>
              </a:rPr>
              <a:t>sales</a:t>
            </a:r>
            <a:r>
              <a:rPr dirty="0" sz="1200" spc="-5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 b="0">
                <a:solidFill>
                  <a:srgbClr val="666666"/>
                </a:solidFill>
                <a:latin typeface="Poppins"/>
                <a:cs typeface="Poppins"/>
              </a:rPr>
              <a:t>cycle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5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-5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 b="0">
                <a:solidFill>
                  <a:srgbClr val="666666"/>
                </a:solidFill>
                <a:latin typeface="Poppins"/>
                <a:cs typeface="Poppins"/>
              </a:rPr>
              <a:t>target</a:t>
            </a:r>
            <a:r>
              <a:rPr dirty="0" sz="1200" spc="-45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-7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0">
                <a:solidFill>
                  <a:srgbClr val="666666"/>
                </a:solidFill>
                <a:latin typeface="Poppins"/>
                <a:cs typeface="Poppins"/>
              </a:rPr>
              <a:t>12</a:t>
            </a:r>
            <a:r>
              <a:rPr dirty="0" sz="1200" spc="-50" b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 b="0">
                <a:solidFill>
                  <a:srgbClr val="666666"/>
                </a:solidFill>
                <a:latin typeface="Poppins"/>
                <a:cs typeface="Poppins"/>
              </a:rPr>
              <a:t>weeks.</a:t>
            </a:r>
            <a:endParaRPr sz="1200">
              <a:latin typeface="Poppins"/>
              <a:cs typeface="Poppins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59" y="1856231"/>
            <a:ext cx="64007" cy="6400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59" y="2813303"/>
            <a:ext cx="64007" cy="6400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5008" y="4218433"/>
            <a:ext cx="64007" cy="64006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350520" y="1118615"/>
            <a:ext cx="10229215" cy="5078095"/>
          </a:xfrm>
          <a:custGeom>
            <a:avLst/>
            <a:gdLst/>
            <a:ahLst/>
            <a:cxnLst/>
            <a:rect l="l" t="t" r="r" b="b"/>
            <a:pathLst>
              <a:path w="10229215" h="5078095">
                <a:moveTo>
                  <a:pt x="0" y="0"/>
                </a:moveTo>
                <a:lnTo>
                  <a:pt x="10228834" y="0"/>
                </a:lnTo>
              </a:path>
              <a:path w="10229215" h="5078095">
                <a:moveTo>
                  <a:pt x="2932176" y="36575"/>
                </a:moveTo>
                <a:lnTo>
                  <a:pt x="2932176" y="5077586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3358388" y="1056256"/>
            <a:ext cx="3458210" cy="4269740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1400" b="1">
                <a:latin typeface="Poppins"/>
                <a:cs typeface="Poppins"/>
              </a:rPr>
              <a:t>Expand in</a:t>
            </a:r>
            <a:r>
              <a:rPr dirty="0" sz="1400" spc="-4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ethanol</a:t>
            </a:r>
            <a:r>
              <a:rPr dirty="0" sz="1400" spc="-3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in</a:t>
            </a:r>
            <a:r>
              <a:rPr dirty="0" sz="1400" spc="-30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Brazil</a:t>
            </a:r>
            <a:endParaRPr sz="1400">
              <a:latin typeface="Poppins"/>
              <a:cs typeface="Poppins"/>
            </a:endParaRPr>
          </a:p>
          <a:p>
            <a:pPr marL="253365" marR="74295">
              <a:lnSpc>
                <a:spcPct val="104200"/>
              </a:lnSpc>
              <a:spcBef>
                <a:spcPts val="76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use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-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experience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dairy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other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sectors</a:t>
            </a:r>
            <a:r>
              <a:rPr dirty="0" sz="1200" spc="3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build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out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strong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online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ecosystem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3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ethanol.</a:t>
            </a:r>
            <a:endParaRPr sz="1200">
              <a:latin typeface="Poppins"/>
              <a:cs typeface="Poppins"/>
            </a:endParaRPr>
          </a:p>
          <a:p>
            <a:pPr marL="253365" marR="8255">
              <a:lnSpc>
                <a:spcPct val="104200"/>
              </a:lnSpc>
              <a:spcBef>
                <a:spcPts val="150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year-long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discovery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exercise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has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allowed us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confirm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that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there is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Poppins"/>
                <a:cs typeface="Poppins"/>
              </a:rPr>
              <a:t>a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strong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business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case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proceed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this.</a:t>
            </a:r>
            <a:endParaRPr sz="1200">
              <a:latin typeface="Poppins"/>
              <a:cs typeface="Poppins"/>
            </a:endParaRPr>
          </a:p>
          <a:p>
            <a:pPr marL="253365" marR="5080">
              <a:lnSpc>
                <a:spcPct val="103299"/>
              </a:lnSpc>
              <a:spcBef>
                <a:spcPts val="151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Once commercials are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 place,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we’ll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work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 partner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 Brazil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detailed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implementation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plan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including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user</a:t>
            </a:r>
            <a:endParaRPr sz="1200">
              <a:latin typeface="Poppins"/>
              <a:cs typeface="Poppins"/>
            </a:endParaRPr>
          </a:p>
          <a:p>
            <a:pPr marL="253365">
              <a:lnSpc>
                <a:spcPct val="100000"/>
              </a:lnSpc>
              <a:spcBef>
                <a:spcPts val="140"/>
              </a:spcBef>
            </a:pP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set-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up and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training.</a:t>
            </a:r>
            <a:endParaRPr sz="1200">
              <a:latin typeface="Poppins"/>
              <a:cs typeface="Poppins"/>
            </a:endParaRPr>
          </a:p>
          <a:p>
            <a:pPr marL="253365" marR="19685">
              <a:lnSpc>
                <a:spcPct val="104500"/>
              </a:lnSpc>
              <a:spcBef>
                <a:spcPts val="145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through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dirty="0" sz="1200" spc="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improve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r>
              <a:rPr dirty="0" sz="1200" spc="30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efficiency</a:t>
            </a:r>
            <a:r>
              <a:rPr dirty="0" sz="1200" spc="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all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partners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bring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it the</a:t>
            </a:r>
            <a:r>
              <a:rPr dirty="0" sz="1200" spc="3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r>
              <a:rPr dirty="0" sz="1200" spc="-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transparency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that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all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parties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seek.</a:t>
            </a:r>
            <a:endParaRPr sz="1200">
              <a:latin typeface="Poppins"/>
              <a:cs typeface="Poppins"/>
            </a:endParaRPr>
          </a:p>
          <a:p>
            <a:pPr marL="253365" marR="405765">
              <a:lnSpc>
                <a:spcPct val="105000"/>
              </a:lnSpc>
              <a:spcBef>
                <a:spcPts val="146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 are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aiming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launch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ethanol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 July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2022.</a:t>
            </a:r>
            <a:endParaRPr sz="1200">
              <a:latin typeface="Poppins"/>
              <a:cs typeface="Poppins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435096" y="1578863"/>
            <a:ext cx="64135" cy="3481070"/>
            <a:chOff x="3435096" y="1578863"/>
            <a:chExt cx="64135" cy="3481070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5096" y="1578863"/>
              <a:ext cx="64006" cy="6096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5096" y="2331719"/>
              <a:ext cx="64006" cy="6400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5096" y="3108959"/>
              <a:ext cx="64006" cy="6400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5096" y="4047743"/>
              <a:ext cx="64006" cy="6400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5096" y="4995673"/>
              <a:ext cx="64006" cy="64006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7084314" y="1070059"/>
            <a:ext cx="3375025" cy="4618355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400" b="1">
                <a:latin typeface="Poppins"/>
                <a:cs typeface="Poppins"/>
              </a:rPr>
              <a:t>Explore</a:t>
            </a:r>
            <a:r>
              <a:rPr dirty="0" sz="1400" spc="-1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new</a:t>
            </a:r>
            <a:r>
              <a:rPr dirty="0" sz="1400" spc="-40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sectors</a:t>
            </a:r>
            <a:endParaRPr sz="1400">
              <a:latin typeface="Poppins"/>
              <a:cs typeface="Poppins"/>
            </a:endParaRPr>
          </a:p>
          <a:p>
            <a:pPr marL="253365" marR="170815">
              <a:lnSpc>
                <a:spcPct val="103899"/>
              </a:lnSpc>
              <a:spcBef>
                <a:spcPts val="67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Pilot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produce,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meat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now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ethanol</a:t>
            </a:r>
            <a:r>
              <a:rPr dirty="0" sz="1200" spc="3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confirm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 us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that the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Nui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 can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be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effective</a:t>
            </a:r>
            <a:r>
              <a:rPr dirty="0" sz="1200" spc="3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many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sectors.</a:t>
            </a:r>
            <a:endParaRPr sz="1200">
              <a:latin typeface="Poppins"/>
              <a:cs typeface="Poppins"/>
            </a:endParaRPr>
          </a:p>
          <a:p>
            <a:pPr marL="253365" marR="249554">
              <a:lnSpc>
                <a:spcPct val="104299"/>
              </a:lnSpc>
              <a:spcBef>
                <a:spcPts val="149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do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recognise,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however,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that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to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succeed,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 need</a:t>
            </a:r>
            <a:r>
              <a:rPr dirty="0" sz="1200" spc="3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 right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partners and</a:t>
            </a:r>
            <a:r>
              <a:rPr dirty="0" sz="1200" spc="-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strong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knowledge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sector.</a:t>
            </a:r>
            <a:endParaRPr sz="1200">
              <a:latin typeface="Poppins"/>
              <a:cs typeface="Poppins"/>
            </a:endParaRPr>
          </a:p>
          <a:p>
            <a:pPr marL="253365" marR="53340">
              <a:lnSpc>
                <a:spcPct val="104200"/>
              </a:lnSpc>
              <a:spcBef>
                <a:spcPts val="150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 want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focus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true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commodity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dirty="0" sz="1200" spc="2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large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spot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Poppins"/>
                <a:cs typeface="Poppins"/>
              </a:rPr>
              <a:t>a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large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number</a:t>
            </a:r>
            <a:r>
              <a:rPr dirty="0" sz="12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3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buyers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sellers.</a:t>
            </a:r>
            <a:endParaRPr sz="1200">
              <a:latin typeface="Poppins"/>
              <a:cs typeface="Poppins"/>
            </a:endParaRPr>
          </a:p>
          <a:p>
            <a:pPr marL="253365" marR="5080">
              <a:lnSpc>
                <a:spcPct val="104200"/>
              </a:lnSpc>
              <a:spcBef>
                <a:spcPts val="147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discovery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phase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undertaken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in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number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3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sectors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further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determine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fit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sectors recently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identified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include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eggs,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fertiliser,</a:t>
            </a:r>
            <a:r>
              <a:rPr dirty="0" sz="1200" spc="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animal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feed,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carbon</a:t>
            </a:r>
            <a:r>
              <a:rPr dirty="0" sz="12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biofuel.</a:t>
            </a:r>
            <a:endParaRPr sz="1200">
              <a:latin typeface="Poppins"/>
              <a:cs typeface="Poppins"/>
            </a:endParaRPr>
          </a:p>
          <a:p>
            <a:pPr marL="253365" marR="55880">
              <a:lnSpc>
                <a:spcPct val="104200"/>
              </a:lnSpc>
              <a:spcBef>
                <a:spcPts val="150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Alongside this,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remain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opportunistic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consider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further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pilot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customers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where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practical.</a:t>
            </a:r>
            <a:endParaRPr sz="1200">
              <a:latin typeface="Poppins"/>
              <a:cs typeface="Poppins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286511" y="1584959"/>
            <a:ext cx="9921240" cy="5099685"/>
            <a:chOff x="286511" y="1584959"/>
            <a:chExt cx="9921240" cy="5099685"/>
          </a:xfrm>
        </p:grpSpPr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6704" y="1584959"/>
              <a:ext cx="64006" cy="6400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56704" y="2542031"/>
              <a:ext cx="64006" cy="6400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6704" y="3294889"/>
              <a:ext cx="64006" cy="6400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6704" y="4050792"/>
              <a:ext cx="64006" cy="6400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6704" y="5202935"/>
              <a:ext cx="64006" cy="64007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286512" y="6324599"/>
              <a:ext cx="9921240" cy="360045"/>
            </a:xfrm>
            <a:custGeom>
              <a:avLst/>
              <a:gdLst/>
              <a:ahLst/>
              <a:cxnLst/>
              <a:rect l="l" t="t" r="r" b="b"/>
              <a:pathLst>
                <a:path w="9921240" h="360045">
                  <a:moveTo>
                    <a:pt x="2883408" y="181356"/>
                  </a:moveTo>
                  <a:lnTo>
                    <a:pt x="2591689" y="3048"/>
                  </a:lnTo>
                  <a:lnTo>
                    <a:pt x="0" y="3048"/>
                  </a:lnTo>
                  <a:lnTo>
                    <a:pt x="291757" y="181356"/>
                  </a:lnTo>
                  <a:lnTo>
                    <a:pt x="0" y="359664"/>
                  </a:lnTo>
                  <a:lnTo>
                    <a:pt x="2591689" y="359664"/>
                  </a:lnTo>
                  <a:lnTo>
                    <a:pt x="2883408" y="181356"/>
                  </a:lnTo>
                  <a:close/>
                </a:path>
                <a:path w="9921240" h="360045">
                  <a:moveTo>
                    <a:pt x="6416040" y="181356"/>
                  </a:moveTo>
                  <a:lnTo>
                    <a:pt x="6124321" y="3048"/>
                  </a:lnTo>
                  <a:lnTo>
                    <a:pt x="3532632" y="3048"/>
                  </a:lnTo>
                  <a:lnTo>
                    <a:pt x="3824351" y="181356"/>
                  </a:lnTo>
                  <a:lnTo>
                    <a:pt x="3532632" y="359664"/>
                  </a:lnTo>
                  <a:lnTo>
                    <a:pt x="6124321" y="359664"/>
                  </a:lnTo>
                  <a:lnTo>
                    <a:pt x="6416040" y="181356"/>
                  </a:lnTo>
                  <a:close/>
                </a:path>
                <a:path w="9921240" h="360045">
                  <a:moveTo>
                    <a:pt x="9921240" y="178308"/>
                  </a:moveTo>
                  <a:lnTo>
                    <a:pt x="9629521" y="0"/>
                  </a:lnTo>
                  <a:lnTo>
                    <a:pt x="7037832" y="0"/>
                  </a:lnTo>
                  <a:lnTo>
                    <a:pt x="7329551" y="178308"/>
                  </a:lnTo>
                  <a:lnTo>
                    <a:pt x="7037832" y="356616"/>
                  </a:lnTo>
                  <a:lnTo>
                    <a:pt x="9629521" y="356616"/>
                  </a:lnTo>
                  <a:lnTo>
                    <a:pt x="9921240" y="178308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4219194" y="6363410"/>
            <a:ext cx="206819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solidFill>
                  <a:srgbClr val="FFFFFF"/>
                </a:solidFill>
                <a:latin typeface="Poppins"/>
                <a:cs typeface="Poppins"/>
              </a:rPr>
              <a:t>July</a:t>
            </a:r>
            <a:r>
              <a:rPr dirty="0" sz="1400" spc="-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400" b="1">
                <a:solidFill>
                  <a:srgbClr val="FFFFFF"/>
                </a:solidFill>
                <a:latin typeface="Poppins"/>
                <a:cs typeface="Poppins"/>
              </a:rPr>
              <a:t>2022</a:t>
            </a:r>
            <a:r>
              <a:rPr dirty="0" sz="1400" spc="-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400" b="1">
                <a:solidFill>
                  <a:srgbClr val="FFFFFF"/>
                </a:solidFill>
                <a:latin typeface="Poppins"/>
                <a:cs typeface="Poppins"/>
              </a:rPr>
              <a:t>-</a:t>
            </a:r>
            <a:r>
              <a:rPr dirty="0" sz="1400" spc="-2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400" b="1">
                <a:solidFill>
                  <a:srgbClr val="FFFFFF"/>
                </a:solidFill>
                <a:latin typeface="Poppins"/>
                <a:cs typeface="Poppins"/>
              </a:rPr>
              <a:t>end of</a:t>
            </a:r>
            <a:r>
              <a:rPr dirty="0" sz="1400" spc="-2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Poppins"/>
                <a:cs typeface="Poppins"/>
              </a:rPr>
              <a:t>2023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509141" y="6382003"/>
            <a:ext cx="43434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0" b="1">
                <a:solidFill>
                  <a:srgbClr val="FFFFFF"/>
                </a:solidFill>
                <a:latin typeface="Poppins"/>
                <a:cs typeface="Poppins"/>
              </a:rPr>
              <a:t>2022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768208" y="6366459"/>
            <a:ext cx="176403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solidFill>
                  <a:srgbClr val="FFFFFF"/>
                </a:solidFill>
                <a:latin typeface="Poppins"/>
                <a:cs typeface="Poppins"/>
              </a:rPr>
              <a:t>From</a:t>
            </a:r>
            <a:r>
              <a:rPr dirty="0" sz="1400" spc="-5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400" b="1">
                <a:solidFill>
                  <a:srgbClr val="FFFFFF"/>
                </a:solidFill>
                <a:latin typeface="Poppins"/>
                <a:cs typeface="Poppins"/>
              </a:rPr>
              <a:t>January</a:t>
            </a:r>
            <a:r>
              <a:rPr dirty="0" sz="1400" spc="-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Poppins"/>
                <a:cs typeface="Poppins"/>
              </a:rPr>
              <a:t>2023</a:t>
            </a:r>
            <a:endParaRPr sz="1400">
              <a:latin typeface="Poppins"/>
              <a:cs typeface="Poppins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441959" y="1234439"/>
            <a:ext cx="6572250" cy="4961890"/>
            <a:chOff x="441959" y="1234439"/>
            <a:chExt cx="6572250" cy="4961890"/>
          </a:xfrm>
        </p:grpSpPr>
        <p:sp>
          <p:nvSpPr>
            <p:cNvPr id="31" name="object 31" descr=""/>
            <p:cNvSpPr/>
            <p:nvPr/>
          </p:nvSpPr>
          <p:spPr>
            <a:xfrm>
              <a:off x="7007352" y="1234439"/>
              <a:ext cx="0" cy="4961890"/>
            </a:xfrm>
            <a:custGeom>
              <a:avLst/>
              <a:gdLst/>
              <a:ahLst/>
              <a:cxnLst/>
              <a:rect l="l" t="t" r="r" b="b"/>
              <a:pathLst>
                <a:path w="0" h="4961890">
                  <a:moveTo>
                    <a:pt x="0" y="0"/>
                  </a:moveTo>
                  <a:lnTo>
                    <a:pt x="0" y="4961763"/>
                  </a:lnTo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59" y="5440681"/>
              <a:ext cx="64007" cy="64006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34" name="object 3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>
                <a:solidFill>
                  <a:srgbClr val="FFFFFF"/>
                </a:solidFill>
              </a:rPr>
              <a:t>Nui</a:t>
            </a:r>
            <a:r>
              <a:rPr dirty="0" spc="-3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Markets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Pitch</a:t>
            </a:r>
            <a:r>
              <a:rPr dirty="0" spc="-2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Deck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-</a:t>
            </a:r>
            <a:r>
              <a:rPr dirty="0" spc="-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April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19" y="1773935"/>
            <a:ext cx="1091184" cy="136550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20" y="1606295"/>
            <a:ext cx="64007" cy="6400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20" y="2551175"/>
            <a:ext cx="64007" cy="6400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20" y="3121151"/>
            <a:ext cx="64007" cy="6096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063" y="4925567"/>
            <a:ext cx="1072896" cy="13136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08207" y="0"/>
            <a:ext cx="2386583" cy="7568181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457200" y="408431"/>
            <a:ext cx="307975" cy="307340"/>
          </a:xfrm>
          <a:custGeom>
            <a:avLst/>
            <a:gdLst/>
            <a:ahLst/>
            <a:cxnLst/>
            <a:rect l="l" t="t" r="r" b="b"/>
            <a:pathLst>
              <a:path w="307975" h="307340">
                <a:moveTo>
                  <a:pt x="153695" y="0"/>
                </a:moveTo>
                <a:lnTo>
                  <a:pt x="105117" y="7874"/>
                </a:lnTo>
                <a:lnTo>
                  <a:pt x="62928" y="29591"/>
                </a:lnTo>
                <a:lnTo>
                  <a:pt x="29654" y="62865"/>
                </a:lnTo>
                <a:lnTo>
                  <a:pt x="7835" y="105155"/>
                </a:lnTo>
                <a:lnTo>
                  <a:pt x="0" y="153670"/>
                </a:lnTo>
                <a:lnTo>
                  <a:pt x="7835" y="202310"/>
                </a:lnTo>
                <a:lnTo>
                  <a:pt x="29654" y="244475"/>
                </a:lnTo>
                <a:lnTo>
                  <a:pt x="62928" y="277749"/>
                </a:lnTo>
                <a:lnTo>
                  <a:pt x="105117" y="299593"/>
                </a:lnTo>
                <a:lnTo>
                  <a:pt x="153695" y="307340"/>
                </a:lnTo>
                <a:lnTo>
                  <a:pt x="202272" y="299593"/>
                </a:lnTo>
                <a:lnTo>
                  <a:pt x="244462" y="277749"/>
                </a:lnTo>
                <a:lnTo>
                  <a:pt x="277736" y="244475"/>
                </a:lnTo>
                <a:lnTo>
                  <a:pt x="299554" y="202310"/>
                </a:lnTo>
                <a:lnTo>
                  <a:pt x="307390" y="153670"/>
                </a:lnTo>
                <a:lnTo>
                  <a:pt x="299554" y="105155"/>
                </a:lnTo>
                <a:lnTo>
                  <a:pt x="277736" y="62865"/>
                </a:lnTo>
                <a:lnTo>
                  <a:pt x="244462" y="29591"/>
                </a:lnTo>
                <a:lnTo>
                  <a:pt x="202272" y="7874"/>
                </a:lnTo>
                <a:lnTo>
                  <a:pt x="153695" y="0"/>
                </a:lnTo>
                <a:close/>
              </a:path>
            </a:pathLst>
          </a:custGeom>
          <a:solidFill>
            <a:srgbClr val="04B8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46912" y="433272"/>
            <a:ext cx="130175" cy="2457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5" b="1">
                <a:solidFill>
                  <a:srgbClr val="FFFFFF"/>
                </a:solidFill>
                <a:latin typeface="Poppins"/>
                <a:cs typeface="Poppins"/>
              </a:rPr>
              <a:t>2</a:t>
            </a:r>
            <a:endParaRPr sz="1450">
              <a:latin typeface="Poppins"/>
              <a:cs typeface="Poppins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888480" y="1554479"/>
            <a:ext cx="0" cy="5248910"/>
          </a:xfrm>
          <a:custGeom>
            <a:avLst/>
            <a:gdLst/>
            <a:ahLst/>
            <a:cxnLst/>
            <a:rect l="l" t="t" r="r" b="b"/>
            <a:pathLst>
              <a:path w="0" h="5248909">
                <a:moveTo>
                  <a:pt x="0" y="0"/>
                </a:moveTo>
                <a:lnTo>
                  <a:pt x="0" y="5248313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2744" y="198881"/>
            <a:ext cx="47739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Becoming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15"/>
              <a:t> </a:t>
            </a:r>
            <a:r>
              <a:rPr dirty="0"/>
              <a:t>platform</a:t>
            </a:r>
            <a:r>
              <a:rPr dirty="0" spc="-30"/>
              <a:t> </a:t>
            </a:r>
            <a:r>
              <a:rPr dirty="0" spc="-10"/>
              <a:t>operator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337820" y="628649"/>
            <a:ext cx="10283825" cy="4603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latin typeface="Poppins"/>
                <a:cs typeface="Poppins"/>
              </a:rPr>
              <a:t>Since</a:t>
            </a:r>
            <a:r>
              <a:rPr dirty="0" sz="1400" spc="-6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2018,</a:t>
            </a:r>
            <a:r>
              <a:rPr dirty="0" sz="1400" spc="-6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Nui</a:t>
            </a:r>
            <a:r>
              <a:rPr dirty="0" sz="1400" spc="-7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has</a:t>
            </a:r>
            <a:r>
              <a:rPr dirty="0" sz="1400" spc="-30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provided</a:t>
            </a:r>
            <a:r>
              <a:rPr dirty="0" sz="1400" spc="-3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a</a:t>
            </a:r>
            <a:r>
              <a:rPr dirty="0" sz="1400" spc="-5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multi</a:t>
            </a:r>
            <a:r>
              <a:rPr dirty="0" sz="1400" spc="-5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seller/multi</a:t>
            </a:r>
            <a:r>
              <a:rPr dirty="0" sz="1400" spc="-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buyer</a:t>
            </a:r>
            <a:r>
              <a:rPr dirty="0" sz="1400" spc="-4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platform</a:t>
            </a:r>
            <a:r>
              <a:rPr dirty="0" sz="1400" spc="-3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to</a:t>
            </a:r>
            <a:r>
              <a:rPr dirty="0" sz="1400" spc="-7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Dairy</a:t>
            </a:r>
            <a:r>
              <a:rPr dirty="0" sz="1400" spc="-15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Auctions</a:t>
            </a:r>
            <a:r>
              <a:rPr dirty="0" sz="1400" spc="-5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Online</a:t>
            </a:r>
            <a:r>
              <a:rPr dirty="0" sz="1400" spc="-3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(DAO).</a:t>
            </a:r>
            <a:r>
              <a:rPr dirty="0" sz="1400" spc="-7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We</a:t>
            </a:r>
            <a:r>
              <a:rPr dirty="0" sz="1400" spc="-4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are</a:t>
            </a:r>
            <a:r>
              <a:rPr dirty="0" sz="1400" spc="-65" b="1">
                <a:latin typeface="Poppins"/>
                <a:cs typeface="Poppins"/>
              </a:rPr>
              <a:t> </a:t>
            </a:r>
            <a:r>
              <a:rPr dirty="0" sz="1400" spc="-25" b="1">
                <a:latin typeface="Poppins"/>
                <a:cs typeface="Poppins"/>
              </a:rPr>
              <a:t>now</a:t>
            </a:r>
            <a:endParaRPr sz="1400">
              <a:latin typeface="Poppins"/>
              <a:cs typeface="Poppins"/>
            </a:endParaRPr>
          </a:p>
          <a:p>
            <a:pPr algn="r" marR="34290">
              <a:lnSpc>
                <a:spcPct val="100000"/>
              </a:lnSpc>
              <a:spcBef>
                <a:spcPts val="75"/>
              </a:spcBef>
              <a:tabLst>
                <a:tab pos="553085" algn="l"/>
                <a:tab pos="10228580" algn="l"/>
              </a:tabLst>
            </a:pP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	</a:t>
            </a:r>
            <a:r>
              <a:rPr dirty="0" u="sng" sz="1400" spc="-2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expanding</a:t>
            </a:r>
            <a:r>
              <a:rPr dirty="0" u="sng" sz="1400" spc="-55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into</a:t>
            </a:r>
            <a:r>
              <a:rPr dirty="0" u="sng" sz="1400" spc="-65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the</a:t>
            </a:r>
            <a:r>
              <a:rPr dirty="0" u="sng" sz="1400" spc="-45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role</a:t>
            </a:r>
            <a:r>
              <a:rPr dirty="0" u="sng" sz="1400" spc="-2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of</a:t>
            </a:r>
            <a:r>
              <a:rPr dirty="0" u="sng" sz="1400" spc="-4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platform</a:t>
            </a:r>
            <a:r>
              <a:rPr dirty="0" u="sng" sz="1400" spc="-15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operator –</a:t>
            </a:r>
            <a:r>
              <a:rPr dirty="0" u="sng" sz="1400" spc="-1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firstly</a:t>
            </a:r>
            <a:r>
              <a:rPr dirty="0" u="sng" sz="1400" spc="-45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with</a:t>
            </a:r>
            <a:r>
              <a:rPr dirty="0" u="sng" sz="1400" spc="-25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DAO</a:t>
            </a:r>
            <a:r>
              <a:rPr dirty="0" u="sng" sz="1400" spc="-15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and</a:t>
            </a:r>
            <a:r>
              <a:rPr dirty="0" u="sng" sz="1400" spc="-15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then</a:t>
            </a:r>
            <a:r>
              <a:rPr dirty="0" u="sng" sz="1400" spc="-5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with</a:t>
            </a:r>
            <a:r>
              <a:rPr dirty="0" u="sng" sz="1400" spc="-45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Nui</a:t>
            </a:r>
            <a:r>
              <a:rPr dirty="0" u="sng" sz="1400" spc="-3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Markets</a:t>
            </a:r>
            <a:r>
              <a:rPr dirty="0" u="sng" sz="1400" spc="-15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North</a:t>
            </a:r>
            <a:r>
              <a:rPr dirty="0" u="sng" sz="1400" spc="-4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400" spc="-1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America.</a:t>
            </a:r>
            <a:r>
              <a:rPr dirty="0" u="sng" sz="1400" b="1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	</a:t>
            </a:r>
            <a:endParaRPr sz="1400">
              <a:latin typeface="Poppins"/>
              <a:cs typeface="Poppins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5272" y="5705857"/>
            <a:ext cx="64007" cy="6400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5272" y="4952999"/>
            <a:ext cx="64007" cy="64007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475284" y="1501266"/>
            <a:ext cx="6243320" cy="298005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486535" marR="5080">
              <a:lnSpc>
                <a:spcPct val="103899"/>
              </a:lnSpc>
              <a:spcBef>
                <a:spcPts val="4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DAO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was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owned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operated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by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prominent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European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dairy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trader.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Because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this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trader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also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traded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platform,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there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was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misguided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unwillingness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by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competing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traders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use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risk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advantaging their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competitor.</a:t>
            </a:r>
            <a:endParaRPr sz="1200">
              <a:latin typeface="Poppins"/>
              <a:cs typeface="Poppins"/>
            </a:endParaRPr>
          </a:p>
          <a:p>
            <a:pPr marL="1486535" marR="90170">
              <a:lnSpc>
                <a:spcPct val="103299"/>
              </a:lnSpc>
              <a:spcBef>
                <a:spcPts val="151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combat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this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issue,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acquired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DAO,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which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dirty="0" sz="1200" spc="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make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independent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any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participant.</a:t>
            </a:r>
            <a:endParaRPr sz="1200">
              <a:latin typeface="Poppins"/>
              <a:cs typeface="Poppins"/>
            </a:endParaRPr>
          </a:p>
          <a:p>
            <a:pPr algn="just" marL="1486535" marR="64769">
              <a:lnSpc>
                <a:spcPct val="104200"/>
              </a:lnSpc>
              <a:spcBef>
                <a:spcPts val="150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Since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1</a:t>
            </a:r>
            <a:r>
              <a:rPr dirty="0" sz="1200" spc="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April,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dirty="0" sz="1200" spc="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been</a:t>
            </a:r>
            <a:r>
              <a:rPr dirty="0" sz="1200" spc="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operator</a:t>
            </a:r>
            <a:r>
              <a:rPr dirty="0" sz="1200" spc="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full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control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over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platform.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rebrand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it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‘Nui</a:t>
            </a:r>
            <a:r>
              <a:rPr dirty="0" sz="1200" spc="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Europe’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later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this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year.</a:t>
            </a:r>
            <a:endParaRPr sz="1200">
              <a:latin typeface="Poppins"/>
              <a:cs typeface="Poppins"/>
            </a:endParaRPr>
          </a:p>
          <a:p>
            <a:pPr algn="just" marL="12700" marR="83185">
              <a:lnSpc>
                <a:spcPct val="100000"/>
              </a:lnSpc>
              <a:spcBef>
                <a:spcPts val="1080"/>
              </a:spcBef>
            </a:pPr>
            <a:r>
              <a:rPr dirty="0" sz="1200" b="1">
                <a:latin typeface="Poppins"/>
                <a:cs typeface="Poppins"/>
              </a:rPr>
              <a:t>Since</a:t>
            </a:r>
            <a:r>
              <a:rPr dirty="0" sz="1200" spc="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the</a:t>
            </a:r>
            <a:r>
              <a:rPr dirty="0" sz="1200" spc="1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announcement</a:t>
            </a:r>
            <a:r>
              <a:rPr dirty="0" sz="1200" spc="1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of</a:t>
            </a:r>
            <a:r>
              <a:rPr dirty="0" sz="1200" spc="3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the</a:t>
            </a:r>
            <a:r>
              <a:rPr dirty="0" sz="1200" spc="1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acquisition</a:t>
            </a:r>
            <a:r>
              <a:rPr dirty="0" sz="1200" spc="2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of</a:t>
            </a:r>
            <a:r>
              <a:rPr dirty="0" sz="1200" spc="1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DAO,</a:t>
            </a:r>
            <a:r>
              <a:rPr dirty="0" sz="1200" spc="2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which</a:t>
            </a:r>
            <a:r>
              <a:rPr dirty="0" sz="1200" spc="2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will</a:t>
            </a:r>
            <a:r>
              <a:rPr dirty="0" sz="1200" spc="2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make</a:t>
            </a:r>
            <a:r>
              <a:rPr dirty="0" sz="1200" spc="1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it</a:t>
            </a:r>
            <a:r>
              <a:rPr dirty="0" sz="1200" spc="-15" b="1">
                <a:latin typeface="Poppins"/>
                <a:cs typeface="Poppins"/>
              </a:rPr>
              <a:t> </a:t>
            </a:r>
            <a:r>
              <a:rPr dirty="0" sz="1200" spc="-10" b="1">
                <a:latin typeface="Poppins"/>
                <a:cs typeface="Poppins"/>
              </a:rPr>
              <a:t>industry </a:t>
            </a:r>
            <a:r>
              <a:rPr dirty="0" sz="1200" b="1">
                <a:latin typeface="Poppins"/>
                <a:cs typeface="Poppins"/>
              </a:rPr>
              <a:t>agnostic</a:t>
            </a:r>
            <a:r>
              <a:rPr dirty="0" sz="1200" spc="13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and</a:t>
            </a:r>
            <a:r>
              <a:rPr dirty="0" sz="1200" spc="15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independent,</a:t>
            </a:r>
            <a:r>
              <a:rPr dirty="0" sz="1200" spc="17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we</a:t>
            </a:r>
            <a:r>
              <a:rPr dirty="0" sz="1200" spc="17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have</a:t>
            </a:r>
            <a:r>
              <a:rPr dirty="0" sz="1200" spc="16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5</a:t>
            </a:r>
            <a:r>
              <a:rPr dirty="0" sz="1200" spc="14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historical</a:t>
            </a:r>
            <a:r>
              <a:rPr dirty="0" sz="1200" spc="18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companies</a:t>
            </a:r>
            <a:r>
              <a:rPr dirty="0" sz="1200" spc="14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that</a:t>
            </a:r>
            <a:r>
              <a:rPr dirty="0" sz="1200" spc="170" b="1">
                <a:latin typeface="Poppins"/>
                <a:cs typeface="Poppins"/>
              </a:rPr>
              <a:t> </a:t>
            </a:r>
            <a:r>
              <a:rPr dirty="0" sz="1200" spc="-10" b="1">
                <a:latin typeface="Poppins"/>
                <a:cs typeface="Poppins"/>
              </a:rPr>
              <a:t>reactivated </a:t>
            </a:r>
            <a:r>
              <a:rPr dirty="0" sz="1200" b="1">
                <a:latin typeface="Poppins"/>
                <a:cs typeface="Poppins"/>
              </a:rPr>
              <a:t>their</a:t>
            </a:r>
            <a:r>
              <a:rPr dirty="0" sz="1200" spc="2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account</a:t>
            </a:r>
            <a:r>
              <a:rPr dirty="0" sz="1200" spc="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and</a:t>
            </a:r>
            <a:r>
              <a:rPr dirty="0" sz="1200" spc="1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4</a:t>
            </a:r>
            <a:r>
              <a:rPr dirty="0" sz="1200" spc="-8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new</a:t>
            </a:r>
            <a:r>
              <a:rPr dirty="0" sz="1200" spc="2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companies</a:t>
            </a:r>
            <a:r>
              <a:rPr dirty="0" sz="1200" spc="4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that</a:t>
            </a:r>
            <a:r>
              <a:rPr dirty="0" sz="1200" spc="5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joined</a:t>
            </a:r>
            <a:r>
              <a:rPr dirty="0" sz="1200" spc="1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the</a:t>
            </a:r>
            <a:r>
              <a:rPr dirty="0" sz="1200" spc="65" b="1">
                <a:latin typeface="Poppins"/>
                <a:cs typeface="Poppins"/>
              </a:rPr>
              <a:t> </a:t>
            </a:r>
            <a:r>
              <a:rPr dirty="0" sz="1200" spc="-10" b="1">
                <a:latin typeface="Poppins"/>
                <a:cs typeface="Poppins"/>
              </a:rPr>
              <a:t>platform.</a:t>
            </a:r>
            <a:endParaRPr sz="1200">
              <a:latin typeface="Poppins"/>
              <a:cs typeface="Poppins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b="1">
                <a:latin typeface="Poppins"/>
                <a:cs typeface="Poppins"/>
              </a:rPr>
              <a:t>This</a:t>
            </a:r>
            <a:r>
              <a:rPr dirty="0" sz="1200" spc="3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gives</a:t>
            </a:r>
            <a:r>
              <a:rPr dirty="0" sz="1200" spc="3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a</a:t>
            </a:r>
            <a:r>
              <a:rPr dirty="0" sz="1200" spc="5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total</a:t>
            </a:r>
            <a:r>
              <a:rPr dirty="0" sz="1200" spc="4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of</a:t>
            </a:r>
            <a:r>
              <a:rPr dirty="0" sz="1200" spc="5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95</a:t>
            </a:r>
            <a:r>
              <a:rPr dirty="0" sz="1200" spc="4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companies</a:t>
            </a:r>
            <a:r>
              <a:rPr dirty="0" sz="1200" spc="4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trading</a:t>
            </a:r>
            <a:r>
              <a:rPr dirty="0" sz="1200" spc="35" b="1">
                <a:latin typeface="Poppins"/>
                <a:cs typeface="Poppins"/>
              </a:rPr>
              <a:t> </a:t>
            </a:r>
            <a:r>
              <a:rPr dirty="0" sz="1200" spc="-20" b="1">
                <a:latin typeface="Poppins"/>
                <a:cs typeface="Poppins"/>
              </a:rPr>
              <a:t>on</a:t>
            </a:r>
            <a:r>
              <a:rPr dirty="0" sz="1200" spc="-60" b="1">
                <a:latin typeface="Poppins"/>
                <a:cs typeface="Poppins"/>
              </a:rPr>
              <a:t> </a:t>
            </a:r>
            <a:r>
              <a:rPr dirty="0" sz="1200" spc="-20" b="1">
                <a:latin typeface="Poppins"/>
                <a:cs typeface="Poppins"/>
              </a:rPr>
              <a:t>DAO.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979666" y="1360677"/>
            <a:ext cx="3453129" cy="5505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3210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Poppins"/>
                <a:cs typeface="Poppins"/>
              </a:rPr>
              <a:t>Benefits</a:t>
            </a:r>
            <a:r>
              <a:rPr dirty="0" sz="1200" spc="-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of</a:t>
            </a:r>
            <a:r>
              <a:rPr dirty="0" sz="1200" spc="-1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Nui</a:t>
            </a:r>
            <a:r>
              <a:rPr dirty="0" sz="1200" spc="-1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becoming</a:t>
            </a:r>
            <a:r>
              <a:rPr dirty="0" sz="1200" spc="-4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the</a:t>
            </a:r>
            <a:r>
              <a:rPr dirty="0" sz="1200" spc="-15" b="1">
                <a:latin typeface="Poppins"/>
                <a:cs typeface="Poppins"/>
              </a:rPr>
              <a:t> </a:t>
            </a:r>
            <a:r>
              <a:rPr dirty="0" sz="1200" spc="-10" b="1">
                <a:latin typeface="Poppins"/>
                <a:cs typeface="Poppins"/>
              </a:rPr>
              <a:t>platform </a:t>
            </a:r>
            <a:r>
              <a:rPr dirty="0" sz="1200" b="1">
                <a:latin typeface="Poppins"/>
                <a:cs typeface="Poppins"/>
              </a:rPr>
              <a:t>operator</a:t>
            </a:r>
            <a:r>
              <a:rPr dirty="0" sz="1200" spc="-3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on</a:t>
            </a:r>
            <a:r>
              <a:rPr dirty="0" sz="1200" spc="-1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our</a:t>
            </a:r>
            <a:r>
              <a:rPr dirty="0" sz="1200" spc="-1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multi</a:t>
            </a:r>
            <a:r>
              <a:rPr dirty="0" sz="1200" spc="-1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seller/multi</a:t>
            </a:r>
            <a:r>
              <a:rPr dirty="0" sz="1200" spc="-35" b="1">
                <a:latin typeface="Poppins"/>
                <a:cs typeface="Poppins"/>
              </a:rPr>
              <a:t> </a:t>
            </a:r>
            <a:r>
              <a:rPr dirty="0" sz="1200" spc="-20" b="1">
                <a:latin typeface="Poppins"/>
                <a:cs typeface="Poppins"/>
              </a:rPr>
              <a:t>buyer </a:t>
            </a:r>
            <a:r>
              <a:rPr dirty="0" sz="1200" spc="-10" b="1">
                <a:latin typeface="Poppins"/>
                <a:cs typeface="Poppins"/>
              </a:rPr>
              <a:t>platforms:</a:t>
            </a:r>
            <a:endParaRPr sz="1200">
              <a:latin typeface="Poppins"/>
              <a:cs typeface="Poppins"/>
            </a:endParaRPr>
          </a:p>
          <a:p>
            <a:pPr algn="just" marL="253365" marR="60960">
              <a:lnSpc>
                <a:spcPct val="104200"/>
              </a:lnSpc>
              <a:spcBef>
                <a:spcPts val="135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Increased</a:t>
            </a:r>
            <a:r>
              <a:rPr dirty="0" sz="1200" spc="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trust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platforms</a:t>
            </a:r>
            <a:r>
              <a:rPr dirty="0" sz="1200" spc="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is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industry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agnostic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does</a:t>
            </a:r>
            <a:r>
              <a:rPr dirty="0" sz="1200" spc="10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not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r>
              <a:rPr dirty="0" sz="1200" spc="1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on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platforms.</a:t>
            </a:r>
            <a:endParaRPr sz="1200">
              <a:latin typeface="Poppins"/>
              <a:cs typeface="Poppins"/>
            </a:endParaRPr>
          </a:p>
          <a:p>
            <a:pPr marL="253365" marR="64135">
              <a:lnSpc>
                <a:spcPct val="104200"/>
              </a:lnSpc>
              <a:spcBef>
                <a:spcPts val="150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gains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clearer</a:t>
            </a:r>
            <a:r>
              <a:rPr dirty="0" sz="1200" spc="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view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customer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needs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dirty="0" sz="1200" spc="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closer</a:t>
            </a:r>
            <a:r>
              <a:rPr dirty="0" sz="1200" spc="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end</a:t>
            </a:r>
            <a:r>
              <a:rPr dirty="0" sz="1200" spc="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users.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Our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overall</a:t>
            </a:r>
            <a:r>
              <a:rPr dirty="0" sz="1200" spc="11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industry</a:t>
            </a:r>
            <a:r>
              <a:rPr dirty="0" sz="1200" spc="1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knowledge</a:t>
            </a:r>
            <a:r>
              <a:rPr dirty="0" sz="1200" spc="1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increases.</a:t>
            </a:r>
            <a:endParaRPr sz="1200">
              <a:latin typeface="Poppins"/>
              <a:cs typeface="Poppins"/>
            </a:endParaRPr>
          </a:p>
          <a:p>
            <a:pPr marL="253365" marR="285750">
              <a:lnSpc>
                <a:spcPct val="103299"/>
              </a:lnSpc>
              <a:spcBef>
                <a:spcPts val="151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receives</a:t>
            </a:r>
            <a:r>
              <a:rPr dirty="0" sz="1200" spc="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100%</a:t>
            </a:r>
            <a:r>
              <a:rPr dirty="0" sz="1200" spc="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revenue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from</a:t>
            </a:r>
            <a:r>
              <a:rPr dirty="0" sz="1200" spc="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platforms.</a:t>
            </a:r>
            <a:endParaRPr sz="1200">
              <a:latin typeface="Poppins"/>
              <a:cs typeface="Poppins"/>
            </a:endParaRPr>
          </a:p>
          <a:p>
            <a:pPr marL="253365" marR="5080">
              <a:lnSpc>
                <a:spcPct val="103800"/>
              </a:lnSpc>
              <a:spcBef>
                <a:spcPts val="150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dirty="0" sz="1200" spc="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can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upsell</a:t>
            </a:r>
            <a:r>
              <a:rPr dirty="0" sz="1200" spc="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customers,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starting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them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off</a:t>
            </a:r>
            <a:r>
              <a:rPr dirty="0" sz="1200" spc="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multi</a:t>
            </a:r>
            <a:r>
              <a:rPr dirty="0" sz="1200" spc="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seller/multi</a:t>
            </a:r>
            <a:r>
              <a:rPr dirty="0" sz="1200" spc="10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buyer</a:t>
            </a:r>
            <a:r>
              <a:rPr dirty="0" sz="1200" spc="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platform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before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offering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them</a:t>
            </a:r>
            <a:r>
              <a:rPr dirty="0" sz="1200" spc="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option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have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own</a:t>
            </a:r>
            <a:r>
              <a:rPr dirty="0" sz="1200" spc="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single</a:t>
            </a:r>
            <a:r>
              <a:rPr dirty="0" sz="1200" spc="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seller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once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they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familiar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dirty="0" sz="1200" spc="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technology.</a:t>
            </a:r>
            <a:endParaRPr sz="1200">
              <a:latin typeface="Poppins"/>
              <a:cs typeface="Poppins"/>
            </a:endParaRPr>
          </a:p>
          <a:p>
            <a:pPr marL="253365" marR="266700">
              <a:lnSpc>
                <a:spcPct val="105000"/>
              </a:lnSpc>
              <a:spcBef>
                <a:spcPts val="149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platforms</a:t>
            </a:r>
            <a:r>
              <a:rPr dirty="0" sz="1200" spc="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can</a:t>
            </a:r>
            <a:r>
              <a:rPr dirty="0" sz="1200" spc="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be</a:t>
            </a:r>
            <a:r>
              <a:rPr dirty="0" sz="1200" spc="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Nui-branded,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allowing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us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grow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brand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awareness.</a:t>
            </a:r>
            <a:endParaRPr sz="1200">
              <a:latin typeface="Poppins"/>
              <a:cs typeface="Poppins"/>
            </a:endParaRPr>
          </a:p>
          <a:p>
            <a:pPr marL="253365" marR="8890">
              <a:lnSpc>
                <a:spcPct val="103800"/>
              </a:lnSpc>
              <a:spcBef>
                <a:spcPts val="151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can</a:t>
            </a:r>
            <a:r>
              <a:rPr dirty="0" sz="1200" spc="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increase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offering</a:t>
            </a:r>
            <a:r>
              <a:rPr dirty="0" sz="1200" spc="10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current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dirty="0" sz="1200" spc="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able</a:t>
            </a:r>
            <a:r>
              <a:rPr dirty="0" sz="1200" spc="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facilitate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buyers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moving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from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one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multi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seller/multi</a:t>
            </a:r>
            <a:r>
              <a:rPr dirty="0" sz="1200" spc="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buyer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platforms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one</a:t>
            </a:r>
            <a:r>
              <a:rPr dirty="0" sz="1200" spc="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our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single</a:t>
            </a:r>
            <a:r>
              <a:rPr dirty="0" sz="1200" spc="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seller</a:t>
            </a:r>
            <a:r>
              <a:rPr dirty="0" sz="1200" spc="1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platforms.</a:t>
            </a:r>
            <a:endParaRPr sz="1200">
              <a:latin typeface="Poppins"/>
              <a:cs typeface="Poppins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01256" y="2907791"/>
            <a:ext cx="164592" cy="124967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01256" y="3660649"/>
            <a:ext cx="164592" cy="124966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01256" y="4239767"/>
            <a:ext cx="164592" cy="121919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01256" y="5376671"/>
            <a:ext cx="164592" cy="124968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01256" y="5955791"/>
            <a:ext cx="164592" cy="124968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01256" y="2142743"/>
            <a:ext cx="164592" cy="124967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4752" y="51815"/>
            <a:ext cx="4130039" cy="4032503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1969770" y="4889068"/>
            <a:ext cx="4460875" cy="134937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4299"/>
              </a:lnSpc>
              <a:spcBef>
                <a:spcPts val="4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April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2022,</a:t>
            </a:r>
            <a:r>
              <a:rPr dirty="0" sz="1200" spc="-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 will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launch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North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America,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our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second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multi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seller/multi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buyer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platform.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be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operator.</a:t>
            </a:r>
            <a:endParaRPr sz="1200">
              <a:latin typeface="Poppins"/>
              <a:cs typeface="Poppins"/>
            </a:endParaRPr>
          </a:p>
          <a:p>
            <a:pPr marL="12700" marR="393065">
              <a:lnSpc>
                <a:spcPct val="103400"/>
              </a:lnSpc>
              <a:spcBef>
                <a:spcPts val="151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This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Nui’s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presence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 the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North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American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Dairy</a:t>
            </a:r>
            <a:r>
              <a:rPr dirty="0" sz="1200" spc="-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Market,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where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already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provide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single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seller platforms.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>
                <a:solidFill>
                  <a:srgbClr val="FFFFFF"/>
                </a:solidFill>
              </a:rPr>
              <a:t>Nui</a:t>
            </a:r>
            <a:r>
              <a:rPr dirty="0" spc="-3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Markets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Pitch</a:t>
            </a:r>
            <a:r>
              <a:rPr dirty="0" spc="-2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Deck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-</a:t>
            </a:r>
            <a:r>
              <a:rPr dirty="0" spc="-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April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064752" y="0"/>
            <a:ext cx="4130040" cy="7568565"/>
            <a:chOff x="9064752" y="0"/>
            <a:chExt cx="4130040" cy="7568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8208" y="0"/>
              <a:ext cx="2386583" cy="756818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4752" y="51815"/>
              <a:ext cx="4130039" cy="4032503"/>
            </a:xfrm>
            <a:prstGeom prst="rect">
              <a:avLst/>
            </a:prstGeom>
          </p:spPr>
        </p:pic>
      </p:grpSp>
      <p:sp>
        <p:nvSpPr>
          <p:cNvPr id="5" name="object 5" descr=""/>
          <p:cNvSpPr/>
          <p:nvPr/>
        </p:nvSpPr>
        <p:spPr>
          <a:xfrm>
            <a:off x="457200" y="408431"/>
            <a:ext cx="307975" cy="307340"/>
          </a:xfrm>
          <a:custGeom>
            <a:avLst/>
            <a:gdLst/>
            <a:ahLst/>
            <a:cxnLst/>
            <a:rect l="l" t="t" r="r" b="b"/>
            <a:pathLst>
              <a:path w="307975" h="307340">
                <a:moveTo>
                  <a:pt x="153695" y="0"/>
                </a:moveTo>
                <a:lnTo>
                  <a:pt x="105117" y="7874"/>
                </a:lnTo>
                <a:lnTo>
                  <a:pt x="62928" y="29591"/>
                </a:lnTo>
                <a:lnTo>
                  <a:pt x="29654" y="62865"/>
                </a:lnTo>
                <a:lnTo>
                  <a:pt x="7835" y="105155"/>
                </a:lnTo>
                <a:lnTo>
                  <a:pt x="0" y="153670"/>
                </a:lnTo>
                <a:lnTo>
                  <a:pt x="7835" y="202310"/>
                </a:lnTo>
                <a:lnTo>
                  <a:pt x="29654" y="244475"/>
                </a:lnTo>
                <a:lnTo>
                  <a:pt x="62928" y="277749"/>
                </a:lnTo>
                <a:lnTo>
                  <a:pt x="105117" y="299593"/>
                </a:lnTo>
                <a:lnTo>
                  <a:pt x="153695" y="307340"/>
                </a:lnTo>
                <a:lnTo>
                  <a:pt x="202272" y="299593"/>
                </a:lnTo>
                <a:lnTo>
                  <a:pt x="244462" y="277749"/>
                </a:lnTo>
                <a:lnTo>
                  <a:pt x="277736" y="244475"/>
                </a:lnTo>
                <a:lnTo>
                  <a:pt x="299554" y="202310"/>
                </a:lnTo>
                <a:lnTo>
                  <a:pt x="307390" y="153670"/>
                </a:lnTo>
                <a:lnTo>
                  <a:pt x="299554" y="105155"/>
                </a:lnTo>
                <a:lnTo>
                  <a:pt x="277736" y="62865"/>
                </a:lnTo>
                <a:lnTo>
                  <a:pt x="244462" y="29591"/>
                </a:lnTo>
                <a:lnTo>
                  <a:pt x="202272" y="7874"/>
                </a:lnTo>
                <a:lnTo>
                  <a:pt x="153695" y="0"/>
                </a:lnTo>
                <a:close/>
              </a:path>
            </a:pathLst>
          </a:custGeom>
          <a:solidFill>
            <a:srgbClr val="04B8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46912" y="433272"/>
            <a:ext cx="136525" cy="2457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5" b="1">
                <a:solidFill>
                  <a:srgbClr val="FFFFFF"/>
                </a:solidFill>
                <a:latin typeface="Poppins"/>
                <a:cs typeface="Poppins"/>
              </a:rPr>
              <a:t>3</a:t>
            </a:r>
            <a:endParaRPr sz="1450">
              <a:latin typeface="Poppins"/>
              <a:cs typeface="Poppi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2685" y="254330"/>
            <a:ext cx="833056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Enhancing</a:t>
            </a:r>
            <a:r>
              <a:rPr dirty="0" spc="-10"/>
              <a:t> </a:t>
            </a:r>
            <a:r>
              <a:rPr dirty="0"/>
              <a:t>platform</a:t>
            </a:r>
            <a:r>
              <a:rPr dirty="0" spc="-65"/>
              <a:t> </a:t>
            </a:r>
            <a:r>
              <a:rPr dirty="0"/>
              <a:t>features</a:t>
            </a:r>
            <a:r>
              <a:rPr dirty="0" spc="-55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drive</a:t>
            </a:r>
            <a:r>
              <a:rPr dirty="0" spc="-35"/>
              <a:t> </a:t>
            </a:r>
            <a:r>
              <a:rPr dirty="0"/>
              <a:t>revenue </a:t>
            </a:r>
            <a:r>
              <a:rPr dirty="0" spc="-10"/>
              <a:t>growth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880973" y="709041"/>
            <a:ext cx="884936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latin typeface="Poppins"/>
                <a:cs typeface="Poppins"/>
              </a:rPr>
              <a:t>Our</a:t>
            </a:r>
            <a:r>
              <a:rPr dirty="0" sz="1400" spc="-5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third</a:t>
            </a:r>
            <a:r>
              <a:rPr dirty="0" sz="1400" spc="-4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path</a:t>
            </a:r>
            <a:r>
              <a:rPr dirty="0" sz="1400" spc="-3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to</a:t>
            </a:r>
            <a:r>
              <a:rPr dirty="0" sz="1400" spc="-5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growth</a:t>
            </a:r>
            <a:r>
              <a:rPr dirty="0" sz="1400" spc="-3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will</a:t>
            </a:r>
            <a:r>
              <a:rPr dirty="0" sz="1400" spc="-1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see</a:t>
            </a:r>
            <a:r>
              <a:rPr dirty="0" sz="1400" spc="-2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us</a:t>
            </a:r>
            <a:r>
              <a:rPr dirty="0" sz="1400" spc="-4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developing</a:t>
            </a:r>
            <a:r>
              <a:rPr dirty="0" sz="1400" spc="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new</a:t>
            </a:r>
            <a:r>
              <a:rPr dirty="0" sz="1400" spc="-1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features</a:t>
            </a:r>
            <a:r>
              <a:rPr dirty="0" sz="1400" spc="-3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to</a:t>
            </a:r>
            <a:r>
              <a:rPr dirty="0" sz="1400" spc="-5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drive</a:t>
            </a:r>
            <a:r>
              <a:rPr dirty="0" sz="1400" spc="-2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an</a:t>
            </a:r>
            <a:r>
              <a:rPr dirty="0" sz="1400" spc="-3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increase</a:t>
            </a:r>
            <a:r>
              <a:rPr dirty="0" sz="1400" spc="1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in</a:t>
            </a:r>
            <a:r>
              <a:rPr dirty="0" sz="1400" spc="-3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trade</a:t>
            </a:r>
            <a:r>
              <a:rPr dirty="0" sz="1400" spc="30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volume.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074164" y="1687067"/>
            <a:ext cx="487680" cy="4843780"/>
          </a:xfrm>
          <a:custGeom>
            <a:avLst/>
            <a:gdLst/>
            <a:ahLst/>
            <a:cxnLst/>
            <a:rect l="l" t="t" r="r" b="b"/>
            <a:pathLst>
              <a:path w="487680" h="4843780">
                <a:moveTo>
                  <a:pt x="487299" y="4843221"/>
                </a:moveTo>
                <a:lnTo>
                  <a:pt x="422529" y="4841621"/>
                </a:lnTo>
                <a:lnTo>
                  <a:pt x="364363" y="4837125"/>
                </a:lnTo>
                <a:lnTo>
                  <a:pt x="314960" y="4830140"/>
                </a:lnTo>
                <a:lnTo>
                  <a:pt x="276860" y="4821110"/>
                </a:lnTo>
                <a:lnTo>
                  <a:pt x="243712" y="4798568"/>
                </a:lnTo>
                <a:lnTo>
                  <a:pt x="243712" y="2432939"/>
                </a:lnTo>
                <a:lnTo>
                  <a:pt x="234950" y="2421128"/>
                </a:lnTo>
                <a:lnTo>
                  <a:pt x="172338" y="2401442"/>
                </a:lnTo>
                <a:lnTo>
                  <a:pt x="122936" y="2394457"/>
                </a:lnTo>
                <a:lnTo>
                  <a:pt x="64769" y="2389886"/>
                </a:lnTo>
                <a:lnTo>
                  <a:pt x="0" y="2388362"/>
                </a:lnTo>
                <a:lnTo>
                  <a:pt x="64769" y="2386711"/>
                </a:lnTo>
                <a:lnTo>
                  <a:pt x="122936" y="2382266"/>
                </a:lnTo>
                <a:lnTo>
                  <a:pt x="172338" y="2375280"/>
                </a:lnTo>
                <a:lnTo>
                  <a:pt x="210438" y="2366264"/>
                </a:lnTo>
                <a:lnTo>
                  <a:pt x="243712" y="2343657"/>
                </a:lnTo>
                <a:lnTo>
                  <a:pt x="243712" y="44703"/>
                </a:lnTo>
                <a:lnTo>
                  <a:pt x="252349" y="32765"/>
                </a:lnTo>
                <a:lnTo>
                  <a:pt x="276860" y="22098"/>
                </a:lnTo>
                <a:lnTo>
                  <a:pt x="314960" y="13080"/>
                </a:lnTo>
                <a:lnTo>
                  <a:pt x="364363" y="6095"/>
                </a:lnTo>
                <a:lnTo>
                  <a:pt x="422529" y="1650"/>
                </a:lnTo>
                <a:lnTo>
                  <a:pt x="487299" y="0"/>
                </a:lnTo>
              </a:path>
            </a:pathLst>
          </a:custGeom>
          <a:ln w="16065">
            <a:solidFill>
              <a:srgbClr val="A3D3E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98120" y="3782567"/>
            <a:ext cx="1884045" cy="810895"/>
          </a:xfrm>
          <a:prstGeom prst="rect">
            <a:avLst/>
          </a:prstGeom>
          <a:solidFill>
            <a:srgbClr val="1BA9D4">
              <a:alpha val="14901"/>
            </a:srgbClr>
          </a:solidFill>
        </p:spPr>
        <p:txBody>
          <a:bodyPr wrap="square" lIns="0" tIns="89535" rIns="0" bIns="0" rtlCol="0" vert="horz">
            <a:spAutoFit/>
          </a:bodyPr>
          <a:lstStyle/>
          <a:p>
            <a:pPr marL="99060" marR="53975">
              <a:lnSpc>
                <a:spcPct val="103400"/>
              </a:lnSpc>
              <a:spcBef>
                <a:spcPts val="705"/>
              </a:spcBef>
            </a:pPr>
            <a:r>
              <a:rPr dirty="0" sz="1200" b="1">
                <a:latin typeface="Poppins"/>
                <a:cs typeface="Poppins"/>
              </a:rPr>
              <a:t>We</a:t>
            </a:r>
            <a:r>
              <a:rPr dirty="0" sz="1200" spc="-3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will</a:t>
            </a:r>
            <a:r>
              <a:rPr dirty="0" sz="1200" spc="-4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increase</a:t>
            </a:r>
            <a:r>
              <a:rPr dirty="0" sz="1200" spc="-10" b="1">
                <a:latin typeface="Poppins"/>
                <a:cs typeface="Poppins"/>
              </a:rPr>
              <a:t> trade </a:t>
            </a:r>
            <a:r>
              <a:rPr dirty="0" sz="1200" b="1">
                <a:latin typeface="Poppins"/>
                <a:cs typeface="Poppins"/>
              </a:rPr>
              <a:t>volume</a:t>
            </a:r>
            <a:r>
              <a:rPr dirty="0" sz="1200" spc="-1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on </a:t>
            </a:r>
            <a:r>
              <a:rPr dirty="0" sz="1200" spc="-25" b="1">
                <a:latin typeface="Poppins"/>
                <a:cs typeface="Poppins"/>
              </a:rPr>
              <a:t>Nui </a:t>
            </a:r>
            <a:r>
              <a:rPr dirty="0" sz="1200" b="1">
                <a:latin typeface="Poppins"/>
                <a:cs typeface="Poppins"/>
              </a:rPr>
              <a:t>platforms </a:t>
            </a:r>
            <a:r>
              <a:rPr dirty="0" sz="1200" spc="-10" b="1">
                <a:latin typeface="Poppins"/>
                <a:cs typeface="Poppins"/>
              </a:rPr>
              <a:t>through: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560320" y="1380743"/>
            <a:ext cx="1990725" cy="859790"/>
          </a:xfrm>
          <a:prstGeom prst="rect">
            <a:avLst/>
          </a:prstGeom>
          <a:solidFill>
            <a:srgbClr val="1BA9D4">
              <a:alpha val="14901"/>
            </a:srgbClr>
          </a:solidFill>
        </p:spPr>
        <p:txBody>
          <a:bodyPr wrap="square" lIns="0" tIns="145415" rIns="0" bIns="0" rtlCol="0" vert="horz">
            <a:spAutoFit/>
          </a:bodyPr>
          <a:lstStyle/>
          <a:p>
            <a:pPr marL="105410" marR="194945">
              <a:lnSpc>
                <a:spcPct val="108300"/>
              </a:lnSpc>
              <a:spcBef>
                <a:spcPts val="1145"/>
              </a:spcBef>
            </a:pPr>
            <a:r>
              <a:rPr dirty="0" sz="1200">
                <a:latin typeface="Poppins"/>
                <a:cs typeface="Poppins"/>
              </a:rPr>
              <a:t>Increasing</a:t>
            </a:r>
            <a:r>
              <a:rPr dirty="0" sz="1200" spc="-30">
                <a:latin typeface="Poppins"/>
                <a:cs typeface="Poppins"/>
              </a:rPr>
              <a:t> </a:t>
            </a:r>
            <a:r>
              <a:rPr dirty="0" sz="1200">
                <a:latin typeface="Poppins"/>
                <a:cs typeface="Poppins"/>
              </a:rPr>
              <a:t>flexibility</a:t>
            </a:r>
            <a:r>
              <a:rPr dirty="0" sz="1200" spc="40">
                <a:latin typeface="Poppins"/>
                <a:cs typeface="Poppins"/>
              </a:rPr>
              <a:t> </a:t>
            </a:r>
            <a:r>
              <a:rPr dirty="0" sz="1200" spc="-25">
                <a:latin typeface="Poppins"/>
                <a:cs typeface="Poppins"/>
              </a:rPr>
              <a:t>of </a:t>
            </a:r>
            <a:r>
              <a:rPr dirty="0" sz="1200" spc="-10">
                <a:latin typeface="Poppins"/>
                <a:cs typeface="Poppins"/>
              </a:rPr>
              <a:t>trade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566416" y="2877311"/>
            <a:ext cx="1993900" cy="856615"/>
          </a:xfrm>
          <a:prstGeom prst="rect">
            <a:avLst/>
          </a:prstGeom>
          <a:solidFill>
            <a:srgbClr val="1BA9D4">
              <a:alpha val="14901"/>
            </a:srgbClr>
          </a:solidFill>
        </p:spPr>
        <p:txBody>
          <a:bodyPr wrap="square" lIns="0" tIns="159385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1255"/>
              </a:spcBef>
            </a:pPr>
            <a:r>
              <a:rPr dirty="0" sz="1200">
                <a:latin typeface="Poppins"/>
                <a:cs typeface="Poppins"/>
              </a:rPr>
              <a:t>Further</a:t>
            </a:r>
            <a:r>
              <a:rPr dirty="0" sz="1200" spc="-25">
                <a:latin typeface="Poppins"/>
                <a:cs typeface="Poppins"/>
              </a:rPr>
              <a:t> </a:t>
            </a:r>
            <a:r>
              <a:rPr dirty="0" sz="1200">
                <a:latin typeface="Poppins"/>
                <a:cs typeface="Poppins"/>
              </a:rPr>
              <a:t>improving</a:t>
            </a:r>
            <a:r>
              <a:rPr dirty="0" sz="1200" spc="-20">
                <a:latin typeface="Poppins"/>
                <a:cs typeface="Poppins"/>
              </a:rPr>
              <a:t> </a:t>
            </a:r>
            <a:r>
              <a:rPr dirty="0" sz="1200" spc="-10">
                <a:latin typeface="Poppins"/>
                <a:cs typeface="Poppins"/>
              </a:rPr>
              <a:t>trade</a:t>
            </a:r>
            <a:endParaRPr sz="1200">
              <a:latin typeface="Poppins"/>
              <a:cs typeface="Poppins"/>
            </a:endParaRPr>
          </a:p>
          <a:p>
            <a:pPr marL="10795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Poppins"/>
                <a:cs typeface="Poppins"/>
              </a:rPr>
              <a:t>efficiency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560320" y="4477511"/>
            <a:ext cx="1990725" cy="856615"/>
          </a:xfrm>
          <a:prstGeom prst="rect">
            <a:avLst/>
          </a:prstGeom>
          <a:solidFill>
            <a:srgbClr val="1BA9D4">
              <a:alpha val="14901"/>
            </a:srgbClr>
          </a:solidFill>
        </p:spPr>
        <p:txBody>
          <a:bodyPr wrap="square" lIns="0" tIns="66675" rIns="0" bIns="0" rtlCol="0" vert="horz">
            <a:spAutoFit/>
          </a:bodyPr>
          <a:lstStyle/>
          <a:p>
            <a:pPr marL="105410" marR="323850">
              <a:lnSpc>
                <a:spcPct val="109300"/>
              </a:lnSpc>
              <a:spcBef>
                <a:spcPts val="525"/>
              </a:spcBef>
            </a:pPr>
            <a:r>
              <a:rPr dirty="0" sz="1200">
                <a:latin typeface="Poppins"/>
                <a:cs typeface="Poppins"/>
              </a:rPr>
              <a:t>Supporting</a:t>
            </a:r>
            <a:r>
              <a:rPr dirty="0" sz="1200" spc="-20">
                <a:latin typeface="Poppins"/>
                <a:cs typeface="Poppins"/>
              </a:rPr>
              <a:t> </a:t>
            </a:r>
            <a:r>
              <a:rPr dirty="0" sz="1200" spc="-25">
                <a:latin typeface="Poppins"/>
                <a:cs typeface="Poppins"/>
              </a:rPr>
              <a:t>our </a:t>
            </a:r>
            <a:r>
              <a:rPr dirty="0" sz="1200">
                <a:latin typeface="Poppins"/>
                <a:cs typeface="Poppins"/>
              </a:rPr>
              <a:t>customers’</a:t>
            </a:r>
            <a:r>
              <a:rPr dirty="0" sz="1200" spc="-30">
                <a:latin typeface="Poppins"/>
                <a:cs typeface="Poppins"/>
              </a:rPr>
              <a:t> </a:t>
            </a:r>
            <a:r>
              <a:rPr dirty="0" sz="1200" spc="-10">
                <a:latin typeface="Poppins"/>
                <a:cs typeface="Poppins"/>
              </a:rPr>
              <a:t>business initiatives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566416" y="5974079"/>
            <a:ext cx="1993900" cy="859790"/>
          </a:xfrm>
          <a:prstGeom prst="rect">
            <a:avLst/>
          </a:prstGeom>
          <a:solidFill>
            <a:srgbClr val="1BA9D4">
              <a:alpha val="14901"/>
            </a:srgbClr>
          </a:solidFill>
        </p:spPr>
        <p:txBody>
          <a:bodyPr wrap="square" lIns="0" tIns="133985" rIns="0" bIns="0" rtlCol="0" vert="horz">
            <a:spAutoFit/>
          </a:bodyPr>
          <a:lstStyle/>
          <a:p>
            <a:pPr marL="107950" marR="857250">
              <a:lnSpc>
                <a:spcPct val="108400"/>
              </a:lnSpc>
              <a:spcBef>
                <a:spcPts val="1055"/>
              </a:spcBef>
            </a:pPr>
            <a:r>
              <a:rPr dirty="0" sz="1200">
                <a:latin typeface="Poppins"/>
                <a:cs typeface="Poppins"/>
              </a:rPr>
              <a:t>Boosting</a:t>
            </a:r>
            <a:r>
              <a:rPr dirty="0" sz="1200" spc="-20">
                <a:latin typeface="Poppins"/>
                <a:cs typeface="Poppins"/>
              </a:rPr>
              <a:t> </a:t>
            </a:r>
            <a:r>
              <a:rPr dirty="0" sz="1200" spc="-30">
                <a:latin typeface="Poppins"/>
                <a:cs typeface="Poppins"/>
              </a:rPr>
              <a:t>user </a:t>
            </a:r>
            <a:r>
              <a:rPr dirty="0" sz="1200" spc="-10">
                <a:latin typeface="Poppins"/>
                <a:cs typeface="Poppins"/>
              </a:rPr>
              <a:t>engagement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4543044" y="1293875"/>
            <a:ext cx="487680" cy="1036319"/>
          </a:xfrm>
          <a:custGeom>
            <a:avLst/>
            <a:gdLst/>
            <a:ahLst/>
            <a:cxnLst/>
            <a:rect l="l" t="t" r="r" b="b"/>
            <a:pathLst>
              <a:path w="487679" h="1036319">
                <a:moveTo>
                  <a:pt x="487298" y="1035812"/>
                </a:moveTo>
                <a:lnTo>
                  <a:pt x="410336" y="1033780"/>
                </a:lnTo>
                <a:lnTo>
                  <a:pt x="343407" y="1028065"/>
                </a:lnTo>
                <a:lnTo>
                  <a:pt x="290702" y="1019175"/>
                </a:lnTo>
                <a:lnTo>
                  <a:pt x="243712" y="995172"/>
                </a:lnTo>
                <a:lnTo>
                  <a:pt x="243712" y="551561"/>
                </a:lnTo>
                <a:lnTo>
                  <a:pt x="231266" y="538607"/>
                </a:lnTo>
                <a:lnTo>
                  <a:pt x="196595" y="527431"/>
                </a:lnTo>
                <a:lnTo>
                  <a:pt x="143890" y="518668"/>
                </a:lnTo>
                <a:lnTo>
                  <a:pt x="76961" y="512953"/>
                </a:lnTo>
                <a:lnTo>
                  <a:pt x="0" y="510794"/>
                </a:lnTo>
                <a:lnTo>
                  <a:pt x="76961" y="508762"/>
                </a:lnTo>
                <a:lnTo>
                  <a:pt x="143890" y="502920"/>
                </a:lnTo>
                <a:lnTo>
                  <a:pt x="196595" y="494157"/>
                </a:lnTo>
                <a:lnTo>
                  <a:pt x="231266" y="482981"/>
                </a:lnTo>
                <a:lnTo>
                  <a:pt x="243712" y="470154"/>
                </a:lnTo>
                <a:lnTo>
                  <a:pt x="243712" y="40767"/>
                </a:lnTo>
                <a:lnTo>
                  <a:pt x="256031" y="27812"/>
                </a:lnTo>
                <a:lnTo>
                  <a:pt x="290702" y="16637"/>
                </a:lnTo>
                <a:lnTo>
                  <a:pt x="343407" y="7874"/>
                </a:lnTo>
                <a:lnTo>
                  <a:pt x="410336" y="2032"/>
                </a:lnTo>
                <a:lnTo>
                  <a:pt x="487298" y="0"/>
                </a:lnTo>
              </a:path>
            </a:pathLst>
          </a:custGeom>
          <a:ln w="14681">
            <a:solidFill>
              <a:srgbClr val="A3D3E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7540752" y="4361687"/>
            <a:ext cx="0" cy="1048385"/>
          </a:xfrm>
          <a:custGeom>
            <a:avLst/>
            <a:gdLst/>
            <a:ahLst/>
            <a:cxnLst/>
            <a:rect l="l" t="t" r="r" b="b"/>
            <a:pathLst>
              <a:path w="0" h="1048385">
                <a:moveTo>
                  <a:pt x="0" y="0"/>
                </a:moveTo>
                <a:lnTo>
                  <a:pt x="0" y="1048131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object 1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6040" y="4465319"/>
            <a:ext cx="365760" cy="374904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8095488" y="4462271"/>
            <a:ext cx="213360" cy="368300"/>
            <a:chOff x="8095488" y="4462271"/>
            <a:chExt cx="213360" cy="368300"/>
          </a:xfrm>
        </p:grpSpPr>
        <p:sp>
          <p:nvSpPr>
            <p:cNvPr id="19" name="object 19" descr=""/>
            <p:cNvSpPr/>
            <p:nvPr/>
          </p:nvSpPr>
          <p:spPr>
            <a:xfrm>
              <a:off x="8095488" y="4462271"/>
              <a:ext cx="213360" cy="368300"/>
            </a:xfrm>
            <a:custGeom>
              <a:avLst/>
              <a:gdLst/>
              <a:ahLst/>
              <a:cxnLst/>
              <a:rect l="l" t="t" r="r" b="b"/>
              <a:pathLst>
                <a:path w="213359" h="368300">
                  <a:moveTo>
                    <a:pt x="132080" y="22733"/>
                  </a:moveTo>
                  <a:lnTo>
                    <a:pt x="130175" y="20955"/>
                  </a:lnTo>
                  <a:lnTo>
                    <a:pt x="82804" y="20955"/>
                  </a:lnTo>
                  <a:lnTo>
                    <a:pt x="80899" y="22733"/>
                  </a:lnTo>
                  <a:lnTo>
                    <a:pt x="80899" y="27432"/>
                  </a:lnTo>
                  <a:lnTo>
                    <a:pt x="82804" y="29337"/>
                  </a:lnTo>
                  <a:lnTo>
                    <a:pt x="130175" y="29337"/>
                  </a:lnTo>
                  <a:lnTo>
                    <a:pt x="132080" y="27432"/>
                  </a:lnTo>
                  <a:lnTo>
                    <a:pt x="132080" y="22733"/>
                  </a:lnTo>
                  <a:close/>
                </a:path>
                <a:path w="213359" h="368300">
                  <a:moveTo>
                    <a:pt x="213106" y="359918"/>
                  </a:moveTo>
                  <a:lnTo>
                    <a:pt x="212979" y="3810"/>
                  </a:lnTo>
                  <a:lnTo>
                    <a:pt x="209169" y="0"/>
                  </a:lnTo>
                  <a:lnTo>
                    <a:pt x="204470" y="0"/>
                  </a:lnTo>
                  <a:lnTo>
                    <a:pt x="204470" y="8382"/>
                  </a:lnTo>
                  <a:lnTo>
                    <a:pt x="204470" y="41783"/>
                  </a:lnTo>
                  <a:lnTo>
                    <a:pt x="204470" y="50165"/>
                  </a:lnTo>
                  <a:lnTo>
                    <a:pt x="204470" y="318008"/>
                  </a:lnTo>
                  <a:lnTo>
                    <a:pt x="204470" y="326390"/>
                  </a:lnTo>
                  <a:lnTo>
                    <a:pt x="204470" y="359918"/>
                  </a:lnTo>
                  <a:lnTo>
                    <a:pt x="8509" y="359918"/>
                  </a:lnTo>
                  <a:lnTo>
                    <a:pt x="8509" y="326390"/>
                  </a:lnTo>
                  <a:lnTo>
                    <a:pt x="204470" y="326390"/>
                  </a:lnTo>
                  <a:lnTo>
                    <a:pt x="204470" y="318008"/>
                  </a:lnTo>
                  <a:lnTo>
                    <a:pt x="8509" y="318008"/>
                  </a:lnTo>
                  <a:lnTo>
                    <a:pt x="8509" y="50165"/>
                  </a:lnTo>
                  <a:lnTo>
                    <a:pt x="204470" y="50165"/>
                  </a:lnTo>
                  <a:lnTo>
                    <a:pt x="204470" y="41783"/>
                  </a:lnTo>
                  <a:lnTo>
                    <a:pt x="8509" y="41783"/>
                  </a:lnTo>
                  <a:lnTo>
                    <a:pt x="8509" y="8382"/>
                  </a:lnTo>
                  <a:lnTo>
                    <a:pt x="204470" y="8382"/>
                  </a:lnTo>
                  <a:lnTo>
                    <a:pt x="204470" y="0"/>
                  </a:lnTo>
                  <a:lnTo>
                    <a:pt x="3810" y="0"/>
                  </a:lnTo>
                  <a:lnTo>
                    <a:pt x="0" y="3810"/>
                  </a:lnTo>
                  <a:lnTo>
                    <a:pt x="0" y="364490"/>
                  </a:lnTo>
                  <a:lnTo>
                    <a:pt x="3810" y="368300"/>
                  </a:lnTo>
                  <a:lnTo>
                    <a:pt x="209169" y="368300"/>
                  </a:lnTo>
                  <a:lnTo>
                    <a:pt x="212979" y="364490"/>
                  </a:lnTo>
                  <a:lnTo>
                    <a:pt x="213106" y="3599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6448" y="4541519"/>
              <a:ext cx="91440" cy="13716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8138160" y="4706149"/>
              <a:ext cx="127635" cy="33655"/>
            </a:xfrm>
            <a:custGeom>
              <a:avLst/>
              <a:gdLst/>
              <a:ahLst/>
              <a:cxnLst/>
              <a:rect l="l" t="t" r="r" b="b"/>
              <a:pathLst>
                <a:path w="127634" h="33654">
                  <a:moveTo>
                    <a:pt x="127584" y="25019"/>
                  </a:moveTo>
                  <a:lnTo>
                    <a:pt x="0" y="25019"/>
                  </a:lnTo>
                  <a:lnTo>
                    <a:pt x="0" y="33362"/>
                  </a:lnTo>
                  <a:lnTo>
                    <a:pt x="127584" y="33362"/>
                  </a:lnTo>
                  <a:lnTo>
                    <a:pt x="127584" y="25019"/>
                  </a:lnTo>
                  <a:close/>
                </a:path>
                <a:path w="127634" h="33654">
                  <a:moveTo>
                    <a:pt x="127584" y="0"/>
                  </a:moveTo>
                  <a:lnTo>
                    <a:pt x="0" y="0"/>
                  </a:lnTo>
                  <a:lnTo>
                    <a:pt x="0" y="8343"/>
                  </a:lnTo>
                  <a:lnTo>
                    <a:pt x="127584" y="8343"/>
                  </a:lnTo>
                  <a:lnTo>
                    <a:pt x="127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6699504" y="5943599"/>
            <a:ext cx="0" cy="1048385"/>
          </a:xfrm>
          <a:custGeom>
            <a:avLst/>
            <a:gdLst/>
            <a:ahLst/>
            <a:cxnLst/>
            <a:rect l="l" t="t" r="r" b="b"/>
            <a:pathLst>
              <a:path w="0" h="1048384">
                <a:moveTo>
                  <a:pt x="0" y="0"/>
                </a:moveTo>
                <a:lnTo>
                  <a:pt x="0" y="1048194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4543044" y="5896355"/>
            <a:ext cx="487680" cy="1039494"/>
          </a:xfrm>
          <a:custGeom>
            <a:avLst/>
            <a:gdLst/>
            <a:ahLst/>
            <a:cxnLst/>
            <a:rect l="l" t="t" r="r" b="b"/>
            <a:pathLst>
              <a:path w="487679" h="1039495">
                <a:moveTo>
                  <a:pt x="487298" y="1038910"/>
                </a:moveTo>
                <a:lnTo>
                  <a:pt x="410336" y="1036827"/>
                </a:lnTo>
                <a:lnTo>
                  <a:pt x="343407" y="1031036"/>
                </a:lnTo>
                <a:lnTo>
                  <a:pt x="290702" y="1022197"/>
                </a:lnTo>
                <a:lnTo>
                  <a:pt x="243712" y="998067"/>
                </a:lnTo>
                <a:lnTo>
                  <a:pt x="243712" y="553148"/>
                </a:lnTo>
                <a:lnTo>
                  <a:pt x="231266" y="540245"/>
                </a:lnTo>
                <a:lnTo>
                  <a:pt x="196595" y="529031"/>
                </a:lnTo>
                <a:lnTo>
                  <a:pt x="143890" y="520191"/>
                </a:lnTo>
                <a:lnTo>
                  <a:pt x="76961" y="514400"/>
                </a:lnTo>
                <a:lnTo>
                  <a:pt x="0" y="512317"/>
                </a:lnTo>
                <a:lnTo>
                  <a:pt x="76961" y="510235"/>
                </a:lnTo>
                <a:lnTo>
                  <a:pt x="143890" y="504443"/>
                </a:lnTo>
                <a:lnTo>
                  <a:pt x="196595" y="495604"/>
                </a:lnTo>
                <a:lnTo>
                  <a:pt x="231266" y="484390"/>
                </a:lnTo>
                <a:lnTo>
                  <a:pt x="243712" y="471474"/>
                </a:lnTo>
                <a:lnTo>
                  <a:pt x="243712" y="40893"/>
                </a:lnTo>
                <a:lnTo>
                  <a:pt x="256031" y="27939"/>
                </a:lnTo>
                <a:lnTo>
                  <a:pt x="290702" y="16763"/>
                </a:lnTo>
                <a:lnTo>
                  <a:pt x="343407" y="7873"/>
                </a:lnTo>
                <a:lnTo>
                  <a:pt x="410336" y="2031"/>
                </a:lnTo>
                <a:lnTo>
                  <a:pt x="487298" y="0"/>
                </a:lnTo>
              </a:path>
            </a:pathLst>
          </a:custGeom>
          <a:ln w="14681">
            <a:solidFill>
              <a:srgbClr val="A3D3E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8354568" y="5943599"/>
            <a:ext cx="0" cy="1048385"/>
          </a:xfrm>
          <a:custGeom>
            <a:avLst/>
            <a:gdLst/>
            <a:ahLst/>
            <a:cxnLst/>
            <a:rect l="l" t="t" r="r" b="b"/>
            <a:pathLst>
              <a:path w="0" h="1048384">
                <a:moveTo>
                  <a:pt x="0" y="0"/>
                </a:moveTo>
                <a:lnTo>
                  <a:pt x="0" y="1048194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5" name="object 2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61303" y="6074663"/>
            <a:ext cx="298703" cy="304800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7418831" y="6031991"/>
            <a:ext cx="231775" cy="377825"/>
            <a:chOff x="7418831" y="6031991"/>
            <a:chExt cx="231775" cy="377825"/>
          </a:xfrm>
        </p:grpSpPr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4927" y="6031991"/>
              <a:ext cx="143255" cy="134112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7418831" y="6077711"/>
              <a:ext cx="231775" cy="332105"/>
            </a:xfrm>
            <a:custGeom>
              <a:avLst/>
              <a:gdLst/>
              <a:ahLst/>
              <a:cxnLst/>
              <a:rect l="l" t="t" r="r" b="b"/>
              <a:pathLst>
                <a:path w="231775" h="332104">
                  <a:moveTo>
                    <a:pt x="79628" y="0"/>
                  </a:moveTo>
                  <a:lnTo>
                    <a:pt x="70103" y="1905"/>
                  </a:lnTo>
                  <a:lnTo>
                    <a:pt x="62484" y="7112"/>
                  </a:lnTo>
                  <a:lnTo>
                    <a:pt x="57276" y="14986"/>
                  </a:lnTo>
                  <a:lnTo>
                    <a:pt x="55372" y="24511"/>
                  </a:lnTo>
                  <a:lnTo>
                    <a:pt x="55372" y="173355"/>
                  </a:lnTo>
                  <a:lnTo>
                    <a:pt x="47625" y="138430"/>
                  </a:lnTo>
                  <a:lnTo>
                    <a:pt x="43815" y="129540"/>
                  </a:lnTo>
                  <a:lnTo>
                    <a:pt x="37084" y="122936"/>
                  </a:lnTo>
                  <a:lnTo>
                    <a:pt x="28448" y="119507"/>
                  </a:lnTo>
                  <a:lnTo>
                    <a:pt x="18796" y="119507"/>
                  </a:lnTo>
                  <a:lnTo>
                    <a:pt x="9906" y="123444"/>
                  </a:lnTo>
                  <a:lnTo>
                    <a:pt x="3428" y="130175"/>
                  </a:lnTo>
                  <a:lnTo>
                    <a:pt x="0" y="138811"/>
                  </a:lnTo>
                  <a:lnTo>
                    <a:pt x="126" y="149098"/>
                  </a:lnTo>
                  <a:lnTo>
                    <a:pt x="25273" y="262712"/>
                  </a:lnTo>
                  <a:lnTo>
                    <a:pt x="28448" y="267690"/>
                  </a:lnTo>
                  <a:lnTo>
                    <a:pt x="75311" y="303872"/>
                  </a:lnTo>
                  <a:lnTo>
                    <a:pt x="75311" y="331863"/>
                  </a:lnTo>
                  <a:lnTo>
                    <a:pt x="84074" y="331863"/>
                  </a:lnTo>
                  <a:lnTo>
                    <a:pt x="84074" y="300329"/>
                  </a:lnTo>
                  <a:lnTo>
                    <a:pt x="83439" y="299046"/>
                  </a:lnTo>
                  <a:lnTo>
                    <a:pt x="35433" y="261962"/>
                  </a:lnTo>
                  <a:lnTo>
                    <a:pt x="33400" y="258800"/>
                  </a:lnTo>
                  <a:lnTo>
                    <a:pt x="6858" y="138684"/>
                  </a:lnTo>
                  <a:lnTo>
                    <a:pt x="12065" y="130302"/>
                  </a:lnTo>
                  <a:lnTo>
                    <a:pt x="28956" y="126619"/>
                  </a:lnTo>
                  <a:lnTo>
                    <a:pt x="37211" y="131953"/>
                  </a:lnTo>
                  <a:lnTo>
                    <a:pt x="56007" y="216662"/>
                  </a:lnTo>
                  <a:lnTo>
                    <a:pt x="58293" y="218186"/>
                  </a:lnTo>
                  <a:lnTo>
                    <a:pt x="62865" y="216916"/>
                  </a:lnTo>
                  <a:lnTo>
                    <a:pt x="64135" y="215138"/>
                  </a:lnTo>
                  <a:lnTo>
                    <a:pt x="64135" y="15875"/>
                  </a:lnTo>
                  <a:lnTo>
                    <a:pt x="70993" y="8763"/>
                  </a:lnTo>
                  <a:lnTo>
                    <a:pt x="88265" y="8763"/>
                  </a:lnTo>
                  <a:lnTo>
                    <a:pt x="95250" y="15875"/>
                  </a:lnTo>
                  <a:lnTo>
                    <a:pt x="95123" y="125730"/>
                  </a:lnTo>
                  <a:lnTo>
                    <a:pt x="96647" y="127635"/>
                  </a:lnTo>
                  <a:lnTo>
                    <a:pt x="101092" y="128524"/>
                  </a:lnTo>
                  <a:lnTo>
                    <a:pt x="103377" y="127000"/>
                  </a:lnTo>
                  <a:lnTo>
                    <a:pt x="105537" y="116078"/>
                  </a:lnTo>
                  <a:lnTo>
                    <a:pt x="109727" y="109855"/>
                  </a:lnTo>
                  <a:lnTo>
                    <a:pt x="115824" y="105664"/>
                  </a:lnTo>
                  <a:lnTo>
                    <a:pt x="123444" y="104140"/>
                  </a:lnTo>
                  <a:lnTo>
                    <a:pt x="132461" y="104140"/>
                  </a:lnTo>
                  <a:lnTo>
                    <a:pt x="140335" y="110363"/>
                  </a:lnTo>
                  <a:lnTo>
                    <a:pt x="142621" y="120142"/>
                  </a:lnTo>
                  <a:lnTo>
                    <a:pt x="143128" y="121031"/>
                  </a:lnTo>
                  <a:lnTo>
                    <a:pt x="145542" y="123190"/>
                  </a:lnTo>
                  <a:lnTo>
                    <a:pt x="148082" y="123190"/>
                  </a:lnTo>
                  <a:lnTo>
                    <a:pt x="149733" y="121539"/>
                  </a:lnTo>
                  <a:lnTo>
                    <a:pt x="156337" y="117348"/>
                  </a:lnTo>
                  <a:lnTo>
                    <a:pt x="182752" y="130683"/>
                  </a:lnTo>
                  <a:lnTo>
                    <a:pt x="182752" y="137287"/>
                  </a:lnTo>
                  <a:lnTo>
                    <a:pt x="182499" y="138811"/>
                  </a:lnTo>
                  <a:lnTo>
                    <a:pt x="183007" y="140335"/>
                  </a:lnTo>
                  <a:lnTo>
                    <a:pt x="185927" y="142748"/>
                  </a:lnTo>
                  <a:lnTo>
                    <a:pt x="188341" y="142748"/>
                  </a:lnTo>
                  <a:lnTo>
                    <a:pt x="189992" y="141224"/>
                  </a:lnTo>
                  <a:lnTo>
                    <a:pt x="196596" y="137160"/>
                  </a:lnTo>
                  <a:lnTo>
                    <a:pt x="222503" y="150876"/>
                  </a:lnTo>
                  <a:lnTo>
                    <a:pt x="222503" y="227812"/>
                  </a:lnTo>
                  <a:lnTo>
                    <a:pt x="220852" y="247040"/>
                  </a:lnTo>
                  <a:lnTo>
                    <a:pt x="216408" y="261454"/>
                  </a:lnTo>
                  <a:lnTo>
                    <a:pt x="210439" y="272465"/>
                  </a:lnTo>
                  <a:lnTo>
                    <a:pt x="198882" y="288010"/>
                  </a:lnTo>
                  <a:lnTo>
                    <a:pt x="194691" y="294894"/>
                  </a:lnTo>
                  <a:lnTo>
                    <a:pt x="191770" y="302666"/>
                  </a:lnTo>
                  <a:lnTo>
                    <a:pt x="190626" y="311861"/>
                  </a:lnTo>
                  <a:lnTo>
                    <a:pt x="190626" y="331863"/>
                  </a:lnTo>
                  <a:lnTo>
                    <a:pt x="199390" y="331863"/>
                  </a:lnTo>
                  <a:lnTo>
                    <a:pt x="199390" y="311873"/>
                  </a:lnTo>
                  <a:lnTo>
                    <a:pt x="200278" y="304723"/>
                  </a:lnTo>
                  <a:lnTo>
                    <a:pt x="202692" y="298526"/>
                  </a:lnTo>
                  <a:lnTo>
                    <a:pt x="206248" y="292760"/>
                  </a:lnTo>
                  <a:lnTo>
                    <a:pt x="217804" y="277241"/>
                  </a:lnTo>
                  <a:lnTo>
                    <a:pt x="224409" y="265099"/>
                  </a:lnTo>
                  <a:lnTo>
                    <a:pt x="229362" y="249097"/>
                  </a:lnTo>
                  <a:lnTo>
                    <a:pt x="231267" y="227812"/>
                  </a:lnTo>
                  <a:lnTo>
                    <a:pt x="231267" y="155702"/>
                  </a:lnTo>
                  <a:lnTo>
                    <a:pt x="229108" y="144653"/>
                  </a:lnTo>
                  <a:lnTo>
                    <a:pt x="223012" y="135636"/>
                  </a:lnTo>
                  <a:lnTo>
                    <a:pt x="213995" y="129540"/>
                  </a:lnTo>
                  <a:lnTo>
                    <a:pt x="203073" y="127381"/>
                  </a:lnTo>
                  <a:lnTo>
                    <a:pt x="198882" y="127381"/>
                  </a:lnTo>
                  <a:lnTo>
                    <a:pt x="194691" y="128270"/>
                  </a:lnTo>
                  <a:lnTo>
                    <a:pt x="191008" y="130048"/>
                  </a:lnTo>
                  <a:lnTo>
                    <a:pt x="186563" y="119634"/>
                  </a:lnTo>
                  <a:lnTo>
                    <a:pt x="178816" y="112014"/>
                  </a:lnTo>
                  <a:lnTo>
                    <a:pt x="168910" y="107823"/>
                  </a:lnTo>
                  <a:lnTo>
                    <a:pt x="157607" y="107823"/>
                  </a:lnTo>
                  <a:lnTo>
                    <a:pt x="154559" y="108458"/>
                  </a:lnTo>
                  <a:lnTo>
                    <a:pt x="151638" y="109601"/>
                  </a:lnTo>
                  <a:lnTo>
                    <a:pt x="148844" y="111252"/>
                  </a:lnTo>
                  <a:lnTo>
                    <a:pt x="141986" y="102235"/>
                  </a:lnTo>
                  <a:lnTo>
                    <a:pt x="132588" y="96774"/>
                  </a:lnTo>
                  <a:lnTo>
                    <a:pt x="121920" y="95377"/>
                  </a:lnTo>
                  <a:lnTo>
                    <a:pt x="111125" y="98171"/>
                  </a:lnTo>
                  <a:lnTo>
                    <a:pt x="108458" y="99441"/>
                  </a:lnTo>
                  <a:lnTo>
                    <a:pt x="106045" y="101092"/>
                  </a:lnTo>
                  <a:lnTo>
                    <a:pt x="103886" y="103124"/>
                  </a:lnTo>
                  <a:lnTo>
                    <a:pt x="103886" y="24511"/>
                  </a:lnTo>
                  <a:lnTo>
                    <a:pt x="101981" y="14986"/>
                  </a:lnTo>
                  <a:lnTo>
                    <a:pt x="96774" y="7112"/>
                  </a:lnTo>
                  <a:lnTo>
                    <a:pt x="89026" y="1905"/>
                  </a:lnTo>
                  <a:lnTo>
                    <a:pt x="796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9" name="object 2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48928" y="6019799"/>
            <a:ext cx="426720" cy="381000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5066791" y="1845055"/>
            <a:ext cx="104013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Targeted</a:t>
            </a:r>
            <a:r>
              <a:rPr dirty="0" sz="10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offers </a:t>
            </a: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0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promotions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6202679" y="1280159"/>
            <a:ext cx="0" cy="1048385"/>
          </a:xfrm>
          <a:custGeom>
            <a:avLst/>
            <a:gdLst/>
            <a:ahLst/>
            <a:cxnLst/>
            <a:rect l="l" t="t" r="r" b="b"/>
            <a:pathLst>
              <a:path w="0" h="1048385">
                <a:moveTo>
                  <a:pt x="0" y="0"/>
                </a:moveTo>
                <a:lnTo>
                  <a:pt x="0" y="1048131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2" name="object 32" descr=""/>
          <p:cNvGrpSpPr/>
          <p:nvPr/>
        </p:nvGrpSpPr>
        <p:grpSpPr>
          <a:xfrm>
            <a:off x="5394959" y="1426463"/>
            <a:ext cx="363220" cy="365760"/>
            <a:chOff x="5394959" y="1426463"/>
            <a:chExt cx="363220" cy="365760"/>
          </a:xfrm>
        </p:grpSpPr>
        <p:sp>
          <p:nvSpPr>
            <p:cNvPr id="33" name="object 33" descr=""/>
            <p:cNvSpPr/>
            <p:nvPr/>
          </p:nvSpPr>
          <p:spPr>
            <a:xfrm>
              <a:off x="5394959" y="1450847"/>
              <a:ext cx="340995" cy="340995"/>
            </a:xfrm>
            <a:custGeom>
              <a:avLst/>
              <a:gdLst/>
              <a:ahLst/>
              <a:cxnLst/>
              <a:rect l="l" t="t" r="r" b="b"/>
              <a:pathLst>
                <a:path w="340995" h="340994">
                  <a:moveTo>
                    <a:pt x="171068" y="0"/>
                  </a:moveTo>
                  <a:lnTo>
                    <a:pt x="127762" y="5461"/>
                  </a:lnTo>
                  <a:lnTo>
                    <a:pt x="87375" y="21716"/>
                  </a:lnTo>
                  <a:lnTo>
                    <a:pt x="51815" y="48006"/>
                  </a:lnTo>
                  <a:lnTo>
                    <a:pt x="23622" y="83947"/>
                  </a:lnTo>
                  <a:lnTo>
                    <a:pt x="5841" y="126111"/>
                  </a:lnTo>
                  <a:lnTo>
                    <a:pt x="0" y="169925"/>
                  </a:lnTo>
                  <a:lnTo>
                    <a:pt x="5461" y="213233"/>
                  </a:lnTo>
                  <a:lnTo>
                    <a:pt x="21716" y="253746"/>
                  </a:lnTo>
                  <a:lnTo>
                    <a:pt x="48005" y="289178"/>
                  </a:lnTo>
                  <a:lnTo>
                    <a:pt x="83947" y="317500"/>
                  </a:lnTo>
                  <a:lnTo>
                    <a:pt x="126111" y="335152"/>
                  </a:lnTo>
                  <a:lnTo>
                    <a:pt x="169925" y="340995"/>
                  </a:lnTo>
                  <a:lnTo>
                    <a:pt x="213232" y="335534"/>
                  </a:lnTo>
                  <a:lnTo>
                    <a:pt x="253745" y="319405"/>
                  </a:lnTo>
                  <a:lnTo>
                    <a:pt x="289178" y="292988"/>
                  </a:lnTo>
                  <a:lnTo>
                    <a:pt x="317373" y="257048"/>
                  </a:lnTo>
                  <a:lnTo>
                    <a:pt x="335152" y="215011"/>
                  </a:lnTo>
                  <a:lnTo>
                    <a:pt x="340994" y="170561"/>
                  </a:lnTo>
                  <a:lnTo>
                    <a:pt x="335152" y="126111"/>
                  </a:lnTo>
                  <a:lnTo>
                    <a:pt x="317373" y="83947"/>
                  </a:lnTo>
                  <a:lnTo>
                    <a:pt x="306450" y="83947"/>
                  </a:lnTo>
                  <a:lnTo>
                    <a:pt x="326898" y="131445"/>
                  </a:lnTo>
                  <a:lnTo>
                    <a:pt x="331342" y="180975"/>
                  </a:lnTo>
                  <a:lnTo>
                    <a:pt x="320675" y="229235"/>
                  </a:lnTo>
                  <a:lnTo>
                    <a:pt x="295655" y="272288"/>
                  </a:lnTo>
                  <a:lnTo>
                    <a:pt x="257048" y="306577"/>
                  </a:lnTo>
                  <a:lnTo>
                    <a:pt x="209676" y="327025"/>
                  </a:lnTo>
                  <a:lnTo>
                    <a:pt x="160019" y="331470"/>
                  </a:lnTo>
                  <a:lnTo>
                    <a:pt x="111887" y="320675"/>
                  </a:lnTo>
                  <a:lnTo>
                    <a:pt x="68834" y="295656"/>
                  </a:lnTo>
                  <a:lnTo>
                    <a:pt x="34543" y="257048"/>
                  </a:lnTo>
                  <a:lnTo>
                    <a:pt x="14097" y="209676"/>
                  </a:lnTo>
                  <a:lnTo>
                    <a:pt x="9651" y="160020"/>
                  </a:lnTo>
                  <a:lnTo>
                    <a:pt x="20319" y="111887"/>
                  </a:lnTo>
                  <a:lnTo>
                    <a:pt x="45338" y="68834"/>
                  </a:lnTo>
                  <a:lnTo>
                    <a:pt x="83947" y="34544"/>
                  </a:lnTo>
                  <a:lnTo>
                    <a:pt x="125856" y="15621"/>
                  </a:lnTo>
                  <a:lnTo>
                    <a:pt x="170434" y="9398"/>
                  </a:lnTo>
                  <a:lnTo>
                    <a:pt x="215137" y="15621"/>
                  </a:lnTo>
                  <a:lnTo>
                    <a:pt x="257048" y="34544"/>
                  </a:lnTo>
                  <a:lnTo>
                    <a:pt x="257048" y="23622"/>
                  </a:lnTo>
                  <a:lnTo>
                    <a:pt x="214884" y="5841"/>
                  </a:lnTo>
                  <a:lnTo>
                    <a:pt x="1710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55919" y="1426463"/>
              <a:ext cx="301751" cy="301751"/>
            </a:xfrm>
            <a:prstGeom prst="rect">
              <a:avLst/>
            </a:prstGeom>
          </p:spPr>
        </p:pic>
      </p:grpSp>
      <p:sp>
        <p:nvSpPr>
          <p:cNvPr id="35" name="object 35" descr=""/>
          <p:cNvSpPr/>
          <p:nvPr/>
        </p:nvSpPr>
        <p:spPr>
          <a:xfrm>
            <a:off x="7257288" y="1472183"/>
            <a:ext cx="271145" cy="274320"/>
          </a:xfrm>
          <a:custGeom>
            <a:avLst/>
            <a:gdLst/>
            <a:ahLst/>
            <a:cxnLst/>
            <a:rect l="l" t="t" r="r" b="b"/>
            <a:pathLst>
              <a:path w="271145" h="274319">
                <a:moveTo>
                  <a:pt x="271145" y="1524"/>
                </a:moveTo>
                <a:lnTo>
                  <a:pt x="269748" y="0"/>
                </a:lnTo>
                <a:lnTo>
                  <a:pt x="196596" y="0"/>
                </a:lnTo>
                <a:lnTo>
                  <a:pt x="195199" y="1524"/>
                </a:lnTo>
                <a:lnTo>
                  <a:pt x="195199" y="5207"/>
                </a:lnTo>
                <a:lnTo>
                  <a:pt x="196596" y="6731"/>
                </a:lnTo>
                <a:lnTo>
                  <a:pt x="259842" y="6731"/>
                </a:lnTo>
                <a:lnTo>
                  <a:pt x="6604" y="262763"/>
                </a:lnTo>
                <a:lnTo>
                  <a:pt x="6604" y="198882"/>
                </a:lnTo>
                <a:lnTo>
                  <a:pt x="5080" y="197358"/>
                </a:lnTo>
                <a:lnTo>
                  <a:pt x="1524" y="197358"/>
                </a:lnTo>
                <a:lnTo>
                  <a:pt x="0" y="198882"/>
                </a:lnTo>
                <a:lnTo>
                  <a:pt x="0" y="272796"/>
                </a:lnTo>
                <a:lnTo>
                  <a:pt x="1524" y="274320"/>
                </a:lnTo>
                <a:lnTo>
                  <a:pt x="74549" y="274320"/>
                </a:lnTo>
                <a:lnTo>
                  <a:pt x="76073" y="272796"/>
                </a:lnTo>
                <a:lnTo>
                  <a:pt x="76073" y="269113"/>
                </a:lnTo>
                <a:lnTo>
                  <a:pt x="74549" y="267589"/>
                </a:lnTo>
                <a:lnTo>
                  <a:pt x="11303" y="267589"/>
                </a:lnTo>
                <a:lnTo>
                  <a:pt x="16002" y="262763"/>
                </a:lnTo>
                <a:lnTo>
                  <a:pt x="264541" y="11430"/>
                </a:lnTo>
                <a:lnTo>
                  <a:pt x="264668" y="11430"/>
                </a:lnTo>
                <a:lnTo>
                  <a:pt x="264668" y="75438"/>
                </a:lnTo>
                <a:lnTo>
                  <a:pt x="266065" y="76962"/>
                </a:lnTo>
                <a:lnTo>
                  <a:pt x="269748" y="76962"/>
                </a:lnTo>
                <a:lnTo>
                  <a:pt x="271145" y="75438"/>
                </a:lnTo>
                <a:lnTo>
                  <a:pt x="271145" y="11430"/>
                </a:lnTo>
                <a:lnTo>
                  <a:pt x="271145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6335648" y="1830069"/>
            <a:ext cx="2324735" cy="332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dirty="0" sz="10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trade 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functionality</a:t>
            </a:r>
            <a:r>
              <a:rPr dirty="0" sz="10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0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enable</a:t>
            </a:r>
            <a:endParaRPr sz="10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dirty="0" sz="10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outside</a:t>
            </a:r>
            <a:r>
              <a:rPr dirty="0" sz="10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0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spot</a:t>
            </a:r>
            <a:r>
              <a:rPr dirty="0" sz="10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923781" y="1843785"/>
            <a:ext cx="116141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Focus</a:t>
            </a:r>
            <a:r>
              <a:rPr dirty="0" sz="10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dirty="0" sz="10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flexibility </a:t>
            </a: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order</a:t>
            </a:r>
            <a:r>
              <a:rPr dirty="0" sz="10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formats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9697846" y="1559813"/>
            <a:ext cx="10160" cy="54610"/>
          </a:xfrm>
          <a:custGeom>
            <a:avLst/>
            <a:gdLst/>
            <a:ahLst/>
            <a:cxnLst/>
            <a:rect l="l" t="t" r="r" b="b"/>
            <a:pathLst>
              <a:path w="10159" h="54609">
                <a:moveTo>
                  <a:pt x="0" y="54610"/>
                </a:moveTo>
                <a:lnTo>
                  <a:pt x="10032" y="54610"/>
                </a:lnTo>
                <a:lnTo>
                  <a:pt x="10032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9" name="object 39" descr=""/>
          <p:cNvGrpSpPr/>
          <p:nvPr/>
        </p:nvGrpSpPr>
        <p:grpSpPr>
          <a:xfrm>
            <a:off x="9302495" y="1414277"/>
            <a:ext cx="421005" cy="368300"/>
            <a:chOff x="9302495" y="1414277"/>
            <a:chExt cx="421005" cy="368300"/>
          </a:xfrm>
        </p:grpSpPr>
        <p:sp>
          <p:nvSpPr>
            <p:cNvPr id="40" name="object 40" descr=""/>
            <p:cNvSpPr/>
            <p:nvPr/>
          </p:nvSpPr>
          <p:spPr>
            <a:xfrm>
              <a:off x="9332976" y="1444243"/>
              <a:ext cx="285115" cy="35560"/>
            </a:xfrm>
            <a:custGeom>
              <a:avLst/>
              <a:gdLst/>
              <a:ahLst/>
              <a:cxnLst/>
              <a:rect l="l" t="t" r="r" b="b"/>
              <a:pathLst>
                <a:path w="285115" h="35559">
                  <a:moveTo>
                    <a:pt x="284861" y="25146"/>
                  </a:moveTo>
                  <a:lnTo>
                    <a:pt x="25019" y="25146"/>
                  </a:lnTo>
                  <a:lnTo>
                    <a:pt x="25019" y="35179"/>
                  </a:lnTo>
                  <a:lnTo>
                    <a:pt x="284861" y="35179"/>
                  </a:lnTo>
                  <a:lnTo>
                    <a:pt x="284861" y="25146"/>
                  </a:lnTo>
                  <a:close/>
                </a:path>
                <a:path w="285115" h="35559">
                  <a:moveTo>
                    <a:pt x="284861" y="0"/>
                  </a:moveTo>
                  <a:lnTo>
                    <a:pt x="20066" y="0"/>
                  </a:lnTo>
                  <a:lnTo>
                    <a:pt x="12192" y="1651"/>
                  </a:lnTo>
                  <a:lnTo>
                    <a:pt x="5842" y="5969"/>
                  </a:lnTo>
                  <a:lnTo>
                    <a:pt x="1651" y="12319"/>
                  </a:lnTo>
                  <a:lnTo>
                    <a:pt x="0" y="20066"/>
                  </a:lnTo>
                  <a:lnTo>
                    <a:pt x="0" y="35179"/>
                  </a:lnTo>
                  <a:lnTo>
                    <a:pt x="10033" y="35179"/>
                  </a:lnTo>
                  <a:lnTo>
                    <a:pt x="10033" y="14605"/>
                  </a:lnTo>
                  <a:lnTo>
                    <a:pt x="14478" y="10033"/>
                  </a:lnTo>
                  <a:lnTo>
                    <a:pt x="284861" y="10033"/>
                  </a:lnTo>
                  <a:lnTo>
                    <a:pt x="2848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32822" y="1414277"/>
              <a:ext cx="75056" cy="130423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6063" y="1414277"/>
              <a:ext cx="67054" cy="130423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9302496" y="1496313"/>
              <a:ext cx="421005" cy="286385"/>
            </a:xfrm>
            <a:custGeom>
              <a:avLst/>
              <a:gdLst/>
              <a:ahLst/>
              <a:cxnLst/>
              <a:rect l="l" t="t" r="r" b="b"/>
              <a:pathLst>
                <a:path w="421004" h="286385">
                  <a:moveTo>
                    <a:pt x="75057" y="59093"/>
                  </a:moveTo>
                  <a:lnTo>
                    <a:pt x="35052" y="59093"/>
                  </a:lnTo>
                  <a:lnTo>
                    <a:pt x="35052" y="68961"/>
                  </a:lnTo>
                  <a:lnTo>
                    <a:pt x="75057" y="68961"/>
                  </a:lnTo>
                  <a:lnTo>
                    <a:pt x="75057" y="59093"/>
                  </a:lnTo>
                  <a:close/>
                </a:path>
                <a:path w="421004" h="286385">
                  <a:moveTo>
                    <a:pt x="95097" y="29502"/>
                  </a:moveTo>
                  <a:lnTo>
                    <a:pt x="35052" y="29502"/>
                  </a:lnTo>
                  <a:lnTo>
                    <a:pt x="35052" y="39370"/>
                  </a:lnTo>
                  <a:lnTo>
                    <a:pt x="95097" y="39370"/>
                  </a:lnTo>
                  <a:lnTo>
                    <a:pt x="95097" y="29502"/>
                  </a:lnTo>
                  <a:close/>
                </a:path>
                <a:path w="421004" h="286385">
                  <a:moveTo>
                    <a:pt x="130175" y="254"/>
                  </a:moveTo>
                  <a:lnTo>
                    <a:pt x="120142" y="254"/>
                  </a:lnTo>
                  <a:lnTo>
                    <a:pt x="12014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93980"/>
                  </a:lnTo>
                  <a:lnTo>
                    <a:pt x="0" y="104140"/>
                  </a:lnTo>
                  <a:lnTo>
                    <a:pt x="130175" y="104140"/>
                  </a:lnTo>
                  <a:lnTo>
                    <a:pt x="130175" y="93980"/>
                  </a:lnTo>
                  <a:lnTo>
                    <a:pt x="10033" y="93980"/>
                  </a:lnTo>
                  <a:lnTo>
                    <a:pt x="10033" y="10160"/>
                  </a:lnTo>
                  <a:lnTo>
                    <a:pt x="120142" y="10160"/>
                  </a:lnTo>
                  <a:lnTo>
                    <a:pt x="120142" y="93472"/>
                  </a:lnTo>
                  <a:lnTo>
                    <a:pt x="130175" y="93472"/>
                  </a:lnTo>
                  <a:lnTo>
                    <a:pt x="130175" y="254"/>
                  </a:lnTo>
                  <a:close/>
                </a:path>
                <a:path w="421004" h="286385">
                  <a:moveTo>
                    <a:pt x="405384" y="118110"/>
                  </a:moveTo>
                  <a:lnTo>
                    <a:pt x="395351" y="118110"/>
                  </a:lnTo>
                  <a:lnTo>
                    <a:pt x="395351" y="194310"/>
                  </a:lnTo>
                  <a:lnTo>
                    <a:pt x="65532" y="194310"/>
                  </a:lnTo>
                  <a:lnTo>
                    <a:pt x="65532" y="118110"/>
                  </a:lnTo>
                  <a:lnTo>
                    <a:pt x="55499" y="118110"/>
                  </a:lnTo>
                  <a:lnTo>
                    <a:pt x="55499" y="194310"/>
                  </a:lnTo>
                  <a:lnTo>
                    <a:pt x="55499" y="204470"/>
                  </a:lnTo>
                  <a:lnTo>
                    <a:pt x="405384" y="204470"/>
                  </a:lnTo>
                  <a:lnTo>
                    <a:pt x="405384" y="194310"/>
                  </a:lnTo>
                  <a:lnTo>
                    <a:pt x="405384" y="118110"/>
                  </a:lnTo>
                  <a:close/>
                </a:path>
                <a:path w="421004" h="286385">
                  <a:moveTo>
                    <a:pt x="420497" y="64008"/>
                  </a:moveTo>
                  <a:lnTo>
                    <a:pt x="420370" y="64008"/>
                  </a:lnTo>
                  <a:lnTo>
                    <a:pt x="420370" y="212598"/>
                  </a:lnTo>
                  <a:lnTo>
                    <a:pt x="415925" y="217043"/>
                  </a:lnTo>
                  <a:lnTo>
                    <a:pt x="255270" y="217043"/>
                  </a:lnTo>
                  <a:lnTo>
                    <a:pt x="255270" y="226949"/>
                  </a:lnTo>
                  <a:lnTo>
                    <a:pt x="255270" y="276352"/>
                  </a:lnTo>
                  <a:lnTo>
                    <a:pt x="205232" y="276352"/>
                  </a:lnTo>
                  <a:lnTo>
                    <a:pt x="205232" y="226949"/>
                  </a:lnTo>
                  <a:lnTo>
                    <a:pt x="255270" y="226949"/>
                  </a:lnTo>
                  <a:lnTo>
                    <a:pt x="255270" y="217043"/>
                  </a:lnTo>
                  <a:lnTo>
                    <a:pt x="44450" y="217043"/>
                  </a:lnTo>
                  <a:lnTo>
                    <a:pt x="40132" y="212598"/>
                  </a:lnTo>
                  <a:lnTo>
                    <a:pt x="40132" y="118364"/>
                  </a:lnTo>
                  <a:lnTo>
                    <a:pt x="29972" y="118364"/>
                  </a:lnTo>
                  <a:lnTo>
                    <a:pt x="29972" y="207137"/>
                  </a:lnTo>
                  <a:lnTo>
                    <a:pt x="31623" y="214884"/>
                  </a:lnTo>
                  <a:lnTo>
                    <a:pt x="35941" y="221107"/>
                  </a:lnTo>
                  <a:lnTo>
                    <a:pt x="42291" y="225425"/>
                  </a:lnTo>
                  <a:lnTo>
                    <a:pt x="50038" y="226949"/>
                  </a:lnTo>
                  <a:lnTo>
                    <a:pt x="195199" y="226949"/>
                  </a:lnTo>
                  <a:lnTo>
                    <a:pt x="195199" y="276352"/>
                  </a:lnTo>
                  <a:lnTo>
                    <a:pt x="140208" y="276352"/>
                  </a:lnTo>
                  <a:lnTo>
                    <a:pt x="140208" y="286131"/>
                  </a:lnTo>
                  <a:lnTo>
                    <a:pt x="320294" y="286131"/>
                  </a:lnTo>
                  <a:lnTo>
                    <a:pt x="320294" y="276352"/>
                  </a:lnTo>
                  <a:lnTo>
                    <a:pt x="265303" y="276352"/>
                  </a:lnTo>
                  <a:lnTo>
                    <a:pt x="265303" y="226949"/>
                  </a:lnTo>
                  <a:lnTo>
                    <a:pt x="410337" y="226949"/>
                  </a:lnTo>
                  <a:lnTo>
                    <a:pt x="418211" y="225425"/>
                  </a:lnTo>
                  <a:lnTo>
                    <a:pt x="420497" y="223774"/>
                  </a:lnTo>
                  <a:lnTo>
                    <a:pt x="420497" y="640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64039" y="1514855"/>
              <a:ext cx="207264" cy="149351"/>
            </a:xfrm>
            <a:prstGeom prst="rect">
              <a:avLst/>
            </a:prstGeom>
          </p:spPr>
        </p:pic>
      </p:grpSp>
      <p:sp>
        <p:nvSpPr>
          <p:cNvPr id="45" name="object 45" descr=""/>
          <p:cNvSpPr/>
          <p:nvPr/>
        </p:nvSpPr>
        <p:spPr>
          <a:xfrm>
            <a:off x="8759952" y="1280159"/>
            <a:ext cx="0" cy="1048385"/>
          </a:xfrm>
          <a:custGeom>
            <a:avLst/>
            <a:gdLst/>
            <a:ahLst/>
            <a:cxnLst/>
            <a:rect l="l" t="t" r="r" b="b"/>
            <a:pathLst>
              <a:path w="0" h="1048385">
                <a:moveTo>
                  <a:pt x="0" y="0"/>
                </a:moveTo>
                <a:lnTo>
                  <a:pt x="0" y="1048131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4539996" y="2820923"/>
            <a:ext cx="490855" cy="1038860"/>
          </a:xfrm>
          <a:custGeom>
            <a:avLst/>
            <a:gdLst/>
            <a:ahLst/>
            <a:cxnLst/>
            <a:rect l="l" t="t" r="r" b="b"/>
            <a:pathLst>
              <a:path w="490854" h="1038860">
                <a:moveTo>
                  <a:pt x="490346" y="1038860"/>
                </a:moveTo>
                <a:lnTo>
                  <a:pt x="412876" y="1036827"/>
                </a:lnTo>
                <a:lnTo>
                  <a:pt x="345566" y="1030986"/>
                </a:lnTo>
                <a:lnTo>
                  <a:pt x="292480" y="1022223"/>
                </a:lnTo>
                <a:lnTo>
                  <a:pt x="245237" y="998093"/>
                </a:lnTo>
                <a:lnTo>
                  <a:pt x="245237" y="553212"/>
                </a:lnTo>
                <a:lnTo>
                  <a:pt x="232663" y="540258"/>
                </a:lnTo>
                <a:lnTo>
                  <a:pt x="197865" y="529082"/>
                </a:lnTo>
                <a:lnTo>
                  <a:pt x="144779" y="520192"/>
                </a:lnTo>
                <a:lnTo>
                  <a:pt x="77469" y="514350"/>
                </a:lnTo>
                <a:lnTo>
                  <a:pt x="0" y="512318"/>
                </a:lnTo>
                <a:lnTo>
                  <a:pt x="77469" y="510286"/>
                </a:lnTo>
                <a:lnTo>
                  <a:pt x="144779" y="504444"/>
                </a:lnTo>
                <a:lnTo>
                  <a:pt x="197865" y="495554"/>
                </a:lnTo>
                <a:lnTo>
                  <a:pt x="232663" y="484377"/>
                </a:lnTo>
                <a:lnTo>
                  <a:pt x="245237" y="471424"/>
                </a:lnTo>
                <a:lnTo>
                  <a:pt x="245237" y="40894"/>
                </a:lnTo>
                <a:lnTo>
                  <a:pt x="257682" y="27939"/>
                </a:lnTo>
                <a:lnTo>
                  <a:pt x="292480" y="16763"/>
                </a:lnTo>
                <a:lnTo>
                  <a:pt x="345566" y="7874"/>
                </a:lnTo>
                <a:lnTo>
                  <a:pt x="412876" y="2032"/>
                </a:lnTo>
                <a:lnTo>
                  <a:pt x="490346" y="0"/>
                </a:lnTo>
              </a:path>
            </a:pathLst>
          </a:custGeom>
          <a:ln w="14681">
            <a:solidFill>
              <a:srgbClr val="A3D3E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4978146" y="3244976"/>
            <a:ext cx="1200785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Options</a:t>
            </a:r>
            <a:r>
              <a:rPr dirty="0" sz="9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 spc="-25">
                <a:solidFill>
                  <a:srgbClr val="666666"/>
                </a:solidFill>
                <a:latin typeface="Poppins"/>
                <a:cs typeface="Poppins"/>
              </a:rPr>
              <a:t>for </a:t>
            </a:r>
            <a:r>
              <a:rPr dirty="0" sz="900" spc="-10">
                <a:solidFill>
                  <a:srgbClr val="666666"/>
                </a:solidFill>
                <a:latin typeface="Poppins"/>
                <a:cs typeface="Poppins"/>
              </a:rPr>
              <a:t>payments,</a:t>
            </a:r>
            <a:r>
              <a:rPr dirty="0" sz="9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6"/>
                </a:solidFill>
                <a:latin typeface="Poppins"/>
                <a:cs typeface="Poppins"/>
              </a:rPr>
              <a:t>factoring,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or</a:t>
            </a:r>
            <a:r>
              <a:rPr dirty="0" sz="9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credit</a:t>
            </a:r>
            <a:r>
              <a:rPr dirty="0" sz="900" spc="-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6"/>
                </a:solidFill>
                <a:latin typeface="Poppins"/>
                <a:cs typeface="Poppins"/>
              </a:rPr>
              <a:t>insurance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6202679" y="2810255"/>
            <a:ext cx="0" cy="1036319"/>
          </a:xfrm>
          <a:custGeom>
            <a:avLst/>
            <a:gdLst/>
            <a:ahLst/>
            <a:cxnLst/>
            <a:rect l="l" t="t" r="r" b="b"/>
            <a:pathLst>
              <a:path w="0" h="1036320">
                <a:moveTo>
                  <a:pt x="0" y="0"/>
                </a:moveTo>
                <a:lnTo>
                  <a:pt x="0" y="1036065"/>
                </a:lnTo>
              </a:path>
            </a:pathLst>
          </a:custGeom>
          <a:ln w="12698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9" name="object 49" descr=""/>
          <p:cNvGrpSpPr/>
          <p:nvPr/>
        </p:nvGrpSpPr>
        <p:grpSpPr>
          <a:xfrm>
            <a:off x="5407152" y="2916935"/>
            <a:ext cx="353060" cy="314325"/>
            <a:chOff x="5407152" y="2916935"/>
            <a:chExt cx="353060" cy="314325"/>
          </a:xfrm>
        </p:grpSpPr>
        <p:pic>
          <p:nvPicPr>
            <p:cNvPr id="50" name="object 5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07152" y="3115056"/>
              <a:ext cx="268224" cy="11582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92496" y="2980943"/>
              <a:ext cx="64008" cy="64008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31536" y="2916935"/>
              <a:ext cx="328675" cy="213106"/>
            </a:xfrm>
            <a:prstGeom prst="rect">
              <a:avLst/>
            </a:prstGeom>
          </p:spPr>
        </p:pic>
      </p:grpSp>
      <p:sp>
        <p:nvSpPr>
          <p:cNvPr id="53" name="object 53" descr=""/>
          <p:cNvSpPr txBox="1"/>
          <p:nvPr/>
        </p:nvSpPr>
        <p:spPr>
          <a:xfrm>
            <a:off x="6293865" y="3261740"/>
            <a:ext cx="93027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10">
                <a:solidFill>
                  <a:srgbClr val="666666"/>
                </a:solidFill>
                <a:latin typeface="Poppins"/>
                <a:cs typeface="Poppins"/>
              </a:rPr>
              <a:t>Freight/logistics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8581770" y="3250438"/>
            <a:ext cx="1128395" cy="4394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Customer</a:t>
            </a:r>
            <a:r>
              <a:rPr dirty="0" sz="9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6"/>
                </a:solidFill>
                <a:latin typeface="Poppins"/>
                <a:cs typeface="Poppins"/>
              </a:rPr>
              <a:t>insights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9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strengthen</a:t>
            </a:r>
            <a:r>
              <a:rPr dirty="0" sz="9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6"/>
                </a:solidFill>
                <a:latin typeface="Poppins"/>
                <a:cs typeface="Poppins"/>
              </a:rPr>
              <a:t>sales process</a:t>
            </a:r>
            <a:endParaRPr sz="900">
              <a:latin typeface="Poppins"/>
              <a:cs typeface="Poppins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8802623" y="2962655"/>
            <a:ext cx="359410" cy="273685"/>
            <a:chOff x="8802623" y="2962655"/>
            <a:chExt cx="359410" cy="273685"/>
          </a:xfrm>
        </p:grpSpPr>
        <p:pic>
          <p:nvPicPr>
            <p:cNvPr id="56" name="object 5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14815" y="2962655"/>
              <a:ext cx="335279" cy="155448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8802623" y="3078479"/>
              <a:ext cx="255904" cy="158115"/>
            </a:xfrm>
            <a:custGeom>
              <a:avLst/>
              <a:gdLst/>
              <a:ahLst/>
              <a:cxnLst/>
              <a:rect l="l" t="t" r="r" b="b"/>
              <a:pathLst>
                <a:path w="255904" h="158114">
                  <a:moveTo>
                    <a:pt x="179704" y="0"/>
                  </a:moveTo>
                  <a:lnTo>
                    <a:pt x="122300" y="3937"/>
                  </a:lnTo>
                  <a:lnTo>
                    <a:pt x="72898" y="14986"/>
                  </a:lnTo>
                  <a:lnTo>
                    <a:pt x="34290" y="32003"/>
                  </a:lnTo>
                  <a:lnTo>
                    <a:pt x="0" y="78993"/>
                  </a:lnTo>
                  <a:lnTo>
                    <a:pt x="9017" y="104139"/>
                  </a:lnTo>
                  <a:lnTo>
                    <a:pt x="34290" y="125856"/>
                  </a:lnTo>
                  <a:lnTo>
                    <a:pt x="72898" y="142875"/>
                  </a:lnTo>
                  <a:lnTo>
                    <a:pt x="122300" y="153924"/>
                  </a:lnTo>
                  <a:lnTo>
                    <a:pt x="179704" y="157861"/>
                  </a:lnTo>
                  <a:lnTo>
                    <a:pt x="236981" y="153924"/>
                  </a:lnTo>
                  <a:lnTo>
                    <a:pt x="255524" y="149859"/>
                  </a:lnTo>
                  <a:lnTo>
                    <a:pt x="179704" y="149859"/>
                  </a:lnTo>
                  <a:lnTo>
                    <a:pt x="113665" y="144144"/>
                  </a:lnTo>
                  <a:lnTo>
                    <a:pt x="59054" y="128777"/>
                  </a:lnTo>
                  <a:lnTo>
                    <a:pt x="21844" y="106171"/>
                  </a:lnTo>
                  <a:lnTo>
                    <a:pt x="8127" y="78993"/>
                  </a:lnTo>
                  <a:lnTo>
                    <a:pt x="21844" y="51688"/>
                  </a:lnTo>
                  <a:lnTo>
                    <a:pt x="59054" y="29082"/>
                  </a:lnTo>
                  <a:lnTo>
                    <a:pt x="113665" y="13715"/>
                  </a:lnTo>
                  <a:lnTo>
                    <a:pt x="179704" y="8127"/>
                  </a:lnTo>
                  <a:lnTo>
                    <a:pt x="255524" y="8127"/>
                  </a:lnTo>
                  <a:lnTo>
                    <a:pt x="236981" y="3937"/>
                  </a:lnTo>
                  <a:lnTo>
                    <a:pt x="1797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82328" y="3086607"/>
              <a:ext cx="179577" cy="141731"/>
            </a:xfrm>
            <a:prstGeom prst="rect">
              <a:avLst/>
            </a:prstGeom>
          </p:spPr>
        </p:pic>
      </p:grpSp>
      <p:sp>
        <p:nvSpPr>
          <p:cNvPr id="59" name="object 59" descr=""/>
          <p:cNvSpPr/>
          <p:nvPr/>
        </p:nvSpPr>
        <p:spPr>
          <a:xfrm>
            <a:off x="8491728" y="2801111"/>
            <a:ext cx="0" cy="1048385"/>
          </a:xfrm>
          <a:custGeom>
            <a:avLst/>
            <a:gdLst/>
            <a:ahLst/>
            <a:cxnLst/>
            <a:rect l="l" t="t" r="r" b="b"/>
            <a:pathLst>
              <a:path w="0" h="1048385">
                <a:moveTo>
                  <a:pt x="0" y="0"/>
                </a:moveTo>
                <a:lnTo>
                  <a:pt x="0" y="1048131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0" name="object 60" descr=""/>
          <p:cNvGrpSpPr/>
          <p:nvPr/>
        </p:nvGrpSpPr>
        <p:grpSpPr>
          <a:xfrm>
            <a:off x="6553200" y="2959607"/>
            <a:ext cx="362585" cy="228600"/>
            <a:chOff x="6553200" y="2959607"/>
            <a:chExt cx="362585" cy="228600"/>
          </a:xfrm>
        </p:grpSpPr>
        <p:sp>
          <p:nvSpPr>
            <p:cNvPr id="61" name="object 61" descr=""/>
            <p:cNvSpPr/>
            <p:nvPr/>
          </p:nvSpPr>
          <p:spPr>
            <a:xfrm>
              <a:off x="6553200" y="3083813"/>
              <a:ext cx="362585" cy="104775"/>
            </a:xfrm>
            <a:custGeom>
              <a:avLst/>
              <a:gdLst/>
              <a:ahLst/>
              <a:cxnLst/>
              <a:rect l="l" t="t" r="r" b="b"/>
              <a:pathLst>
                <a:path w="362584" h="104775">
                  <a:moveTo>
                    <a:pt x="310388" y="0"/>
                  </a:moveTo>
                  <a:lnTo>
                    <a:pt x="302514" y="0"/>
                  </a:lnTo>
                  <a:lnTo>
                    <a:pt x="302514" y="8128"/>
                  </a:lnTo>
                  <a:lnTo>
                    <a:pt x="287527" y="23368"/>
                  </a:lnTo>
                  <a:lnTo>
                    <a:pt x="285750" y="24003"/>
                  </a:lnTo>
                  <a:lnTo>
                    <a:pt x="3048" y="24003"/>
                  </a:lnTo>
                  <a:lnTo>
                    <a:pt x="0" y="27178"/>
                  </a:lnTo>
                  <a:lnTo>
                    <a:pt x="126" y="32893"/>
                  </a:lnTo>
                  <a:lnTo>
                    <a:pt x="27431" y="102489"/>
                  </a:lnTo>
                  <a:lnTo>
                    <a:pt x="29972" y="104267"/>
                  </a:lnTo>
                  <a:lnTo>
                    <a:pt x="267970" y="104267"/>
                  </a:lnTo>
                  <a:lnTo>
                    <a:pt x="269748" y="103505"/>
                  </a:lnTo>
                  <a:lnTo>
                    <a:pt x="276859" y="96139"/>
                  </a:lnTo>
                  <a:lnTo>
                    <a:pt x="33527" y="96139"/>
                  </a:lnTo>
                  <a:lnTo>
                    <a:pt x="8381" y="32131"/>
                  </a:lnTo>
                  <a:lnTo>
                    <a:pt x="287908" y="32131"/>
                  </a:lnTo>
                  <a:lnTo>
                    <a:pt x="291592" y="30480"/>
                  </a:lnTo>
                  <a:lnTo>
                    <a:pt x="313690" y="8000"/>
                  </a:lnTo>
                  <a:lnTo>
                    <a:pt x="362076" y="8000"/>
                  </a:lnTo>
                  <a:lnTo>
                    <a:pt x="362076" y="4825"/>
                  </a:lnTo>
                  <a:lnTo>
                    <a:pt x="358140" y="762"/>
                  </a:lnTo>
                  <a:lnTo>
                    <a:pt x="310388" y="635"/>
                  </a:lnTo>
                  <a:lnTo>
                    <a:pt x="310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65011" y="2959607"/>
              <a:ext cx="350266" cy="220345"/>
            </a:xfrm>
            <a:prstGeom prst="rect">
              <a:avLst/>
            </a:prstGeom>
          </p:spPr>
        </p:pic>
      </p:grpSp>
      <p:sp>
        <p:nvSpPr>
          <p:cNvPr id="63" name="object 63" descr=""/>
          <p:cNvSpPr/>
          <p:nvPr/>
        </p:nvSpPr>
        <p:spPr>
          <a:xfrm>
            <a:off x="7287768" y="2804159"/>
            <a:ext cx="0" cy="1048385"/>
          </a:xfrm>
          <a:custGeom>
            <a:avLst/>
            <a:gdLst/>
            <a:ahLst/>
            <a:cxnLst/>
            <a:rect l="l" t="t" r="r" b="b"/>
            <a:pathLst>
              <a:path w="0" h="1048385">
                <a:moveTo>
                  <a:pt x="0" y="0"/>
                </a:moveTo>
                <a:lnTo>
                  <a:pt x="0" y="1048131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 txBox="1"/>
          <p:nvPr/>
        </p:nvSpPr>
        <p:spPr>
          <a:xfrm>
            <a:off x="7361681" y="3252342"/>
            <a:ext cx="1029969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Integrated</a:t>
            </a:r>
            <a:r>
              <a:rPr dirty="0" sz="900" spc="-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flow</a:t>
            </a:r>
            <a:r>
              <a:rPr dirty="0" sz="9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 spc="-25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endParaRPr sz="9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data</a:t>
            </a:r>
            <a:r>
              <a:rPr dirty="0" sz="900" spc="-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in and </a:t>
            </a:r>
            <a:r>
              <a:rPr dirty="0" sz="900" spc="-25">
                <a:solidFill>
                  <a:srgbClr val="666666"/>
                </a:solidFill>
                <a:latin typeface="Poppins"/>
                <a:cs typeface="Poppins"/>
              </a:rPr>
              <a:t>out</a:t>
            </a:r>
            <a:endParaRPr sz="900">
              <a:latin typeface="Poppins"/>
              <a:cs typeface="Poppins"/>
            </a:endParaRPr>
          </a:p>
        </p:txBody>
      </p:sp>
      <p:pic>
        <p:nvPicPr>
          <p:cNvPr id="65" name="object 6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677911" y="2993135"/>
            <a:ext cx="213359" cy="265175"/>
          </a:xfrm>
          <a:prstGeom prst="rect">
            <a:avLst/>
          </a:prstGeom>
        </p:spPr>
      </p:pic>
      <p:sp>
        <p:nvSpPr>
          <p:cNvPr id="66" name="object 66" descr=""/>
          <p:cNvSpPr/>
          <p:nvPr/>
        </p:nvSpPr>
        <p:spPr>
          <a:xfrm>
            <a:off x="9771888" y="2865119"/>
            <a:ext cx="0" cy="1048385"/>
          </a:xfrm>
          <a:custGeom>
            <a:avLst/>
            <a:gdLst/>
            <a:ahLst/>
            <a:cxnLst/>
            <a:rect l="l" t="t" r="r" b="b"/>
            <a:pathLst>
              <a:path w="0" h="1048385">
                <a:moveTo>
                  <a:pt x="0" y="0"/>
                </a:moveTo>
                <a:lnTo>
                  <a:pt x="0" y="104813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7" name="object 67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076688" y="2950463"/>
            <a:ext cx="258698" cy="259079"/>
          </a:xfrm>
          <a:prstGeom prst="rect">
            <a:avLst/>
          </a:prstGeom>
        </p:spPr>
      </p:pic>
      <p:sp>
        <p:nvSpPr>
          <p:cNvPr id="68" name="object 68" descr=""/>
          <p:cNvSpPr/>
          <p:nvPr/>
        </p:nvSpPr>
        <p:spPr>
          <a:xfrm>
            <a:off x="4533900" y="4399787"/>
            <a:ext cx="490855" cy="1036319"/>
          </a:xfrm>
          <a:custGeom>
            <a:avLst/>
            <a:gdLst/>
            <a:ahLst/>
            <a:cxnLst/>
            <a:rect l="l" t="t" r="r" b="b"/>
            <a:pathLst>
              <a:path w="490854" h="1036320">
                <a:moveTo>
                  <a:pt x="490347" y="1035812"/>
                </a:moveTo>
                <a:lnTo>
                  <a:pt x="412876" y="1033780"/>
                </a:lnTo>
                <a:lnTo>
                  <a:pt x="345566" y="1028065"/>
                </a:lnTo>
                <a:lnTo>
                  <a:pt x="292480" y="1019175"/>
                </a:lnTo>
                <a:lnTo>
                  <a:pt x="245237" y="995172"/>
                </a:lnTo>
                <a:lnTo>
                  <a:pt x="245237" y="551561"/>
                </a:lnTo>
                <a:lnTo>
                  <a:pt x="232663" y="538607"/>
                </a:lnTo>
                <a:lnTo>
                  <a:pt x="197865" y="527431"/>
                </a:lnTo>
                <a:lnTo>
                  <a:pt x="144779" y="518668"/>
                </a:lnTo>
                <a:lnTo>
                  <a:pt x="77470" y="512953"/>
                </a:lnTo>
                <a:lnTo>
                  <a:pt x="0" y="510794"/>
                </a:lnTo>
                <a:lnTo>
                  <a:pt x="77470" y="508762"/>
                </a:lnTo>
                <a:lnTo>
                  <a:pt x="144779" y="502920"/>
                </a:lnTo>
                <a:lnTo>
                  <a:pt x="197865" y="494157"/>
                </a:lnTo>
                <a:lnTo>
                  <a:pt x="232663" y="482981"/>
                </a:lnTo>
                <a:lnTo>
                  <a:pt x="245237" y="470154"/>
                </a:lnTo>
                <a:lnTo>
                  <a:pt x="245237" y="40767"/>
                </a:lnTo>
                <a:lnTo>
                  <a:pt x="257683" y="27813"/>
                </a:lnTo>
                <a:lnTo>
                  <a:pt x="292480" y="16637"/>
                </a:lnTo>
                <a:lnTo>
                  <a:pt x="345566" y="7874"/>
                </a:lnTo>
                <a:lnTo>
                  <a:pt x="412876" y="2032"/>
                </a:lnTo>
                <a:lnTo>
                  <a:pt x="490347" y="0"/>
                </a:lnTo>
              </a:path>
            </a:pathLst>
          </a:custGeom>
          <a:ln w="14681">
            <a:solidFill>
              <a:srgbClr val="A3D3E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 txBox="1"/>
          <p:nvPr/>
        </p:nvSpPr>
        <p:spPr>
          <a:xfrm>
            <a:off x="5956808" y="4864100"/>
            <a:ext cx="132715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Enable</a:t>
            </a:r>
            <a:r>
              <a:rPr dirty="0" sz="10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000" spc="-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reward sustainable</a:t>
            </a:r>
            <a:r>
              <a:rPr dirty="0" sz="10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practice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7736205" y="4873497"/>
            <a:ext cx="102552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Track</a:t>
            </a:r>
            <a:r>
              <a:rPr dirty="0" sz="1000" spc="-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0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trace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5483097" y="6446316"/>
            <a:ext cx="1056005" cy="332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Insights</a:t>
            </a:r>
            <a:r>
              <a:rPr dirty="0" sz="10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through</a:t>
            </a:r>
            <a:endParaRPr sz="10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analytics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6815708" y="6446316"/>
            <a:ext cx="1403985" cy="332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Vital</a:t>
            </a:r>
            <a:r>
              <a:rPr dirty="0" sz="10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information</a:t>
            </a:r>
            <a:r>
              <a:rPr dirty="0" sz="10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right</a:t>
            </a:r>
            <a:endParaRPr sz="10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at</a:t>
            </a:r>
            <a:r>
              <a:rPr dirty="0" sz="10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your</a:t>
            </a:r>
            <a:r>
              <a:rPr dirty="0" sz="10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fingertips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8490331" y="6433210"/>
            <a:ext cx="150685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Increased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 connectivity</a:t>
            </a:r>
            <a:endParaRPr sz="10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between</a:t>
            </a:r>
            <a:r>
              <a:rPr dirty="0" sz="10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buyers,</a:t>
            </a:r>
            <a:r>
              <a:rPr dirty="0" sz="1000" spc="-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6"/>
                </a:solidFill>
                <a:latin typeface="Poppins"/>
                <a:cs typeface="Poppins"/>
              </a:rPr>
              <a:t>sellers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9844531" y="3265169"/>
            <a:ext cx="835025" cy="713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r>
              <a:rPr dirty="0" sz="9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6"/>
                </a:solidFill>
                <a:latin typeface="Poppins"/>
                <a:cs typeface="Poppins"/>
              </a:rPr>
              <a:t>insights to</a:t>
            </a:r>
            <a:r>
              <a:rPr dirty="0" sz="900" spc="-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6"/>
                </a:solidFill>
                <a:latin typeface="Poppins"/>
                <a:cs typeface="Poppins"/>
              </a:rPr>
              <a:t>highlight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areas</a:t>
            </a:r>
            <a:r>
              <a:rPr dirty="0" sz="9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 spc="-25">
                <a:solidFill>
                  <a:srgbClr val="666666"/>
                </a:solidFill>
                <a:latin typeface="Poppins"/>
                <a:cs typeface="Poppins"/>
              </a:rPr>
              <a:t>to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improve</a:t>
            </a:r>
            <a:r>
              <a:rPr dirty="0" sz="9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 spc="-25">
                <a:solidFill>
                  <a:srgbClr val="666666"/>
                </a:solidFill>
                <a:latin typeface="Poppins"/>
                <a:cs typeface="Poppins"/>
              </a:rPr>
              <a:t>or </a:t>
            </a:r>
            <a:r>
              <a:rPr dirty="0" sz="900" spc="-10">
                <a:solidFill>
                  <a:srgbClr val="666666"/>
                </a:solidFill>
                <a:latin typeface="Poppins"/>
                <a:cs typeface="Poppins"/>
              </a:rPr>
              <a:t>target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75" name="object 75" descr=""/>
          <p:cNvSpPr/>
          <p:nvPr/>
        </p:nvSpPr>
        <p:spPr>
          <a:xfrm>
            <a:off x="350520" y="1118615"/>
            <a:ext cx="10229215" cy="0"/>
          </a:xfrm>
          <a:custGeom>
            <a:avLst/>
            <a:gdLst/>
            <a:ahLst/>
            <a:cxnLst/>
            <a:rect l="l" t="t" r="r" b="b"/>
            <a:pathLst>
              <a:path w="10229215" h="0">
                <a:moveTo>
                  <a:pt x="0" y="0"/>
                </a:moveTo>
                <a:lnTo>
                  <a:pt x="10228834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 txBox="1"/>
          <p:nvPr/>
        </p:nvSpPr>
        <p:spPr>
          <a:xfrm>
            <a:off x="8490331" y="6732219"/>
            <a:ext cx="511175" cy="205104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0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25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77" name="object 7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78" name="object 7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dirty="0" spc="-35"/>
              <a:t> </a:t>
            </a:r>
            <a:r>
              <a:rPr dirty="0"/>
              <a:t>Markets</a:t>
            </a:r>
            <a:r>
              <a:rPr dirty="0" spc="-25"/>
              <a:t> </a:t>
            </a:r>
            <a:r>
              <a:rPr dirty="0"/>
              <a:t>Pitch</a:t>
            </a:r>
            <a:r>
              <a:rPr dirty="0" spc="-20"/>
              <a:t> </a:t>
            </a:r>
            <a:r>
              <a:rPr dirty="0"/>
              <a:t>Deck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April</a:t>
            </a:r>
            <a:r>
              <a:rPr dirty="0" spc="-4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9047" cy="756818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644901" y="1516507"/>
            <a:ext cx="5614035" cy="17665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07500"/>
              </a:lnSpc>
              <a:spcBef>
                <a:spcPts val="8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1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2021,</a:t>
            </a:r>
            <a:r>
              <a:rPr dirty="0" sz="1200" spc="2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2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bridging</a:t>
            </a:r>
            <a:r>
              <a:rPr dirty="0" sz="1200" spc="2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round</a:t>
            </a:r>
            <a:r>
              <a:rPr dirty="0" sz="1200" spc="2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2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2.5m</a:t>
            </a:r>
            <a:r>
              <a:rPr dirty="0" sz="1200" spc="2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NZD</a:t>
            </a:r>
            <a:r>
              <a:rPr dirty="0" sz="1200" spc="2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was</a:t>
            </a:r>
            <a:r>
              <a:rPr dirty="0" sz="1200" spc="2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raised</a:t>
            </a:r>
            <a:r>
              <a:rPr dirty="0" sz="1200" spc="229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which</a:t>
            </a:r>
            <a:r>
              <a:rPr dirty="0" sz="1200" spc="2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enabled</a:t>
            </a:r>
            <a:r>
              <a:rPr dirty="0" sz="1200" spc="229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us</a:t>
            </a:r>
            <a:r>
              <a:rPr dirty="0" sz="1200" spc="1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to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continue</a:t>
            </a:r>
            <a:r>
              <a:rPr dirty="0" sz="1200" spc="295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30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expansion,</a:t>
            </a:r>
            <a:r>
              <a:rPr dirty="0" sz="1200" spc="30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acquire</a:t>
            </a:r>
            <a:r>
              <a:rPr dirty="0" sz="1200" spc="31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DAO,</a:t>
            </a:r>
            <a:r>
              <a:rPr dirty="0" sz="1200" spc="30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30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further</a:t>
            </a:r>
            <a:r>
              <a:rPr dirty="0" sz="1200" spc="305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dirty="0" sz="1200" spc="30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development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ethanol in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Brazil.</a:t>
            </a:r>
            <a:endParaRPr sz="12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Poppins"/>
              <a:cs typeface="Poppins"/>
            </a:endParaRPr>
          </a:p>
          <a:p>
            <a:pPr marL="12700" marR="218440">
              <a:lnSpc>
                <a:spcPct val="106700"/>
              </a:lnSpc>
            </a:pPr>
            <a:r>
              <a:rPr dirty="0" sz="1200" b="1">
                <a:latin typeface="Poppins"/>
                <a:cs typeface="Poppins"/>
              </a:rPr>
              <a:t>We</a:t>
            </a:r>
            <a:r>
              <a:rPr dirty="0" sz="1200" spc="-2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are</a:t>
            </a:r>
            <a:r>
              <a:rPr dirty="0" sz="1200" spc="-2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now</a:t>
            </a:r>
            <a:r>
              <a:rPr dirty="0" sz="1200" spc="-3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looking</a:t>
            </a:r>
            <a:r>
              <a:rPr dirty="0" sz="1200" spc="-4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for</a:t>
            </a:r>
            <a:r>
              <a:rPr dirty="0" sz="1200" spc="-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European</a:t>
            </a:r>
            <a:r>
              <a:rPr dirty="0" sz="1200" spc="-3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professional</a:t>
            </a:r>
            <a:r>
              <a:rPr dirty="0" sz="1200" spc="-1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investors</a:t>
            </a:r>
            <a:r>
              <a:rPr dirty="0" sz="1200" spc="-2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with</a:t>
            </a:r>
            <a:r>
              <a:rPr dirty="0" sz="1200" spc="5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a</a:t>
            </a:r>
            <a:r>
              <a:rPr dirty="0" sz="1200" spc="-110" b="1">
                <a:latin typeface="Poppins"/>
                <a:cs typeface="Poppins"/>
              </a:rPr>
              <a:t> </a:t>
            </a:r>
            <a:r>
              <a:rPr dirty="0" sz="1200" spc="-10" b="1">
                <a:latin typeface="Poppins"/>
                <a:cs typeface="Poppins"/>
              </a:rPr>
              <a:t>strong </a:t>
            </a:r>
            <a:r>
              <a:rPr dirty="0" sz="1200" b="1">
                <a:latin typeface="Poppins"/>
                <a:cs typeface="Poppins"/>
              </a:rPr>
              <a:t>track</a:t>
            </a:r>
            <a:r>
              <a:rPr dirty="0" sz="1200" spc="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history</a:t>
            </a:r>
            <a:r>
              <a:rPr dirty="0" sz="1200" spc="-1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of</a:t>
            </a:r>
            <a:r>
              <a:rPr dirty="0" sz="1200" spc="-1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supporting</a:t>
            </a:r>
            <a:r>
              <a:rPr dirty="0" sz="1200" spc="-1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international</a:t>
            </a:r>
            <a:r>
              <a:rPr dirty="0" sz="1200" spc="-5" b="1">
                <a:latin typeface="Poppins"/>
                <a:cs typeface="Poppins"/>
              </a:rPr>
              <a:t> </a:t>
            </a:r>
            <a:r>
              <a:rPr dirty="0" sz="1200" spc="-10" b="1">
                <a:latin typeface="Poppins"/>
                <a:cs typeface="Poppins"/>
              </a:rPr>
              <a:t>market</a:t>
            </a:r>
            <a:r>
              <a:rPr dirty="0" sz="1200" spc="-70" b="1">
                <a:latin typeface="Poppins"/>
                <a:cs typeface="Poppins"/>
              </a:rPr>
              <a:t> </a:t>
            </a:r>
            <a:r>
              <a:rPr dirty="0" sz="1200" spc="-10" b="1">
                <a:latin typeface="Poppins"/>
                <a:cs typeface="Poppins"/>
              </a:rPr>
              <a:t>expansion.</a:t>
            </a:r>
            <a:endParaRPr sz="12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Use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funds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- 24-month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runway</a:t>
            </a:r>
            <a:endParaRPr sz="1200">
              <a:latin typeface="Poppins"/>
              <a:cs typeface="Poppin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343279" y="3523614"/>
            <a:ext cx="2658745" cy="2659380"/>
            <a:chOff x="2343279" y="3523614"/>
            <a:chExt cx="2658745" cy="265938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8144" y="4535423"/>
              <a:ext cx="445008" cy="44500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672713" y="3533139"/>
              <a:ext cx="1221740" cy="1069975"/>
            </a:xfrm>
            <a:custGeom>
              <a:avLst/>
              <a:gdLst/>
              <a:ahLst/>
              <a:cxnLst/>
              <a:rect l="l" t="t" r="r" b="b"/>
              <a:pathLst>
                <a:path w="1221739" h="1069975">
                  <a:moveTo>
                    <a:pt x="0" y="0"/>
                  </a:moveTo>
                  <a:lnTo>
                    <a:pt x="0" y="659892"/>
                  </a:lnTo>
                  <a:lnTo>
                    <a:pt x="49881" y="661771"/>
                  </a:lnTo>
                  <a:lnTo>
                    <a:pt x="98975" y="667333"/>
                  </a:lnTo>
                  <a:lnTo>
                    <a:pt x="147115" y="676469"/>
                  </a:lnTo>
                  <a:lnTo>
                    <a:pt x="194135" y="689066"/>
                  </a:lnTo>
                  <a:lnTo>
                    <a:pt x="239869" y="705013"/>
                  </a:lnTo>
                  <a:lnTo>
                    <a:pt x="284151" y="724199"/>
                  </a:lnTo>
                  <a:lnTo>
                    <a:pt x="326816" y="746512"/>
                  </a:lnTo>
                  <a:lnTo>
                    <a:pt x="367696" y="771842"/>
                  </a:lnTo>
                  <a:lnTo>
                    <a:pt x="406627" y="800077"/>
                  </a:lnTo>
                  <a:lnTo>
                    <a:pt x="443443" y="831106"/>
                  </a:lnTo>
                  <a:lnTo>
                    <a:pt x="477977" y="864817"/>
                  </a:lnTo>
                  <a:lnTo>
                    <a:pt x="510063" y="901100"/>
                  </a:lnTo>
                  <a:lnTo>
                    <a:pt x="539536" y="939843"/>
                  </a:lnTo>
                  <a:lnTo>
                    <a:pt x="566230" y="980935"/>
                  </a:lnTo>
                  <a:lnTo>
                    <a:pt x="589978" y="1024265"/>
                  </a:lnTo>
                  <a:lnTo>
                    <a:pt x="610615" y="1069721"/>
                  </a:lnTo>
                  <a:lnTo>
                    <a:pt x="1221232" y="819531"/>
                  </a:lnTo>
                  <a:lnTo>
                    <a:pt x="1202007" y="774946"/>
                  </a:lnTo>
                  <a:lnTo>
                    <a:pt x="1181281" y="731334"/>
                  </a:lnTo>
                  <a:lnTo>
                    <a:pt x="1159091" y="688719"/>
                  </a:lnTo>
                  <a:lnTo>
                    <a:pt x="1135474" y="647127"/>
                  </a:lnTo>
                  <a:lnTo>
                    <a:pt x="1110470" y="606584"/>
                  </a:lnTo>
                  <a:lnTo>
                    <a:pt x="1084115" y="567114"/>
                  </a:lnTo>
                  <a:lnTo>
                    <a:pt x="1056447" y="528743"/>
                  </a:lnTo>
                  <a:lnTo>
                    <a:pt x="1027504" y="491496"/>
                  </a:lnTo>
                  <a:lnTo>
                    <a:pt x="997324" y="455400"/>
                  </a:lnTo>
                  <a:lnTo>
                    <a:pt x="965944" y="420478"/>
                  </a:lnTo>
                  <a:lnTo>
                    <a:pt x="933402" y="386757"/>
                  </a:lnTo>
                  <a:lnTo>
                    <a:pt x="899737" y="354262"/>
                  </a:lnTo>
                  <a:lnTo>
                    <a:pt x="864985" y="323018"/>
                  </a:lnTo>
                  <a:lnTo>
                    <a:pt x="829185" y="293051"/>
                  </a:lnTo>
                  <a:lnTo>
                    <a:pt x="792374" y="264385"/>
                  </a:lnTo>
                  <a:lnTo>
                    <a:pt x="754590" y="237048"/>
                  </a:lnTo>
                  <a:lnTo>
                    <a:pt x="715871" y="211063"/>
                  </a:lnTo>
                  <a:lnTo>
                    <a:pt x="676255" y="186456"/>
                  </a:lnTo>
                  <a:lnTo>
                    <a:pt x="635779" y="163253"/>
                  </a:lnTo>
                  <a:lnTo>
                    <a:pt x="594481" y="141479"/>
                  </a:lnTo>
                  <a:lnTo>
                    <a:pt x="552399" y="121159"/>
                  </a:lnTo>
                  <a:lnTo>
                    <a:pt x="509571" y="102319"/>
                  </a:lnTo>
                  <a:lnTo>
                    <a:pt x="466034" y="84984"/>
                  </a:lnTo>
                  <a:lnTo>
                    <a:pt x="421826" y="69180"/>
                  </a:lnTo>
                  <a:lnTo>
                    <a:pt x="376985" y="54931"/>
                  </a:lnTo>
                  <a:lnTo>
                    <a:pt x="331549" y="42264"/>
                  </a:lnTo>
                  <a:lnTo>
                    <a:pt x="285555" y="31203"/>
                  </a:lnTo>
                  <a:lnTo>
                    <a:pt x="239042" y="21774"/>
                  </a:lnTo>
                  <a:lnTo>
                    <a:pt x="192046" y="14003"/>
                  </a:lnTo>
                  <a:lnTo>
                    <a:pt x="144606" y="7915"/>
                  </a:lnTo>
                  <a:lnTo>
                    <a:pt x="96760" y="3534"/>
                  </a:lnTo>
                  <a:lnTo>
                    <a:pt x="48545" y="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6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672713" y="3533139"/>
              <a:ext cx="1221740" cy="1069975"/>
            </a:xfrm>
            <a:custGeom>
              <a:avLst/>
              <a:gdLst/>
              <a:ahLst/>
              <a:cxnLst/>
              <a:rect l="l" t="t" r="r" b="b"/>
              <a:pathLst>
                <a:path w="1221739" h="1069975">
                  <a:moveTo>
                    <a:pt x="0" y="0"/>
                  </a:moveTo>
                  <a:lnTo>
                    <a:pt x="48545" y="887"/>
                  </a:lnTo>
                  <a:lnTo>
                    <a:pt x="96760" y="3534"/>
                  </a:lnTo>
                  <a:lnTo>
                    <a:pt x="144606" y="7915"/>
                  </a:lnTo>
                  <a:lnTo>
                    <a:pt x="192046" y="14003"/>
                  </a:lnTo>
                  <a:lnTo>
                    <a:pt x="239042" y="21774"/>
                  </a:lnTo>
                  <a:lnTo>
                    <a:pt x="285555" y="31203"/>
                  </a:lnTo>
                  <a:lnTo>
                    <a:pt x="331549" y="42264"/>
                  </a:lnTo>
                  <a:lnTo>
                    <a:pt x="376985" y="54931"/>
                  </a:lnTo>
                  <a:lnTo>
                    <a:pt x="421826" y="69180"/>
                  </a:lnTo>
                  <a:lnTo>
                    <a:pt x="466034" y="84984"/>
                  </a:lnTo>
                  <a:lnTo>
                    <a:pt x="509571" y="102319"/>
                  </a:lnTo>
                  <a:lnTo>
                    <a:pt x="552399" y="121159"/>
                  </a:lnTo>
                  <a:lnTo>
                    <a:pt x="594481" y="141479"/>
                  </a:lnTo>
                  <a:lnTo>
                    <a:pt x="635779" y="163253"/>
                  </a:lnTo>
                  <a:lnTo>
                    <a:pt x="676255" y="186456"/>
                  </a:lnTo>
                  <a:lnTo>
                    <a:pt x="715871" y="211063"/>
                  </a:lnTo>
                  <a:lnTo>
                    <a:pt x="754590" y="237048"/>
                  </a:lnTo>
                  <a:lnTo>
                    <a:pt x="792374" y="264385"/>
                  </a:lnTo>
                  <a:lnTo>
                    <a:pt x="829185" y="293051"/>
                  </a:lnTo>
                  <a:lnTo>
                    <a:pt x="864985" y="323018"/>
                  </a:lnTo>
                  <a:lnTo>
                    <a:pt x="899737" y="354262"/>
                  </a:lnTo>
                  <a:lnTo>
                    <a:pt x="933402" y="386757"/>
                  </a:lnTo>
                  <a:lnTo>
                    <a:pt x="965944" y="420478"/>
                  </a:lnTo>
                  <a:lnTo>
                    <a:pt x="997324" y="455400"/>
                  </a:lnTo>
                  <a:lnTo>
                    <a:pt x="1027504" y="491496"/>
                  </a:lnTo>
                  <a:lnTo>
                    <a:pt x="1056447" y="528743"/>
                  </a:lnTo>
                  <a:lnTo>
                    <a:pt x="1084115" y="567114"/>
                  </a:lnTo>
                  <a:lnTo>
                    <a:pt x="1110470" y="606584"/>
                  </a:lnTo>
                  <a:lnTo>
                    <a:pt x="1135474" y="647127"/>
                  </a:lnTo>
                  <a:lnTo>
                    <a:pt x="1159091" y="688719"/>
                  </a:lnTo>
                  <a:lnTo>
                    <a:pt x="1181281" y="731334"/>
                  </a:lnTo>
                  <a:lnTo>
                    <a:pt x="1202007" y="774946"/>
                  </a:lnTo>
                  <a:lnTo>
                    <a:pt x="1221232" y="819531"/>
                  </a:lnTo>
                  <a:lnTo>
                    <a:pt x="610615" y="1069721"/>
                  </a:lnTo>
                  <a:lnTo>
                    <a:pt x="589978" y="1024265"/>
                  </a:lnTo>
                  <a:lnTo>
                    <a:pt x="566230" y="980935"/>
                  </a:lnTo>
                  <a:lnTo>
                    <a:pt x="539536" y="939843"/>
                  </a:lnTo>
                  <a:lnTo>
                    <a:pt x="510063" y="901100"/>
                  </a:lnTo>
                  <a:lnTo>
                    <a:pt x="477977" y="864817"/>
                  </a:lnTo>
                  <a:lnTo>
                    <a:pt x="443443" y="831106"/>
                  </a:lnTo>
                  <a:lnTo>
                    <a:pt x="406627" y="800077"/>
                  </a:lnTo>
                  <a:lnTo>
                    <a:pt x="367696" y="771842"/>
                  </a:lnTo>
                  <a:lnTo>
                    <a:pt x="326816" y="746512"/>
                  </a:lnTo>
                  <a:lnTo>
                    <a:pt x="284151" y="724199"/>
                  </a:lnTo>
                  <a:lnTo>
                    <a:pt x="239869" y="705013"/>
                  </a:lnTo>
                  <a:lnTo>
                    <a:pt x="194135" y="689066"/>
                  </a:lnTo>
                  <a:lnTo>
                    <a:pt x="147115" y="676469"/>
                  </a:lnTo>
                  <a:lnTo>
                    <a:pt x="98975" y="667333"/>
                  </a:lnTo>
                  <a:lnTo>
                    <a:pt x="49881" y="661771"/>
                  </a:lnTo>
                  <a:lnTo>
                    <a:pt x="0" y="65989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214876" y="4352670"/>
              <a:ext cx="777875" cy="1252855"/>
            </a:xfrm>
            <a:custGeom>
              <a:avLst/>
              <a:gdLst/>
              <a:ahLst/>
              <a:cxnLst/>
              <a:rect l="l" t="t" r="r" b="b"/>
              <a:pathLst>
                <a:path w="777875" h="1252854">
                  <a:moveTo>
                    <a:pt x="679069" y="0"/>
                  </a:moveTo>
                  <a:lnTo>
                    <a:pt x="68452" y="250189"/>
                  </a:lnTo>
                  <a:lnTo>
                    <a:pt x="86070" y="298407"/>
                  </a:lnTo>
                  <a:lnTo>
                    <a:pt x="99785" y="347427"/>
                  </a:lnTo>
                  <a:lnTo>
                    <a:pt x="109622" y="397029"/>
                  </a:lnTo>
                  <a:lnTo>
                    <a:pt x="115604" y="446994"/>
                  </a:lnTo>
                  <a:lnTo>
                    <a:pt x="117756" y="497099"/>
                  </a:lnTo>
                  <a:lnTo>
                    <a:pt x="116102" y="547125"/>
                  </a:lnTo>
                  <a:lnTo>
                    <a:pt x="110666" y="596851"/>
                  </a:lnTo>
                  <a:lnTo>
                    <a:pt x="101473" y="646056"/>
                  </a:lnTo>
                  <a:lnTo>
                    <a:pt x="88547" y="694520"/>
                  </a:lnTo>
                  <a:lnTo>
                    <a:pt x="71913" y="742023"/>
                  </a:lnTo>
                  <a:lnTo>
                    <a:pt x="51594" y="788343"/>
                  </a:lnTo>
                  <a:lnTo>
                    <a:pt x="27615" y="833260"/>
                  </a:lnTo>
                  <a:lnTo>
                    <a:pt x="0" y="876554"/>
                  </a:lnTo>
                  <a:lnTo>
                    <a:pt x="542163" y="1252727"/>
                  </a:lnTo>
                  <a:lnTo>
                    <a:pt x="569646" y="1211484"/>
                  </a:lnTo>
                  <a:lnTo>
                    <a:pt x="595450" y="1169432"/>
                  </a:lnTo>
                  <a:lnTo>
                    <a:pt x="619570" y="1126622"/>
                  </a:lnTo>
                  <a:lnTo>
                    <a:pt x="642001" y="1083103"/>
                  </a:lnTo>
                  <a:lnTo>
                    <a:pt x="662736" y="1038925"/>
                  </a:lnTo>
                  <a:lnTo>
                    <a:pt x="681771" y="994136"/>
                  </a:lnTo>
                  <a:lnTo>
                    <a:pt x="699100" y="948786"/>
                  </a:lnTo>
                  <a:lnTo>
                    <a:pt x="714717" y="902924"/>
                  </a:lnTo>
                  <a:lnTo>
                    <a:pt x="728617" y="856600"/>
                  </a:lnTo>
                  <a:lnTo>
                    <a:pt x="740796" y="809864"/>
                  </a:lnTo>
                  <a:lnTo>
                    <a:pt x="751246" y="762764"/>
                  </a:lnTo>
                  <a:lnTo>
                    <a:pt x="759963" y="715349"/>
                  </a:lnTo>
                  <a:lnTo>
                    <a:pt x="766942" y="667670"/>
                  </a:lnTo>
                  <a:lnTo>
                    <a:pt x="772177" y="619775"/>
                  </a:lnTo>
                  <a:lnTo>
                    <a:pt x="775663" y="571715"/>
                  </a:lnTo>
                  <a:lnTo>
                    <a:pt x="777394" y="523537"/>
                  </a:lnTo>
                  <a:lnTo>
                    <a:pt x="777365" y="475293"/>
                  </a:lnTo>
                  <a:lnTo>
                    <a:pt x="775570" y="427030"/>
                  </a:lnTo>
                  <a:lnTo>
                    <a:pt x="772004" y="378799"/>
                  </a:lnTo>
                  <a:lnTo>
                    <a:pt x="766661" y="330648"/>
                  </a:lnTo>
                  <a:lnTo>
                    <a:pt x="759537" y="282627"/>
                  </a:lnTo>
                  <a:lnTo>
                    <a:pt x="750625" y="234786"/>
                  </a:lnTo>
                  <a:lnTo>
                    <a:pt x="739921" y="187174"/>
                  </a:lnTo>
                  <a:lnTo>
                    <a:pt x="727419" y="139840"/>
                  </a:lnTo>
                  <a:lnTo>
                    <a:pt x="713113" y="92833"/>
                  </a:lnTo>
                  <a:lnTo>
                    <a:pt x="696998" y="46203"/>
                  </a:lnTo>
                  <a:lnTo>
                    <a:pt x="679069" y="0"/>
                  </a:lnTo>
                  <a:close/>
                </a:path>
              </a:pathLst>
            </a:custGeom>
            <a:solidFill>
              <a:srgbClr val="4878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214876" y="4352670"/>
              <a:ext cx="777875" cy="1252855"/>
            </a:xfrm>
            <a:custGeom>
              <a:avLst/>
              <a:gdLst/>
              <a:ahLst/>
              <a:cxnLst/>
              <a:rect l="l" t="t" r="r" b="b"/>
              <a:pathLst>
                <a:path w="777875" h="1252854">
                  <a:moveTo>
                    <a:pt x="679069" y="0"/>
                  </a:moveTo>
                  <a:lnTo>
                    <a:pt x="696998" y="46203"/>
                  </a:lnTo>
                  <a:lnTo>
                    <a:pt x="713113" y="92833"/>
                  </a:lnTo>
                  <a:lnTo>
                    <a:pt x="727419" y="139840"/>
                  </a:lnTo>
                  <a:lnTo>
                    <a:pt x="739921" y="187174"/>
                  </a:lnTo>
                  <a:lnTo>
                    <a:pt x="750625" y="234786"/>
                  </a:lnTo>
                  <a:lnTo>
                    <a:pt x="759537" y="282627"/>
                  </a:lnTo>
                  <a:lnTo>
                    <a:pt x="766661" y="330648"/>
                  </a:lnTo>
                  <a:lnTo>
                    <a:pt x="772004" y="378799"/>
                  </a:lnTo>
                  <a:lnTo>
                    <a:pt x="775570" y="427030"/>
                  </a:lnTo>
                  <a:lnTo>
                    <a:pt x="777365" y="475293"/>
                  </a:lnTo>
                  <a:lnTo>
                    <a:pt x="777394" y="523537"/>
                  </a:lnTo>
                  <a:lnTo>
                    <a:pt x="775663" y="571715"/>
                  </a:lnTo>
                  <a:lnTo>
                    <a:pt x="772177" y="619775"/>
                  </a:lnTo>
                  <a:lnTo>
                    <a:pt x="766942" y="667670"/>
                  </a:lnTo>
                  <a:lnTo>
                    <a:pt x="759963" y="715349"/>
                  </a:lnTo>
                  <a:lnTo>
                    <a:pt x="751246" y="762764"/>
                  </a:lnTo>
                  <a:lnTo>
                    <a:pt x="740796" y="809864"/>
                  </a:lnTo>
                  <a:lnTo>
                    <a:pt x="728617" y="856600"/>
                  </a:lnTo>
                  <a:lnTo>
                    <a:pt x="714717" y="902924"/>
                  </a:lnTo>
                  <a:lnTo>
                    <a:pt x="699100" y="948786"/>
                  </a:lnTo>
                  <a:lnTo>
                    <a:pt x="681771" y="994136"/>
                  </a:lnTo>
                  <a:lnTo>
                    <a:pt x="662736" y="1038925"/>
                  </a:lnTo>
                  <a:lnTo>
                    <a:pt x="642001" y="1083103"/>
                  </a:lnTo>
                  <a:lnTo>
                    <a:pt x="619570" y="1126622"/>
                  </a:lnTo>
                  <a:lnTo>
                    <a:pt x="595450" y="1169432"/>
                  </a:lnTo>
                  <a:lnTo>
                    <a:pt x="569646" y="1211484"/>
                  </a:lnTo>
                  <a:lnTo>
                    <a:pt x="542163" y="1252727"/>
                  </a:lnTo>
                  <a:lnTo>
                    <a:pt x="0" y="876554"/>
                  </a:lnTo>
                  <a:lnTo>
                    <a:pt x="27615" y="833260"/>
                  </a:lnTo>
                  <a:lnTo>
                    <a:pt x="51594" y="788343"/>
                  </a:lnTo>
                  <a:lnTo>
                    <a:pt x="71913" y="742023"/>
                  </a:lnTo>
                  <a:lnTo>
                    <a:pt x="88547" y="694520"/>
                  </a:lnTo>
                  <a:lnTo>
                    <a:pt x="101473" y="646056"/>
                  </a:lnTo>
                  <a:lnTo>
                    <a:pt x="110666" y="596851"/>
                  </a:lnTo>
                  <a:lnTo>
                    <a:pt x="116102" y="547125"/>
                  </a:lnTo>
                  <a:lnTo>
                    <a:pt x="117756" y="497099"/>
                  </a:lnTo>
                  <a:lnTo>
                    <a:pt x="115604" y="446994"/>
                  </a:lnTo>
                  <a:lnTo>
                    <a:pt x="109622" y="397029"/>
                  </a:lnTo>
                  <a:lnTo>
                    <a:pt x="99785" y="347427"/>
                  </a:lnTo>
                  <a:lnTo>
                    <a:pt x="86070" y="298407"/>
                  </a:lnTo>
                  <a:lnTo>
                    <a:pt x="68452" y="250189"/>
                  </a:lnTo>
                  <a:lnTo>
                    <a:pt x="679069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52804" y="3656329"/>
              <a:ext cx="2404745" cy="2517140"/>
            </a:xfrm>
            <a:custGeom>
              <a:avLst/>
              <a:gdLst/>
              <a:ahLst/>
              <a:cxnLst/>
              <a:rect l="l" t="t" r="r" b="b"/>
              <a:pathLst>
                <a:path w="2404745" h="2517140">
                  <a:moveTo>
                    <a:pt x="763140" y="0"/>
                  </a:moveTo>
                  <a:lnTo>
                    <a:pt x="718134" y="21977"/>
                  </a:lnTo>
                  <a:lnTo>
                    <a:pt x="674094" y="45595"/>
                  </a:lnTo>
                  <a:lnTo>
                    <a:pt x="631059" y="70820"/>
                  </a:lnTo>
                  <a:lnTo>
                    <a:pt x="589069" y="97616"/>
                  </a:lnTo>
                  <a:lnTo>
                    <a:pt x="548164" y="125949"/>
                  </a:lnTo>
                  <a:lnTo>
                    <a:pt x="508384" y="155784"/>
                  </a:lnTo>
                  <a:lnTo>
                    <a:pt x="469770" y="187086"/>
                  </a:lnTo>
                  <a:lnTo>
                    <a:pt x="432361" y="219821"/>
                  </a:lnTo>
                  <a:lnTo>
                    <a:pt x="396197" y="253954"/>
                  </a:lnTo>
                  <a:lnTo>
                    <a:pt x="361318" y="289450"/>
                  </a:lnTo>
                  <a:lnTo>
                    <a:pt x="327765" y="326275"/>
                  </a:lnTo>
                  <a:lnTo>
                    <a:pt x="295576" y="364393"/>
                  </a:lnTo>
                  <a:lnTo>
                    <a:pt x="264793" y="403771"/>
                  </a:lnTo>
                  <a:lnTo>
                    <a:pt x="235455" y="444373"/>
                  </a:lnTo>
                  <a:lnTo>
                    <a:pt x="208595" y="484617"/>
                  </a:lnTo>
                  <a:lnTo>
                    <a:pt x="183398" y="525482"/>
                  </a:lnTo>
                  <a:lnTo>
                    <a:pt x="159858" y="566927"/>
                  </a:lnTo>
                  <a:lnTo>
                    <a:pt x="137966" y="608909"/>
                  </a:lnTo>
                  <a:lnTo>
                    <a:pt x="117716" y="651388"/>
                  </a:lnTo>
                  <a:lnTo>
                    <a:pt x="99099" y="694322"/>
                  </a:lnTo>
                  <a:lnTo>
                    <a:pt x="82109" y="737668"/>
                  </a:lnTo>
                  <a:lnTo>
                    <a:pt x="66737" y="781387"/>
                  </a:lnTo>
                  <a:lnTo>
                    <a:pt x="52976" y="825435"/>
                  </a:lnTo>
                  <a:lnTo>
                    <a:pt x="40820" y="869773"/>
                  </a:lnTo>
                  <a:lnTo>
                    <a:pt x="30259" y="914358"/>
                  </a:lnTo>
                  <a:lnTo>
                    <a:pt x="21288" y="959148"/>
                  </a:lnTo>
                  <a:lnTo>
                    <a:pt x="13897" y="1004103"/>
                  </a:lnTo>
                  <a:lnTo>
                    <a:pt x="8081" y="1049181"/>
                  </a:lnTo>
                  <a:lnTo>
                    <a:pt x="3831" y="1094340"/>
                  </a:lnTo>
                  <a:lnTo>
                    <a:pt x="1139" y="1139538"/>
                  </a:lnTo>
                  <a:lnTo>
                    <a:pt x="0" y="1184735"/>
                  </a:lnTo>
                  <a:lnTo>
                    <a:pt x="404" y="1229889"/>
                  </a:lnTo>
                  <a:lnTo>
                    <a:pt x="2344" y="1274958"/>
                  </a:lnTo>
                  <a:lnTo>
                    <a:pt x="5813" y="1319900"/>
                  </a:lnTo>
                  <a:lnTo>
                    <a:pt x="10804" y="1364675"/>
                  </a:lnTo>
                  <a:lnTo>
                    <a:pt x="17309" y="1409241"/>
                  </a:lnTo>
                  <a:lnTo>
                    <a:pt x="25320" y="1453556"/>
                  </a:lnTo>
                  <a:lnTo>
                    <a:pt x="34830" y="1497579"/>
                  </a:lnTo>
                  <a:lnTo>
                    <a:pt x="45832" y="1541267"/>
                  </a:lnTo>
                  <a:lnTo>
                    <a:pt x="58318" y="1584581"/>
                  </a:lnTo>
                  <a:lnTo>
                    <a:pt x="72280" y="1627478"/>
                  </a:lnTo>
                  <a:lnTo>
                    <a:pt x="87712" y="1669917"/>
                  </a:lnTo>
                  <a:lnTo>
                    <a:pt x="104605" y="1711856"/>
                  </a:lnTo>
                  <a:lnTo>
                    <a:pt x="122952" y="1753253"/>
                  </a:lnTo>
                  <a:lnTo>
                    <a:pt x="142746" y="1794068"/>
                  </a:lnTo>
                  <a:lnTo>
                    <a:pt x="163978" y="1834259"/>
                  </a:lnTo>
                  <a:lnTo>
                    <a:pt x="186643" y="1873784"/>
                  </a:lnTo>
                  <a:lnTo>
                    <a:pt x="210732" y="1912601"/>
                  </a:lnTo>
                  <a:lnTo>
                    <a:pt x="236237" y="1950670"/>
                  </a:lnTo>
                  <a:lnTo>
                    <a:pt x="263151" y="1987949"/>
                  </a:lnTo>
                  <a:lnTo>
                    <a:pt x="291467" y="2024396"/>
                  </a:lnTo>
                  <a:lnTo>
                    <a:pt x="321178" y="2059969"/>
                  </a:lnTo>
                  <a:lnTo>
                    <a:pt x="352275" y="2094628"/>
                  </a:lnTo>
                  <a:lnTo>
                    <a:pt x="384751" y="2128330"/>
                  </a:lnTo>
                  <a:lnTo>
                    <a:pt x="418600" y="2161035"/>
                  </a:lnTo>
                  <a:lnTo>
                    <a:pt x="453812" y="2192701"/>
                  </a:lnTo>
                  <a:lnTo>
                    <a:pt x="490381" y="2223285"/>
                  </a:lnTo>
                  <a:lnTo>
                    <a:pt x="528300" y="2252748"/>
                  </a:lnTo>
                  <a:lnTo>
                    <a:pt x="567560" y="2281047"/>
                  </a:lnTo>
                  <a:lnTo>
                    <a:pt x="607813" y="2307913"/>
                  </a:lnTo>
                  <a:lnTo>
                    <a:pt x="648686" y="2333116"/>
                  </a:lnTo>
                  <a:lnTo>
                    <a:pt x="690138" y="2356661"/>
                  </a:lnTo>
                  <a:lnTo>
                    <a:pt x="732128" y="2378558"/>
                  </a:lnTo>
                  <a:lnTo>
                    <a:pt x="774613" y="2398813"/>
                  </a:lnTo>
                  <a:lnTo>
                    <a:pt x="817553" y="2417433"/>
                  </a:lnTo>
                  <a:lnTo>
                    <a:pt x="860906" y="2434427"/>
                  </a:lnTo>
                  <a:lnTo>
                    <a:pt x="904630" y="2449802"/>
                  </a:lnTo>
                  <a:lnTo>
                    <a:pt x="948684" y="2463565"/>
                  </a:lnTo>
                  <a:lnTo>
                    <a:pt x="993026" y="2475724"/>
                  </a:lnTo>
                  <a:lnTo>
                    <a:pt x="1037616" y="2486287"/>
                  </a:lnTo>
                  <a:lnTo>
                    <a:pt x="1082411" y="2495260"/>
                  </a:lnTo>
                  <a:lnTo>
                    <a:pt x="1127369" y="2502652"/>
                  </a:lnTo>
                  <a:lnTo>
                    <a:pt x="1172450" y="2508470"/>
                  </a:lnTo>
                  <a:lnTo>
                    <a:pt x="1217612" y="2512721"/>
                  </a:lnTo>
                  <a:lnTo>
                    <a:pt x="1262813" y="2515413"/>
                  </a:lnTo>
                  <a:lnTo>
                    <a:pt x="1308012" y="2516554"/>
                  </a:lnTo>
                  <a:lnTo>
                    <a:pt x="1353168" y="2516150"/>
                  </a:lnTo>
                  <a:lnTo>
                    <a:pt x="1398238" y="2514210"/>
                  </a:lnTo>
                  <a:lnTo>
                    <a:pt x="1443182" y="2510741"/>
                  </a:lnTo>
                  <a:lnTo>
                    <a:pt x="1487958" y="2505751"/>
                  </a:lnTo>
                  <a:lnTo>
                    <a:pt x="1532524" y="2499246"/>
                  </a:lnTo>
                  <a:lnTo>
                    <a:pt x="1576839" y="2491236"/>
                  </a:lnTo>
                  <a:lnTo>
                    <a:pt x="1620861" y="2481726"/>
                  </a:lnTo>
                  <a:lnTo>
                    <a:pt x="1664549" y="2470725"/>
                  </a:lnTo>
                  <a:lnTo>
                    <a:pt x="1707862" y="2458239"/>
                  </a:lnTo>
                  <a:lnTo>
                    <a:pt x="1750757" y="2444278"/>
                  </a:lnTo>
                  <a:lnTo>
                    <a:pt x="1793194" y="2428847"/>
                  </a:lnTo>
                  <a:lnTo>
                    <a:pt x="1835131" y="2411956"/>
                  </a:lnTo>
                  <a:lnTo>
                    <a:pt x="1876526" y="2393610"/>
                  </a:lnTo>
                  <a:lnTo>
                    <a:pt x="1917337" y="2373818"/>
                  </a:lnTo>
                  <a:lnTo>
                    <a:pt x="1957525" y="2352587"/>
                  </a:lnTo>
                  <a:lnTo>
                    <a:pt x="1997046" y="2329925"/>
                  </a:lnTo>
                  <a:lnTo>
                    <a:pt x="2035859" y="2305839"/>
                  </a:lnTo>
                  <a:lnTo>
                    <a:pt x="2073924" y="2280336"/>
                  </a:lnTo>
                  <a:lnTo>
                    <a:pt x="2111197" y="2253425"/>
                  </a:lnTo>
                  <a:lnTo>
                    <a:pt x="2147639" y="2225113"/>
                  </a:lnTo>
                  <a:lnTo>
                    <a:pt x="2183207" y="2195406"/>
                  </a:lnTo>
                  <a:lnTo>
                    <a:pt x="2217860" y="2164314"/>
                  </a:lnTo>
                  <a:lnTo>
                    <a:pt x="2251556" y="2131843"/>
                  </a:lnTo>
                  <a:lnTo>
                    <a:pt x="2284254" y="2098000"/>
                  </a:lnTo>
                  <a:lnTo>
                    <a:pt x="2315912" y="2062794"/>
                  </a:lnTo>
                  <a:lnTo>
                    <a:pt x="2346489" y="2026232"/>
                  </a:lnTo>
                  <a:lnTo>
                    <a:pt x="2375944" y="1988321"/>
                  </a:lnTo>
                  <a:lnTo>
                    <a:pt x="2404234" y="1949068"/>
                  </a:lnTo>
                  <a:lnTo>
                    <a:pt x="1862071" y="1572895"/>
                  </a:lnTo>
                  <a:lnTo>
                    <a:pt x="1832031" y="1612877"/>
                  </a:lnTo>
                  <a:lnTo>
                    <a:pt x="1799169" y="1650332"/>
                  </a:lnTo>
                  <a:lnTo>
                    <a:pt x="1763650" y="1685125"/>
                  </a:lnTo>
                  <a:lnTo>
                    <a:pt x="1725638" y="1717124"/>
                  </a:lnTo>
                  <a:lnTo>
                    <a:pt x="1685299" y="1746194"/>
                  </a:lnTo>
                  <a:lnTo>
                    <a:pt x="1642795" y="1772203"/>
                  </a:lnTo>
                  <a:lnTo>
                    <a:pt x="1598292" y="1795017"/>
                  </a:lnTo>
                  <a:lnTo>
                    <a:pt x="1554862" y="1813387"/>
                  </a:lnTo>
                  <a:lnTo>
                    <a:pt x="1510876" y="1828442"/>
                  </a:lnTo>
                  <a:lnTo>
                    <a:pt x="1466482" y="1840238"/>
                  </a:lnTo>
                  <a:lnTo>
                    <a:pt x="1421830" y="1848829"/>
                  </a:lnTo>
                  <a:lnTo>
                    <a:pt x="1377066" y="1854268"/>
                  </a:lnTo>
                  <a:lnTo>
                    <a:pt x="1332341" y="1856611"/>
                  </a:lnTo>
                  <a:lnTo>
                    <a:pt x="1287801" y="1855911"/>
                  </a:lnTo>
                  <a:lnTo>
                    <a:pt x="1243596" y="1852223"/>
                  </a:lnTo>
                  <a:lnTo>
                    <a:pt x="1199875" y="1845600"/>
                  </a:lnTo>
                  <a:lnTo>
                    <a:pt x="1156784" y="1836097"/>
                  </a:lnTo>
                  <a:lnTo>
                    <a:pt x="1114474" y="1823767"/>
                  </a:lnTo>
                  <a:lnTo>
                    <a:pt x="1073092" y="1808666"/>
                  </a:lnTo>
                  <a:lnTo>
                    <a:pt x="1032787" y="1790847"/>
                  </a:lnTo>
                  <a:lnTo>
                    <a:pt x="993707" y="1770365"/>
                  </a:lnTo>
                  <a:lnTo>
                    <a:pt x="956000" y="1747274"/>
                  </a:lnTo>
                  <a:lnTo>
                    <a:pt x="919816" y="1721627"/>
                  </a:lnTo>
                  <a:lnTo>
                    <a:pt x="885302" y="1693479"/>
                  </a:lnTo>
                  <a:lnTo>
                    <a:pt x="852607" y="1662884"/>
                  </a:lnTo>
                  <a:lnTo>
                    <a:pt x="821879" y="1629897"/>
                  </a:lnTo>
                  <a:lnTo>
                    <a:pt x="793268" y="1594571"/>
                  </a:lnTo>
                  <a:lnTo>
                    <a:pt x="766920" y="1556961"/>
                  </a:lnTo>
                  <a:lnTo>
                    <a:pt x="742985" y="1517121"/>
                  </a:lnTo>
                  <a:lnTo>
                    <a:pt x="721611" y="1475104"/>
                  </a:lnTo>
                  <a:lnTo>
                    <a:pt x="703226" y="1431674"/>
                  </a:lnTo>
                  <a:lnTo>
                    <a:pt x="688156" y="1387688"/>
                  </a:lnTo>
                  <a:lnTo>
                    <a:pt x="676347" y="1343294"/>
                  </a:lnTo>
                  <a:lnTo>
                    <a:pt x="667745" y="1298641"/>
                  </a:lnTo>
                  <a:lnTo>
                    <a:pt x="662295" y="1253877"/>
                  </a:lnTo>
                  <a:lnTo>
                    <a:pt x="659944" y="1209151"/>
                  </a:lnTo>
                  <a:lnTo>
                    <a:pt x="660637" y="1164610"/>
                  </a:lnTo>
                  <a:lnTo>
                    <a:pt x="664320" y="1120403"/>
                  </a:lnTo>
                  <a:lnTo>
                    <a:pt x="670938" y="1076679"/>
                  </a:lnTo>
                  <a:lnTo>
                    <a:pt x="680438" y="1033586"/>
                  </a:lnTo>
                  <a:lnTo>
                    <a:pt x="692766" y="991272"/>
                  </a:lnTo>
                  <a:lnTo>
                    <a:pt x="707867" y="949886"/>
                  </a:lnTo>
                  <a:lnTo>
                    <a:pt x="725688" y="909576"/>
                  </a:lnTo>
                  <a:lnTo>
                    <a:pt x="746173" y="870490"/>
                  </a:lnTo>
                  <a:lnTo>
                    <a:pt x="769269" y="832777"/>
                  </a:lnTo>
                  <a:lnTo>
                    <a:pt x="794921" y="796586"/>
                  </a:lnTo>
                  <a:lnTo>
                    <a:pt x="823076" y="762063"/>
                  </a:lnTo>
                  <a:lnTo>
                    <a:pt x="853680" y="729359"/>
                  </a:lnTo>
                  <a:lnTo>
                    <a:pt x="886677" y="698620"/>
                  </a:lnTo>
                  <a:lnTo>
                    <a:pt x="922014" y="669997"/>
                  </a:lnTo>
                  <a:lnTo>
                    <a:pt x="959637" y="643636"/>
                  </a:lnTo>
                  <a:lnTo>
                    <a:pt x="999492" y="619686"/>
                  </a:lnTo>
                  <a:lnTo>
                    <a:pt x="1041524" y="598296"/>
                  </a:lnTo>
                  <a:lnTo>
                    <a:pt x="763140" y="0"/>
                  </a:lnTo>
                  <a:close/>
                </a:path>
              </a:pathLst>
            </a:custGeom>
            <a:solidFill>
              <a:srgbClr val="7D9B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352804" y="3656329"/>
              <a:ext cx="2404745" cy="2517140"/>
            </a:xfrm>
            <a:custGeom>
              <a:avLst/>
              <a:gdLst/>
              <a:ahLst/>
              <a:cxnLst/>
              <a:rect l="l" t="t" r="r" b="b"/>
              <a:pathLst>
                <a:path w="2404745" h="2517140">
                  <a:moveTo>
                    <a:pt x="2404234" y="1949068"/>
                  </a:moveTo>
                  <a:lnTo>
                    <a:pt x="2375944" y="1988321"/>
                  </a:lnTo>
                  <a:lnTo>
                    <a:pt x="2346489" y="2026232"/>
                  </a:lnTo>
                  <a:lnTo>
                    <a:pt x="2315912" y="2062794"/>
                  </a:lnTo>
                  <a:lnTo>
                    <a:pt x="2284254" y="2098000"/>
                  </a:lnTo>
                  <a:lnTo>
                    <a:pt x="2251556" y="2131843"/>
                  </a:lnTo>
                  <a:lnTo>
                    <a:pt x="2217860" y="2164314"/>
                  </a:lnTo>
                  <a:lnTo>
                    <a:pt x="2183207" y="2195406"/>
                  </a:lnTo>
                  <a:lnTo>
                    <a:pt x="2147639" y="2225113"/>
                  </a:lnTo>
                  <a:lnTo>
                    <a:pt x="2111197" y="2253425"/>
                  </a:lnTo>
                  <a:lnTo>
                    <a:pt x="2073924" y="2280336"/>
                  </a:lnTo>
                  <a:lnTo>
                    <a:pt x="2035859" y="2305839"/>
                  </a:lnTo>
                  <a:lnTo>
                    <a:pt x="1997046" y="2329925"/>
                  </a:lnTo>
                  <a:lnTo>
                    <a:pt x="1957525" y="2352587"/>
                  </a:lnTo>
                  <a:lnTo>
                    <a:pt x="1917337" y="2373818"/>
                  </a:lnTo>
                  <a:lnTo>
                    <a:pt x="1876526" y="2393610"/>
                  </a:lnTo>
                  <a:lnTo>
                    <a:pt x="1835131" y="2411956"/>
                  </a:lnTo>
                  <a:lnTo>
                    <a:pt x="1793194" y="2428847"/>
                  </a:lnTo>
                  <a:lnTo>
                    <a:pt x="1750757" y="2444278"/>
                  </a:lnTo>
                  <a:lnTo>
                    <a:pt x="1707862" y="2458239"/>
                  </a:lnTo>
                  <a:lnTo>
                    <a:pt x="1664549" y="2470725"/>
                  </a:lnTo>
                  <a:lnTo>
                    <a:pt x="1620861" y="2481726"/>
                  </a:lnTo>
                  <a:lnTo>
                    <a:pt x="1576839" y="2491236"/>
                  </a:lnTo>
                  <a:lnTo>
                    <a:pt x="1532524" y="2499246"/>
                  </a:lnTo>
                  <a:lnTo>
                    <a:pt x="1487958" y="2505751"/>
                  </a:lnTo>
                  <a:lnTo>
                    <a:pt x="1443182" y="2510741"/>
                  </a:lnTo>
                  <a:lnTo>
                    <a:pt x="1398238" y="2514210"/>
                  </a:lnTo>
                  <a:lnTo>
                    <a:pt x="1353168" y="2516150"/>
                  </a:lnTo>
                  <a:lnTo>
                    <a:pt x="1308012" y="2516554"/>
                  </a:lnTo>
                  <a:lnTo>
                    <a:pt x="1262813" y="2515413"/>
                  </a:lnTo>
                  <a:lnTo>
                    <a:pt x="1217612" y="2512721"/>
                  </a:lnTo>
                  <a:lnTo>
                    <a:pt x="1172450" y="2508470"/>
                  </a:lnTo>
                  <a:lnTo>
                    <a:pt x="1127369" y="2502652"/>
                  </a:lnTo>
                  <a:lnTo>
                    <a:pt x="1082411" y="2495260"/>
                  </a:lnTo>
                  <a:lnTo>
                    <a:pt x="1037616" y="2486287"/>
                  </a:lnTo>
                  <a:lnTo>
                    <a:pt x="993026" y="2475724"/>
                  </a:lnTo>
                  <a:lnTo>
                    <a:pt x="948684" y="2463565"/>
                  </a:lnTo>
                  <a:lnTo>
                    <a:pt x="904630" y="2449802"/>
                  </a:lnTo>
                  <a:lnTo>
                    <a:pt x="860906" y="2434427"/>
                  </a:lnTo>
                  <a:lnTo>
                    <a:pt x="817553" y="2417433"/>
                  </a:lnTo>
                  <a:lnTo>
                    <a:pt x="774613" y="2398813"/>
                  </a:lnTo>
                  <a:lnTo>
                    <a:pt x="732128" y="2378558"/>
                  </a:lnTo>
                  <a:lnTo>
                    <a:pt x="690138" y="2356661"/>
                  </a:lnTo>
                  <a:lnTo>
                    <a:pt x="648686" y="2333116"/>
                  </a:lnTo>
                  <a:lnTo>
                    <a:pt x="607813" y="2307913"/>
                  </a:lnTo>
                  <a:lnTo>
                    <a:pt x="567560" y="2281047"/>
                  </a:lnTo>
                  <a:lnTo>
                    <a:pt x="528300" y="2252748"/>
                  </a:lnTo>
                  <a:lnTo>
                    <a:pt x="490381" y="2223285"/>
                  </a:lnTo>
                  <a:lnTo>
                    <a:pt x="453812" y="2192701"/>
                  </a:lnTo>
                  <a:lnTo>
                    <a:pt x="418600" y="2161035"/>
                  </a:lnTo>
                  <a:lnTo>
                    <a:pt x="384751" y="2128330"/>
                  </a:lnTo>
                  <a:lnTo>
                    <a:pt x="352275" y="2094628"/>
                  </a:lnTo>
                  <a:lnTo>
                    <a:pt x="321178" y="2059969"/>
                  </a:lnTo>
                  <a:lnTo>
                    <a:pt x="291467" y="2024396"/>
                  </a:lnTo>
                  <a:lnTo>
                    <a:pt x="263151" y="1987949"/>
                  </a:lnTo>
                  <a:lnTo>
                    <a:pt x="236237" y="1950670"/>
                  </a:lnTo>
                  <a:lnTo>
                    <a:pt x="210732" y="1912601"/>
                  </a:lnTo>
                  <a:lnTo>
                    <a:pt x="186643" y="1873784"/>
                  </a:lnTo>
                  <a:lnTo>
                    <a:pt x="163978" y="1834259"/>
                  </a:lnTo>
                  <a:lnTo>
                    <a:pt x="142746" y="1794068"/>
                  </a:lnTo>
                  <a:lnTo>
                    <a:pt x="122952" y="1753253"/>
                  </a:lnTo>
                  <a:lnTo>
                    <a:pt x="104605" y="1711856"/>
                  </a:lnTo>
                  <a:lnTo>
                    <a:pt x="87712" y="1669917"/>
                  </a:lnTo>
                  <a:lnTo>
                    <a:pt x="72280" y="1627478"/>
                  </a:lnTo>
                  <a:lnTo>
                    <a:pt x="58318" y="1584581"/>
                  </a:lnTo>
                  <a:lnTo>
                    <a:pt x="45832" y="1541267"/>
                  </a:lnTo>
                  <a:lnTo>
                    <a:pt x="34830" y="1497579"/>
                  </a:lnTo>
                  <a:lnTo>
                    <a:pt x="25320" y="1453556"/>
                  </a:lnTo>
                  <a:lnTo>
                    <a:pt x="17309" y="1409241"/>
                  </a:lnTo>
                  <a:lnTo>
                    <a:pt x="10804" y="1364675"/>
                  </a:lnTo>
                  <a:lnTo>
                    <a:pt x="5813" y="1319900"/>
                  </a:lnTo>
                  <a:lnTo>
                    <a:pt x="2344" y="1274958"/>
                  </a:lnTo>
                  <a:lnTo>
                    <a:pt x="404" y="1229889"/>
                  </a:lnTo>
                  <a:lnTo>
                    <a:pt x="0" y="1184735"/>
                  </a:lnTo>
                  <a:lnTo>
                    <a:pt x="1139" y="1139538"/>
                  </a:lnTo>
                  <a:lnTo>
                    <a:pt x="3831" y="1094340"/>
                  </a:lnTo>
                  <a:lnTo>
                    <a:pt x="8081" y="1049181"/>
                  </a:lnTo>
                  <a:lnTo>
                    <a:pt x="13897" y="1004103"/>
                  </a:lnTo>
                  <a:lnTo>
                    <a:pt x="21288" y="959148"/>
                  </a:lnTo>
                  <a:lnTo>
                    <a:pt x="30259" y="914358"/>
                  </a:lnTo>
                  <a:lnTo>
                    <a:pt x="40820" y="869773"/>
                  </a:lnTo>
                  <a:lnTo>
                    <a:pt x="52976" y="825435"/>
                  </a:lnTo>
                  <a:lnTo>
                    <a:pt x="66737" y="781387"/>
                  </a:lnTo>
                  <a:lnTo>
                    <a:pt x="82109" y="737668"/>
                  </a:lnTo>
                  <a:lnTo>
                    <a:pt x="99099" y="694322"/>
                  </a:lnTo>
                  <a:lnTo>
                    <a:pt x="117716" y="651388"/>
                  </a:lnTo>
                  <a:lnTo>
                    <a:pt x="137966" y="608909"/>
                  </a:lnTo>
                  <a:lnTo>
                    <a:pt x="159858" y="566927"/>
                  </a:lnTo>
                  <a:lnTo>
                    <a:pt x="183398" y="525482"/>
                  </a:lnTo>
                  <a:lnTo>
                    <a:pt x="208595" y="484617"/>
                  </a:lnTo>
                  <a:lnTo>
                    <a:pt x="235455" y="444373"/>
                  </a:lnTo>
                  <a:lnTo>
                    <a:pt x="264793" y="403771"/>
                  </a:lnTo>
                  <a:lnTo>
                    <a:pt x="295576" y="364393"/>
                  </a:lnTo>
                  <a:lnTo>
                    <a:pt x="327765" y="326275"/>
                  </a:lnTo>
                  <a:lnTo>
                    <a:pt x="361318" y="289450"/>
                  </a:lnTo>
                  <a:lnTo>
                    <a:pt x="396197" y="253954"/>
                  </a:lnTo>
                  <a:lnTo>
                    <a:pt x="432361" y="219821"/>
                  </a:lnTo>
                  <a:lnTo>
                    <a:pt x="469770" y="187086"/>
                  </a:lnTo>
                  <a:lnTo>
                    <a:pt x="508384" y="155784"/>
                  </a:lnTo>
                  <a:lnTo>
                    <a:pt x="548164" y="125949"/>
                  </a:lnTo>
                  <a:lnTo>
                    <a:pt x="589069" y="97616"/>
                  </a:lnTo>
                  <a:lnTo>
                    <a:pt x="631059" y="70820"/>
                  </a:lnTo>
                  <a:lnTo>
                    <a:pt x="674094" y="45595"/>
                  </a:lnTo>
                  <a:lnTo>
                    <a:pt x="718134" y="21977"/>
                  </a:lnTo>
                  <a:lnTo>
                    <a:pt x="763140" y="0"/>
                  </a:lnTo>
                  <a:lnTo>
                    <a:pt x="1041524" y="598296"/>
                  </a:lnTo>
                  <a:lnTo>
                    <a:pt x="999492" y="619686"/>
                  </a:lnTo>
                  <a:lnTo>
                    <a:pt x="959637" y="643636"/>
                  </a:lnTo>
                  <a:lnTo>
                    <a:pt x="922014" y="669997"/>
                  </a:lnTo>
                  <a:lnTo>
                    <a:pt x="886677" y="698620"/>
                  </a:lnTo>
                  <a:lnTo>
                    <a:pt x="853680" y="729359"/>
                  </a:lnTo>
                  <a:lnTo>
                    <a:pt x="823076" y="762063"/>
                  </a:lnTo>
                  <a:lnTo>
                    <a:pt x="794921" y="796586"/>
                  </a:lnTo>
                  <a:lnTo>
                    <a:pt x="769269" y="832777"/>
                  </a:lnTo>
                  <a:lnTo>
                    <a:pt x="746173" y="870490"/>
                  </a:lnTo>
                  <a:lnTo>
                    <a:pt x="725688" y="909576"/>
                  </a:lnTo>
                  <a:lnTo>
                    <a:pt x="707867" y="949886"/>
                  </a:lnTo>
                  <a:lnTo>
                    <a:pt x="692766" y="991272"/>
                  </a:lnTo>
                  <a:lnTo>
                    <a:pt x="680438" y="1033586"/>
                  </a:lnTo>
                  <a:lnTo>
                    <a:pt x="670938" y="1076679"/>
                  </a:lnTo>
                  <a:lnTo>
                    <a:pt x="664320" y="1120403"/>
                  </a:lnTo>
                  <a:lnTo>
                    <a:pt x="660637" y="1164610"/>
                  </a:lnTo>
                  <a:lnTo>
                    <a:pt x="659944" y="1209151"/>
                  </a:lnTo>
                  <a:lnTo>
                    <a:pt x="662295" y="1253877"/>
                  </a:lnTo>
                  <a:lnTo>
                    <a:pt x="667745" y="1298641"/>
                  </a:lnTo>
                  <a:lnTo>
                    <a:pt x="676347" y="1343294"/>
                  </a:lnTo>
                  <a:lnTo>
                    <a:pt x="688156" y="1387688"/>
                  </a:lnTo>
                  <a:lnTo>
                    <a:pt x="703226" y="1431674"/>
                  </a:lnTo>
                  <a:lnTo>
                    <a:pt x="721611" y="1475104"/>
                  </a:lnTo>
                  <a:lnTo>
                    <a:pt x="742985" y="1517121"/>
                  </a:lnTo>
                  <a:lnTo>
                    <a:pt x="766920" y="1556961"/>
                  </a:lnTo>
                  <a:lnTo>
                    <a:pt x="793268" y="1594571"/>
                  </a:lnTo>
                  <a:lnTo>
                    <a:pt x="821879" y="1629897"/>
                  </a:lnTo>
                  <a:lnTo>
                    <a:pt x="852607" y="1662884"/>
                  </a:lnTo>
                  <a:lnTo>
                    <a:pt x="885302" y="1693479"/>
                  </a:lnTo>
                  <a:lnTo>
                    <a:pt x="919816" y="1721627"/>
                  </a:lnTo>
                  <a:lnTo>
                    <a:pt x="956000" y="1747274"/>
                  </a:lnTo>
                  <a:lnTo>
                    <a:pt x="993707" y="1770365"/>
                  </a:lnTo>
                  <a:lnTo>
                    <a:pt x="1032787" y="1790847"/>
                  </a:lnTo>
                  <a:lnTo>
                    <a:pt x="1073092" y="1808666"/>
                  </a:lnTo>
                  <a:lnTo>
                    <a:pt x="1114474" y="1823767"/>
                  </a:lnTo>
                  <a:lnTo>
                    <a:pt x="1156784" y="1836097"/>
                  </a:lnTo>
                  <a:lnTo>
                    <a:pt x="1199875" y="1845600"/>
                  </a:lnTo>
                  <a:lnTo>
                    <a:pt x="1243596" y="1852223"/>
                  </a:lnTo>
                  <a:lnTo>
                    <a:pt x="1287801" y="1855911"/>
                  </a:lnTo>
                  <a:lnTo>
                    <a:pt x="1332341" y="1856611"/>
                  </a:lnTo>
                  <a:lnTo>
                    <a:pt x="1377066" y="1854268"/>
                  </a:lnTo>
                  <a:lnTo>
                    <a:pt x="1421830" y="1848829"/>
                  </a:lnTo>
                  <a:lnTo>
                    <a:pt x="1466482" y="1840238"/>
                  </a:lnTo>
                  <a:lnTo>
                    <a:pt x="1510876" y="1828442"/>
                  </a:lnTo>
                  <a:lnTo>
                    <a:pt x="1554862" y="1813387"/>
                  </a:lnTo>
                  <a:lnTo>
                    <a:pt x="1598292" y="1795017"/>
                  </a:lnTo>
                  <a:lnTo>
                    <a:pt x="1642795" y="1772203"/>
                  </a:lnTo>
                  <a:lnTo>
                    <a:pt x="1685299" y="1746194"/>
                  </a:lnTo>
                  <a:lnTo>
                    <a:pt x="1725638" y="1717124"/>
                  </a:lnTo>
                  <a:lnTo>
                    <a:pt x="1763650" y="1685125"/>
                  </a:lnTo>
                  <a:lnTo>
                    <a:pt x="1799169" y="1650332"/>
                  </a:lnTo>
                  <a:lnTo>
                    <a:pt x="1832031" y="1612877"/>
                  </a:lnTo>
                  <a:lnTo>
                    <a:pt x="1862071" y="1572895"/>
                  </a:lnTo>
                  <a:lnTo>
                    <a:pt x="2404234" y="1949068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115945" y="3533139"/>
              <a:ext cx="556895" cy="721995"/>
            </a:xfrm>
            <a:custGeom>
              <a:avLst/>
              <a:gdLst/>
              <a:ahLst/>
              <a:cxnLst/>
              <a:rect l="l" t="t" r="r" b="b"/>
              <a:pathLst>
                <a:path w="556895" h="721995">
                  <a:moveTo>
                    <a:pt x="556768" y="0"/>
                  </a:moveTo>
                  <a:lnTo>
                    <a:pt x="504363" y="1040"/>
                  </a:lnTo>
                  <a:lnTo>
                    <a:pt x="452138" y="4151"/>
                  </a:lnTo>
                  <a:lnTo>
                    <a:pt x="400152" y="9320"/>
                  </a:lnTo>
                  <a:lnTo>
                    <a:pt x="348463" y="16535"/>
                  </a:lnTo>
                  <a:lnTo>
                    <a:pt x="297133" y="25781"/>
                  </a:lnTo>
                  <a:lnTo>
                    <a:pt x="246220" y="37046"/>
                  </a:lnTo>
                  <a:lnTo>
                    <a:pt x="195784" y="50316"/>
                  </a:lnTo>
                  <a:lnTo>
                    <a:pt x="145884" y="65579"/>
                  </a:lnTo>
                  <a:lnTo>
                    <a:pt x="96581" y="82821"/>
                  </a:lnTo>
                  <a:lnTo>
                    <a:pt x="47933" y="102029"/>
                  </a:lnTo>
                  <a:lnTo>
                    <a:pt x="0" y="123190"/>
                  </a:lnTo>
                  <a:lnTo>
                    <a:pt x="278383" y="721487"/>
                  </a:lnTo>
                  <a:lnTo>
                    <a:pt x="322579" y="702857"/>
                  </a:lnTo>
                  <a:lnTo>
                    <a:pt x="367914" y="687512"/>
                  </a:lnTo>
                  <a:lnTo>
                    <a:pt x="414194" y="675497"/>
                  </a:lnTo>
                  <a:lnTo>
                    <a:pt x="461226" y="666858"/>
                  </a:lnTo>
                  <a:lnTo>
                    <a:pt x="508815" y="661641"/>
                  </a:lnTo>
                  <a:lnTo>
                    <a:pt x="556768" y="659892"/>
                  </a:lnTo>
                  <a:lnTo>
                    <a:pt x="556768" y="0"/>
                  </a:lnTo>
                  <a:close/>
                </a:path>
              </a:pathLst>
            </a:custGeom>
            <a:solidFill>
              <a:srgbClr val="B6C3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115945" y="3533139"/>
              <a:ext cx="556895" cy="721995"/>
            </a:xfrm>
            <a:custGeom>
              <a:avLst/>
              <a:gdLst/>
              <a:ahLst/>
              <a:cxnLst/>
              <a:rect l="l" t="t" r="r" b="b"/>
              <a:pathLst>
                <a:path w="556895" h="721995">
                  <a:moveTo>
                    <a:pt x="0" y="123190"/>
                  </a:moveTo>
                  <a:lnTo>
                    <a:pt x="47933" y="102029"/>
                  </a:lnTo>
                  <a:lnTo>
                    <a:pt x="96581" y="82821"/>
                  </a:lnTo>
                  <a:lnTo>
                    <a:pt x="145884" y="65579"/>
                  </a:lnTo>
                  <a:lnTo>
                    <a:pt x="195784" y="50316"/>
                  </a:lnTo>
                  <a:lnTo>
                    <a:pt x="246220" y="37046"/>
                  </a:lnTo>
                  <a:lnTo>
                    <a:pt x="297133" y="25781"/>
                  </a:lnTo>
                  <a:lnTo>
                    <a:pt x="348463" y="16535"/>
                  </a:lnTo>
                  <a:lnTo>
                    <a:pt x="400152" y="9320"/>
                  </a:lnTo>
                  <a:lnTo>
                    <a:pt x="452138" y="4151"/>
                  </a:lnTo>
                  <a:lnTo>
                    <a:pt x="504363" y="1040"/>
                  </a:lnTo>
                  <a:lnTo>
                    <a:pt x="556768" y="0"/>
                  </a:lnTo>
                  <a:lnTo>
                    <a:pt x="556768" y="659892"/>
                  </a:lnTo>
                  <a:lnTo>
                    <a:pt x="508815" y="661641"/>
                  </a:lnTo>
                  <a:lnTo>
                    <a:pt x="461226" y="666858"/>
                  </a:lnTo>
                  <a:lnTo>
                    <a:pt x="414194" y="675497"/>
                  </a:lnTo>
                  <a:lnTo>
                    <a:pt x="367914" y="687512"/>
                  </a:lnTo>
                  <a:lnTo>
                    <a:pt x="322579" y="702857"/>
                  </a:lnTo>
                  <a:lnTo>
                    <a:pt x="278383" y="721487"/>
                  </a:lnTo>
                  <a:lnTo>
                    <a:pt x="0" y="12319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8464" y="4477511"/>
            <a:ext cx="484632" cy="469392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70392" y="4553711"/>
            <a:ext cx="408431" cy="408431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76431" y="4599431"/>
            <a:ext cx="390144" cy="313944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5465445" y="3967987"/>
            <a:ext cx="1595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Improve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product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505069" y="4730241"/>
            <a:ext cx="16903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Develop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new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verticals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465445" y="5538037"/>
            <a:ext cx="2181225" cy="398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dirty="0" sz="12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current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and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operate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marketplaces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465445" y="6462471"/>
            <a:ext cx="2486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Marketing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buyer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acquisition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5233415" y="4017239"/>
            <a:ext cx="119380" cy="121920"/>
          </a:xfrm>
          <a:custGeom>
            <a:avLst/>
            <a:gdLst/>
            <a:ahLst/>
            <a:cxnLst/>
            <a:rect l="l" t="t" r="r" b="b"/>
            <a:pathLst>
              <a:path w="119379" h="121920">
                <a:moveTo>
                  <a:pt x="118771" y="0"/>
                </a:moveTo>
                <a:lnTo>
                  <a:pt x="0" y="0"/>
                </a:lnTo>
                <a:lnTo>
                  <a:pt x="0" y="121817"/>
                </a:lnTo>
                <a:lnTo>
                  <a:pt x="118771" y="121817"/>
                </a:lnTo>
                <a:lnTo>
                  <a:pt x="118771" y="0"/>
                </a:lnTo>
                <a:close/>
              </a:path>
            </a:pathLst>
          </a:custGeom>
          <a:solidFill>
            <a:srgbClr val="3B63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5233415" y="4785335"/>
            <a:ext cx="119380" cy="121920"/>
          </a:xfrm>
          <a:custGeom>
            <a:avLst/>
            <a:gdLst/>
            <a:ahLst/>
            <a:cxnLst/>
            <a:rect l="l" t="t" r="r" b="b"/>
            <a:pathLst>
              <a:path w="119379" h="121920">
                <a:moveTo>
                  <a:pt x="118771" y="0"/>
                </a:moveTo>
                <a:lnTo>
                  <a:pt x="0" y="0"/>
                </a:lnTo>
                <a:lnTo>
                  <a:pt x="0" y="121817"/>
                </a:lnTo>
                <a:lnTo>
                  <a:pt x="118771" y="121817"/>
                </a:lnTo>
                <a:lnTo>
                  <a:pt x="118771" y="0"/>
                </a:lnTo>
                <a:close/>
              </a:path>
            </a:pathLst>
          </a:custGeom>
          <a:solidFill>
            <a:srgbClr val="487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5239511" y="5590007"/>
            <a:ext cx="119380" cy="121920"/>
          </a:xfrm>
          <a:custGeom>
            <a:avLst/>
            <a:gdLst/>
            <a:ahLst/>
            <a:cxnLst/>
            <a:rect l="l" t="t" r="r" b="b"/>
            <a:pathLst>
              <a:path w="119379" h="121920">
                <a:moveTo>
                  <a:pt x="118771" y="0"/>
                </a:moveTo>
                <a:lnTo>
                  <a:pt x="0" y="0"/>
                </a:lnTo>
                <a:lnTo>
                  <a:pt x="0" y="121817"/>
                </a:lnTo>
                <a:lnTo>
                  <a:pt x="118771" y="121817"/>
                </a:lnTo>
                <a:lnTo>
                  <a:pt x="118771" y="0"/>
                </a:lnTo>
                <a:close/>
              </a:path>
            </a:pathLst>
          </a:custGeom>
          <a:solidFill>
            <a:srgbClr val="7D9B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5233415" y="6519673"/>
            <a:ext cx="119380" cy="121920"/>
          </a:xfrm>
          <a:custGeom>
            <a:avLst/>
            <a:gdLst/>
            <a:ahLst/>
            <a:cxnLst/>
            <a:rect l="l" t="t" r="r" b="b"/>
            <a:pathLst>
              <a:path w="119379" h="121920">
                <a:moveTo>
                  <a:pt x="118771" y="0"/>
                </a:moveTo>
                <a:lnTo>
                  <a:pt x="0" y="0"/>
                </a:lnTo>
                <a:lnTo>
                  <a:pt x="0" y="121817"/>
                </a:lnTo>
                <a:lnTo>
                  <a:pt x="118771" y="121817"/>
                </a:lnTo>
                <a:lnTo>
                  <a:pt x="118771" y="0"/>
                </a:lnTo>
                <a:close/>
              </a:path>
            </a:pathLst>
          </a:custGeom>
          <a:solidFill>
            <a:srgbClr val="B6C3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8389366" y="4009770"/>
            <a:ext cx="43541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Further</a:t>
            </a:r>
            <a:r>
              <a:rPr dirty="0" sz="12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technical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footprint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deliver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our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roadmap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7126223" y="4017263"/>
            <a:ext cx="1164590" cy="180340"/>
          </a:xfrm>
          <a:custGeom>
            <a:avLst/>
            <a:gdLst/>
            <a:ahLst/>
            <a:cxnLst/>
            <a:rect l="l" t="t" r="r" b="b"/>
            <a:pathLst>
              <a:path w="1164590" h="180339">
                <a:moveTo>
                  <a:pt x="1074420" y="0"/>
                </a:moveTo>
                <a:lnTo>
                  <a:pt x="1074420" y="44958"/>
                </a:lnTo>
                <a:lnTo>
                  <a:pt x="0" y="44958"/>
                </a:lnTo>
                <a:lnTo>
                  <a:pt x="44957" y="89916"/>
                </a:lnTo>
                <a:lnTo>
                  <a:pt x="0" y="134874"/>
                </a:lnTo>
                <a:lnTo>
                  <a:pt x="1074420" y="134874"/>
                </a:lnTo>
                <a:lnTo>
                  <a:pt x="1074420" y="179832"/>
                </a:lnTo>
                <a:lnTo>
                  <a:pt x="1164335" y="89916"/>
                </a:lnTo>
                <a:lnTo>
                  <a:pt x="1074420" y="0"/>
                </a:lnTo>
                <a:close/>
              </a:path>
            </a:pathLst>
          </a:custGeom>
          <a:solidFill>
            <a:srgbClr val="6DD2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8396985" y="4755006"/>
            <a:ext cx="4659630" cy="1193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Identify,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build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develop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service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offering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new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verticals</a:t>
            </a:r>
            <a:endParaRPr sz="1200">
              <a:latin typeface="Poppins"/>
              <a:cs typeface="Poppins"/>
            </a:endParaRPr>
          </a:p>
          <a:p>
            <a:pPr marL="183515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Scale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Europe</a:t>
            </a:r>
            <a:r>
              <a:rPr dirty="0" sz="12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refresh brand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positioning</a:t>
            </a:r>
            <a:endParaRPr sz="1200">
              <a:latin typeface="Poppins"/>
              <a:cs typeface="Poppins"/>
            </a:endParaRPr>
          </a:p>
          <a:p>
            <a:pPr marL="183515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Develop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scale Nui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North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America</a:t>
            </a:r>
            <a:endParaRPr sz="1200">
              <a:latin typeface="Poppins"/>
              <a:cs typeface="Poppins"/>
            </a:endParaRPr>
          </a:p>
          <a:p>
            <a:pPr marL="183515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Finalise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Ethanol</a:t>
            </a:r>
            <a:r>
              <a:rPr dirty="0" sz="12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endParaRPr sz="1200">
              <a:latin typeface="Poppins"/>
              <a:cs typeface="Poppins"/>
            </a:endParaRPr>
          </a:p>
          <a:p>
            <a:pPr marL="183515" indent="-17145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Consolidate and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existing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operations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24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months</a:t>
            </a:r>
            <a:endParaRPr sz="1200">
              <a:latin typeface="Poppins"/>
              <a:cs typeface="Poppins"/>
            </a:endParaRPr>
          </a:p>
          <a:p>
            <a:pPr marL="183515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(to</a:t>
            </a:r>
            <a:r>
              <a:rPr dirty="0" sz="12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September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2024)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7245095" y="4764023"/>
            <a:ext cx="1066800" cy="177165"/>
          </a:xfrm>
          <a:custGeom>
            <a:avLst/>
            <a:gdLst/>
            <a:ahLst/>
            <a:cxnLst/>
            <a:rect l="l" t="t" r="r" b="b"/>
            <a:pathLst>
              <a:path w="1066800" h="177164">
                <a:moveTo>
                  <a:pt x="978407" y="0"/>
                </a:moveTo>
                <a:lnTo>
                  <a:pt x="978407" y="44196"/>
                </a:lnTo>
                <a:lnTo>
                  <a:pt x="0" y="44196"/>
                </a:lnTo>
                <a:lnTo>
                  <a:pt x="44196" y="88392"/>
                </a:lnTo>
                <a:lnTo>
                  <a:pt x="0" y="132587"/>
                </a:lnTo>
                <a:lnTo>
                  <a:pt x="978407" y="132587"/>
                </a:lnTo>
                <a:lnTo>
                  <a:pt x="978407" y="176784"/>
                </a:lnTo>
                <a:lnTo>
                  <a:pt x="1066800" y="88392"/>
                </a:lnTo>
                <a:lnTo>
                  <a:pt x="978407" y="0"/>
                </a:lnTo>
                <a:close/>
              </a:path>
            </a:pathLst>
          </a:custGeom>
          <a:solidFill>
            <a:srgbClr val="6DD2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7696200" y="5580887"/>
            <a:ext cx="622300" cy="167640"/>
          </a:xfrm>
          <a:custGeom>
            <a:avLst/>
            <a:gdLst/>
            <a:ahLst/>
            <a:cxnLst/>
            <a:rect l="l" t="t" r="r" b="b"/>
            <a:pathLst>
              <a:path w="622300" h="167639">
                <a:moveTo>
                  <a:pt x="537972" y="0"/>
                </a:moveTo>
                <a:lnTo>
                  <a:pt x="537972" y="41910"/>
                </a:lnTo>
                <a:lnTo>
                  <a:pt x="0" y="41910"/>
                </a:lnTo>
                <a:lnTo>
                  <a:pt x="41909" y="83820"/>
                </a:lnTo>
                <a:lnTo>
                  <a:pt x="0" y="125730"/>
                </a:lnTo>
                <a:lnTo>
                  <a:pt x="537972" y="125730"/>
                </a:lnTo>
                <a:lnTo>
                  <a:pt x="537972" y="167640"/>
                </a:lnTo>
                <a:lnTo>
                  <a:pt x="621792" y="83820"/>
                </a:lnTo>
                <a:lnTo>
                  <a:pt x="537972" y="0"/>
                </a:lnTo>
                <a:close/>
              </a:path>
            </a:pathLst>
          </a:custGeom>
          <a:solidFill>
            <a:srgbClr val="6DD2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8396985" y="6475882"/>
            <a:ext cx="41084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dirty="0" sz="12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Asia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develop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strong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buyer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base</a:t>
            </a:r>
            <a:endParaRPr sz="1200">
              <a:latin typeface="Poppins"/>
              <a:cs typeface="Poppins"/>
            </a:endParaRPr>
          </a:p>
          <a:p>
            <a:pPr marL="183515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Monthly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marketing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promotions</a:t>
            </a:r>
            <a:endParaRPr sz="1200">
              <a:latin typeface="Poppins"/>
              <a:cs typeface="Poppins"/>
            </a:endParaRPr>
          </a:p>
          <a:p>
            <a:pPr marL="183515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Develop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global marketing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comms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footprint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7970519" y="6504431"/>
            <a:ext cx="350520" cy="165100"/>
          </a:xfrm>
          <a:custGeom>
            <a:avLst/>
            <a:gdLst/>
            <a:ahLst/>
            <a:cxnLst/>
            <a:rect l="l" t="t" r="r" b="b"/>
            <a:pathLst>
              <a:path w="350520" h="165100">
                <a:moveTo>
                  <a:pt x="268224" y="0"/>
                </a:moveTo>
                <a:lnTo>
                  <a:pt x="268224" y="41147"/>
                </a:lnTo>
                <a:lnTo>
                  <a:pt x="0" y="41147"/>
                </a:lnTo>
                <a:lnTo>
                  <a:pt x="41148" y="82295"/>
                </a:lnTo>
                <a:lnTo>
                  <a:pt x="0" y="123443"/>
                </a:lnTo>
                <a:lnTo>
                  <a:pt x="268224" y="123443"/>
                </a:lnTo>
                <a:lnTo>
                  <a:pt x="268224" y="164591"/>
                </a:lnTo>
                <a:lnTo>
                  <a:pt x="350520" y="82295"/>
                </a:lnTo>
                <a:lnTo>
                  <a:pt x="268224" y="0"/>
                </a:lnTo>
                <a:close/>
              </a:path>
            </a:pathLst>
          </a:custGeom>
          <a:solidFill>
            <a:srgbClr val="6DD2D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48291" y="868679"/>
            <a:ext cx="3492857" cy="2965704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604261" y="306146"/>
            <a:ext cx="9465310" cy="7334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85"/>
              </a:lnSpc>
              <a:spcBef>
                <a:spcPts val="100"/>
              </a:spcBef>
            </a:pPr>
            <a:r>
              <a:rPr dirty="0"/>
              <a:t>We’re</a:t>
            </a:r>
            <a:r>
              <a:rPr dirty="0" spc="-25"/>
              <a:t> </a:t>
            </a:r>
            <a:r>
              <a:rPr dirty="0"/>
              <a:t>raising</a:t>
            </a:r>
            <a:r>
              <a:rPr dirty="0" spc="-30"/>
              <a:t> </a:t>
            </a:r>
            <a:r>
              <a:rPr dirty="0"/>
              <a:t>an</a:t>
            </a:r>
            <a:r>
              <a:rPr dirty="0" spc="-10"/>
              <a:t> </a:t>
            </a:r>
            <a:r>
              <a:rPr dirty="0"/>
              <a:t>10m</a:t>
            </a:r>
            <a:r>
              <a:rPr dirty="0" spc="-10"/>
              <a:t> </a:t>
            </a:r>
            <a:r>
              <a:rPr dirty="0"/>
              <a:t>NZD</a:t>
            </a:r>
            <a:r>
              <a:rPr dirty="0" spc="-5"/>
              <a:t> </a:t>
            </a:r>
            <a:r>
              <a:rPr dirty="0"/>
              <a:t>round</a:t>
            </a:r>
            <a:r>
              <a:rPr dirty="0" spc="-30"/>
              <a:t> </a:t>
            </a:r>
            <a:r>
              <a:rPr dirty="0"/>
              <a:t>at</a:t>
            </a:r>
            <a:r>
              <a:rPr dirty="0" spc="5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pre-money</a:t>
            </a:r>
            <a:r>
              <a:rPr dirty="0" spc="-60"/>
              <a:t> </a:t>
            </a:r>
            <a:r>
              <a:rPr dirty="0"/>
              <a:t>valuation</a:t>
            </a:r>
            <a:r>
              <a:rPr dirty="0" spc="-60"/>
              <a:t> </a:t>
            </a:r>
            <a:r>
              <a:rPr dirty="0" spc="-25"/>
              <a:t>of</a:t>
            </a:r>
          </a:p>
          <a:p>
            <a:pPr marL="12700">
              <a:lnSpc>
                <a:spcPts val="2785"/>
              </a:lnSpc>
            </a:pPr>
            <a:r>
              <a:rPr dirty="0"/>
              <a:t>51m</a:t>
            </a:r>
            <a:r>
              <a:rPr dirty="0" spc="5"/>
              <a:t> </a:t>
            </a:r>
            <a:r>
              <a:rPr dirty="0" spc="-25"/>
              <a:t>NZD</a:t>
            </a:r>
          </a:p>
        </p:txBody>
      </p:sp>
      <p:sp>
        <p:nvSpPr>
          <p:cNvPr id="38" name="object 3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39" name="object 39" descr=""/>
          <p:cNvSpPr txBox="1"/>
          <p:nvPr/>
        </p:nvSpPr>
        <p:spPr>
          <a:xfrm>
            <a:off x="8396985" y="7016901"/>
            <a:ext cx="1527810" cy="2387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r>
              <a:rPr dirty="0" sz="1200" spc="12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Develop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ESG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plan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40" name="object 4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dirty="0" spc="-35"/>
              <a:t> </a:t>
            </a:r>
            <a:r>
              <a:rPr dirty="0"/>
              <a:t>Markets</a:t>
            </a:r>
            <a:r>
              <a:rPr dirty="0" spc="-25"/>
              <a:t> </a:t>
            </a:r>
            <a:r>
              <a:rPr dirty="0"/>
              <a:t>Pitch</a:t>
            </a:r>
            <a:r>
              <a:rPr dirty="0" spc="-20"/>
              <a:t> </a:t>
            </a:r>
            <a:r>
              <a:rPr dirty="0"/>
              <a:t>Deck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April</a:t>
            </a:r>
            <a:r>
              <a:rPr dirty="0" spc="-40"/>
              <a:t> </a:t>
            </a:r>
            <a:r>
              <a:rPr dirty="0" spc="-20"/>
              <a:t>2022</a:t>
            </a:r>
          </a:p>
        </p:txBody>
      </p:sp>
      <p:sp>
        <p:nvSpPr>
          <p:cNvPr id="34" name="object 34" descr=""/>
          <p:cNvSpPr txBox="1"/>
          <p:nvPr/>
        </p:nvSpPr>
        <p:spPr>
          <a:xfrm>
            <a:off x="3992371" y="3891533"/>
            <a:ext cx="28384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FFFFFF"/>
                </a:solidFill>
                <a:latin typeface="Poppins"/>
                <a:cs typeface="Poppins"/>
              </a:rPr>
              <a:t>19%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470272" y="4833619"/>
            <a:ext cx="2870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Poppins"/>
                <a:cs typeface="Poppins"/>
              </a:rPr>
              <a:t>16%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752089" y="5312104"/>
            <a:ext cx="32448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FFFFFF"/>
                </a:solidFill>
                <a:latin typeface="Poppins"/>
                <a:cs typeface="Poppins"/>
              </a:rPr>
              <a:t>59%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326129" y="3729304"/>
            <a:ext cx="22542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FFFFFF"/>
                </a:solidFill>
                <a:latin typeface="Poppins"/>
                <a:cs typeface="Poppins"/>
              </a:rPr>
              <a:t>7%</a:t>
            </a:r>
            <a:endParaRPr sz="11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3591" y="4718303"/>
            <a:ext cx="445008" cy="44500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3911" y="4660391"/>
            <a:ext cx="481584" cy="47243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5840" y="4736591"/>
            <a:ext cx="405383" cy="40843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8784145" y="2523743"/>
            <a:ext cx="2835275" cy="2575560"/>
            <a:chOff x="8784145" y="2523743"/>
            <a:chExt cx="2835275" cy="257556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28831" y="4785359"/>
              <a:ext cx="390144" cy="31394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85247" y="2523743"/>
              <a:ext cx="1262633" cy="229285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45039" y="3639311"/>
              <a:ext cx="735329" cy="126263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00031" y="3639311"/>
              <a:ext cx="735329" cy="125349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78823" y="2901695"/>
              <a:ext cx="1259585" cy="183565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56191" y="2532887"/>
              <a:ext cx="982218" cy="126263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0063987" y="2611246"/>
              <a:ext cx="1107440" cy="2120900"/>
            </a:xfrm>
            <a:custGeom>
              <a:avLst/>
              <a:gdLst/>
              <a:ahLst/>
              <a:cxnLst/>
              <a:rect l="l" t="t" r="r" b="b"/>
              <a:pathLst>
                <a:path w="1107440" h="2120900">
                  <a:moveTo>
                    <a:pt x="0" y="0"/>
                  </a:moveTo>
                  <a:lnTo>
                    <a:pt x="0" y="1107439"/>
                  </a:lnTo>
                  <a:lnTo>
                    <a:pt x="446785" y="2120900"/>
                  </a:lnTo>
                  <a:lnTo>
                    <a:pt x="490813" y="2100330"/>
                  </a:lnTo>
                  <a:lnTo>
                    <a:pt x="533631" y="2078001"/>
                  </a:lnTo>
                  <a:lnTo>
                    <a:pt x="575206" y="2053967"/>
                  </a:lnTo>
                  <a:lnTo>
                    <a:pt x="615501" y="2028282"/>
                  </a:lnTo>
                  <a:lnTo>
                    <a:pt x="654482" y="2001000"/>
                  </a:lnTo>
                  <a:lnTo>
                    <a:pt x="692112" y="1972177"/>
                  </a:lnTo>
                  <a:lnTo>
                    <a:pt x="728356" y="1941866"/>
                  </a:lnTo>
                  <a:lnTo>
                    <a:pt x="763178" y="1910124"/>
                  </a:lnTo>
                  <a:lnTo>
                    <a:pt x="796544" y="1877003"/>
                  </a:lnTo>
                  <a:lnTo>
                    <a:pt x="828416" y="1842559"/>
                  </a:lnTo>
                  <a:lnTo>
                    <a:pt x="858761" y="1806846"/>
                  </a:lnTo>
                  <a:lnTo>
                    <a:pt x="887541" y="1769920"/>
                  </a:lnTo>
                  <a:lnTo>
                    <a:pt x="914723" y="1731833"/>
                  </a:lnTo>
                  <a:lnTo>
                    <a:pt x="940270" y="1692642"/>
                  </a:lnTo>
                  <a:lnTo>
                    <a:pt x="964146" y="1652400"/>
                  </a:lnTo>
                  <a:lnTo>
                    <a:pt x="986316" y="1611163"/>
                  </a:lnTo>
                  <a:lnTo>
                    <a:pt x="1006745" y="1568984"/>
                  </a:lnTo>
                  <a:lnTo>
                    <a:pt x="1025398" y="1525919"/>
                  </a:lnTo>
                  <a:lnTo>
                    <a:pt x="1042237" y="1482021"/>
                  </a:lnTo>
                  <a:lnTo>
                    <a:pt x="1057229" y="1437346"/>
                  </a:lnTo>
                  <a:lnTo>
                    <a:pt x="1070337" y="1391949"/>
                  </a:lnTo>
                  <a:lnTo>
                    <a:pt x="1081526" y="1345883"/>
                  </a:lnTo>
                  <a:lnTo>
                    <a:pt x="1090760" y="1299203"/>
                  </a:lnTo>
                  <a:lnTo>
                    <a:pt x="1098004" y="1251964"/>
                  </a:lnTo>
                  <a:lnTo>
                    <a:pt x="1103222" y="1204221"/>
                  </a:lnTo>
                  <a:lnTo>
                    <a:pt x="1106379" y="1156028"/>
                  </a:lnTo>
                  <a:lnTo>
                    <a:pt x="1107439" y="1107439"/>
                  </a:lnTo>
                  <a:lnTo>
                    <a:pt x="1106416" y="1059400"/>
                  </a:lnTo>
                  <a:lnTo>
                    <a:pt x="1103375" y="1011884"/>
                  </a:lnTo>
                  <a:lnTo>
                    <a:pt x="1098356" y="964932"/>
                  </a:lnTo>
                  <a:lnTo>
                    <a:pt x="1091402" y="918586"/>
                  </a:lnTo>
                  <a:lnTo>
                    <a:pt x="1082553" y="872887"/>
                  </a:lnTo>
                  <a:lnTo>
                    <a:pt x="1071853" y="827878"/>
                  </a:lnTo>
                  <a:lnTo>
                    <a:pt x="1059341" y="783599"/>
                  </a:lnTo>
                  <a:lnTo>
                    <a:pt x="1045060" y="740092"/>
                  </a:lnTo>
                  <a:lnTo>
                    <a:pt x="1029052" y="697398"/>
                  </a:lnTo>
                  <a:lnTo>
                    <a:pt x="1011357" y="655560"/>
                  </a:lnTo>
                  <a:lnTo>
                    <a:pt x="992018" y="614619"/>
                  </a:lnTo>
                  <a:lnTo>
                    <a:pt x="971075" y="574616"/>
                  </a:lnTo>
                  <a:lnTo>
                    <a:pt x="948571" y="535593"/>
                  </a:lnTo>
                  <a:lnTo>
                    <a:pt x="924547" y="497591"/>
                  </a:lnTo>
                  <a:lnTo>
                    <a:pt x="899045" y="460652"/>
                  </a:lnTo>
                  <a:lnTo>
                    <a:pt x="872106" y="424818"/>
                  </a:lnTo>
                  <a:lnTo>
                    <a:pt x="843771" y="390130"/>
                  </a:lnTo>
                  <a:lnTo>
                    <a:pt x="814082" y="356629"/>
                  </a:lnTo>
                  <a:lnTo>
                    <a:pt x="783082" y="324358"/>
                  </a:lnTo>
                  <a:lnTo>
                    <a:pt x="750810" y="293357"/>
                  </a:lnTo>
                  <a:lnTo>
                    <a:pt x="717309" y="263668"/>
                  </a:lnTo>
                  <a:lnTo>
                    <a:pt x="682621" y="235333"/>
                  </a:lnTo>
                  <a:lnTo>
                    <a:pt x="646787" y="208394"/>
                  </a:lnTo>
                  <a:lnTo>
                    <a:pt x="609848" y="182892"/>
                  </a:lnTo>
                  <a:lnTo>
                    <a:pt x="571846" y="158868"/>
                  </a:lnTo>
                  <a:lnTo>
                    <a:pt x="532823" y="136364"/>
                  </a:lnTo>
                  <a:lnTo>
                    <a:pt x="492820" y="115421"/>
                  </a:lnTo>
                  <a:lnTo>
                    <a:pt x="451879" y="96082"/>
                  </a:lnTo>
                  <a:lnTo>
                    <a:pt x="410041" y="78387"/>
                  </a:lnTo>
                  <a:lnTo>
                    <a:pt x="367347" y="62379"/>
                  </a:lnTo>
                  <a:lnTo>
                    <a:pt x="323840" y="48098"/>
                  </a:lnTo>
                  <a:lnTo>
                    <a:pt x="279561" y="35586"/>
                  </a:lnTo>
                  <a:lnTo>
                    <a:pt x="234552" y="24886"/>
                  </a:lnTo>
                  <a:lnTo>
                    <a:pt x="188853" y="16037"/>
                  </a:lnTo>
                  <a:lnTo>
                    <a:pt x="142507" y="9083"/>
                  </a:lnTo>
                  <a:lnTo>
                    <a:pt x="95555" y="4064"/>
                  </a:lnTo>
                  <a:lnTo>
                    <a:pt x="48039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6C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918572" y="3718686"/>
              <a:ext cx="592455" cy="1108075"/>
            </a:xfrm>
            <a:custGeom>
              <a:avLst/>
              <a:gdLst/>
              <a:ahLst/>
              <a:cxnLst/>
              <a:rect l="l" t="t" r="r" b="b"/>
              <a:pathLst>
                <a:path w="592454" h="1108075">
                  <a:moveTo>
                    <a:pt x="145415" y="0"/>
                  </a:moveTo>
                  <a:lnTo>
                    <a:pt x="0" y="1097915"/>
                  </a:lnTo>
                  <a:lnTo>
                    <a:pt x="50414" y="1103420"/>
                  </a:lnTo>
                  <a:lnTo>
                    <a:pt x="100893" y="1106608"/>
                  </a:lnTo>
                  <a:lnTo>
                    <a:pt x="151360" y="1107489"/>
                  </a:lnTo>
                  <a:lnTo>
                    <a:pt x="201737" y="1106075"/>
                  </a:lnTo>
                  <a:lnTo>
                    <a:pt x="251946" y="1102378"/>
                  </a:lnTo>
                  <a:lnTo>
                    <a:pt x="301910" y="1096406"/>
                  </a:lnTo>
                  <a:lnTo>
                    <a:pt x="351552" y="1088173"/>
                  </a:lnTo>
                  <a:lnTo>
                    <a:pt x="400793" y="1077689"/>
                  </a:lnTo>
                  <a:lnTo>
                    <a:pt x="449556" y="1064964"/>
                  </a:lnTo>
                  <a:lnTo>
                    <a:pt x="497763" y="1050010"/>
                  </a:lnTo>
                  <a:lnTo>
                    <a:pt x="545337" y="1032838"/>
                  </a:lnTo>
                  <a:lnTo>
                    <a:pt x="592201" y="1013460"/>
                  </a:lnTo>
                  <a:lnTo>
                    <a:pt x="145415" y="0"/>
                  </a:lnTo>
                  <a:close/>
                </a:path>
              </a:pathLst>
            </a:custGeom>
            <a:solidFill>
              <a:srgbClr val="4A7A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474199" y="3718686"/>
              <a:ext cx="589915" cy="1097915"/>
            </a:xfrm>
            <a:custGeom>
              <a:avLst/>
              <a:gdLst/>
              <a:ahLst/>
              <a:cxnLst/>
              <a:rect l="l" t="t" r="r" b="b"/>
              <a:pathLst>
                <a:path w="589915" h="1097914">
                  <a:moveTo>
                    <a:pt x="589788" y="0"/>
                  </a:moveTo>
                  <a:lnTo>
                    <a:pt x="0" y="937387"/>
                  </a:lnTo>
                  <a:lnTo>
                    <a:pt x="45560" y="964583"/>
                  </a:lnTo>
                  <a:lnTo>
                    <a:pt x="92269" y="989510"/>
                  </a:lnTo>
                  <a:lnTo>
                    <a:pt x="140043" y="1012138"/>
                  </a:lnTo>
                  <a:lnTo>
                    <a:pt x="188799" y="1032435"/>
                  </a:lnTo>
                  <a:lnTo>
                    <a:pt x="238452" y="1050373"/>
                  </a:lnTo>
                  <a:lnTo>
                    <a:pt x="288920" y="1065920"/>
                  </a:lnTo>
                  <a:lnTo>
                    <a:pt x="340118" y="1079046"/>
                  </a:lnTo>
                  <a:lnTo>
                    <a:pt x="391964" y="1089721"/>
                  </a:lnTo>
                  <a:lnTo>
                    <a:pt x="444373" y="1097915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7393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956502" y="2986658"/>
              <a:ext cx="1108075" cy="1669414"/>
            </a:xfrm>
            <a:custGeom>
              <a:avLst/>
              <a:gdLst/>
              <a:ahLst/>
              <a:cxnLst/>
              <a:rect l="l" t="t" r="r" b="b"/>
              <a:pathLst>
                <a:path w="1108075" h="1669414">
                  <a:moveTo>
                    <a:pt x="276397" y="0"/>
                  </a:moveTo>
                  <a:lnTo>
                    <a:pt x="247733" y="33922"/>
                  </a:lnTo>
                  <a:lnTo>
                    <a:pt x="220437" y="68976"/>
                  </a:lnTo>
                  <a:lnTo>
                    <a:pt x="194547" y="105102"/>
                  </a:lnTo>
                  <a:lnTo>
                    <a:pt x="170098" y="142239"/>
                  </a:lnTo>
                  <a:lnTo>
                    <a:pt x="145378" y="183452"/>
                  </a:lnTo>
                  <a:lnTo>
                    <a:pt x="122645" y="225297"/>
                  </a:lnTo>
                  <a:lnTo>
                    <a:pt x="101887" y="267717"/>
                  </a:lnTo>
                  <a:lnTo>
                    <a:pt x="83089" y="310655"/>
                  </a:lnTo>
                  <a:lnTo>
                    <a:pt x="66239" y="354053"/>
                  </a:lnTo>
                  <a:lnTo>
                    <a:pt x="51324" y="397855"/>
                  </a:lnTo>
                  <a:lnTo>
                    <a:pt x="38330" y="442002"/>
                  </a:lnTo>
                  <a:lnTo>
                    <a:pt x="27246" y="486438"/>
                  </a:lnTo>
                  <a:lnTo>
                    <a:pt x="18057" y="531105"/>
                  </a:lnTo>
                  <a:lnTo>
                    <a:pt x="10751" y="575946"/>
                  </a:lnTo>
                  <a:lnTo>
                    <a:pt x="5315" y="620903"/>
                  </a:lnTo>
                  <a:lnTo>
                    <a:pt x="1735" y="665920"/>
                  </a:lnTo>
                  <a:lnTo>
                    <a:pt x="0" y="710939"/>
                  </a:lnTo>
                  <a:lnTo>
                    <a:pt x="94" y="755902"/>
                  </a:lnTo>
                  <a:lnTo>
                    <a:pt x="2007" y="800753"/>
                  </a:lnTo>
                  <a:lnTo>
                    <a:pt x="5724" y="845434"/>
                  </a:lnTo>
                  <a:lnTo>
                    <a:pt x="11232" y="889888"/>
                  </a:lnTo>
                  <a:lnTo>
                    <a:pt x="18519" y="934057"/>
                  </a:lnTo>
                  <a:lnTo>
                    <a:pt x="27572" y="977884"/>
                  </a:lnTo>
                  <a:lnTo>
                    <a:pt x="38377" y="1021312"/>
                  </a:lnTo>
                  <a:lnTo>
                    <a:pt x="50922" y="1064283"/>
                  </a:lnTo>
                  <a:lnTo>
                    <a:pt x="65193" y="1106740"/>
                  </a:lnTo>
                  <a:lnTo>
                    <a:pt x="81177" y="1148627"/>
                  </a:lnTo>
                  <a:lnTo>
                    <a:pt x="98862" y="1189885"/>
                  </a:lnTo>
                  <a:lnTo>
                    <a:pt x="118234" y="1230457"/>
                  </a:lnTo>
                  <a:lnTo>
                    <a:pt x="139281" y="1270286"/>
                  </a:lnTo>
                  <a:lnTo>
                    <a:pt x="161989" y="1309315"/>
                  </a:lnTo>
                  <a:lnTo>
                    <a:pt x="186345" y="1347486"/>
                  </a:lnTo>
                  <a:lnTo>
                    <a:pt x="212336" y="1384742"/>
                  </a:lnTo>
                  <a:lnTo>
                    <a:pt x="239950" y="1421026"/>
                  </a:lnTo>
                  <a:lnTo>
                    <a:pt x="269173" y="1456280"/>
                  </a:lnTo>
                  <a:lnTo>
                    <a:pt x="299992" y="1490447"/>
                  </a:lnTo>
                  <a:lnTo>
                    <a:pt x="332394" y="1523470"/>
                  </a:lnTo>
                  <a:lnTo>
                    <a:pt x="366367" y="1555291"/>
                  </a:lnTo>
                  <a:lnTo>
                    <a:pt x="401896" y="1585853"/>
                  </a:lnTo>
                  <a:lnTo>
                    <a:pt x="438970" y="1615100"/>
                  </a:lnTo>
                  <a:lnTo>
                    <a:pt x="477574" y="1642973"/>
                  </a:lnTo>
                  <a:lnTo>
                    <a:pt x="517697" y="1669414"/>
                  </a:lnTo>
                  <a:lnTo>
                    <a:pt x="1107485" y="732027"/>
                  </a:lnTo>
                  <a:lnTo>
                    <a:pt x="276397" y="0"/>
                  </a:lnTo>
                  <a:close/>
                </a:path>
              </a:pathLst>
            </a:custGeom>
            <a:solidFill>
              <a:srgbClr val="A0B4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232899" y="2611246"/>
              <a:ext cx="831215" cy="1107440"/>
            </a:xfrm>
            <a:custGeom>
              <a:avLst/>
              <a:gdLst/>
              <a:ahLst/>
              <a:cxnLst/>
              <a:rect l="l" t="t" r="r" b="b"/>
              <a:pathLst>
                <a:path w="831215" h="1107439">
                  <a:moveTo>
                    <a:pt x="831088" y="0"/>
                  </a:moveTo>
                  <a:lnTo>
                    <a:pt x="780996" y="1131"/>
                  </a:lnTo>
                  <a:lnTo>
                    <a:pt x="731228" y="4505"/>
                  </a:lnTo>
                  <a:lnTo>
                    <a:pt x="681853" y="10092"/>
                  </a:lnTo>
                  <a:lnTo>
                    <a:pt x="632937" y="17860"/>
                  </a:lnTo>
                  <a:lnTo>
                    <a:pt x="584548" y="27780"/>
                  </a:lnTo>
                  <a:lnTo>
                    <a:pt x="536751" y="39820"/>
                  </a:lnTo>
                  <a:lnTo>
                    <a:pt x="489616" y="53950"/>
                  </a:lnTo>
                  <a:lnTo>
                    <a:pt x="443209" y="70139"/>
                  </a:lnTo>
                  <a:lnTo>
                    <a:pt x="397597" y="88358"/>
                  </a:lnTo>
                  <a:lnTo>
                    <a:pt x="352847" y="108574"/>
                  </a:lnTo>
                  <a:lnTo>
                    <a:pt x="309027" y="130759"/>
                  </a:lnTo>
                  <a:lnTo>
                    <a:pt x="266204" y="154881"/>
                  </a:lnTo>
                  <a:lnTo>
                    <a:pt x="224445" y="180910"/>
                  </a:lnTo>
                  <a:lnTo>
                    <a:pt x="183817" y="208814"/>
                  </a:lnTo>
                  <a:lnTo>
                    <a:pt x="144388" y="238565"/>
                  </a:lnTo>
                  <a:lnTo>
                    <a:pt x="106224" y="270130"/>
                  </a:lnTo>
                  <a:lnTo>
                    <a:pt x="69393" y="303480"/>
                  </a:lnTo>
                  <a:lnTo>
                    <a:pt x="33963" y="338584"/>
                  </a:lnTo>
                  <a:lnTo>
                    <a:pt x="0" y="375412"/>
                  </a:lnTo>
                  <a:lnTo>
                    <a:pt x="831088" y="1107439"/>
                  </a:lnTo>
                  <a:lnTo>
                    <a:pt x="831088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788907" y="2622803"/>
              <a:ext cx="2664460" cy="2237740"/>
            </a:xfrm>
            <a:custGeom>
              <a:avLst/>
              <a:gdLst/>
              <a:ahLst/>
              <a:cxnLst/>
              <a:rect l="l" t="t" r="r" b="b"/>
              <a:pathLst>
                <a:path w="2664459" h="2237740">
                  <a:moveTo>
                    <a:pt x="2359152" y="868679"/>
                  </a:moveTo>
                  <a:lnTo>
                    <a:pt x="2606040" y="637031"/>
                  </a:lnTo>
                  <a:lnTo>
                    <a:pt x="2663952" y="637031"/>
                  </a:lnTo>
                </a:path>
                <a:path w="2664459" h="2237740">
                  <a:moveTo>
                    <a:pt x="1432560" y="2191511"/>
                  </a:moveTo>
                  <a:lnTo>
                    <a:pt x="1795272" y="2237231"/>
                  </a:lnTo>
                  <a:lnTo>
                    <a:pt x="1850136" y="2237231"/>
                  </a:lnTo>
                </a:path>
                <a:path w="2664459" h="2237740">
                  <a:moveTo>
                    <a:pt x="899160" y="2136647"/>
                  </a:moveTo>
                  <a:lnTo>
                    <a:pt x="795527" y="2234184"/>
                  </a:lnTo>
                  <a:lnTo>
                    <a:pt x="737616" y="2234184"/>
                  </a:lnTo>
                </a:path>
                <a:path w="2664459" h="2237740">
                  <a:moveTo>
                    <a:pt x="179832" y="1255776"/>
                  </a:moveTo>
                  <a:lnTo>
                    <a:pt x="57912" y="1289303"/>
                  </a:lnTo>
                  <a:lnTo>
                    <a:pt x="0" y="1289303"/>
                  </a:lnTo>
                </a:path>
                <a:path w="2664459" h="2237740">
                  <a:moveTo>
                    <a:pt x="819912" y="85343"/>
                  </a:moveTo>
                  <a:lnTo>
                    <a:pt x="728472" y="0"/>
                  </a:lnTo>
                  <a:lnTo>
                    <a:pt x="67056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32003" y="336295"/>
            <a:ext cx="11976735" cy="146748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36525">
              <a:lnSpc>
                <a:spcPct val="100000"/>
              </a:lnSpc>
              <a:spcBef>
                <a:spcPts val="100"/>
              </a:spcBef>
            </a:pPr>
            <a:r>
              <a:rPr dirty="0"/>
              <a:t>This</a:t>
            </a:r>
            <a:r>
              <a:rPr dirty="0" spc="15"/>
              <a:t> </a:t>
            </a:r>
            <a:r>
              <a:rPr dirty="0"/>
              <a:t>investment</a:t>
            </a:r>
            <a:r>
              <a:rPr dirty="0" spc="-55"/>
              <a:t> </a:t>
            </a:r>
            <a:r>
              <a:rPr dirty="0"/>
              <a:t>will</a:t>
            </a:r>
            <a:r>
              <a:rPr dirty="0" spc="-5"/>
              <a:t> </a:t>
            </a:r>
            <a:r>
              <a:rPr dirty="0"/>
              <a:t>enable</a:t>
            </a:r>
            <a:r>
              <a:rPr dirty="0" spc="-5"/>
              <a:t> </a:t>
            </a:r>
            <a:r>
              <a:rPr dirty="0"/>
              <a:t>us</a:t>
            </a:r>
            <a:r>
              <a:rPr dirty="0" spc="15"/>
              <a:t> </a:t>
            </a:r>
            <a:r>
              <a:rPr dirty="0"/>
              <a:t>to</a:t>
            </a:r>
            <a:r>
              <a:rPr dirty="0" spc="20"/>
              <a:t> </a:t>
            </a:r>
            <a:r>
              <a:rPr dirty="0"/>
              <a:t>achieve</a:t>
            </a:r>
            <a:r>
              <a:rPr dirty="0" spc="-55"/>
              <a:t> </a:t>
            </a:r>
            <a:r>
              <a:rPr dirty="0"/>
              <a:t>a</a:t>
            </a:r>
            <a:r>
              <a:rPr dirty="0" spc="15"/>
              <a:t> </a:t>
            </a:r>
            <a:r>
              <a:rPr dirty="0"/>
              <a:t>projected</a:t>
            </a:r>
            <a:r>
              <a:rPr dirty="0" spc="-40"/>
              <a:t> </a:t>
            </a:r>
            <a:r>
              <a:rPr dirty="0"/>
              <a:t>seven-fold</a:t>
            </a:r>
            <a:r>
              <a:rPr dirty="0" spc="-55"/>
              <a:t> </a:t>
            </a:r>
            <a:r>
              <a:rPr dirty="0"/>
              <a:t>increase</a:t>
            </a:r>
            <a:r>
              <a:rPr dirty="0" spc="-25"/>
              <a:t> in </a:t>
            </a:r>
            <a:r>
              <a:rPr dirty="0"/>
              <a:t>revenue</a:t>
            </a:r>
            <a:r>
              <a:rPr dirty="0" spc="-50"/>
              <a:t> </a:t>
            </a:r>
            <a:r>
              <a:rPr dirty="0"/>
              <a:t>by</a:t>
            </a:r>
            <a:r>
              <a:rPr dirty="0" spc="-10"/>
              <a:t> </a:t>
            </a:r>
            <a:r>
              <a:rPr dirty="0" spc="-20"/>
              <a:t>2025</a:t>
            </a:r>
          </a:p>
          <a:p>
            <a:pPr marL="104139" marR="5080">
              <a:lnSpc>
                <a:spcPct val="100000"/>
              </a:lnSpc>
              <a:spcBef>
                <a:spcPts val="550"/>
              </a:spcBef>
              <a:tabLst>
                <a:tab pos="11963400" algn="l"/>
              </a:tabLst>
            </a:pP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Revenue</a:t>
            </a:r>
            <a:r>
              <a:rPr dirty="0" sz="1400" spc="35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growth</a:t>
            </a:r>
            <a:r>
              <a:rPr dirty="0" sz="1400" spc="29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will</a:t>
            </a:r>
            <a:r>
              <a:rPr dirty="0" sz="1400" spc="20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come</a:t>
            </a:r>
            <a:r>
              <a:rPr dirty="0" sz="1400" spc="17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from</a:t>
            </a:r>
            <a:r>
              <a:rPr dirty="0" sz="1400" spc="275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the</a:t>
            </a:r>
            <a:r>
              <a:rPr dirty="0" sz="1400" spc="204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acquisition</a:t>
            </a:r>
            <a:r>
              <a:rPr dirty="0" sz="1400" spc="204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of</a:t>
            </a:r>
            <a:r>
              <a:rPr dirty="0" sz="1400" spc="19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new</a:t>
            </a:r>
            <a:r>
              <a:rPr dirty="0" sz="1400" spc="229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customers,</a:t>
            </a:r>
            <a:r>
              <a:rPr dirty="0" sz="1400" spc="225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the</a:t>
            </a:r>
            <a:r>
              <a:rPr dirty="0" sz="1400" spc="204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acquisition</a:t>
            </a:r>
            <a:r>
              <a:rPr dirty="0" sz="1400" spc="204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of</a:t>
            </a:r>
            <a:r>
              <a:rPr dirty="0" sz="1400" spc="19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DAO</a:t>
            </a:r>
            <a:r>
              <a:rPr dirty="0" sz="1400" spc="24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Europe,</a:t>
            </a:r>
            <a:r>
              <a:rPr dirty="0" sz="1400" spc="254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the</a:t>
            </a:r>
            <a:r>
              <a:rPr dirty="0" sz="1400" spc="20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establishment</a:t>
            </a:r>
            <a:r>
              <a:rPr dirty="0" sz="1400" spc="305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of</a:t>
            </a:r>
            <a:r>
              <a:rPr dirty="0" sz="1400" spc="19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spc="-50" b="0">
                <a:solidFill>
                  <a:srgbClr val="000000"/>
                </a:solidFill>
                <a:latin typeface="Poppins SemiBold"/>
                <a:cs typeface="Poppins SemiBold"/>
              </a:rPr>
              <a:t>a</a:t>
            </a:r>
            <a:r>
              <a:rPr dirty="0" sz="1400" spc="500" b="0">
                <a:solidFill>
                  <a:srgbClr val="000000"/>
                </a:solidFill>
                <a:latin typeface="Poppins SemiBold"/>
                <a:cs typeface="Poppins SemiBold"/>
              </a:rPr>
              <a:t> 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multi</a:t>
            </a:r>
            <a:r>
              <a:rPr dirty="0" sz="1400" spc="17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seller</a:t>
            </a:r>
            <a:r>
              <a:rPr dirty="0" sz="1400" spc="165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platform</a:t>
            </a:r>
            <a:r>
              <a:rPr dirty="0" sz="1400" spc="235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for</a:t>
            </a:r>
            <a:r>
              <a:rPr dirty="0" sz="1400" spc="265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US</a:t>
            </a:r>
            <a:r>
              <a:rPr dirty="0" sz="1400" spc="204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dairy</a:t>
            </a:r>
            <a:r>
              <a:rPr dirty="0" sz="1400" spc="245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and</a:t>
            </a:r>
            <a:r>
              <a:rPr dirty="0" sz="1400" spc="26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the</a:t>
            </a:r>
            <a:r>
              <a:rPr dirty="0" sz="1400" spc="225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launch</a:t>
            </a:r>
            <a:r>
              <a:rPr dirty="0" sz="1400" spc="27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of</a:t>
            </a:r>
            <a:r>
              <a:rPr dirty="0" sz="1400" spc="18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a</a:t>
            </a:r>
            <a:r>
              <a:rPr dirty="0" sz="1400" spc="20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platform</a:t>
            </a:r>
            <a:r>
              <a:rPr dirty="0" sz="1400" spc="30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for</a:t>
            </a:r>
            <a:r>
              <a:rPr dirty="0" sz="1400" spc="165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ethanol</a:t>
            </a:r>
            <a:r>
              <a:rPr dirty="0" sz="1400" spc="245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in</a:t>
            </a:r>
            <a:r>
              <a:rPr dirty="0" sz="1400" spc="175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Brazil.</a:t>
            </a:r>
            <a:r>
              <a:rPr dirty="0" sz="1400" spc="20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This</a:t>
            </a:r>
            <a:r>
              <a:rPr dirty="0" sz="1400" spc="19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investment</a:t>
            </a:r>
            <a:r>
              <a:rPr dirty="0" sz="1400" spc="105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will</a:t>
            </a:r>
            <a:r>
              <a:rPr dirty="0" sz="1400" spc="20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enable</a:t>
            </a:r>
            <a:r>
              <a:rPr dirty="0" sz="1400" spc="185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us</a:t>
            </a:r>
            <a:r>
              <a:rPr dirty="0" sz="1400" spc="19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oppins SemiBold"/>
                <a:cs typeface="Poppins SemiBold"/>
              </a:rPr>
              <a:t>to</a:t>
            </a:r>
            <a:r>
              <a:rPr dirty="0" sz="1400" spc="180" b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Poppins SemiBold"/>
                <a:cs typeface="Poppins SemiBold"/>
              </a:rPr>
              <a:t>achieve </a:t>
            </a:r>
            <a:r>
              <a:rPr dirty="0" u="sng" sz="1400" b="1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the</a:t>
            </a:r>
            <a:r>
              <a:rPr dirty="0" u="sng" sz="1400" spc="204" b="1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 </a:t>
            </a:r>
            <a:r>
              <a:rPr dirty="0" u="sng" sz="1400" b="1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scale</a:t>
            </a:r>
            <a:r>
              <a:rPr dirty="0" u="sng" sz="1400" spc="180" b="1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 </a:t>
            </a:r>
            <a:r>
              <a:rPr dirty="0" u="sng" sz="1400" b="1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necessary</a:t>
            </a:r>
            <a:r>
              <a:rPr dirty="0" u="sng" sz="1400" spc="170" b="1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 </a:t>
            </a:r>
            <a:r>
              <a:rPr dirty="0" u="sng" sz="1400" b="1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to</a:t>
            </a:r>
            <a:r>
              <a:rPr dirty="0" u="sng" sz="1400" spc="170" b="1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 </a:t>
            </a:r>
            <a:r>
              <a:rPr dirty="0" u="sng" sz="1400" b="1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drive</a:t>
            </a:r>
            <a:r>
              <a:rPr dirty="0" u="sng" sz="1400" spc="240" b="1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 </a:t>
            </a:r>
            <a:r>
              <a:rPr dirty="0" u="sng" sz="1400" spc="-10" b="1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growth.</a:t>
            </a:r>
            <a:r>
              <a:rPr dirty="0" u="sng" sz="1400" b="1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	</a:t>
            </a:r>
            <a:endParaRPr sz="1400">
              <a:latin typeface="Poppins SemiBold"/>
              <a:cs typeface="Poppins SemiBold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438635" y="2512651"/>
            <a:ext cx="788035" cy="7842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>
              <a:lnSpc>
                <a:spcPct val="125099"/>
              </a:lnSpc>
              <a:spcBef>
                <a:spcPts val="80"/>
              </a:spcBef>
            </a:pPr>
            <a:r>
              <a:rPr dirty="0" sz="1000" b="1">
                <a:solidFill>
                  <a:srgbClr val="4F81BC"/>
                </a:solidFill>
                <a:latin typeface="Poppins"/>
                <a:cs typeface="Poppins"/>
              </a:rPr>
              <a:t>Growth</a:t>
            </a:r>
            <a:r>
              <a:rPr dirty="0" sz="1000" spc="-35" b="1">
                <a:solidFill>
                  <a:srgbClr val="4F81BC"/>
                </a:solidFill>
                <a:latin typeface="Poppins"/>
                <a:cs typeface="Poppins"/>
              </a:rPr>
              <a:t> </a:t>
            </a:r>
            <a:r>
              <a:rPr dirty="0" sz="1000" spc="-25" b="1">
                <a:solidFill>
                  <a:srgbClr val="4F81BC"/>
                </a:solidFill>
                <a:latin typeface="Poppins"/>
                <a:cs typeface="Poppins"/>
              </a:rPr>
              <a:t>in</a:t>
            </a:r>
            <a:r>
              <a:rPr dirty="0" sz="1000" spc="-10" b="1">
                <a:solidFill>
                  <a:srgbClr val="4F81BC"/>
                </a:solidFill>
                <a:latin typeface="Poppins"/>
                <a:cs typeface="Poppins"/>
              </a:rPr>
              <a:t> Existing Customers,</a:t>
            </a:r>
            <a:endParaRPr sz="1000"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1000" spc="-10" b="1">
                <a:solidFill>
                  <a:srgbClr val="4F81BC"/>
                </a:solidFill>
                <a:latin typeface="Poppins"/>
                <a:cs typeface="Poppins"/>
              </a:rPr>
              <a:t>$4,436,693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646156" y="4523943"/>
            <a:ext cx="788035" cy="595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37490">
              <a:lnSpc>
                <a:spcPct val="124000"/>
              </a:lnSpc>
              <a:spcBef>
                <a:spcPts val="95"/>
              </a:spcBef>
            </a:pPr>
            <a:r>
              <a:rPr dirty="0" sz="1000" spc="-25" b="1">
                <a:solidFill>
                  <a:srgbClr val="4A7AB4"/>
                </a:solidFill>
                <a:latin typeface="Poppins"/>
                <a:cs typeface="Poppins"/>
              </a:rPr>
              <a:t>New</a:t>
            </a:r>
            <a:r>
              <a:rPr dirty="0" sz="1000" spc="-10" b="1">
                <a:solidFill>
                  <a:srgbClr val="4A7AB4"/>
                </a:solidFill>
                <a:latin typeface="Poppins"/>
                <a:cs typeface="Poppins"/>
              </a:rPr>
              <a:t> Customers,</a:t>
            </a:r>
            <a:endParaRPr sz="1000">
              <a:latin typeface="Poppins"/>
              <a:cs typeface="Poppins"/>
            </a:endParaRPr>
          </a:p>
          <a:p>
            <a:pPr marL="88900">
              <a:lnSpc>
                <a:spcPct val="100000"/>
              </a:lnSpc>
              <a:spcBef>
                <a:spcPts val="315"/>
              </a:spcBef>
            </a:pPr>
            <a:r>
              <a:rPr dirty="0" sz="1000" spc="-10" b="1">
                <a:solidFill>
                  <a:srgbClr val="4A7AB4"/>
                </a:solidFill>
                <a:latin typeface="Poppins"/>
                <a:cs typeface="Poppins"/>
              </a:rPr>
              <a:t>$890,000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943213" y="4683507"/>
            <a:ext cx="623570" cy="40449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390"/>
              </a:spcBef>
            </a:pPr>
            <a:r>
              <a:rPr dirty="0" sz="1000" b="1">
                <a:solidFill>
                  <a:srgbClr val="7393C5"/>
                </a:solidFill>
                <a:latin typeface="Poppins"/>
                <a:cs typeface="Poppins"/>
              </a:rPr>
              <a:t>DAO </a:t>
            </a:r>
            <a:r>
              <a:rPr dirty="0" sz="1000" spc="-25" b="1">
                <a:solidFill>
                  <a:srgbClr val="7393C5"/>
                </a:solidFill>
                <a:latin typeface="Poppins"/>
                <a:cs typeface="Poppins"/>
              </a:rPr>
              <a:t>EU,</a:t>
            </a:r>
            <a:endParaRPr sz="10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000" spc="-10" b="1">
                <a:solidFill>
                  <a:srgbClr val="7393C5"/>
                </a:solidFill>
                <a:latin typeface="Poppins"/>
                <a:cs typeface="Poppins"/>
              </a:rPr>
              <a:t>$699,633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765542" y="3545789"/>
            <a:ext cx="1021715" cy="595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03505">
              <a:lnSpc>
                <a:spcPct val="124000"/>
              </a:lnSpc>
              <a:spcBef>
                <a:spcPts val="95"/>
              </a:spcBef>
            </a:pPr>
            <a:r>
              <a:rPr dirty="0" sz="1000" b="1">
                <a:solidFill>
                  <a:srgbClr val="4F81BC"/>
                </a:solidFill>
                <a:latin typeface="Poppins"/>
                <a:cs typeface="Poppins"/>
              </a:rPr>
              <a:t>Nui</a:t>
            </a:r>
            <a:r>
              <a:rPr dirty="0" sz="1000" spc="-15" b="1">
                <a:solidFill>
                  <a:srgbClr val="4F81BC"/>
                </a:solidFill>
                <a:latin typeface="Poppins"/>
                <a:cs typeface="Poppins"/>
              </a:rPr>
              <a:t> </a:t>
            </a:r>
            <a:r>
              <a:rPr dirty="0" sz="1000" spc="-10" b="1">
                <a:solidFill>
                  <a:srgbClr val="4F81BC"/>
                </a:solidFill>
                <a:latin typeface="Poppins"/>
                <a:cs typeface="Poppins"/>
              </a:rPr>
              <a:t>Markets </a:t>
            </a:r>
            <a:r>
              <a:rPr dirty="0" sz="1000" b="1">
                <a:solidFill>
                  <a:srgbClr val="4F81BC"/>
                </a:solidFill>
                <a:latin typeface="Poppins"/>
                <a:cs typeface="Poppins"/>
              </a:rPr>
              <a:t>North</a:t>
            </a:r>
            <a:r>
              <a:rPr dirty="0" sz="1000" spc="-30" b="1">
                <a:solidFill>
                  <a:srgbClr val="4F81BC"/>
                </a:solidFill>
                <a:latin typeface="Poppins"/>
                <a:cs typeface="Poppins"/>
              </a:rPr>
              <a:t> </a:t>
            </a:r>
            <a:r>
              <a:rPr dirty="0" sz="1000" spc="-10" b="1">
                <a:solidFill>
                  <a:srgbClr val="4F81BC"/>
                </a:solidFill>
                <a:latin typeface="Poppins"/>
                <a:cs typeface="Poppins"/>
              </a:rPr>
              <a:t>America,</a:t>
            </a:r>
            <a:endParaRPr sz="1000">
              <a:latin typeface="Poppins"/>
              <a:cs typeface="Poppins"/>
            </a:endParaRPr>
          </a:p>
          <a:p>
            <a:pPr marL="177165">
              <a:lnSpc>
                <a:spcPct val="100000"/>
              </a:lnSpc>
              <a:spcBef>
                <a:spcPts val="315"/>
              </a:spcBef>
            </a:pPr>
            <a:r>
              <a:rPr dirty="0" sz="1000" spc="-10" b="1">
                <a:solidFill>
                  <a:srgbClr val="4F81BC"/>
                </a:solidFill>
                <a:latin typeface="Poppins"/>
                <a:cs typeface="Poppins"/>
              </a:rPr>
              <a:t>$2,817,539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270493" y="1945915"/>
            <a:ext cx="3592829" cy="52514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400" b="1">
                <a:solidFill>
                  <a:srgbClr val="585858"/>
                </a:solidFill>
                <a:latin typeface="Poppins"/>
                <a:cs typeface="Poppins"/>
              </a:rPr>
              <a:t>FY2025</a:t>
            </a:r>
            <a:r>
              <a:rPr dirty="0" sz="1400" spc="-30" b="1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dirty="0" sz="1400" b="1">
                <a:solidFill>
                  <a:srgbClr val="585858"/>
                </a:solidFill>
                <a:latin typeface="Poppins"/>
                <a:cs typeface="Poppins"/>
              </a:rPr>
              <a:t>revenue</a:t>
            </a:r>
            <a:r>
              <a:rPr dirty="0" sz="1400" spc="-35" b="1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dirty="0" sz="1400" b="1">
                <a:solidFill>
                  <a:srgbClr val="585858"/>
                </a:solidFill>
                <a:latin typeface="Poppins"/>
                <a:cs typeface="Poppins"/>
              </a:rPr>
              <a:t>forecast</a:t>
            </a:r>
            <a:r>
              <a:rPr dirty="0" sz="1400" spc="15" b="1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dirty="0" sz="1400" b="1">
                <a:solidFill>
                  <a:srgbClr val="585858"/>
                </a:solidFill>
                <a:latin typeface="Poppins"/>
                <a:cs typeface="Poppins"/>
              </a:rPr>
              <a:t>-</a:t>
            </a:r>
            <a:r>
              <a:rPr dirty="0" sz="1400" spc="-50" b="1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Poppins"/>
                <a:cs typeface="Poppins"/>
              </a:rPr>
              <a:t>composition</a:t>
            </a:r>
            <a:endParaRPr sz="1400">
              <a:latin typeface="Poppins"/>
              <a:cs typeface="Poppins"/>
            </a:endParaRPr>
          </a:p>
          <a:p>
            <a:pPr marL="558800">
              <a:lnSpc>
                <a:spcPct val="100000"/>
              </a:lnSpc>
              <a:spcBef>
                <a:spcPts val="450"/>
              </a:spcBef>
            </a:pPr>
            <a:r>
              <a:rPr dirty="0" sz="1000" spc="-10" b="1">
                <a:solidFill>
                  <a:srgbClr val="C2CDE0"/>
                </a:solidFill>
                <a:latin typeface="Poppins"/>
                <a:cs typeface="Poppins"/>
              </a:rPr>
              <a:t>Ethanol,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740520" y="2480563"/>
            <a:ext cx="71564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 b="1">
                <a:solidFill>
                  <a:srgbClr val="C2CDE0"/>
                </a:solidFill>
                <a:latin typeface="Poppins"/>
                <a:cs typeface="Poppins"/>
              </a:rPr>
              <a:t>$1,380,934</a:t>
            </a:r>
            <a:endParaRPr sz="1000">
              <a:latin typeface="Poppins"/>
              <a:cs typeface="Poppins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932497" y="2429065"/>
            <a:ext cx="5328285" cy="2941955"/>
            <a:chOff x="932497" y="2429065"/>
            <a:chExt cx="5328285" cy="2941955"/>
          </a:xfrm>
        </p:grpSpPr>
        <p:sp>
          <p:nvSpPr>
            <p:cNvPr id="26" name="object 26" descr=""/>
            <p:cNvSpPr/>
            <p:nvPr/>
          </p:nvSpPr>
          <p:spPr>
            <a:xfrm>
              <a:off x="937260" y="4064507"/>
              <a:ext cx="5318760" cy="1301750"/>
            </a:xfrm>
            <a:custGeom>
              <a:avLst/>
              <a:gdLst/>
              <a:ahLst/>
              <a:cxnLst/>
              <a:rect l="l" t="t" r="r" b="b"/>
              <a:pathLst>
                <a:path w="5318760" h="1301750">
                  <a:moveTo>
                    <a:pt x="0" y="1301495"/>
                  </a:moveTo>
                  <a:lnTo>
                    <a:pt x="5318760" y="1301495"/>
                  </a:lnTo>
                </a:path>
                <a:path w="5318760" h="1301750">
                  <a:moveTo>
                    <a:pt x="0" y="975359"/>
                  </a:moveTo>
                  <a:lnTo>
                    <a:pt x="3598164" y="975359"/>
                  </a:lnTo>
                </a:path>
                <a:path w="5318760" h="1301750">
                  <a:moveTo>
                    <a:pt x="3713988" y="975359"/>
                  </a:moveTo>
                  <a:lnTo>
                    <a:pt x="5318760" y="975359"/>
                  </a:lnTo>
                </a:path>
                <a:path w="5318760" h="1301750">
                  <a:moveTo>
                    <a:pt x="0" y="652271"/>
                  </a:moveTo>
                  <a:lnTo>
                    <a:pt x="2933700" y="652271"/>
                  </a:lnTo>
                </a:path>
                <a:path w="5318760" h="1301750">
                  <a:moveTo>
                    <a:pt x="3049524" y="652271"/>
                  </a:moveTo>
                  <a:lnTo>
                    <a:pt x="3598164" y="652271"/>
                  </a:lnTo>
                </a:path>
                <a:path w="5318760" h="1301750">
                  <a:moveTo>
                    <a:pt x="0" y="0"/>
                  </a:moveTo>
                  <a:lnTo>
                    <a:pt x="2787395" y="0"/>
                  </a:lnTo>
                </a:path>
                <a:path w="5318760" h="1301750">
                  <a:moveTo>
                    <a:pt x="2903219" y="0"/>
                  </a:moveTo>
                  <a:lnTo>
                    <a:pt x="3451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724655" y="4020311"/>
              <a:ext cx="116205" cy="368935"/>
            </a:xfrm>
            <a:custGeom>
              <a:avLst/>
              <a:gdLst/>
              <a:ahLst/>
              <a:cxnLst/>
              <a:rect l="l" t="t" r="r" b="b"/>
              <a:pathLst>
                <a:path w="116204" h="368935">
                  <a:moveTo>
                    <a:pt x="11582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15824" y="368808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37260" y="3738371"/>
              <a:ext cx="3744595" cy="326390"/>
            </a:xfrm>
            <a:custGeom>
              <a:avLst/>
              <a:gdLst/>
              <a:ahLst/>
              <a:cxnLst/>
              <a:rect l="l" t="t" r="r" b="b"/>
              <a:pathLst>
                <a:path w="3744595" h="326389">
                  <a:moveTo>
                    <a:pt x="3567684" y="326136"/>
                  </a:moveTo>
                  <a:lnTo>
                    <a:pt x="3744467" y="326136"/>
                  </a:lnTo>
                </a:path>
                <a:path w="3744595" h="326389">
                  <a:moveTo>
                    <a:pt x="0" y="0"/>
                  </a:moveTo>
                  <a:lnTo>
                    <a:pt x="3451860" y="0"/>
                  </a:lnTo>
                </a:path>
                <a:path w="3744595" h="326389">
                  <a:moveTo>
                    <a:pt x="3567684" y="0"/>
                  </a:moveTo>
                  <a:lnTo>
                    <a:pt x="37444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389119" y="3694175"/>
              <a:ext cx="116205" cy="695325"/>
            </a:xfrm>
            <a:custGeom>
              <a:avLst/>
              <a:gdLst/>
              <a:ahLst/>
              <a:cxnLst/>
              <a:rect l="l" t="t" r="r" b="b"/>
              <a:pathLst>
                <a:path w="116204" h="695325">
                  <a:moveTo>
                    <a:pt x="115824" y="0"/>
                  </a:moveTo>
                  <a:lnTo>
                    <a:pt x="0" y="0"/>
                  </a:lnTo>
                  <a:lnTo>
                    <a:pt x="0" y="694944"/>
                  </a:lnTo>
                  <a:lnTo>
                    <a:pt x="115824" y="694944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797551" y="3412235"/>
              <a:ext cx="920750" cy="652780"/>
            </a:xfrm>
            <a:custGeom>
              <a:avLst/>
              <a:gdLst/>
              <a:ahLst/>
              <a:cxnLst/>
              <a:rect l="l" t="t" r="r" b="b"/>
              <a:pathLst>
                <a:path w="920750" h="652779">
                  <a:moveTo>
                    <a:pt x="0" y="652272"/>
                  </a:moveTo>
                  <a:lnTo>
                    <a:pt x="256032" y="652272"/>
                  </a:lnTo>
                </a:path>
                <a:path w="920750" h="652779">
                  <a:moveTo>
                    <a:pt x="371856" y="652272"/>
                  </a:moveTo>
                  <a:lnTo>
                    <a:pt x="548639" y="652272"/>
                  </a:lnTo>
                </a:path>
                <a:path w="920750" h="652779">
                  <a:moveTo>
                    <a:pt x="0" y="326136"/>
                  </a:moveTo>
                  <a:lnTo>
                    <a:pt x="256032" y="326136"/>
                  </a:lnTo>
                </a:path>
                <a:path w="920750" h="652779">
                  <a:moveTo>
                    <a:pt x="371856" y="326136"/>
                  </a:moveTo>
                  <a:lnTo>
                    <a:pt x="920496" y="326136"/>
                  </a:lnTo>
                </a:path>
                <a:path w="920750" h="652779">
                  <a:moveTo>
                    <a:pt x="0" y="0"/>
                  </a:moveTo>
                  <a:lnTo>
                    <a:pt x="256032" y="0"/>
                  </a:lnTo>
                </a:path>
                <a:path w="920750" h="652779">
                  <a:moveTo>
                    <a:pt x="371856" y="0"/>
                  </a:moveTo>
                  <a:lnTo>
                    <a:pt x="9204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053583" y="3218687"/>
              <a:ext cx="116205" cy="1170940"/>
            </a:xfrm>
            <a:custGeom>
              <a:avLst/>
              <a:gdLst/>
              <a:ahLst/>
              <a:cxnLst/>
              <a:rect l="l" t="t" r="r" b="b"/>
              <a:pathLst>
                <a:path w="116204" h="1170939">
                  <a:moveTo>
                    <a:pt x="115824" y="0"/>
                  </a:moveTo>
                  <a:lnTo>
                    <a:pt x="0" y="0"/>
                  </a:lnTo>
                  <a:lnTo>
                    <a:pt x="0" y="1170432"/>
                  </a:lnTo>
                  <a:lnTo>
                    <a:pt x="115824" y="1170432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37260" y="2759963"/>
              <a:ext cx="5318760" cy="1304925"/>
            </a:xfrm>
            <a:custGeom>
              <a:avLst/>
              <a:gdLst/>
              <a:ahLst/>
              <a:cxnLst/>
              <a:rect l="l" t="t" r="r" b="b"/>
              <a:pathLst>
                <a:path w="5318760" h="1304925">
                  <a:moveTo>
                    <a:pt x="4527804" y="1304544"/>
                  </a:moveTo>
                  <a:lnTo>
                    <a:pt x="4780788" y="1304544"/>
                  </a:lnTo>
                </a:path>
                <a:path w="5318760" h="1304925">
                  <a:moveTo>
                    <a:pt x="4896612" y="1304544"/>
                  </a:moveTo>
                  <a:lnTo>
                    <a:pt x="5318760" y="1304544"/>
                  </a:lnTo>
                </a:path>
                <a:path w="5318760" h="1304925">
                  <a:moveTo>
                    <a:pt x="4896612" y="978408"/>
                  </a:moveTo>
                  <a:lnTo>
                    <a:pt x="5318760" y="978408"/>
                  </a:lnTo>
                </a:path>
                <a:path w="5318760" h="1304925">
                  <a:moveTo>
                    <a:pt x="4896612" y="652272"/>
                  </a:moveTo>
                  <a:lnTo>
                    <a:pt x="5318760" y="652272"/>
                  </a:lnTo>
                </a:path>
                <a:path w="5318760" h="1304925">
                  <a:moveTo>
                    <a:pt x="0" y="326136"/>
                  </a:moveTo>
                  <a:lnTo>
                    <a:pt x="4780788" y="326136"/>
                  </a:lnTo>
                </a:path>
                <a:path w="5318760" h="1304925">
                  <a:moveTo>
                    <a:pt x="4896612" y="326136"/>
                  </a:moveTo>
                  <a:lnTo>
                    <a:pt x="5318760" y="326136"/>
                  </a:lnTo>
                </a:path>
                <a:path w="5318760" h="1304925">
                  <a:moveTo>
                    <a:pt x="0" y="0"/>
                  </a:moveTo>
                  <a:lnTo>
                    <a:pt x="4780788" y="0"/>
                  </a:lnTo>
                </a:path>
                <a:path w="5318760" h="1304925">
                  <a:moveTo>
                    <a:pt x="4896612" y="0"/>
                  </a:moveTo>
                  <a:lnTo>
                    <a:pt x="5318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063752" y="2721863"/>
              <a:ext cx="4770120" cy="1667510"/>
            </a:xfrm>
            <a:custGeom>
              <a:avLst/>
              <a:gdLst/>
              <a:ahLst/>
              <a:cxnLst/>
              <a:rect l="l" t="t" r="r" b="b"/>
              <a:pathLst>
                <a:path w="4770120" h="1667510">
                  <a:moveTo>
                    <a:pt x="115824" y="1572768"/>
                  </a:moveTo>
                  <a:lnTo>
                    <a:pt x="0" y="1572768"/>
                  </a:lnTo>
                  <a:lnTo>
                    <a:pt x="0" y="1667256"/>
                  </a:lnTo>
                  <a:lnTo>
                    <a:pt x="115824" y="1667256"/>
                  </a:lnTo>
                  <a:lnTo>
                    <a:pt x="115824" y="1572768"/>
                  </a:lnTo>
                  <a:close/>
                </a:path>
                <a:path w="4770120" h="1667510">
                  <a:moveTo>
                    <a:pt x="4770120" y="0"/>
                  </a:moveTo>
                  <a:lnTo>
                    <a:pt x="4654296" y="0"/>
                  </a:lnTo>
                  <a:lnTo>
                    <a:pt x="4654296" y="1667256"/>
                  </a:lnTo>
                  <a:lnTo>
                    <a:pt x="4770120" y="1667256"/>
                  </a:lnTo>
                  <a:lnTo>
                    <a:pt x="4770120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210056" y="4389119"/>
              <a:ext cx="119380" cy="241300"/>
            </a:xfrm>
            <a:custGeom>
              <a:avLst/>
              <a:gdLst/>
              <a:ahLst/>
              <a:cxnLst/>
              <a:rect l="l" t="t" r="r" b="b"/>
              <a:pathLst>
                <a:path w="119380" h="241300">
                  <a:moveTo>
                    <a:pt x="118872" y="0"/>
                  </a:moveTo>
                  <a:lnTo>
                    <a:pt x="0" y="0"/>
                  </a:lnTo>
                  <a:lnTo>
                    <a:pt x="0" y="240791"/>
                  </a:lnTo>
                  <a:lnTo>
                    <a:pt x="118872" y="240791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728216" y="4212335"/>
              <a:ext cx="116205" cy="177165"/>
            </a:xfrm>
            <a:custGeom>
              <a:avLst/>
              <a:gdLst/>
              <a:ahLst/>
              <a:cxnLst/>
              <a:rect l="l" t="t" r="r" b="b"/>
              <a:pathLst>
                <a:path w="116205" h="177164">
                  <a:moveTo>
                    <a:pt x="115823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115823" y="176784"/>
                  </a:lnTo>
                  <a:lnTo>
                    <a:pt x="115823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877568" y="4389119"/>
              <a:ext cx="116205" cy="234950"/>
            </a:xfrm>
            <a:custGeom>
              <a:avLst/>
              <a:gdLst/>
              <a:ahLst/>
              <a:cxnLst/>
              <a:rect l="l" t="t" r="r" b="b"/>
              <a:pathLst>
                <a:path w="116205" h="234950">
                  <a:moveTo>
                    <a:pt x="115824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115824" y="234695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392680" y="4258055"/>
              <a:ext cx="116205" cy="131445"/>
            </a:xfrm>
            <a:custGeom>
              <a:avLst/>
              <a:gdLst/>
              <a:ahLst/>
              <a:cxnLst/>
              <a:rect l="l" t="t" r="r" b="b"/>
              <a:pathLst>
                <a:path w="116205" h="131445">
                  <a:moveTo>
                    <a:pt x="115824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115824" y="131063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542032" y="4389119"/>
              <a:ext cx="116205" cy="256540"/>
            </a:xfrm>
            <a:custGeom>
              <a:avLst/>
              <a:gdLst/>
              <a:ahLst/>
              <a:cxnLst/>
              <a:rect l="l" t="t" r="r" b="b"/>
              <a:pathLst>
                <a:path w="116205" h="256539">
                  <a:moveTo>
                    <a:pt x="115824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115824" y="256031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057144" y="4151375"/>
              <a:ext cx="119380" cy="238125"/>
            </a:xfrm>
            <a:custGeom>
              <a:avLst/>
              <a:gdLst/>
              <a:ahLst/>
              <a:cxnLst/>
              <a:rect l="l" t="t" r="r" b="b"/>
              <a:pathLst>
                <a:path w="119380" h="238125">
                  <a:moveTo>
                    <a:pt x="118872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118872" y="237744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206496" y="4389119"/>
              <a:ext cx="780415" cy="411480"/>
            </a:xfrm>
            <a:custGeom>
              <a:avLst/>
              <a:gdLst/>
              <a:ahLst/>
              <a:cxnLst/>
              <a:rect l="l" t="t" r="r" b="b"/>
              <a:pathLst>
                <a:path w="780414" h="411479">
                  <a:moveTo>
                    <a:pt x="115824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115824" y="198120"/>
                  </a:lnTo>
                  <a:lnTo>
                    <a:pt x="115824" y="0"/>
                  </a:lnTo>
                  <a:close/>
                </a:path>
                <a:path w="780414" h="411479">
                  <a:moveTo>
                    <a:pt x="780288" y="0"/>
                  </a:moveTo>
                  <a:lnTo>
                    <a:pt x="664464" y="0"/>
                  </a:lnTo>
                  <a:lnTo>
                    <a:pt x="664464" y="411480"/>
                  </a:lnTo>
                  <a:lnTo>
                    <a:pt x="780288" y="411480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651248" y="4716779"/>
              <a:ext cx="548640" cy="0"/>
            </a:xfrm>
            <a:custGeom>
              <a:avLst/>
              <a:gdLst/>
              <a:ahLst/>
              <a:cxnLst/>
              <a:rect l="l" t="t" r="r" b="b"/>
              <a:pathLst>
                <a:path w="548639" h="0">
                  <a:moveTo>
                    <a:pt x="0" y="0"/>
                  </a:moveTo>
                  <a:lnTo>
                    <a:pt x="5486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535424" y="4389119"/>
              <a:ext cx="116205" cy="713740"/>
            </a:xfrm>
            <a:custGeom>
              <a:avLst/>
              <a:gdLst/>
              <a:ahLst/>
              <a:cxnLst/>
              <a:rect l="l" t="t" r="r" b="b"/>
              <a:pathLst>
                <a:path w="116204" h="713739">
                  <a:moveTo>
                    <a:pt x="115824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115824" y="713232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315712" y="4716779"/>
              <a:ext cx="548640" cy="0"/>
            </a:xfrm>
            <a:custGeom>
              <a:avLst/>
              <a:gdLst/>
              <a:ahLst/>
              <a:cxnLst/>
              <a:rect l="l" t="t" r="r" b="b"/>
              <a:pathLst>
                <a:path w="548639" h="0">
                  <a:moveTo>
                    <a:pt x="0" y="0"/>
                  </a:moveTo>
                  <a:lnTo>
                    <a:pt x="5486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199888" y="4389119"/>
              <a:ext cx="116205" cy="643255"/>
            </a:xfrm>
            <a:custGeom>
              <a:avLst/>
              <a:gdLst/>
              <a:ahLst/>
              <a:cxnLst/>
              <a:rect l="l" t="t" r="r" b="b"/>
              <a:pathLst>
                <a:path w="116204" h="643254">
                  <a:moveTo>
                    <a:pt x="115824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115824" y="643127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980175" y="4716779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 h="0">
                  <a:moveTo>
                    <a:pt x="0" y="0"/>
                  </a:moveTo>
                  <a:lnTo>
                    <a:pt x="2758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864351" y="4389119"/>
              <a:ext cx="116205" cy="573405"/>
            </a:xfrm>
            <a:custGeom>
              <a:avLst/>
              <a:gdLst/>
              <a:ahLst/>
              <a:cxnLst/>
              <a:rect l="l" t="t" r="r" b="b"/>
              <a:pathLst>
                <a:path w="116204" h="573404">
                  <a:moveTo>
                    <a:pt x="115824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115824" y="573024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017264" y="4181855"/>
              <a:ext cx="116205" cy="207645"/>
            </a:xfrm>
            <a:custGeom>
              <a:avLst/>
              <a:gdLst/>
              <a:ahLst/>
              <a:cxnLst/>
              <a:rect l="l" t="t" r="r" b="b"/>
              <a:pathLst>
                <a:path w="116204" h="207645">
                  <a:moveTo>
                    <a:pt x="115824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115824" y="207263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4069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37260" y="3412235"/>
              <a:ext cx="3744595" cy="0"/>
            </a:xfrm>
            <a:custGeom>
              <a:avLst/>
              <a:gdLst/>
              <a:ahLst/>
              <a:cxnLst/>
              <a:rect l="l" t="t" r="r" b="b"/>
              <a:pathLst>
                <a:path w="3744595" h="0">
                  <a:moveTo>
                    <a:pt x="0" y="0"/>
                  </a:moveTo>
                  <a:lnTo>
                    <a:pt x="37444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681728" y="3364991"/>
              <a:ext cx="1447800" cy="1277620"/>
            </a:xfrm>
            <a:custGeom>
              <a:avLst/>
              <a:gdLst/>
              <a:ahLst/>
              <a:cxnLst/>
              <a:rect l="l" t="t" r="r" b="b"/>
              <a:pathLst>
                <a:path w="1447800" h="1277620">
                  <a:moveTo>
                    <a:pt x="115824" y="0"/>
                  </a:moveTo>
                  <a:lnTo>
                    <a:pt x="0" y="0"/>
                  </a:lnTo>
                  <a:lnTo>
                    <a:pt x="0" y="1024128"/>
                  </a:lnTo>
                  <a:lnTo>
                    <a:pt x="115824" y="1024128"/>
                  </a:lnTo>
                  <a:lnTo>
                    <a:pt x="115824" y="0"/>
                  </a:lnTo>
                  <a:close/>
                </a:path>
                <a:path w="1447800" h="1277620">
                  <a:moveTo>
                    <a:pt x="783336" y="676656"/>
                  </a:moveTo>
                  <a:lnTo>
                    <a:pt x="664464" y="676656"/>
                  </a:lnTo>
                  <a:lnTo>
                    <a:pt x="664464" y="1024128"/>
                  </a:lnTo>
                  <a:lnTo>
                    <a:pt x="783336" y="1024128"/>
                  </a:lnTo>
                  <a:lnTo>
                    <a:pt x="783336" y="676656"/>
                  </a:lnTo>
                  <a:close/>
                </a:path>
                <a:path w="1447800" h="1277620">
                  <a:moveTo>
                    <a:pt x="1447800" y="1024128"/>
                  </a:moveTo>
                  <a:lnTo>
                    <a:pt x="1331976" y="1024128"/>
                  </a:lnTo>
                  <a:lnTo>
                    <a:pt x="1331976" y="1277112"/>
                  </a:lnTo>
                  <a:lnTo>
                    <a:pt x="1447800" y="1277112"/>
                  </a:lnTo>
                  <a:lnTo>
                    <a:pt x="1447800" y="1024128"/>
                  </a:lnTo>
                  <a:close/>
                </a:path>
              </a:pathLst>
            </a:custGeom>
            <a:solidFill>
              <a:srgbClr val="4069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37260" y="2433827"/>
              <a:ext cx="5318760" cy="1957070"/>
            </a:xfrm>
            <a:custGeom>
              <a:avLst/>
              <a:gdLst/>
              <a:ahLst/>
              <a:cxnLst/>
              <a:rect l="l" t="t" r="r" b="b"/>
              <a:pathLst>
                <a:path w="5318760" h="1957070">
                  <a:moveTo>
                    <a:pt x="0" y="1956815"/>
                  </a:moveTo>
                  <a:lnTo>
                    <a:pt x="5318760" y="1956815"/>
                  </a:lnTo>
                </a:path>
                <a:path w="5318760" h="1957070">
                  <a:moveTo>
                    <a:pt x="0" y="0"/>
                  </a:moveTo>
                  <a:lnTo>
                    <a:pt x="5318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656031" y="5272277"/>
            <a:ext cx="16637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b="1">
                <a:solidFill>
                  <a:srgbClr val="585858"/>
                </a:solidFill>
                <a:latin typeface="Poppins"/>
                <a:cs typeface="Poppins"/>
              </a:rPr>
              <a:t>-</a:t>
            </a:r>
            <a:r>
              <a:rPr dirty="0" sz="900" spc="-50" b="1">
                <a:solidFill>
                  <a:srgbClr val="585858"/>
                </a:solidFill>
                <a:latin typeface="Poppins"/>
                <a:cs typeface="Poppins"/>
              </a:rPr>
              <a:t>6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51459" y="4945455"/>
            <a:ext cx="170815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00" b="1">
                <a:solidFill>
                  <a:srgbClr val="585858"/>
                </a:solidFill>
                <a:latin typeface="Poppins"/>
                <a:cs typeface="Poppins"/>
              </a:rPr>
              <a:t>-</a:t>
            </a:r>
            <a:r>
              <a:rPr dirty="0" sz="900" spc="-50" b="1">
                <a:solidFill>
                  <a:srgbClr val="585858"/>
                </a:solidFill>
                <a:latin typeface="Poppins"/>
                <a:cs typeface="Poppins"/>
              </a:rPr>
              <a:t>4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663346" y="4619319"/>
            <a:ext cx="159385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00" b="1">
                <a:solidFill>
                  <a:srgbClr val="585858"/>
                </a:solidFill>
                <a:latin typeface="Poppins"/>
                <a:cs typeface="Poppins"/>
              </a:rPr>
              <a:t>-</a:t>
            </a:r>
            <a:r>
              <a:rPr dirty="0" sz="900" spc="-50" b="1">
                <a:solidFill>
                  <a:srgbClr val="585858"/>
                </a:solidFill>
                <a:latin typeface="Poppins"/>
                <a:cs typeface="Poppins"/>
              </a:rPr>
              <a:t>2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720648" y="4293488"/>
            <a:ext cx="10096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 b="1">
                <a:solidFill>
                  <a:srgbClr val="585858"/>
                </a:solidFill>
                <a:latin typeface="Poppins"/>
                <a:cs typeface="Poppins"/>
              </a:rPr>
              <a:t>0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729792" y="3967352"/>
            <a:ext cx="9207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 b="1">
                <a:solidFill>
                  <a:srgbClr val="585858"/>
                </a:solidFill>
                <a:latin typeface="Poppins"/>
                <a:cs typeface="Poppins"/>
              </a:rPr>
              <a:t>2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717600" y="3641216"/>
            <a:ext cx="104139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 b="1">
                <a:solidFill>
                  <a:srgbClr val="585858"/>
                </a:solidFill>
                <a:latin typeface="Poppins"/>
                <a:cs typeface="Poppins"/>
              </a:rPr>
              <a:t>4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722172" y="3315080"/>
            <a:ext cx="9969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 b="1">
                <a:solidFill>
                  <a:srgbClr val="585858"/>
                </a:solidFill>
                <a:latin typeface="Poppins"/>
                <a:cs typeface="Poppins"/>
              </a:rPr>
              <a:t>6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720953" y="2988944"/>
            <a:ext cx="10096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 b="1">
                <a:solidFill>
                  <a:srgbClr val="585858"/>
                </a:solidFill>
                <a:latin typeface="Poppins"/>
                <a:cs typeface="Poppins"/>
              </a:rPr>
              <a:t>8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677672" y="2662808"/>
            <a:ext cx="14287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5" b="1">
                <a:solidFill>
                  <a:srgbClr val="585858"/>
                </a:solidFill>
                <a:latin typeface="Poppins"/>
                <a:cs typeface="Poppins"/>
              </a:rPr>
              <a:t>10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686816" y="2336672"/>
            <a:ext cx="13335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5" b="1">
                <a:solidFill>
                  <a:srgbClr val="585858"/>
                </a:solidFill>
                <a:latin typeface="Poppins"/>
                <a:cs typeface="Poppins"/>
              </a:rPr>
              <a:t>12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129080" y="4481321"/>
            <a:ext cx="28384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solidFill>
                  <a:srgbClr val="585858"/>
                </a:solidFill>
                <a:latin typeface="Poppins"/>
                <a:cs typeface="Poppins"/>
              </a:rPr>
              <a:t>FY18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1795652" y="4481321"/>
            <a:ext cx="28067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solidFill>
                  <a:srgbClr val="585858"/>
                </a:solidFill>
                <a:latin typeface="Poppins"/>
                <a:cs typeface="Poppins"/>
              </a:rPr>
              <a:t>FY19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2447670" y="4481321"/>
            <a:ext cx="30543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solidFill>
                  <a:srgbClr val="585858"/>
                </a:solidFill>
                <a:latin typeface="Poppins"/>
                <a:cs typeface="Poppins"/>
              </a:rPr>
              <a:t>FY20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3128264" y="4481321"/>
            <a:ext cx="27368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solidFill>
                  <a:srgbClr val="585858"/>
                </a:solidFill>
                <a:latin typeface="Poppins"/>
                <a:cs typeface="Poppins"/>
              </a:rPr>
              <a:t>FY21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3782059" y="4481321"/>
            <a:ext cx="29591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solidFill>
                  <a:srgbClr val="585858"/>
                </a:solidFill>
                <a:latin typeface="Poppins"/>
                <a:cs typeface="Poppins"/>
              </a:rPr>
              <a:t>FY22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4445000" y="4481321"/>
            <a:ext cx="29972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solidFill>
                  <a:srgbClr val="585858"/>
                </a:solidFill>
                <a:latin typeface="Poppins"/>
                <a:cs typeface="Poppins"/>
              </a:rPr>
              <a:t>FY23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5105780" y="4481321"/>
            <a:ext cx="30861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solidFill>
                  <a:srgbClr val="585858"/>
                </a:solidFill>
                <a:latin typeface="Poppins"/>
                <a:cs typeface="Poppins"/>
              </a:rPr>
              <a:t>FY24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5772403" y="4481321"/>
            <a:ext cx="30543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solidFill>
                  <a:srgbClr val="585858"/>
                </a:solidFill>
                <a:latin typeface="Poppins"/>
                <a:cs typeface="Poppins"/>
              </a:rPr>
              <a:t>FY25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434746" y="3491507"/>
            <a:ext cx="205104" cy="822960"/>
          </a:xfrm>
          <a:prstGeom prst="rect">
            <a:avLst/>
          </a:prstGeom>
        </p:spPr>
        <p:txBody>
          <a:bodyPr wrap="square" lIns="0" tIns="196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b="1">
                <a:solidFill>
                  <a:srgbClr val="585858"/>
                </a:solidFill>
                <a:latin typeface="Poppins"/>
                <a:cs typeface="Poppins"/>
              </a:rPr>
              <a:t>Millions</a:t>
            </a:r>
            <a:r>
              <a:rPr dirty="0" sz="1000" spc="-45" b="1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dirty="0" sz="1000" spc="-25" b="1">
                <a:solidFill>
                  <a:srgbClr val="585858"/>
                </a:solidFill>
                <a:latin typeface="Poppins"/>
                <a:cs typeface="Poppins"/>
              </a:rPr>
              <a:t>NZD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1473961" y="2013965"/>
            <a:ext cx="372427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solidFill>
                  <a:srgbClr val="585858"/>
                </a:solidFill>
                <a:latin typeface="Poppins"/>
                <a:cs typeface="Poppins"/>
              </a:rPr>
              <a:t>Revenue</a:t>
            </a:r>
            <a:r>
              <a:rPr dirty="0" baseline="27777" sz="1350" b="1">
                <a:solidFill>
                  <a:srgbClr val="585858"/>
                </a:solidFill>
                <a:latin typeface="Poppins"/>
                <a:cs typeface="Poppins"/>
              </a:rPr>
              <a:t>1</a:t>
            </a:r>
            <a:r>
              <a:rPr dirty="0" sz="1400" b="1">
                <a:solidFill>
                  <a:srgbClr val="585858"/>
                </a:solidFill>
                <a:latin typeface="Poppins"/>
                <a:cs typeface="Poppins"/>
              </a:rPr>
              <a:t>,</a:t>
            </a:r>
            <a:r>
              <a:rPr dirty="0" sz="1400" spc="-25" b="1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dirty="0" sz="1400" b="1">
                <a:solidFill>
                  <a:srgbClr val="585858"/>
                </a:solidFill>
                <a:latin typeface="Poppins"/>
                <a:cs typeface="Poppins"/>
              </a:rPr>
              <a:t>EBITDA</a:t>
            </a:r>
            <a:r>
              <a:rPr dirty="0" sz="1400" spc="-5" b="1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dirty="0" sz="1400" b="1">
                <a:solidFill>
                  <a:srgbClr val="585858"/>
                </a:solidFill>
                <a:latin typeface="Poppins"/>
                <a:cs typeface="Poppins"/>
              </a:rPr>
              <a:t>and</a:t>
            </a:r>
            <a:r>
              <a:rPr dirty="0" sz="1400" spc="-20" b="1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dirty="0" sz="1400" b="1">
                <a:solidFill>
                  <a:srgbClr val="585858"/>
                </a:solidFill>
                <a:latin typeface="Poppins"/>
                <a:cs typeface="Poppins"/>
              </a:rPr>
              <a:t>net</a:t>
            </a:r>
            <a:r>
              <a:rPr dirty="0" sz="1400" spc="-40" b="1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dirty="0" sz="1400" b="1">
                <a:solidFill>
                  <a:srgbClr val="585858"/>
                </a:solidFill>
                <a:latin typeface="Poppins"/>
                <a:cs typeface="Poppins"/>
              </a:rPr>
              <a:t>cash</a:t>
            </a:r>
            <a:r>
              <a:rPr dirty="0" baseline="27777" sz="1350" b="1">
                <a:solidFill>
                  <a:srgbClr val="585858"/>
                </a:solidFill>
                <a:latin typeface="Poppins"/>
                <a:cs typeface="Poppins"/>
              </a:rPr>
              <a:t>2</a:t>
            </a:r>
            <a:r>
              <a:rPr dirty="0" baseline="27777" sz="1350" spc="172" b="1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Poppins"/>
                <a:cs typeface="Poppins"/>
              </a:rPr>
              <a:t>forecast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71" name="object 71" descr=""/>
          <p:cNvSpPr/>
          <p:nvPr/>
        </p:nvSpPr>
        <p:spPr>
          <a:xfrm>
            <a:off x="2292095" y="5602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AAB9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3081527" y="5602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3764279" y="5602223"/>
            <a:ext cx="79375" cy="76200"/>
          </a:xfrm>
          <a:custGeom>
            <a:avLst/>
            <a:gdLst/>
            <a:ahLst/>
            <a:cxnLst/>
            <a:rect l="l" t="t" r="r" b="b"/>
            <a:pathLst>
              <a:path w="79375" h="76200">
                <a:moveTo>
                  <a:pt x="79248" y="0"/>
                </a:moveTo>
                <a:lnTo>
                  <a:pt x="0" y="0"/>
                </a:lnTo>
                <a:lnTo>
                  <a:pt x="0" y="76200"/>
                </a:lnTo>
                <a:lnTo>
                  <a:pt x="79248" y="76200"/>
                </a:lnTo>
                <a:lnTo>
                  <a:pt x="79248" y="0"/>
                </a:lnTo>
                <a:close/>
              </a:path>
            </a:pathLst>
          </a:custGeom>
          <a:solidFill>
            <a:srgbClr val="406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 txBox="1"/>
          <p:nvPr/>
        </p:nvSpPr>
        <p:spPr>
          <a:xfrm>
            <a:off x="473151" y="5522393"/>
            <a:ext cx="6184265" cy="90741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 marR="309880">
              <a:lnSpc>
                <a:spcPct val="100000"/>
              </a:lnSpc>
              <a:spcBef>
                <a:spcPts val="285"/>
              </a:spcBef>
              <a:tabLst>
                <a:tab pos="789305" algn="l"/>
                <a:tab pos="1472565" algn="l"/>
              </a:tabLst>
            </a:pPr>
            <a:r>
              <a:rPr dirty="0" sz="900" spc="-10" b="1">
                <a:solidFill>
                  <a:srgbClr val="585858"/>
                </a:solidFill>
                <a:latin typeface="Poppins"/>
                <a:cs typeface="Poppins"/>
              </a:rPr>
              <a:t>Revenue</a:t>
            </a:r>
            <a:r>
              <a:rPr dirty="0" sz="900" b="1">
                <a:solidFill>
                  <a:srgbClr val="585858"/>
                </a:solidFill>
                <a:latin typeface="Poppins"/>
                <a:cs typeface="Poppins"/>
              </a:rPr>
              <a:t>	</a:t>
            </a:r>
            <a:r>
              <a:rPr dirty="0" sz="900" spc="-10" b="1">
                <a:solidFill>
                  <a:srgbClr val="585858"/>
                </a:solidFill>
                <a:latin typeface="Poppins"/>
                <a:cs typeface="Poppins"/>
              </a:rPr>
              <a:t>EBITDA</a:t>
            </a:r>
            <a:r>
              <a:rPr dirty="0" sz="900" b="1">
                <a:solidFill>
                  <a:srgbClr val="585858"/>
                </a:solidFill>
                <a:latin typeface="Poppins"/>
                <a:cs typeface="Poppins"/>
              </a:rPr>
              <a:t>	Net</a:t>
            </a:r>
            <a:r>
              <a:rPr dirty="0" sz="900" spc="5" b="1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dirty="0" sz="900" spc="-20" b="1">
                <a:solidFill>
                  <a:srgbClr val="585858"/>
                </a:solidFill>
                <a:latin typeface="Poppins"/>
                <a:cs typeface="Poppins"/>
              </a:rPr>
              <a:t>Cash</a:t>
            </a:r>
            <a:endParaRPr sz="900">
              <a:latin typeface="Poppins"/>
              <a:cs typeface="Poppins"/>
            </a:endParaRPr>
          </a:p>
          <a:p>
            <a:pPr marL="50800" marR="43180">
              <a:lnSpc>
                <a:spcPct val="100000"/>
              </a:lnSpc>
              <a:spcBef>
                <a:spcPts val="145"/>
              </a:spcBef>
            </a:pPr>
            <a:r>
              <a:rPr dirty="0" sz="800">
                <a:latin typeface="Poppins"/>
                <a:cs typeface="Poppins"/>
              </a:rPr>
              <a:t>Note</a:t>
            </a:r>
            <a:r>
              <a:rPr dirty="0" baseline="27777" sz="750">
                <a:latin typeface="Poppins"/>
                <a:cs typeface="Poppins"/>
              </a:rPr>
              <a:t>1</a:t>
            </a:r>
            <a:r>
              <a:rPr dirty="0" sz="800">
                <a:latin typeface="Poppins"/>
                <a:cs typeface="Poppins"/>
              </a:rPr>
              <a:t>: Up</a:t>
            </a:r>
            <a:r>
              <a:rPr dirty="0" sz="800" spc="-2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to</a:t>
            </a:r>
            <a:r>
              <a:rPr dirty="0" sz="800" spc="-3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FY21,</a:t>
            </a:r>
            <a:r>
              <a:rPr dirty="0" sz="800" spc="-4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Revenue</a:t>
            </a:r>
            <a:r>
              <a:rPr dirty="0" sz="800" spc="1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is</a:t>
            </a:r>
            <a:r>
              <a:rPr dirty="0" sz="800" spc="-2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based on</a:t>
            </a:r>
            <a:r>
              <a:rPr dirty="0" sz="800" spc="-3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Financial</a:t>
            </a:r>
            <a:r>
              <a:rPr dirty="0" sz="800" spc="25">
                <a:latin typeface="Poppins"/>
                <a:cs typeface="Poppins"/>
              </a:rPr>
              <a:t> </a:t>
            </a:r>
            <a:r>
              <a:rPr dirty="0" sz="800" spc="-10">
                <a:latin typeface="Poppins"/>
                <a:cs typeface="Poppins"/>
              </a:rPr>
              <a:t>Statements</a:t>
            </a:r>
            <a:r>
              <a:rPr dirty="0" sz="800" spc="2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applying</a:t>
            </a:r>
            <a:r>
              <a:rPr dirty="0" sz="800" spc="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Accounting</a:t>
            </a:r>
            <a:r>
              <a:rPr dirty="0" sz="800" spc="2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Revenue</a:t>
            </a:r>
            <a:r>
              <a:rPr dirty="0" sz="800" spc="15">
                <a:latin typeface="Poppins"/>
                <a:cs typeface="Poppins"/>
              </a:rPr>
              <a:t> </a:t>
            </a:r>
            <a:r>
              <a:rPr dirty="0" sz="800" spc="-10">
                <a:latin typeface="Poppins"/>
                <a:cs typeface="Poppins"/>
              </a:rPr>
              <a:t>Recognition</a:t>
            </a:r>
            <a:r>
              <a:rPr dirty="0" sz="800" spc="45">
                <a:latin typeface="Poppins"/>
                <a:cs typeface="Poppins"/>
              </a:rPr>
              <a:t> </a:t>
            </a:r>
            <a:r>
              <a:rPr dirty="0" sz="800" spc="-10">
                <a:latin typeface="Poppins"/>
                <a:cs typeface="Poppins"/>
              </a:rPr>
              <a:t>requirements.</a:t>
            </a:r>
            <a:r>
              <a:rPr dirty="0" sz="800" spc="45">
                <a:latin typeface="Poppins"/>
                <a:cs typeface="Poppins"/>
              </a:rPr>
              <a:t> </a:t>
            </a:r>
            <a:r>
              <a:rPr dirty="0" sz="800" spc="-25">
                <a:latin typeface="Poppins"/>
                <a:cs typeface="Poppins"/>
              </a:rPr>
              <a:t>For</a:t>
            </a:r>
            <a:r>
              <a:rPr dirty="0" sz="800">
                <a:latin typeface="Poppins"/>
                <a:cs typeface="Poppins"/>
              </a:rPr>
              <a:t> FY22</a:t>
            </a:r>
            <a:r>
              <a:rPr dirty="0" sz="800" spc="-4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onwards</a:t>
            </a:r>
            <a:r>
              <a:rPr dirty="0" sz="800" spc="-1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we</a:t>
            </a:r>
            <a:r>
              <a:rPr dirty="0" sz="800" spc="-3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are</a:t>
            </a:r>
            <a:r>
              <a:rPr dirty="0" sz="800" spc="-1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using</a:t>
            </a:r>
            <a:r>
              <a:rPr dirty="0" sz="800" spc="-25">
                <a:latin typeface="Poppins"/>
                <a:cs typeface="Poppins"/>
              </a:rPr>
              <a:t> </a:t>
            </a:r>
            <a:r>
              <a:rPr dirty="0" sz="800" spc="-10">
                <a:latin typeface="Poppins"/>
                <a:cs typeface="Poppins"/>
              </a:rPr>
              <a:t>management</a:t>
            </a:r>
            <a:r>
              <a:rPr dirty="0" sz="800" spc="4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account</a:t>
            </a:r>
            <a:r>
              <a:rPr dirty="0" sz="800" spc="-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revenue</a:t>
            </a:r>
            <a:r>
              <a:rPr dirty="0" sz="800" spc="3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which</a:t>
            </a:r>
            <a:r>
              <a:rPr dirty="0" sz="800" spc="-2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is</a:t>
            </a:r>
            <a:r>
              <a:rPr dirty="0" sz="800" spc="-4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pure</a:t>
            </a:r>
            <a:r>
              <a:rPr dirty="0" sz="800" spc="-1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revenue</a:t>
            </a:r>
            <a:r>
              <a:rPr dirty="0" sz="800" spc="3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not</a:t>
            </a:r>
            <a:r>
              <a:rPr dirty="0" sz="800" spc="-3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applying</a:t>
            </a:r>
            <a:r>
              <a:rPr dirty="0" sz="800" spc="-1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Accounting</a:t>
            </a:r>
            <a:r>
              <a:rPr dirty="0" sz="800" spc="15">
                <a:latin typeface="Poppins"/>
                <a:cs typeface="Poppins"/>
              </a:rPr>
              <a:t> </a:t>
            </a:r>
            <a:r>
              <a:rPr dirty="0" sz="800" spc="-10">
                <a:latin typeface="Poppins"/>
                <a:cs typeface="Poppins"/>
              </a:rPr>
              <a:t>Revenue Recognition.</a:t>
            </a:r>
            <a:endParaRPr sz="800">
              <a:latin typeface="Poppins"/>
              <a:cs typeface="Poppins"/>
            </a:endParaRPr>
          </a:p>
          <a:p>
            <a:pPr marL="50800">
              <a:lnSpc>
                <a:spcPts val="1080"/>
              </a:lnSpc>
            </a:pPr>
            <a:r>
              <a:rPr dirty="0" sz="800">
                <a:latin typeface="Poppins"/>
                <a:cs typeface="Poppins"/>
              </a:rPr>
              <a:t>Note</a:t>
            </a:r>
            <a:r>
              <a:rPr dirty="0" baseline="27777" sz="750">
                <a:latin typeface="Poppins"/>
                <a:cs typeface="Poppins"/>
              </a:rPr>
              <a:t>2</a:t>
            </a:r>
            <a:r>
              <a:rPr dirty="0" sz="800">
                <a:latin typeface="Poppins"/>
                <a:cs typeface="Poppins"/>
              </a:rPr>
              <a:t>: For</a:t>
            </a:r>
            <a:r>
              <a:rPr dirty="0" sz="800" spc="-4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Net</a:t>
            </a:r>
            <a:r>
              <a:rPr dirty="0" sz="800" spc="-1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Cash, assumed</a:t>
            </a:r>
            <a:r>
              <a:rPr dirty="0" sz="800" spc="2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$10m</a:t>
            </a:r>
            <a:r>
              <a:rPr dirty="0" sz="800" spc="-5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NZD</a:t>
            </a:r>
            <a:r>
              <a:rPr dirty="0" sz="800" spc="-2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investment</a:t>
            </a:r>
            <a:r>
              <a:rPr dirty="0" sz="800" spc="2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in</a:t>
            </a:r>
            <a:r>
              <a:rPr dirty="0" sz="800" spc="-1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August</a:t>
            </a:r>
            <a:r>
              <a:rPr dirty="0" sz="800" spc="-1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2022.</a:t>
            </a:r>
            <a:r>
              <a:rPr dirty="0" sz="800" spc="-3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Balance</a:t>
            </a:r>
            <a:r>
              <a:rPr dirty="0" sz="800" spc="1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of</a:t>
            </a:r>
            <a:r>
              <a:rPr dirty="0" sz="800" spc="-3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net</a:t>
            </a:r>
            <a:r>
              <a:rPr dirty="0" sz="800" spc="-1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cash</a:t>
            </a:r>
            <a:r>
              <a:rPr dirty="0" sz="800" spc="-1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as</a:t>
            </a:r>
            <a:r>
              <a:rPr dirty="0" sz="800" spc="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at</a:t>
            </a:r>
            <a:r>
              <a:rPr dirty="0" sz="800" spc="-30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June</a:t>
            </a:r>
            <a:r>
              <a:rPr dirty="0" sz="800" spc="-5">
                <a:latin typeface="Poppins"/>
                <a:cs typeface="Poppins"/>
              </a:rPr>
              <a:t> </a:t>
            </a:r>
            <a:r>
              <a:rPr dirty="0" sz="800">
                <a:latin typeface="Poppins"/>
                <a:cs typeface="Poppins"/>
              </a:rPr>
              <a:t>each</a:t>
            </a:r>
            <a:r>
              <a:rPr dirty="0" sz="800" spc="5">
                <a:latin typeface="Poppins"/>
                <a:cs typeface="Poppins"/>
              </a:rPr>
              <a:t> </a:t>
            </a:r>
            <a:r>
              <a:rPr dirty="0" sz="800" spc="-20">
                <a:latin typeface="Poppins"/>
                <a:cs typeface="Poppins"/>
              </a:rPr>
              <a:t>year</a:t>
            </a:r>
            <a:r>
              <a:rPr dirty="0" sz="900" spc="-20">
                <a:latin typeface="Poppins"/>
                <a:cs typeface="Poppins"/>
              </a:rPr>
              <a:t>.</a:t>
            </a:r>
            <a:endParaRPr sz="900">
              <a:latin typeface="Poppins"/>
              <a:cs typeface="Poppins"/>
            </a:endParaRPr>
          </a:p>
          <a:p>
            <a:pPr marL="50800">
              <a:lnSpc>
                <a:spcPct val="100000"/>
              </a:lnSpc>
              <a:spcBef>
                <a:spcPts val="250"/>
              </a:spcBef>
            </a:pPr>
            <a:r>
              <a:rPr dirty="0" sz="1100" b="1">
                <a:latin typeface="Poppins"/>
                <a:cs typeface="Poppins"/>
              </a:rPr>
              <a:t>Annual</a:t>
            </a:r>
            <a:r>
              <a:rPr dirty="0" sz="1100" spc="-25" b="1">
                <a:latin typeface="Poppins"/>
                <a:cs typeface="Poppins"/>
              </a:rPr>
              <a:t> </a:t>
            </a:r>
            <a:r>
              <a:rPr dirty="0" sz="1100" b="1">
                <a:latin typeface="Poppins"/>
                <a:cs typeface="Poppins"/>
              </a:rPr>
              <a:t>Recurring</a:t>
            </a:r>
            <a:r>
              <a:rPr dirty="0" sz="1100" spc="-55" b="1">
                <a:latin typeface="Poppins"/>
                <a:cs typeface="Poppins"/>
              </a:rPr>
              <a:t> </a:t>
            </a:r>
            <a:r>
              <a:rPr dirty="0" sz="1100" b="1">
                <a:latin typeface="Poppins"/>
                <a:cs typeface="Poppins"/>
              </a:rPr>
              <a:t>Revenue</a:t>
            </a:r>
            <a:r>
              <a:rPr dirty="0" sz="1100" spc="-35" b="1">
                <a:latin typeface="Poppins"/>
                <a:cs typeface="Poppins"/>
              </a:rPr>
              <a:t> </a:t>
            </a:r>
            <a:r>
              <a:rPr dirty="0" sz="1100" b="1">
                <a:latin typeface="Poppins"/>
                <a:cs typeface="Poppins"/>
              </a:rPr>
              <a:t>(ARR)</a:t>
            </a:r>
            <a:r>
              <a:rPr dirty="0" sz="1100" spc="-30" b="1">
                <a:latin typeface="Poppins"/>
                <a:cs typeface="Poppins"/>
              </a:rPr>
              <a:t> </a:t>
            </a:r>
            <a:r>
              <a:rPr dirty="0" sz="1100" b="1">
                <a:latin typeface="Poppins"/>
                <a:cs typeface="Poppins"/>
              </a:rPr>
              <a:t>as</a:t>
            </a:r>
            <a:r>
              <a:rPr dirty="0" sz="1100" spc="-25" b="1">
                <a:latin typeface="Poppins"/>
                <a:cs typeface="Poppins"/>
              </a:rPr>
              <a:t> </a:t>
            </a:r>
            <a:r>
              <a:rPr dirty="0" sz="1100" b="1">
                <a:latin typeface="Poppins"/>
                <a:cs typeface="Poppins"/>
              </a:rPr>
              <a:t>a</a:t>
            </a:r>
            <a:r>
              <a:rPr dirty="0" sz="1100" spc="5" b="1">
                <a:latin typeface="Poppins"/>
                <a:cs typeface="Poppins"/>
              </a:rPr>
              <a:t> </a:t>
            </a:r>
            <a:r>
              <a:rPr dirty="0" sz="1100" b="1">
                <a:latin typeface="Poppins"/>
                <a:cs typeface="Poppins"/>
              </a:rPr>
              <a:t>percentage</a:t>
            </a:r>
            <a:r>
              <a:rPr dirty="0" sz="1100" spc="-15" b="1">
                <a:latin typeface="Poppins"/>
                <a:cs typeface="Poppins"/>
              </a:rPr>
              <a:t> </a:t>
            </a:r>
            <a:r>
              <a:rPr dirty="0" sz="1100" b="1">
                <a:latin typeface="Poppins"/>
                <a:cs typeface="Poppins"/>
              </a:rPr>
              <a:t>of</a:t>
            </a:r>
            <a:r>
              <a:rPr dirty="0" sz="1100" spc="-20" b="1">
                <a:latin typeface="Poppins"/>
                <a:cs typeface="Poppins"/>
              </a:rPr>
              <a:t> </a:t>
            </a:r>
            <a:r>
              <a:rPr dirty="0" sz="1100" b="1">
                <a:latin typeface="Poppins"/>
                <a:cs typeface="Poppins"/>
              </a:rPr>
              <a:t>Annual</a:t>
            </a:r>
            <a:r>
              <a:rPr dirty="0" sz="1100" spc="-20" b="1">
                <a:latin typeface="Poppins"/>
                <a:cs typeface="Poppins"/>
              </a:rPr>
              <a:t> </a:t>
            </a:r>
            <a:r>
              <a:rPr dirty="0" sz="1100" b="1">
                <a:latin typeface="Poppins"/>
                <a:cs typeface="Poppins"/>
              </a:rPr>
              <a:t>Total </a:t>
            </a:r>
            <a:r>
              <a:rPr dirty="0" sz="1100" spc="-10" b="1">
                <a:latin typeface="Poppins"/>
                <a:cs typeface="Poppins"/>
              </a:rPr>
              <a:t>Revenue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75" name="object 75" descr=""/>
          <p:cNvSpPr/>
          <p:nvPr/>
        </p:nvSpPr>
        <p:spPr>
          <a:xfrm>
            <a:off x="3558540" y="2318003"/>
            <a:ext cx="0" cy="3104515"/>
          </a:xfrm>
          <a:custGeom>
            <a:avLst/>
            <a:gdLst/>
            <a:ahLst/>
            <a:cxnLst/>
            <a:rect l="l" t="t" r="r" b="b"/>
            <a:pathLst>
              <a:path w="0" h="3104515">
                <a:moveTo>
                  <a:pt x="0" y="0"/>
                </a:moveTo>
                <a:lnTo>
                  <a:pt x="0" y="3104134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 txBox="1"/>
          <p:nvPr/>
        </p:nvSpPr>
        <p:spPr>
          <a:xfrm>
            <a:off x="3623564" y="2412872"/>
            <a:ext cx="4984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 b="1">
                <a:latin typeface="Calibri"/>
                <a:cs typeface="Calibri"/>
              </a:rPr>
              <a:t>Forecast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7818881" y="6642303"/>
            <a:ext cx="4747260" cy="2387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be</a:t>
            </a:r>
            <a:r>
              <a:rPr dirty="0" sz="1200" spc="-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to</a:t>
            </a:r>
            <a:r>
              <a:rPr dirty="0" sz="1200" spc="-1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raise</a:t>
            </a:r>
            <a:r>
              <a:rPr dirty="0" sz="1200" spc="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under</a:t>
            </a:r>
            <a:r>
              <a:rPr dirty="0" sz="1200" spc="-1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a</a:t>
            </a:r>
            <a:r>
              <a:rPr dirty="0" sz="1200" spc="-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Series</a:t>
            </a:r>
            <a:r>
              <a:rPr dirty="0" sz="1200" spc="3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B</a:t>
            </a:r>
            <a:r>
              <a:rPr dirty="0" sz="1200" spc="-1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and</a:t>
            </a:r>
            <a:r>
              <a:rPr dirty="0" sz="1200" spc="-1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prepare</a:t>
            </a:r>
            <a:r>
              <a:rPr dirty="0" sz="1200" spc="-1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for</a:t>
            </a:r>
            <a:r>
              <a:rPr dirty="0" sz="1200" spc="1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an</a:t>
            </a:r>
            <a:r>
              <a:rPr dirty="0" sz="1200" spc="-1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exit</a:t>
            </a:r>
            <a:r>
              <a:rPr dirty="0" sz="1200" spc="2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in</a:t>
            </a:r>
            <a:r>
              <a:rPr dirty="0" sz="1200" spc="1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212121"/>
                </a:solidFill>
                <a:latin typeface="Poppins"/>
                <a:cs typeface="Poppins"/>
              </a:rPr>
              <a:t>2027/28.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81" name="object 8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82" name="object 8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dirty="0" spc="-35"/>
              <a:t> </a:t>
            </a:r>
            <a:r>
              <a:rPr dirty="0"/>
              <a:t>Markets</a:t>
            </a:r>
            <a:r>
              <a:rPr dirty="0" spc="-25"/>
              <a:t> </a:t>
            </a:r>
            <a:r>
              <a:rPr dirty="0"/>
              <a:t>Pitch</a:t>
            </a:r>
            <a:r>
              <a:rPr dirty="0" spc="-20"/>
              <a:t> </a:t>
            </a:r>
            <a:r>
              <a:rPr dirty="0"/>
              <a:t>Deck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April</a:t>
            </a:r>
            <a:r>
              <a:rPr dirty="0" spc="-40"/>
              <a:t> </a:t>
            </a:r>
            <a:r>
              <a:rPr dirty="0" spc="-20"/>
              <a:t>2022</a:t>
            </a:r>
          </a:p>
        </p:txBody>
      </p:sp>
      <p:sp>
        <p:nvSpPr>
          <p:cNvPr id="77" name="object 77" descr=""/>
          <p:cNvSpPr txBox="1"/>
          <p:nvPr/>
        </p:nvSpPr>
        <p:spPr>
          <a:xfrm>
            <a:off x="8126094" y="5247588"/>
            <a:ext cx="4145915" cy="4514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>
                <a:latin typeface="Poppins"/>
                <a:cs typeface="Poppins"/>
              </a:rPr>
              <a:t>We</a:t>
            </a:r>
            <a:r>
              <a:rPr dirty="0" sz="1400" spc="-60">
                <a:latin typeface="Poppins"/>
                <a:cs typeface="Poppins"/>
              </a:rPr>
              <a:t> </a:t>
            </a:r>
            <a:r>
              <a:rPr dirty="0" sz="1400">
                <a:latin typeface="Poppins"/>
                <a:cs typeface="Poppins"/>
              </a:rPr>
              <a:t>anticipate</a:t>
            </a:r>
            <a:r>
              <a:rPr dirty="0" sz="1400" spc="40">
                <a:latin typeface="Poppins"/>
                <a:cs typeface="Poppins"/>
              </a:rPr>
              <a:t> </a:t>
            </a:r>
            <a:r>
              <a:rPr dirty="0" sz="1400">
                <a:latin typeface="Poppins"/>
                <a:cs typeface="Poppins"/>
              </a:rPr>
              <a:t>a</a:t>
            </a:r>
            <a:r>
              <a:rPr dirty="0" sz="1400" spc="-20">
                <a:latin typeface="Poppins"/>
                <a:cs typeface="Poppins"/>
              </a:rPr>
              <a:t> </a:t>
            </a:r>
            <a:r>
              <a:rPr dirty="0" sz="1400" spc="-10" b="1">
                <a:latin typeface="Poppins SemiBold"/>
                <a:cs typeface="Poppins SemiBold"/>
              </a:rPr>
              <a:t>seven-</a:t>
            </a:r>
            <a:r>
              <a:rPr dirty="0" sz="1400" b="1">
                <a:latin typeface="Poppins SemiBold"/>
                <a:cs typeface="Poppins SemiBold"/>
              </a:rPr>
              <a:t>fold</a:t>
            </a:r>
            <a:r>
              <a:rPr dirty="0" sz="1400" spc="-25" b="1">
                <a:latin typeface="Poppins SemiBold"/>
                <a:cs typeface="Poppins SemiBold"/>
              </a:rPr>
              <a:t> </a:t>
            </a:r>
            <a:r>
              <a:rPr dirty="0" sz="1400" b="1">
                <a:latin typeface="Poppins SemiBold"/>
                <a:cs typeface="Poppins SemiBold"/>
              </a:rPr>
              <a:t>growth</a:t>
            </a:r>
            <a:r>
              <a:rPr dirty="0" sz="1400" spc="-30" b="1">
                <a:latin typeface="Poppins SemiBold"/>
                <a:cs typeface="Poppins SemiBold"/>
              </a:rPr>
              <a:t> </a:t>
            </a:r>
            <a:r>
              <a:rPr dirty="0" sz="1400" b="1">
                <a:latin typeface="Poppins SemiBold"/>
                <a:cs typeface="Poppins SemiBold"/>
              </a:rPr>
              <a:t>in</a:t>
            </a:r>
            <a:r>
              <a:rPr dirty="0" sz="1400" spc="-30" b="1">
                <a:latin typeface="Poppins SemiBold"/>
                <a:cs typeface="Poppins SemiBold"/>
              </a:rPr>
              <a:t> </a:t>
            </a:r>
            <a:r>
              <a:rPr dirty="0" sz="1400" spc="-10" b="1">
                <a:latin typeface="Poppins SemiBold"/>
                <a:cs typeface="Poppins SemiBold"/>
              </a:rPr>
              <a:t>revenue</a:t>
            </a:r>
            <a:endParaRPr sz="1400">
              <a:latin typeface="Poppins SemiBold"/>
              <a:cs typeface="Poppins SemiBold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Poppins"/>
                <a:cs typeface="Poppins"/>
              </a:rPr>
              <a:t>from</a:t>
            </a:r>
            <a:r>
              <a:rPr dirty="0" sz="1400" spc="-25">
                <a:latin typeface="Poppins"/>
                <a:cs typeface="Poppins"/>
              </a:rPr>
              <a:t> </a:t>
            </a:r>
            <a:r>
              <a:rPr dirty="0" sz="1400">
                <a:latin typeface="Poppins"/>
                <a:cs typeface="Poppins"/>
              </a:rPr>
              <a:t>FY</a:t>
            </a:r>
            <a:r>
              <a:rPr dirty="0" sz="1400" spc="-20">
                <a:latin typeface="Poppins"/>
                <a:cs typeface="Poppins"/>
              </a:rPr>
              <a:t> </a:t>
            </a:r>
            <a:r>
              <a:rPr dirty="0" sz="1400">
                <a:latin typeface="Poppins"/>
                <a:cs typeface="Poppins"/>
              </a:rPr>
              <a:t>2021</a:t>
            </a:r>
            <a:r>
              <a:rPr dirty="0" sz="1400" spc="-15">
                <a:latin typeface="Poppins"/>
                <a:cs typeface="Poppins"/>
              </a:rPr>
              <a:t> </a:t>
            </a:r>
            <a:r>
              <a:rPr dirty="0" sz="1400">
                <a:latin typeface="Poppins"/>
                <a:cs typeface="Poppins"/>
              </a:rPr>
              <a:t>to</a:t>
            </a:r>
            <a:r>
              <a:rPr dirty="0" sz="1400" spc="-5">
                <a:latin typeface="Poppins"/>
                <a:cs typeface="Poppins"/>
              </a:rPr>
              <a:t> </a:t>
            </a:r>
            <a:r>
              <a:rPr dirty="0" sz="1400">
                <a:latin typeface="Poppins"/>
                <a:cs typeface="Poppins"/>
              </a:rPr>
              <a:t>FY</a:t>
            </a:r>
            <a:r>
              <a:rPr dirty="0" sz="1400" spc="-45">
                <a:latin typeface="Poppins"/>
                <a:cs typeface="Poppins"/>
              </a:rPr>
              <a:t> </a:t>
            </a:r>
            <a:r>
              <a:rPr dirty="0" sz="1400" spc="-20">
                <a:latin typeface="Poppins"/>
                <a:cs typeface="Poppins"/>
              </a:rPr>
              <a:t>2025</a:t>
            </a:r>
            <a:endParaRPr sz="1400">
              <a:latin typeface="Poppins"/>
              <a:cs typeface="Poppins"/>
            </a:endParaRPr>
          </a:p>
        </p:txBody>
      </p:sp>
      <p:graphicFrame>
        <p:nvGraphicFramePr>
          <p:cNvPr id="78" name="object 78" descr=""/>
          <p:cNvGraphicFramePr>
            <a:graphicFrameLocks noGrp="1"/>
          </p:cNvGraphicFramePr>
          <p:nvPr/>
        </p:nvGraphicFramePr>
        <p:xfrm>
          <a:off x="528573" y="6479603"/>
          <a:ext cx="5507990" cy="742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185"/>
                <a:gridCol w="1099819"/>
                <a:gridCol w="1099820"/>
                <a:gridCol w="1099820"/>
                <a:gridCol w="1353185"/>
              </a:tblGrid>
              <a:tr h="378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9525">
                      <a:solidFill>
                        <a:srgbClr val="497DBA"/>
                      </a:solidFill>
                      <a:prstDash val="solid"/>
                    </a:lnL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R w="9525">
                      <a:solidFill>
                        <a:srgbClr val="497DBA"/>
                      </a:solidFill>
                      <a:prstDash val="solid"/>
                    </a:lnR>
                    <a:solidFill>
                      <a:srgbClr val="4F81BC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69%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9525">
                      <a:solidFill>
                        <a:srgbClr val="497DBA"/>
                      </a:solidFill>
                      <a:prstDash val="solid"/>
                    </a:lnL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85%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89%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90%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91%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9" name="object 79" descr=""/>
          <p:cNvSpPr txBox="1"/>
          <p:nvPr/>
        </p:nvSpPr>
        <p:spPr>
          <a:xfrm>
            <a:off x="7818881" y="6101333"/>
            <a:ext cx="49383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12121"/>
                </a:solidFill>
                <a:latin typeface="Poppins"/>
                <a:cs typeface="Poppins"/>
              </a:rPr>
              <a:t>Exit</a:t>
            </a:r>
            <a:endParaRPr sz="1200">
              <a:latin typeface="Poppins"/>
              <a:cs typeface="Poppins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This</a:t>
            </a:r>
            <a:r>
              <a:rPr dirty="0" sz="1200" spc="-1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Series</a:t>
            </a:r>
            <a:r>
              <a:rPr dirty="0" sz="1200" spc="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A</a:t>
            </a:r>
            <a:r>
              <a:rPr dirty="0" sz="1200" spc="1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capital raise</a:t>
            </a:r>
            <a:r>
              <a:rPr dirty="0" sz="1200" spc="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will</a:t>
            </a:r>
            <a:r>
              <a:rPr dirty="0" sz="1200" spc="4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provide</a:t>
            </a:r>
            <a:r>
              <a:rPr dirty="0" sz="1200" spc="-1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us with</a:t>
            </a:r>
            <a:r>
              <a:rPr dirty="0" sz="1200" spc="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a</a:t>
            </a:r>
            <a:r>
              <a:rPr dirty="0" sz="1200" spc="-1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24-</a:t>
            </a:r>
            <a:r>
              <a:rPr dirty="0" sz="1200" spc="-10">
                <a:solidFill>
                  <a:srgbClr val="212121"/>
                </a:solidFill>
                <a:latin typeface="Poppins"/>
                <a:cs typeface="Poppins"/>
              </a:rPr>
              <a:t>month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runway</a:t>
            </a:r>
            <a:r>
              <a:rPr dirty="0" sz="1200" spc="-2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until September</a:t>
            </a:r>
            <a:r>
              <a:rPr dirty="0" sz="1200" spc="1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2024.</a:t>
            </a:r>
            <a:r>
              <a:rPr dirty="0" sz="1200" spc="-1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At</a:t>
            </a:r>
            <a:r>
              <a:rPr dirty="0" sz="1200" spc="-2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that</a:t>
            </a:r>
            <a:r>
              <a:rPr dirty="0" sz="1200" spc="-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time,</a:t>
            </a:r>
            <a:r>
              <a:rPr dirty="0" sz="1200" spc="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our</a:t>
            </a:r>
            <a:r>
              <a:rPr dirty="0" sz="1200" spc="-1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likely</a:t>
            </a:r>
            <a:r>
              <a:rPr dirty="0" sz="1200" spc="2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12121"/>
                </a:solidFill>
                <a:latin typeface="Poppins"/>
                <a:cs typeface="Poppins"/>
              </a:rPr>
              <a:t>scenario</a:t>
            </a:r>
            <a:r>
              <a:rPr dirty="0" sz="1200" spc="-15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212121"/>
                </a:solidFill>
                <a:latin typeface="Poppins"/>
                <a:cs typeface="Poppins"/>
              </a:rPr>
              <a:t>will</a:t>
            </a:r>
            <a:endParaRPr sz="12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3591" y="4718303"/>
            <a:ext cx="445008" cy="44500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3911" y="4660391"/>
            <a:ext cx="481584" cy="47243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5840" y="4736591"/>
            <a:ext cx="405383" cy="40843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28831" y="4785359"/>
            <a:ext cx="390144" cy="3139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2003" y="361645"/>
            <a:ext cx="891540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dirty="0" spc="-5"/>
              <a:t> </a:t>
            </a:r>
            <a:r>
              <a:rPr dirty="0"/>
              <a:t>team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experienced</a:t>
            </a:r>
            <a:r>
              <a:rPr dirty="0" spc="-80"/>
              <a:t> </a:t>
            </a:r>
            <a:r>
              <a:rPr dirty="0"/>
              <a:t>experts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/>
              <a:t>technology</a:t>
            </a:r>
            <a:r>
              <a:rPr dirty="0" spc="-55"/>
              <a:t> </a:t>
            </a:r>
            <a:r>
              <a:rPr dirty="0"/>
              <a:t>and</a:t>
            </a:r>
            <a:r>
              <a:rPr dirty="0" spc="50"/>
              <a:t> </a:t>
            </a:r>
            <a:r>
              <a:rPr dirty="0" spc="-10"/>
              <a:t>trading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4151" y="1069847"/>
            <a:ext cx="1514856" cy="151180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4151" y="2846831"/>
            <a:ext cx="1127760" cy="11247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1104" y="4236719"/>
            <a:ext cx="1133856" cy="113690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5008" y="5629655"/>
            <a:ext cx="1130808" cy="1136903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429768" y="2709671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 h="0">
                <a:moveTo>
                  <a:pt x="0" y="0"/>
                </a:moveTo>
                <a:lnTo>
                  <a:pt x="6354572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2152650" y="1130299"/>
            <a:ext cx="4652010" cy="1246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1000" b="1">
                <a:latin typeface="Poppins"/>
                <a:cs typeface="Poppins"/>
              </a:rPr>
              <a:t>Kevin</a:t>
            </a:r>
            <a:r>
              <a:rPr dirty="0" sz="1000" spc="75" b="1">
                <a:latin typeface="Poppins"/>
                <a:cs typeface="Poppins"/>
              </a:rPr>
              <a:t> </a:t>
            </a:r>
            <a:r>
              <a:rPr dirty="0" sz="1000" b="1">
                <a:latin typeface="Poppins"/>
                <a:cs typeface="Poppins"/>
              </a:rPr>
              <a:t>O’Sullivan</a:t>
            </a:r>
            <a:r>
              <a:rPr dirty="0" sz="1000" spc="75" b="1">
                <a:latin typeface="Poppins"/>
                <a:cs typeface="Poppins"/>
              </a:rPr>
              <a:t> </a:t>
            </a:r>
            <a:r>
              <a:rPr dirty="0" sz="1000" b="1">
                <a:latin typeface="Poppins"/>
                <a:cs typeface="Poppins"/>
              </a:rPr>
              <a:t>-</a:t>
            </a:r>
            <a:r>
              <a:rPr dirty="0" sz="1000" spc="70" b="1">
                <a:latin typeface="Poppins"/>
                <a:cs typeface="Poppins"/>
              </a:rPr>
              <a:t> </a:t>
            </a:r>
            <a:r>
              <a:rPr dirty="0" sz="1000" b="1">
                <a:latin typeface="Poppins"/>
                <a:cs typeface="Poppins"/>
              </a:rPr>
              <a:t>Founder</a:t>
            </a:r>
            <a:r>
              <a:rPr dirty="0" sz="1000" spc="45" b="1">
                <a:latin typeface="Poppins"/>
                <a:cs typeface="Poppins"/>
              </a:rPr>
              <a:t> </a:t>
            </a:r>
            <a:r>
              <a:rPr dirty="0" sz="1000" b="1">
                <a:latin typeface="Poppins"/>
                <a:cs typeface="Poppins"/>
              </a:rPr>
              <a:t>and</a:t>
            </a:r>
            <a:r>
              <a:rPr dirty="0" sz="1000" spc="45" b="1">
                <a:latin typeface="Poppins"/>
                <a:cs typeface="Poppins"/>
              </a:rPr>
              <a:t> </a:t>
            </a:r>
            <a:r>
              <a:rPr dirty="0" sz="1000" spc="-25" b="1">
                <a:latin typeface="Poppins"/>
                <a:cs typeface="Poppins"/>
              </a:rPr>
              <a:t>CEO</a:t>
            </a:r>
            <a:endParaRPr sz="1000">
              <a:latin typeface="Poppins"/>
              <a:cs typeface="Poppins"/>
            </a:endParaRPr>
          </a:p>
          <a:p>
            <a:pPr algn="just" marL="12700" marR="5080">
              <a:lnSpc>
                <a:spcPct val="100000"/>
              </a:lnSpc>
              <a:spcBef>
                <a:spcPts val="1200"/>
              </a:spcBef>
            </a:pP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“We</a:t>
            </a:r>
            <a:r>
              <a:rPr dirty="0" sz="1000" spc="35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targeted</a:t>
            </a:r>
            <a:r>
              <a:rPr dirty="0" sz="1000" spc="3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dairy</a:t>
            </a:r>
            <a:r>
              <a:rPr dirty="0" sz="1000" spc="38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as</a:t>
            </a:r>
            <a:r>
              <a:rPr dirty="0" sz="1000" spc="35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our</a:t>
            </a:r>
            <a:r>
              <a:rPr dirty="0" sz="1000" spc="3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first</a:t>
            </a:r>
            <a:r>
              <a:rPr dirty="0" sz="1000" spc="3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vertical</a:t>
            </a:r>
            <a:r>
              <a:rPr dirty="0" sz="1000" spc="3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as</a:t>
            </a:r>
            <a:r>
              <a:rPr dirty="0" sz="1000" spc="3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we</a:t>
            </a:r>
            <a:r>
              <a:rPr dirty="0" sz="1000" spc="3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had</a:t>
            </a:r>
            <a:r>
              <a:rPr dirty="0" sz="1000" spc="3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experience</a:t>
            </a:r>
            <a:r>
              <a:rPr dirty="0" sz="1000" spc="3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25">
                <a:solidFill>
                  <a:srgbClr val="666667"/>
                </a:solidFill>
                <a:latin typeface="Poppins"/>
                <a:cs typeface="Poppins"/>
              </a:rPr>
              <a:t>and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knowledge</a:t>
            </a:r>
            <a:r>
              <a:rPr dirty="0" sz="1000" spc="30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dirty="0" sz="1000" spc="3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1000" spc="3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sector</a:t>
            </a:r>
            <a:r>
              <a:rPr dirty="0" sz="1000" spc="3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1000" spc="30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could</a:t>
            </a:r>
            <a:r>
              <a:rPr dirty="0" sz="1000" spc="2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see</a:t>
            </a:r>
            <a:r>
              <a:rPr dirty="0" sz="1000" spc="3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growth</a:t>
            </a:r>
            <a:r>
              <a:rPr dirty="0" sz="1000" spc="3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dirty="0" sz="1000" spc="3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volumes.</a:t>
            </a:r>
            <a:r>
              <a:rPr dirty="0" sz="1000" spc="3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Volume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growth</a:t>
            </a:r>
            <a:r>
              <a:rPr dirty="0" sz="1000" spc="495">
                <a:solidFill>
                  <a:srgbClr val="666667"/>
                </a:solidFill>
                <a:latin typeface="Poppins"/>
                <a:cs typeface="Poppins"/>
              </a:rPr>
              <a:t> 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was</a:t>
            </a:r>
            <a:r>
              <a:rPr dirty="0" sz="1000" spc="140">
                <a:solidFill>
                  <a:srgbClr val="666667"/>
                </a:solidFill>
                <a:latin typeface="Poppins"/>
                <a:cs typeface="Poppins"/>
              </a:rPr>
              <a:t> 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driven</a:t>
            </a:r>
            <a:r>
              <a:rPr dirty="0" sz="1000" spc="145">
                <a:solidFill>
                  <a:srgbClr val="666667"/>
                </a:solidFill>
                <a:latin typeface="Poppins"/>
                <a:cs typeface="Poppins"/>
              </a:rPr>
              <a:t> 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by</a:t>
            </a:r>
            <a:r>
              <a:rPr dirty="0" sz="1000" spc="135">
                <a:solidFill>
                  <a:srgbClr val="666667"/>
                </a:solidFill>
                <a:latin typeface="Poppins"/>
                <a:cs typeface="Poppins"/>
              </a:rPr>
              <a:t> 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increasing</a:t>
            </a:r>
            <a:r>
              <a:rPr dirty="0" sz="1000" spc="4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demand</a:t>
            </a:r>
            <a:r>
              <a:rPr dirty="0" sz="1000" spc="45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1000" spc="484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1000" spc="4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increasingly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wealthy</a:t>
            </a:r>
            <a:r>
              <a:rPr dirty="0" sz="1000" spc="1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Asian</a:t>
            </a:r>
            <a:r>
              <a:rPr dirty="0" sz="1000" spc="1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market.</a:t>
            </a:r>
            <a:r>
              <a:rPr dirty="0" sz="1000" spc="1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Added</a:t>
            </a:r>
            <a:r>
              <a:rPr dirty="0" sz="1000" spc="15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to</a:t>
            </a:r>
            <a:r>
              <a:rPr dirty="0" sz="1000" spc="1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that</a:t>
            </a:r>
            <a:r>
              <a:rPr dirty="0" sz="1000" spc="15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was</a:t>
            </a:r>
            <a:r>
              <a:rPr dirty="0" sz="1000" spc="1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1000" spc="15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decision</a:t>
            </a:r>
            <a:r>
              <a:rPr dirty="0" sz="1000" spc="1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from</a:t>
            </a:r>
            <a:r>
              <a:rPr dirty="0" sz="1000" spc="1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1000" spc="1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EU</a:t>
            </a:r>
            <a:r>
              <a:rPr dirty="0" sz="1000" spc="1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25">
                <a:solidFill>
                  <a:srgbClr val="666667"/>
                </a:solidFill>
                <a:latin typeface="Poppins"/>
                <a:cs typeface="Poppins"/>
              </a:rPr>
              <a:t>to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remove</a:t>
            </a:r>
            <a:r>
              <a:rPr dirty="0" sz="1000" spc="43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production</a:t>
            </a:r>
            <a:r>
              <a:rPr dirty="0" sz="1000" spc="4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caps</a:t>
            </a:r>
            <a:r>
              <a:rPr dirty="0" sz="1000" spc="43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for</a:t>
            </a:r>
            <a:r>
              <a:rPr dirty="0" sz="1000" spc="4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dairy</a:t>
            </a:r>
            <a:r>
              <a:rPr dirty="0" sz="1000" spc="4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production,</a:t>
            </a:r>
            <a:r>
              <a:rPr dirty="0" sz="1000" spc="42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which</a:t>
            </a:r>
            <a:r>
              <a:rPr dirty="0" sz="1000" spc="4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had</a:t>
            </a:r>
            <a:r>
              <a:rPr dirty="0" sz="1000" spc="42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been</a:t>
            </a:r>
            <a:r>
              <a:rPr dirty="0" sz="1000" spc="409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25">
                <a:solidFill>
                  <a:srgbClr val="666667"/>
                </a:solidFill>
                <a:latin typeface="Poppins"/>
                <a:cs typeface="Poppins"/>
              </a:rPr>
              <a:t>in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place</a:t>
            </a:r>
            <a:r>
              <a:rPr dirty="0" sz="1000" spc="2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since</a:t>
            </a:r>
            <a:r>
              <a:rPr dirty="0" sz="1000" spc="-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1984.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742694" y="2854832"/>
            <a:ext cx="5059680" cy="8877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10"/>
              </a:spcBef>
            </a:pPr>
            <a:r>
              <a:rPr dirty="0" sz="900" b="1">
                <a:latin typeface="Poppins"/>
                <a:cs typeface="Poppins"/>
              </a:rPr>
              <a:t>Dr.</a:t>
            </a:r>
            <a:r>
              <a:rPr dirty="0" sz="900" spc="70" b="1">
                <a:latin typeface="Poppins"/>
                <a:cs typeface="Poppins"/>
              </a:rPr>
              <a:t> </a:t>
            </a:r>
            <a:r>
              <a:rPr dirty="0" sz="900" b="1">
                <a:latin typeface="Poppins"/>
                <a:cs typeface="Poppins"/>
              </a:rPr>
              <a:t>Vladimir</a:t>
            </a:r>
            <a:r>
              <a:rPr dirty="0" sz="900" spc="65" b="1">
                <a:latin typeface="Poppins"/>
                <a:cs typeface="Poppins"/>
              </a:rPr>
              <a:t> </a:t>
            </a:r>
            <a:r>
              <a:rPr dirty="0" sz="900" b="1">
                <a:latin typeface="Poppins"/>
                <a:cs typeface="Poppins"/>
              </a:rPr>
              <a:t>Managarov,</a:t>
            </a:r>
            <a:r>
              <a:rPr dirty="0" sz="900" spc="25" b="1">
                <a:latin typeface="Poppins"/>
                <a:cs typeface="Poppins"/>
              </a:rPr>
              <a:t> </a:t>
            </a:r>
            <a:r>
              <a:rPr dirty="0" sz="900" b="1">
                <a:latin typeface="Poppins"/>
                <a:cs typeface="Poppins"/>
              </a:rPr>
              <a:t>PhD</a:t>
            </a:r>
            <a:r>
              <a:rPr dirty="0" sz="900" spc="50" b="1"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dirty="0" sz="900" spc="1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Chief</a:t>
            </a:r>
            <a:r>
              <a:rPr dirty="0" sz="900" spc="1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Technology</a:t>
            </a:r>
            <a:r>
              <a:rPr dirty="0" sz="9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6"/>
                </a:solidFill>
                <a:latin typeface="Poppins"/>
                <a:cs typeface="Poppins"/>
              </a:rPr>
              <a:t>Officer</a:t>
            </a:r>
            <a:endParaRPr sz="900">
              <a:latin typeface="Poppins"/>
              <a:cs typeface="Poppins"/>
            </a:endParaRPr>
          </a:p>
          <a:p>
            <a:pPr algn="just" marL="12700" marR="5080">
              <a:lnSpc>
                <a:spcPct val="111100"/>
              </a:lnSpc>
              <a:spcBef>
                <a:spcPts val="890"/>
              </a:spcBef>
            </a:pP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Vladimir</a:t>
            </a:r>
            <a:r>
              <a:rPr dirty="0" sz="900" spc="1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specialises</a:t>
            </a:r>
            <a:r>
              <a:rPr dirty="0" sz="900" spc="1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dirty="0" sz="900" spc="15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creating</a:t>
            </a:r>
            <a:r>
              <a:rPr dirty="0" sz="900" spc="1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complex</a:t>
            </a:r>
            <a:r>
              <a:rPr dirty="0" sz="900" spc="1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web</a:t>
            </a:r>
            <a:r>
              <a:rPr dirty="0" sz="900" spc="1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solutions</a:t>
            </a:r>
            <a:r>
              <a:rPr dirty="0" sz="900" spc="1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to</a:t>
            </a:r>
            <a:r>
              <a:rPr dirty="0" sz="900" spc="15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successfully</a:t>
            </a:r>
            <a:r>
              <a:rPr dirty="0" sz="900" spc="18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fulfil</a:t>
            </a:r>
            <a:r>
              <a:rPr dirty="0" sz="900" spc="18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business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needs.</a:t>
            </a:r>
            <a:r>
              <a:rPr dirty="0" sz="900" spc="28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He</a:t>
            </a:r>
            <a:r>
              <a:rPr dirty="0" sz="900" spc="2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brings</a:t>
            </a:r>
            <a:r>
              <a:rPr dirty="0" sz="900" spc="2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900" spc="2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clear</a:t>
            </a:r>
            <a:r>
              <a:rPr dirty="0" sz="900" spc="28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view</a:t>
            </a:r>
            <a:r>
              <a:rPr dirty="0" sz="900" spc="28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dirty="0" sz="900" spc="30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time</a:t>
            </a:r>
            <a:r>
              <a:rPr dirty="0" sz="900" spc="2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900" spc="2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resource</a:t>
            </a:r>
            <a:r>
              <a:rPr dirty="0" sz="900" spc="30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allocation</a:t>
            </a:r>
            <a:r>
              <a:rPr dirty="0" sz="900" spc="28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strategies.</a:t>
            </a:r>
            <a:r>
              <a:rPr dirty="0" sz="900" spc="28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He</a:t>
            </a:r>
            <a:r>
              <a:rPr dirty="0" sz="900" spc="2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25">
                <a:solidFill>
                  <a:srgbClr val="666667"/>
                </a:solidFill>
                <a:latin typeface="Poppins"/>
                <a:cs typeface="Poppins"/>
              </a:rPr>
              <a:t>has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extensive</a:t>
            </a:r>
            <a:r>
              <a:rPr dirty="0" sz="900" spc="-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experience</a:t>
            </a:r>
            <a:r>
              <a:rPr dirty="0" sz="900" spc="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Europe</a:t>
            </a:r>
            <a:r>
              <a:rPr dirty="0" sz="900" spc="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900" spc="-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New</a:t>
            </a:r>
            <a:r>
              <a:rPr dirty="0" sz="900" spc="-2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Zealand,</a:t>
            </a:r>
            <a:r>
              <a:rPr dirty="0" sz="900" spc="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900" spc="-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prior to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joining</a:t>
            </a:r>
            <a:r>
              <a:rPr dirty="0" sz="900" spc="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Nui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held</a:t>
            </a:r>
            <a:r>
              <a:rPr dirty="0" sz="900" spc="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900" spc="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number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dirty="0" sz="900" spc="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senior</a:t>
            </a:r>
            <a:r>
              <a:rPr dirty="0" sz="900" spc="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development</a:t>
            </a:r>
            <a:r>
              <a:rPr dirty="0" sz="900" spc="-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roles</a:t>
            </a:r>
            <a:r>
              <a:rPr dirty="0" sz="900" spc="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with</a:t>
            </a:r>
            <a:r>
              <a:rPr dirty="0" sz="900" spc="-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Yellow</a:t>
            </a:r>
            <a:r>
              <a:rPr dirty="0" sz="900" spc="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New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Zealand,</a:t>
            </a:r>
            <a:r>
              <a:rPr dirty="0" sz="900" spc="-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Evanti</a:t>
            </a:r>
            <a:r>
              <a:rPr dirty="0" sz="900" spc="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and Raduga</a:t>
            </a:r>
            <a:r>
              <a:rPr dirty="0" sz="900" spc="-2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Internet.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742694" y="4250562"/>
            <a:ext cx="5106670" cy="88709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10"/>
              </a:spcBef>
            </a:pPr>
            <a:r>
              <a:rPr dirty="0" sz="900" b="1">
                <a:latin typeface="Poppins"/>
                <a:cs typeface="Poppins"/>
              </a:rPr>
              <a:t>Rebecca</a:t>
            </a:r>
            <a:r>
              <a:rPr dirty="0" sz="900" spc="35" b="1">
                <a:latin typeface="Poppins"/>
                <a:cs typeface="Poppins"/>
              </a:rPr>
              <a:t> </a:t>
            </a:r>
            <a:r>
              <a:rPr dirty="0" sz="900" b="1">
                <a:latin typeface="Poppins"/>
                <a:cs typeface="Poppins"/>
              </a:rPr>
              <a:t>Swinson</a:t>
            </a:r>
            <a:r>
              <a:rPr dirty="0" sz="900" spc="45" b="1"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dirty="0" sz="900" spc="1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Chief</a:t>
            </a:r>
            <a:r>
              <a:rPr dirty="0" sz="900" spc="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900" spc="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Customer,</a:t>
            </a:r>
            <a:r>
              <a:rPr dirty="0" sz="900" spc="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Product</a:t>
            </a:r>
            <a:r>
              <a:rPr dirty="0" sz="900" spc="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900" spc="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6"/>
                </a:solidFill>
                <a:latin typeface="Poppins"/>
                <a:cs typeface="Poppins"/>
              </a:rPr>
              <a:t>Delivery</a:t>
            </a:r>
            <a:endParaRPr sz="900">
              <a:latin typeface="Poppins"/>
              <a:cs typeface="Poppins"/>
            </a:endParaRPr>
          </a:p>
          <a:p>
            <a:pPr algn="just" marL="12700" marR="5080">
              <a:lnSpc>
                <a:spcPct val="111200"/>
              </a:lnSpc>
              <a:spcBef>
                <a:spcPts val="890"/>
              </a:spcBef>
            </a:pP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Rebecca</a:t>
            </a:r>
            <a:r>
              <a:rPr dirty="0" sz="900" spc="1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works</a:t>
            </a:r>
            <a:r>
              <a:rPr dirty="0" sz="900" spc="1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closely</a:t>
            </a:r>
            <a:r>
              <a:rPr dirty="0" sz="900" spc="1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with</a:t>
            </a:r>
            <a:r>
              <a:rPr dirty="0" sz="900" spc="1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customers</a:t>
            </a:r>
            <a:r>
              <a:rPr dirty="0" sz="900" spc="1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900" spc="1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our</a:t>
            </a:r>
            <a:r>
              <a:rPr dirty="0" sz="900" spc="1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technical</a:t>
            </a:r>
            <a:r>
              <a:rPr dirty="0" sz="900" spc="18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team</a:t>
            </a:r>
            <a:r>
              <a:rPr dirty="0" sz="900" spc="18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to</a:t>
            </a:r>
            <a:r>
              <a:rPr dirty="0" sz="900" spc="15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define</a:t>
            </a:r>
            <a:r>
              <a:rPr dirty="0" sz="900" spc="1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900" spc="1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deliver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platform</a:t>
            </a:r>
            <a:r>
              <a:rPr dirty="0" sz="900" spc="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improvements</a:t>
            </a:r>
            <a:r>
              <a:rPr dirty="0" sz="900" spc="5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to</a:t>
            </a:r>
            <a:r>
              <a:rPr dirty="0" sz="900" spc="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meet</a:t>
            </a:r>
            <a:r>
              <a:rPr dirty="0" sz="900" spc="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900" spc="5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varying</a:t>
            </a:r>
            <a:r>
              <a:rPr dirty="0" sz="900" spc="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needs</a:t>
            </a:r>
            <a:r>
              <a:rPr dirty="0" sz="900" spc="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dirty="0" sz="900" spc="5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our</a:t>
            </a:r>
            <a:r>
              <a:rPr dirty="0" sz="900" spc="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customers.</a:t>
            </a:r>
            <a:r>
              <a:rPr dirty="0" sz="900" spc="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Prior</a:t>
            </a:r>
            <a:r>
              <a:rPr dirty="0" sz="900" spc="3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to</a:t>
            </a:r>
            <a:r>
              <a:rPr dirty="0" sz="900" spc="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joining</a:t>
            </a:r>
            <a:r>
              <a:rPr dirty="0" sz="900" spc="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20">
                <a:solidFill>
                  <a:srgbClr val="666667"/>
                </a:solidFill>
                <a:latin typeface="Poppins"/>
                <a:cs typeface="Poppins"/>
              </a:rPr>
              <a:t>Nui,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Rebecca</a:t>
            </a:r>
            <a:r>
              <a:rPr dirty="0" sz="900" spc="2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led</a:t>
            </a:r>
            <a:r>
              <a:rPr dirty="0" sz="900" spc="2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business</a:t>
            </a:r>
            <a:r>
              <a:rPr dirty="0" sz="900" spc="2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transformation</a:t>
            </a:r>
            <a:r>
              <a:rPr dirty="0" sz="900" spc="2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initiatives</a:t>
            </a:r>
            <a:r>
              <a:rPr dirty="0" sz="900" spc="2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for</a:t>
            </a:r>
            <a:r>
              <a:rPr dirty="0" sz="900" spc="2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900" spc="2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number</a:t>
            </a:r>
            <a:r>
              <a:rPr dirty="0" sz="900" spc="22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dirty="0" sz="900" spc="25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large</a:t>
            </a:r>
            <a:r>
              <a:rPr dirty="0" sz="900" spc="2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organisations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across</a:t>
            </a:r>
            <a:r>
              <a:rPr dirty="0" sz="900" spc="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multiple</a:t>
            </a:r>
            <a:r>
              <a:rPr dirty="0" sz="900" spc="1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sectors</a:t>
            </a:r>
            <a:r>
              <a:rPr dirty="0" sz="900" spc="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including</a:t>
            </a:r>
            <a:r>
              <a:rPr dirty="0" sz="900" spc="1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finance,</a:t>
            </a:r>
            <a:r>
              <a:rPr dirty="0" sz="900" spc="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electricity,</a:t>
            </a:r>
            <a:r>
              <a:rPr dirty="0" sz="900" spc="10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telecoms</a:t>
            </a:r>
            <a:r>
              <a:rPr dirty="0" sz="9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900" spc="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FMCG.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742694" y="5731001"/>
            <a:ext cx="5057775" cy="88709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10"/>
              </a:spcBef>
            </a:pPr>
            <a:r>
              <a:rPr dirty="0" sz="900" b="1">
                <a:latin typeface="Poppins"/>
                <a:cs typeface="Poppins"/>
              </a:rPr>
              <a:t>Ashley</a:t>
            </a:r>
            <a:r>
              <a:rPr dirty="0" sz="900" spc="60" b="1">
                <a:latin typeface="Poppins"/>
                <a:cs typeface="Poppins"/>
              </a:rPr>
              <a:t> </a:t>
            </a:r>
            <a:r>
              <a:rPr dirty="0" sz="900" b="1">
                <a:latin typeface="Poppins"/>
                <a:cs typeface="Poppins"/>
              </a:rPr>
              <a:t>Honey</a:t>
            </a:r>
            <a:r>
              <a:rPr dirty="0" sz="900" spc="65" b="1"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dirty="0" sz="900" spc="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dirty="0" sz="900" spc="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Expansion,</a:t>
            </a:r>
            <a:r>
              <a:rPr dirty="0" sz="9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6"/>
                </a:solidFill>
                <a:latin typeface="Poppins"/>
                <a:cs typeface="Poppins"/>
              </a:rPr>
              <a:t>Americas</a:t>
            </a:r>
            <a:endParaRPr sz="900">
              <a:latin typeface="Poppins"/>
              <a:cs typeface="Poppins"/>
            </a:endParaRPr>
          </a:p>
          <a:p>
            <a:pPr algn="just" marL="12700" marR="5080">
              <a:lnSpc>
                <a:spcPct val="111200"/>
              </a:lnSpc>
              <a:spcBef>
                <a:spcPts val="890"/>
              </a:spcBef>
            </a:pP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Ashley</a:t>
            </a:r>
            <a:r>
              <a:rPr dirty="0" sz="900" spc="1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has</a:t>
            </a:r>
            <a:r>
              <a:rPr dirty="0" sz="900" spc="1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more</a:t>
            </a:r>
            <a:r>
              <a:rPr dirty="0" sz="900" spc="1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than</a:t>
            </a:r>
            <a:r>
              <a:rPr dirty="0" sz="900" spc="1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15</a:t>
            </a:r>
            <a:r>
              <a:rPr dirty="0" sz="900" spc="1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years'</a:t>
            </a:r>
            <a:r>
              <a:rPr dirty="0" sz="900" spc="12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experience</a:t>
            </a:r>
            <a:r>
              <a:rPr dirty="0" sz="900" spc="13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dirty="0" sz="900" spc="1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commodities,</a:t>
            </a:r>
            <a:r>
              <a:rPr dirty="0" sz="900" spc="1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foreign</a:t>
            </a:r>
            <a:r>
              <a:rPr dirty="0" sz="900" spc="1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exchange</a:t>
            </a:r>
            <a:r>
              <a:rPr dirty="0" sz="900" spc="1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trading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900" spc="15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treasury</a:t>
            </a:r>
            <a:r>
              <a:rPr dirty="0" sz="900" spc="1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risk</a:t>
            </a:r>
            <a:r>
              <a:rPr dirty="0" sz="900" spc="15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management.</a:t>
            </a:r>
            <a:r>
              <a:rPr dirty="0" sz="900" spc="1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Armed</a:t>
            </a:r>
            <a:r>
              <a:rPr dirty="0" sz="900" spc="15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with</a:t>
            </a:r>
            <a:r>
              <a:rPr dirty="0" sz="900" spc="1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this</a:t>
            </a:r>
            <a:r>
              <a:rPr dirty="0" sz="900" spc="1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experience,</a:t>
            </a:r>
            <a:r>
              <a:rPr dirty="0" sz="900" spc="1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Ashley</a:t>
            </a:r>
            <a:r>
              <a:rPr dirty="0" sz="900" spc="1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has</a:t>
            </a:r>
            <a:r>
              <a:rPr dirty="0" sz="900" spc="1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been</a:t>
            </a:r>
            <a:r>
              <a:rPr dirty="0" sz="900" spc="1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able</a:t>
            </a:r>
            <a:r>
              <a:rPr dirty="0" sz="900" spc="13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25">
                <a:solidFill>
                  <a:srgbClr val="666667"/>
                </a:solidFill>
                <a:latin typeface="Poppins"/>
                <a:cs typeface="Poppins"/>
              </a:rPr>
              <a:t>to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become</a:t>
            </a:r>
            <a:r>
              <a:rPr dirty="0" sz="900" spc="1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very</a:t>
            </a:r>
            <a:r>
              <a:rPr dirty="0" sz="900" spc="15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knowledgeable</a:t>
            </a:r>
            <a:r>
              <a:rPr dirty="0" sz="900" spc="1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on</a:t>
            </a:r>
            <a:r>
              <a:rPr dirty="0" sz="900" spc="15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900" spc="1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Ethanol</a:t>
            </a:r>
            <a:r>
              <a:rPr dirty="0" sz="900" spc="1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markets</a:t>
            </a:r>
            <a:r>
              <a:rPr dirty="0" sz="900" spc="1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dirty="0" sz="900" spc="18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Brazil</a:t>
            </a:r>
            <a:r>
              <a:rPr dirty="0" sz="900" spc="18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900" spc="1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900" spc="1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opportunity</a:t>
            </a:r>
            <a:r>
              <a:rPr dirty="0" sz="900" spc="18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25">
                <a:solidFill>
                  <a:srgbClr val="666667"/>
                </a:solidFill>
                <a:latin typeface="Poppins"/>
                <a:cs typeface="Poppins"/>
              </a:rPr>
              <a:t>it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presents.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134225" y="1418970"/>
            <a:ext cx="5740400" cy="5353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353820">
              <a:lnSpc>
                <a:spcPct val="100000"/>
              </a:lnSpc>
              <a:spcBef>
                <a:spcPts val="110"/>
              </a:spcBef>
            </a:pPr>
            <a:r>
              <a:rPr dirty="0" sz="900" b="1">
                <a:latin typeface="Poppins"/>
                <a:cs typeface="Poppins"/>
              </a:rPr>
              <a:t>Jeppe</a:t>
            </a:r>
            <a:r>
              <a:rPr dirty="0" sz="900" spc="20" b="1">
                <a:latin typeface="Poppins"/>
                <a:cs typeface="Poppins"/>
              </a:rPr>
              <a:t> </a:t>
            </a:r>
            <a:r>
              <a:rPr dirty="0" sz="900" b="1">
                <a:latin typeface="Poppins"/>
                <a:cs typeface="Poppins"/>
              </a:rPr>
              <a:t>R.S.</a:t>
            </a:r>
            <a:r>
              <a:rPr dirty="0" sz="900" spc="10" b="1">
                <a:latin typeface="Poppins"/>
                <a:cs typeface="Poppins"/>
              </a:rPr>
              <a:t> </a:t>
            </a:r>
            <a:r>
              <a:rPr dirty="0" sz="900" b="1">
                <a:latin typeface="Poppins"/>
                <a:cs typeface="Poppins"/>
              </a:rPr>
              <a:t>Joeker</a:t>
            </a:r>
            <a:r>
              <a:rPr dirty="0" sz="900" spc="60" b="1"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dirty="0" sz="9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Europe</a:t>
            </a:r>
            <a:r>
              <a:rPr dirty="0" sz="900" spc="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dirty="0" sz="9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 spc="-20">
                <a:solidFill>
                  <a:srgbClr val="666666"/>
                </a:solidFill>
                <a:latin typeface="Poppins"/>
                <a:cs typeface="Poppins"/>
              </a:rPr>
              <a:t>Lead</a:t>
            </a:r>
            <a:endParaRPr sz="900">
              <a:latin typeface="Poppins"/>
              <a:cs typeface="Poppins"/>
            </a:endParaRPr>
          </a:p>
          <a:p>
            <a:pPr algn="just" marL="1353820" marR="12700">
              <a:lnSpc>
                <a:spcPct val="111100"/>
              </a:lnSpc>
              <a:spcBef>
                <a:spcPts val="890"/>
              </a:spcBef>
            </a:pP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Jeppe</a:t>
            </a:r>
            <a:r>
              <a:rPr dirty="0" sz="900" spc="2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is</a:t>
            </a:r>
            <a:r>
              <a:rPr dirty="0" sz="900" spc="2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heading</a:t>
            </a:r>
            <a:r>
              <a:rPr dirty="0" sz="900" spc="2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up</a:t>
            </a:r>
            <a:r>
              <a:rPr dirty="0" sz="900" spc="2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Nui's</a:t>
            </a:r>
            <a:r>
              <a:rPr dirty="0" sz="900" spc="2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presence</a:t>
            </a:r>
            <a:r>
              <a:rPr dirty="0" sz="900" spc="2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dirty="0" sz="900" spc="254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Europe.</a:t>
            </a:r>
            <a:r>
              <a:rPr dirty="0" sz="900" spc="254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Jeppe</a:t>
            </a:r>
            <a:r>
              <a:rPr dirty="0" sz="900" spc="2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is</a:t>
            </a:r>
            <a:r>
              <a:rPr dirty="0" sz="900" spc="2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900" spc="2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strong</a:t>
            </a:r>
            <a:r>
              <a:rPr dirty="0" sz="900" spc="2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20">
                <a:solidFill>
                  <a:srgbClr val="666667"/>
                </a:solidFill>
                <a:latin typeface="Poppins"/>
                <a:cs typeface="Poppins"/>
              </a:rPr>
              <a:t>sales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professional</a:t>
            </a:r>
            <a:r>
              <a:rPr dirty="0" sz="900" spc="5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with</a:t>
            </a:r>
            <a:r>
              <a:rPr dirty="0" sz="900" spc="5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extensive</a:t>
            </a:r>
            <a:r>
              <a:rPr dirty="0" sz="900" spc="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knowledge</a:t>
            </a:r>
            <a:r>
              <a:rPr dirty="0" sz="900" spc="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dirty="0" sz="900" spc="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9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European</a:t>
            </a:r>
            <a:r>
              <a:rPr dirty="0" sz="900" spc="5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dairy</a:t>
            </a:r>
            <a:r>
              <a:rPr dirty="0" sz="900" spc="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trade</a:t>
            </a:r>
            <a:r>
              <a:rPr dirty="0" sz="9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industry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900" spc="1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expertise</a:t>
            </a:r>
            <a:r>
              <a:rPr dirty="0" sz="900" spc="1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dirty="0" sz="900" spc="15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sales,</a:t>
            </a:r>
            <a:r>
              <a:rPr dirty="0" sz="900" spc="1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logistics</a:t>
            </a:r>
            <a:r>
              <a:rPr dirty="0" sz="900" spc="1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900" spc="1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primary</a:t>
            </a:r>
            <a:r>
              <a:rPr dirty="0" sz="900" spc="15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industries.</a:t>
            </a:r>
            <a:r>
              <a:rPr dirty="0" sz="900" spc="1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Before</a:t>
            </a:r>
            <a:r>
              <a:rPr dirty="0" sz="900" spc="1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joining</a:t>
            </a:r>
            <a:r>
              <a:rPr dirty="0" sz="900" spc="1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20">
                <a:solidFill>
                  <a:srgbClr val="666667"/>
                </a:solidFill>
                <a:latin typeface="Poppins"/>
                <a:cs typeface="Poppins"/>
              </a:rPr>
              <a:t>Nui,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Jeppe</a:t>
            </a:r>
            <a:r>
              <a:rPr dirty="0" sz="900" spc="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was</a:t>
            </a:r>
            <a:r>
              <a:rPr dirty="0" sz="900" spc="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900" spc="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key</a:t>
            </a:r>
            <a:r>
              <a:rPr dirty="0" sz="900" spc="5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accounts</a:t>
            </a:r>
            <a:r>
              <a:rPr dirty="0" sz="900" spc="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manager</a:t>
            </a:r>
            <a:r>
              <a:rPr dirty="0" sz="900" spc="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at</a:t>
            </a:r>
            <a:r>
              <a:rPr dirty="0" sz="900" spc="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Arla</a:t>
            </a:r>
            <a:r>
              <a:rPr dirty="0" sz="900" spc="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agriculturals,</a:t>
            </a:r>
            <a:r>
              <a:rPr dirty="0" sz="900" spc="8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where</a:t>
            </a:r>
            <a:r>
              <a:rPr dirty="0" sz="9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he</a:t>
            </a:r>
            <a:r>
              <a:rPr dirty="0" sz="9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played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</a:t>
            </a:r>
            <a:r>
              <a:rPr dirty="0" sz="900" spc="4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50">
                <a:solidFill>
                  <a:srgbClr val="666667"/>
                </a:solidFill>
                <a:latin typeface="Poppins"/>
                <a:cs typeface="Poppins"/>
              </a:rPr>
              <a:t>important</a:t>
            </a:r>
            <a:r>
              <a:rPr dirty="0" sz="900" spc="434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role</a:t>
            </a:r>
            <a:r>
              <a:rPr dirty="0" sz="900" spc="3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dirty="0" sz="900" spc="3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developing</a:t>
            </a:r>
            <a:r>
              <a:rPr dirty="0" sz="900" spc="3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900" spc="3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implementing</a:t>
            </a:r>
            <a:r>
              <a:rPr dirty="0" sz="900" spc="145">
                <a:solidFill>
                  <a:srgbClr val="666667"/>
                </a:solidFill>
                <a:latin typeface="Poppins"/>
                <a:cs typeface="Poppins"/>
              </a:rPr>
              <a:t> 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900" spc="3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Arla</a:t>
            </a:r>
            <a:r>
              <a:rPr dirty="0" sz="900" spc="3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Cheese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online</a:t>
            </a:r>
            <a:r>
              <a:rPr dirty="0" sz="900" spc="10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trading</a:t>
            </a:r>
            <a:r>
              <a:rPr dirty="0" sz="900" spc="-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platform.</a:t>
            </a:r>
            <a:endParaRPr sz="9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900">
              <a:latin typeface="Poppins"/>
              <a:cs typeface="Poppins"/>
            </a:endParaRPr>
          </a:p>
          <a:p>
            <a:pPr algn="just" marL="1353820">
              <a:lnSpc>
                <a:spcPct val="100000"/>
              </a:lnSpc>
            </a:pPr>
            <a:r>
              <a:rPr dirty="0" sz="900" b="1">
                <a:latin typeface="Poppins"/>
                <a:cs typeface="Poppins"/>
              </a:rPr>
              <a:t>Jonathan</a:t>
            </a:r>
            <a:r>
              <a:rPr dirty="0" sz="900" spc="55" b="1">
                <a:latin typeface="Poppins"/>
                <a:cs typeface="Poppins"/>
              </a:rPr>
              <a:t> </a:t>
            </a:r>
            <a:r>
              <a:rPr dirty="0" sz="900" b="1">
                <a:latin typeface="Poppins"/>
                <a:cs typeface="Poppins"/>
              </a:rPr>
              <a:t>Spurway</a:t>
            </a:r>
            <a:r>
              <a:rPr dirty="0" sz="900" spc="35" b="1"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dirty="0" sz="900" spc="1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Americas</a:t>
            </a:r>
            <a:r>
              <a:rPr dirty="0" sz="900" spc="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dirty="0" sz="900" spc="10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900" spc="-20">
                <a:solidFill>
                  <a:srgbClr val="666666"/>
                </a:solidFill>
                <a:latin typeface="Poppins"/>
                <a:cs typeface="Poppins"/>
              </a:rPr>
              <a:t>Lead</a:t>
            </a:r>
            <a:endParaRPr sz="900">
              <a:latin typeface="Poppins"/>
              <a:cs typeface="Poppins"/>
            </a:endParaRPr>
          </a:p>
          <a:p>
            <a:pPr algn="just" marL="1353820" marR="8255">
              <a:lnSpc>
                <a:spcPct val="111100"/>
              </a:lnSpc>
              <a:spcBef>
                <a:spcPts val="915"/>
              </a:spcBef>
            </a:pP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Jonathan</a:t>
            </a:r>
            <a:r>
              <a:rPr dirty="0" sz="900" spc="10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is</a:t>
            </a:r>
            <a:r>
              <a:rPr dirty="0" sz="900" spc="114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based</a:t>
            </a:r>
            <a:r>
              <a:rPr dirty="0" sz="900" spc="1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dirty="0" sz="900" spc="10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Seattle,</a:t>
            </a:r>
            <a:r>
              <a:rPr dirty="0" sz="900" spc="1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Washington</a:t>
            </a:r>
            <a:r>
              <a:rPr dirty="0" sz="900" spc="10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900" spc="1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is</a:t>
            </a:r>
            <a:r>
              <a:rPr dirty="0" sz="900" spc="8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900" spc="1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head</a:t>
            </a:r>
            <a:r>
              <a:rPr dirty="0" sz="900" spc="114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dirty="0" sz="900" spc="1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Sales</a:t>
            </a:r>
            <a:r>
              <a:rPr dirty="0" sz="900" spc="1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for</a:t>
            </a:r>
            <a:r>
              <a:rPr dirty="0" sz="900" spc="1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25">
                <a:solidFill>
                  <a:srgbClr val="666667"/>
                </a:solidFill>
                <a:latin typeface="Poppins"/>
                <a:cs typeface="Poppins"/>
              </a:rPr>
              <a:t>Nui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North</a:t>
            </a:r>
            <a:r>
              <a:rPr dirty="0" sz="900" spc="2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America.</a:t>
            </a:r>
            <a:r>
              <a:rPr dirty="0" sz="900" spc="30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Jonathan</a:t>
            </a:r>
            <a:r>
              <a:rPr dirty="0" sz="900" spc="30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has</a:t>
            </a:r>
            <a:r>
              <a:rPr dirty="0" sz="900" spc="3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more</a:t>
            </a:r>
            <a:r>
              <a:rPr dirty="0" sz="900" spc="3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than</a:t>
            </a:r>
            <a:r>
              <a:rPr dirty="0" sz="900" spc="30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17</a:t>
            </a:r>
            <a:r>
              <a:rPr dirty="0" sz="900" spc="3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years</a:t>
            </a:r>
            <a:r>
              <a:rPr dirty="0" sz="900" spc="28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dirty="0" sz="900" spc="3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experience</a:t>
            </a:r>
            <a:r>
              <a:rPr dirty="0" sz="900" spc="3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dirty="0" sz="900" spc="2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25">
                <a:solidFill>
                  <a:srgbClr val="666667"/>
                </a:solidFill>
                <a:latin typeface="Poppins"/>
                <a:cs typeface="Poppins"/>
              </a:rPr>
              <a:t>the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agricultural</a:t>
            </a:r>
            <a:r>
              <a:rPr dirty="0" sz="900" spc="40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900" spc="4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value-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added</a:t>
            </a:r>
            <a:r>
              <a:rPr dirty="0" sz="900" spc="4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ingredients</a:t>
            </a:r>
            <a:r>
              <a:rPr dirty="0" sz="900" spc="4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sector.</a:t>
            </a:r>
            <a:r>
              <a:rPr dirty="0" sz="900" spc="409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From</a:t>
            </a:r>
            <a:r>
              <a:rPr dirty="0" sz="900" spc="42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Auckland,</a:t>
            </a:r>
            <a:r>
              <a:rPr dirty="0" sz="900" spc="42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25">
                <a:solidFill>
                  <a:srgbClr val="666667"/>
                </a:solidFill>
                <a:latin typeface="Poppins"/>
                <a:cs typeface="Poppins"/>
              </a:rPr>
              <a:t>New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Zealand,</a:t>
            </a:r>
            <a:r>
              <a:rPr dirty="0" sz="900" spc="2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he</a:t>
            </a:r>
            <a:r>
              <a:rPr dirty="0" sz="900" spc="2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started</a:t>
            </a:r>
            <a:r>
              <a:rPr dirty="0" sz="900" spc="2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his</a:t>
            </a:r>
            <a:r>
              <a:rPr dirty="0" sz="900" spc="2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career</a:t>
            </a:r>
            <a:r>
              <a:rPr dirty="0" sz="900" spc="204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dirty="0" sz="900" spc="20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900" spc="1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Dairy</a:t>
            </a:r>
            <a:r>
              <a:rPr dirty="0" sz="900" spc="204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industry,</a:t>
            </a:r>
            <a:r>
              <a:rPr dirty="0" sz="900" spc="20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working</a:t>
            </a:r>
            <a:r>
              <a:rPr dirty="0" sz="900" spc="1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for</a:t>
            </a:r>
            <a:r>
              <a:rPr dirty="0" sz="900" spc="2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Fonterra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Group</a:t>
            </a:r>
            <a:r>
              <a:rPr dirty="0" sz="900" spc="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Cooperative.</a:t>
            </a:r>
            <a:r>
              <a:rPr dirty="0" sz="900" spc="3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While</a:t>
            </a:r>
            <a:r>
              <a:rPr dirty="0" sz="900" spc="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at</a:t>
            </a:r>
            <a:r>
              <a:rPr dirty="0" sz="900" spc="3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Fonterra,</a:t>
            </a:r>
            <a:r>
              <a:rPr dirty="0" sz="900" spc="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Jonathan</a:t>
            </a:r>
            <a:r>
              <a:rPr dirty="0" sz="900" spc="2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worked</a:t>
            </a:r>
            <a:r>
              <a:rPr dirty="0" sz="900" spc="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across</a:t>
            </a:r>
            <a:r>
              <a:rPr dirty="0" sz="900" spc="3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900" spc="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globe</a:t>
            </a:r>
            <a:r>
              <a:rPr dirty="0" sz="900" spc="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25">
                <a:solidFill>
                  <a:srgbClr val="666667"/>
                </a:solidFill>
                <a:latin typeface="Poppins"/>
                <a:cs typeface="Poppins"/>
              </a:rPr>
              <a:t>in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technical</a:t>
            </a:r>
            <a:r>
              <a:rPr dirty="0" sz="900" spc="3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900" spc="38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commercial</a:t>
            </a:r>
            <a:r>
              <a:rPr dirty="0" sz="900" spc="3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capacities,</a:t>
            </a:r>
            <a:r>
              <a:rPr dirty="0" sz="900" spc="40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spending</a:t>
            </a:r>
            <a:r>
              <a:rPr dirty="0" sz="900" spc="3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time</a:t>
            </a:r>
            <a:r>
              <a:rPr dirty="0" sz="900" spc="3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dirty="0" sz="900" spc="3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900" spc="3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Americas,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North</a:t>
            </a:r>
            <a:r>
              <a:rPr dirty="0" sz="900" spc="5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Asia,</a:t>
            </a:r>
            <a:r>
              <a:rPr dirty="0" sz="9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China,</a:t>
            </a:r>
            <a:r>
              <a:rPr dirty="0" sz="900" spc="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Southeast</a:t>
            </a:r>
            <a:r>
              <a:rPr dirty="0" sz="900" spc="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Asia</a:t>
            </a:r>
            <a:r>
              <a:rPr dirty="0" sz="900" spc="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900" spc="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666667"/>
                </a:solidFill>
                <a:latin typeface="Poppins"/>
                <a:cs typeface="Poppins"/>
              </a:rPr>
              <a:t>Europe.</a:t>
            </a:r>
            <a:endParaRPr sz="9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10" b="1">
                <a:latin typeface="Poppins"/>
                <a:cs typeface="Poppins"/>
              </a:rPr>
              <a:t>Governance</a:t>
            </a:r>
            <a:endParaRPr sz="1000">
              <a:latin typeface="Poppins"/>
              <a:cs typeface="Poppins"/>
            </a:endParaRPr>
          </a:p>
          <a:p>
            <a:pPr algn="just" marL="12700" marR="5080">
              <a:lnSpc>
                <a:spcPct val="117400"/>
              </a:lnSpc>
              <a:spcBef>
                <a:spcPts val="1015"/>
              </a:spcBef>
            </a:pP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Nui’s</a:t>
            </a:r>
            <a:r>
              <a:rPr dirty="0" sz="1000" spc="2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Board</a:t>
            </a:r>
            <a:r>
              <a:rPr dirty="0" sz="1000" spc="2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combines</a:t>
            </a:r>
            <a:r>
              <a:rPr dirty="0" sz="1000" spc="30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extensive</a:t>
            </a:r>
            <a:r>
              <a:rPr dirty="0" sz="1000" spc="30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experience</a:t>
            </a:r>
            <a:r>
              <a:rPr dirty="0" sz="1000" spc="30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dirty="0" sz="1000" spc="2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1000" spc="2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global</a:t>
            </a:r>
            <a:r>
              <a:rPr dirty="0" sz="1000" spc="2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agribusiness</a:t>
            </a:r>
            <a:r>
              <a:rPr dirty="0" sz="1000" spc="30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sector</a:t>
            </a:r>
            <a:r>
              <a:rPr dirty="0" sz="1000" spc="30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with</a:t>
            </a:r>
            <a:r>
              <a:rPr dirty="0" sz="1000" spc="30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50">
                <a:solidFill>
                  <a:srgbClr val="666667"/>
                </a:solidFill>
                <a:latin typeface="Poppins"/>
                <a:cs typeface="Poppins"/>
              </a:rPr>
              <a:t>a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deep</a:t>
            </a:r>
            <a:r>
              <a:rPr dirty="0" sz="10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understanding</a:t>
            </a:r>
            <a:r>
              <a:rPr dirty="0" sz="1000" spc="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dirty="0" sz="1000" spc="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1000" spc="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role</a:t>
            </a:r>
            <a:r>
              <a:rPr dirty="0" sz="1000" spc="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dirty="0" sz="1000" spc="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technology</a:t>
            </a:r>
            <a:r>
              <a:rPr dirty="0" sz="1000" spc="10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dirty="0" sz="1000" spc="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enhancing</a:t>
            </a:r>
            <a:r>
              <a:rPr dirty="0" sz="1000" spc="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international</a:t>
            </a:r>
            <a:r>
              <a:rPr dirty="0" sz="1000" spc="8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trade.</a:t>
            </a:r>
            <a:r>
              <a:rPr dirty="0" sz="1000" spc="10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Industry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leaders</a:t>
            </a:r>
            <a:r>
              <a:rPr dirty="0" sz="10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from</a:t>
            </a:r>
            <a:r>
              <a:rPr dirty="0" sz="10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10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likes</a:t>
            </a:r>
            <a:r>
              <a:rPr dirty="0" sz="10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dirty="0" sz="10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Fonterra’s</a:t>
            </a:r>
            <a:r>
              <a:rPr dirty="0" sz="10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Global</a:t>
            </a:r>
            <a:r>
              <a:rPr dirty="0" sz="1000" spc="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Dairy</a:t>
            </a:r>
            <a:r>
              <a:rPr dirty="0" sz="1000" spc="5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Trade,</a:t>
            </a:r>
            <a:r>
              <a:rPr dirty="0" sz="1000" spc="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KPMG,</a:t>
            </a:r>
            <a:r>
              <a:rPr dirty="0" sz="1000" spc="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dirty="0" sz="1000" spc="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Open</a:t>
            </a:r>
            <a:r>
              <a:rPr dirty="0" sz="10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Country</a:t>
            </a:r>
            <a:r>
              <a:rPr dirty="0" sz="1000" spc="8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Cheese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all</a:t>
            </a:r>
            <a:r>
              <a:rPr dirty="0" sz="10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make</a:t>
            </a:r>
            <a:r>
              <a:rPr dirty="0" sz="1000" spc="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valuable</a:t>
            </a:r>
            <a:r>
              <a:rPr dirty="0" sz="1000" spc="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contributions</a:t>
            </a:r>
            <a:r>
              <a:rPr dirty="0" sz="1000" spc="5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to</a:t>
            </a:r>
            <a:r>
              <a:rPr dirty="0" sz="1000" spc="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1000" spc="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governance</a:t>
            </a:r>
            <a:r>
              <a:rPr dirty="0" sz="1000" spc="2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dirty="0" sz="1000" spc="5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20">
                <a:solidFill>
                  <a:srgbClr val="666667"/>
                </a:solidFill>
                <a:latin typeface="Poppins"/>
                <a:cs typeface="Poppins"/>
              </a:rPr>
              <a:t>Nui.</a:t>
            </a:r>
            <a:endParaRPr sz="1000">
              <a:latin typeface="Poppins"/>
              <a:cs typeface="Poppins"/>
            </a:endParaRPr>
          </a:p>
          <a:p>
            <a:pPr>
              <a:lnSpc>
                <a:spcPct val="100000"/>
              </a:lnSpc>
            </a:pPr>
            <a:endParaRPr sz="75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latin typeface="Poppins"/>
                <a:cs typeface="Poppins"/>
              </a:rPr>
              <a:t>A</a:t>
            </a:r>
            <a:r>
              <a:rPr dirty="0" sz="1000" spc="65" b="1">
                <a:latin typeface="Poppins"/>
                <a:cs typeface="Poppins"/>
              </a:rPr>
              <a:t> </a:t>
            </a:r>
            <a:r>
              <a:rPr dirty="0" sz="1000" b="1">
                <a:latin typeface="Poppins"/>
                <a:cs typeface="Poppins"/>
              </a:rPr>
              <a:t>growing</a:t>
            </a:r>
            <a:r>
              <a:rPr dirty="0" sz="1000" spc="35" b="1">
                <a:latin typeface="Poppins"/>
                <a:cs typeface="Poppins"/>
              </a:rPr>
              <a:t> </a:t>
            </a:r>
            <a:r>
              <a:rPr dirty="0" sz="1000" spc="-10" b="1">
                <a:latin typeface="Poppins"/>
                <a:cs typeface="Poppins"/>
              </a:rPr>
              <a:t>company</a:t>
            </a:r>
            <a:endParaRPr sz="1000">
              <a:latin typeface="Poppins"/>
              <a:cs typeface="Poppins"/>
            </a:endParaRPr>
          </a:p>
          <a:p>
            <a:pPr algn="just" marL="12700" marR="8890">
              <a:lnSpc>
                <a:spcPct val="117000"/>
              </a:lnSpc>
              <a:spcBef>
                <a:spcPts val="1019"/>
              </a:spcBef>
            </a:pP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dirty="0" sz="1000" spc="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2022,</a:t>
            </a:r>
            <a:r>
              <a:rPr dirty="0" sz="1000" spc="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to</a:t>
            </a:r>
            <a:r>
              <a:rPr dirty="0" sz="1000" spc="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meet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1000" spc="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needs</a:t>
            </a:r>
            <a:r>
              <a:rPr dirty="0" sz="1000" spc="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dirty="0" sz="1000" spc="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1000" spc="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business</a:t>
            </a:r>
            <a:r>
              <a:rPr dirty="0" sz="1000" spc="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as</a:t>
            </a:r>
            <a:r>
              <a:rPr dirty="0" sz="1000" spc="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it</a:t>
            </a:r>
            <a:r>
              <a:rPr dirty="0" sz="1000" spc="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grows,</a:t>
            </a:r>
            <a:r>
              <a:rPr dirty="0" sz="1000" spc="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we</a:t>
            </a:r>
            <a:r>
              <a:rPr dirty="0" sz="1000" spc="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will</a:t>
            </a:r>
            <a:r>
              <a:rPr dirty="0" sz="1000" spc="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expand</a:t>
            </a:r>
            <a:r>
              <a:rPr dirty="0" sz="1000" spc="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dirty="0" sz="1000" spc="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technical</a:t>
            </a:r>
            <a:r>
              <a:rPr dirty="0" sz="1000" spc="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team,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 es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tabli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sh</a:t>
            </a:r>
            <a:r>
              <a:rPr dirty="0" sz="1000" spc="3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m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</a:t>
            </a:r>
            <a:r>
              <a:rPr dirty="0" sz="1000" spc="32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f</a:t>
            </a:r>
            <a:r>
              <a:rPr dirty="0" sz="1000" spc="-25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 spc="31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D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 spc="30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dirty="0" sz="1000" spc="30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5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u</a:t>
            </a:r>
            <a:r>
              <a:rPr dirty="0" sz="1000" spc="-15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p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 spc="2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1000" spc="-1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dirty="0" sz="1000" spc="-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d</a:t>
            </a:r>
            <a:r>
              <a:rPr dirty="0" sz="1000" spc="4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he</a:t>
            </a:r>
            <a:r>
              <a:rPr dirty="0" sz="1000" spc="28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m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u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l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dirty="0" sz="1000" spc="2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se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ll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er</a:t>
            </a:r>
            <a:r>
              <a:rPr dirty="0" sz="1000" spc="3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dirty="0" sz="1000" spc="33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he</a:t>
            </a:r>
            <a:r>
              <a:rPr dirty="0" sz="1000" spc="30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35">
                <a:solidFill>
                  <a:srgbClr val="666667"/>
                </a:solidFill>
                <a:latin typeface="Poppins"/>
                <a:cs typeface="Poppins"/>
              </a:rPr>
              <a:t>U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S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,</a:t>
            </a:r>
            <a:r>
              <a:rPr dirty="0" sz="1000" spc="30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nd</a:t>
            </a:r>
            <a:r>
              <a:rPr dirty="0" sz="1000" spc="3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3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gag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 spc="32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n-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m</a:t>
            </a:r>
            <a:r>
              <a:rPr dirty="0" sz="1000" spc="-35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1000" spc="-2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k</a:t>
            </a:r>
            <a:r>
              <a:rPr dirty="0" sz="1000" spc="-3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 spc="2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ag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en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</a:t>
            </a:r>
            <a:r>
              <a:rPr dirty="0" sz="1000" spc="28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dirty="0" sz="1000" spc="2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ia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.</a:t>
            </a:r>
            <a:r>
              <a:rPr dirty="0" sz="1000" spc="28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B</a:t>
            </a:r>
            <a:r>
              <a:rPr dirty="0" sz="1000" spc="-3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y</a:t>
            </a:r>
            <a:r>
              <a:rPr dirty="0" sz="1000" spc="-25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nd</a:t>
            </a:r>
            <a:r>
              <a:rPr dirty="0" sz="1000" spc="254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h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s,</a:t>
            </a:r>
            <a:r>
              <a:rPr dirty="0" sz="1000" spc="2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5">
                <a:solidFill>
                  <a:srgbClr val="666667"/>
                </a:solidFill>
                <a:latin typeface="Poppins"/>
                <a:cs typeface="Poppins"/>
              </a:rPr>
              <a:t>w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 spc="28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5">
                <a:solidFill>
                  <a:srgbClr val="666667"/>
                </a:solidFill>
                <a:latin typeface="Poppins"/>
                <a:cs typeface="Poppins"/>
              </a:rPr>
              <a:t>w</a:t>
            </a:r>
            <a:r>
              <a:rPr dirty="0" sz="1000" spc="15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l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l</a:t>
            </a:r>
            <a:r>
              <a:rPr dirty="0" sz="1000" spc="2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b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ng</a:t>
            </a:r>
            <a:r>
              <a:rPr dirty="0" sz="1000" spc="254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on</a:t>
            </a:r>
            <a:r>
              <a:rPr dirty="0" sz="1000" spc="28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es</a:t>
            </a:r>
            <a:r>
              <a:rPr dirty="0" sz="1000" spc="-25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u</a:t>
            </a:r>
            <a:r>
              <a:rPr dirty="0" sz="1000" spc="1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 spc="-15">
                <a:solidFill>
                  <a:srgbClr val="666667"/>
                </a:solidFill>
                <a:latin typeface="Poppins"/>
                <a:cs typeface="Poppins"/>
              </a:rPr>
              <a:t>c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es</a:t>
            </a:r>
            <a:r>
              <a:rPr dirty="0" sz="1000" spc="28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 spc="2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su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p</a:t>
            </a:r>
            <a:r>
              <a:rPr dirty="0" sz="1000" spc="-35">
                <a:solidFill>
                  <a:srgbClr val="666667"/>
                </a:solidFill>
                <a:latin typeface="Poppins"/>
                <a:cs typeface="Poppins"/>
              </a:rPr>
              <a:t>p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 spc="2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x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pa</a:t>
            </a:r>
            <a:r>
              <a:rPr dirty="0" sz="1000" spc="-25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on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 spc="2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25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dirty="0" sz="1000" spc="-3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w</a:t>
            </a:r>
            <a:r>
              <a:rPr dirty="0" sz="1000" spc="22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se</a:t>
            </a:r>
            <a:r>
              <a:rPr dirty="0" sz="1000" spc="-15">
                <a:solidFill>
                  <a:srgbClr val="666667"/>
                </a:solidFill>
                <a:latin typeface="Poppins"/>
                <a:cs typeface="Poppins"/>
              </a:rPr>
              <a:t>c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 spc="1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</a:t>
            </a:r>
            <a:r>
              <a:rPr dirty="0" sz="1000" spc="28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nd</a:t>
            </a:r>
            <a:r>
              <a:rPr dirty="0" sz="1000" spc="25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se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pa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at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 spc="2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p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ati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l</a:t>
            </a:r>
            <a:r>
              <a:rPr dirty="0" sz="1000" spc="2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1000" spc="-11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dirty="0" sz="1000" spc="-7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d</a:t>
            </a:r>
            <a:r>
              <a:rPr dirty="0" sz="1000" spc="4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5">
                <a:solidFill>
                  <a:srgbClr val="666667"/>
                </a:solidFill>
                <a:latin typeface="Poppins"/>
                <a:cs typeface="Poppins"/>
              </a:rPr>
              <a:t>c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h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g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 spc="254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es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p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 spc="-2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ibilit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y</a:t>
            </a:r>
            <a:r>
              <a:rPr dirty="0" sz="1000" spc="2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 spc="28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en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abl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 spc="28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35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he 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ig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ht</a:t>
            </a:r>
            <a:r>
              <a:rPr dirty="0" sz="1000" spc="18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l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v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l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</a:t>
            </a:r>
            <a:r>
              <a:rPr dirty="0" sz="1000" spc="19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25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f</a:t>
            </a:r>
            <a:r>
              <a:rPr dirty="0" sz="1000" spc="-9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su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pp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 spc="1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.</a:t>
            </a:r>
            <a:r>
              <a:rPr dirty="0" sz="1000" spc="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dirty="0" sz="10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he</a:t>
            </a:r>
            <a:r>
              <a:rPr dirty="0" sz="1000" spc="4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next</a:t>
            </a:r>
            <a:r>
              <a:rPr dirty="0" sz="1000" spc="6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2-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3</a:t>
            </a:r>
            <a:r>
              <a:rPr dirty="0" sz="1000" spc="5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y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 spc="-15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s,</a:t>
            </a:r>
            <a:r>
              <a:rPr dirty="0" sz="1000" spc="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5">
                <a:solidFill>
                  <a:srgbClr val="666667"/>
                </a:solidFill>
                <a:latin typeface="Poppins"/>
                <a:cs typeface="Poppins"/>
              </a:rPr>
              <a:t>w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 spc="6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pla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dirty="0" sz="10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 spc="7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 spc="-15">
                <a:solidFill>
                  <a:srgbClr val="666667"/>
                </a:solidFill>
                <a:latin typeface="Poppins"/>
                <a:cs typeface="Poppins"/>
              </a:rPr>
              <a:t>c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u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 spc="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m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dirty="0" sz="1000" spc="1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 spc="4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h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dirty="0" sz="1000" spc="5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5">
                <a:solidFill>
                  <a:srgbClr val="666667"/>
                </a:solidFill>
                <a:latin typeface="Poppins"/>
                <a:cs typeface="Poppins"/>
              </a:rPr>
              <a:t>3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0</a:t>
            </a:r>
            <a:r>
              <a:rPr dirty="0" sz="1000" spc="35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p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eo</a:t>
            </a:r>
            <a:r>
              <a:rPr dirty="0" sz="1000" spc="-10">
                <a:solidFill>
                  <a:srgbClr val="666667"/>
                </a:solidFill>
                <a:latin typeface="Poppins"/>
                <a:cs typeface="Poppins"/>
              </a:rPr>
              <a:t>pl</a:t>
            </a:r>
            <a:r>
              <a:rPr dirty="0" sz="1000" spc="-5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dirty="0" sz="1000">
                <a:solidFill>
                  <a:srgbClr val="666667"/>
                </a:solidFill>
                <a:latin typeface="Poppins"/>
                <a:cs typeface="Poppins"/>
              </a:rPr>
              <a:t>.</a:t>
            </a:r>
            <a:endParaRPr sz="1000">
              <a:latin typeface="Poppins"/>
              <a:cs typeface="Poppins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47559" y="1429511"/>
            <a:ext cx="1143000" cy="114604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41464" y="2840735"/>
            <a:ext cx="1149096" cy="1146048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7141464" y="4364735"/>
            <a:ext cx="5702935" cy="0"/>
          </a:xfrm>
          <a:custGeom>
            <a:avLst/>
            <a:gdLst/>
            <a:ahLst/>
            <a:cxnLst/>
            <a:rect l="l" t="t" r="r" b="b"/>
            <a:pathLst>
              <a:path w="5702934" h="0">
                <a:moveTo>
                  <a:pt x="0" y="0"/>
                </a:moveTo>
                <a:lnTo>
                  <a:pt x="5702681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dirty="0" spc="-35"/>
              <a:t> </a:t>
            </a:r>
            <a:r>
              <a:rPr dirty="0"/>
              <a:t>Markets</a:t>
            </a:r>
            <a:r>
              <a:rPr dirty="0" spc="-25"/>
              <a:t> </a:t>
            </a:r>
            <a:r>
              <a:rPr dirty="0"/>
              <a:t>Pitch</a:t>
            </a:r>
            <a:r>
              <a:rPr dirty="0" spc="-20"/>
              <a:t> </a:t>
            </a:r>
            <a:r>
              <a:rPr dirty="0"/>
              <a:t>Deck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April</a:t>
            </a:r>
            <a:r>
              <a:rPr dirty="0" spc="-4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9721" y="4995417"/>
            <a:ext cx="5028565" cy="43878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00"/>
              <a:t>A</a:t>
            </a:r>
            <a:r>
              <a:rPr dirty="0" sz="2700" spc="-5"/>
              <a:t> </a:t>
            </a:r>
            <a:r>
              <a:rPr dirty="0" sz="2700"/>
              <a:t>selection</a:t>
            </a:r>
            <a:r>
              <a:rPr dirty="0" sz="2700" spc="-30"/>
              <a:t> </a:t>
            </a:r>
            <a:r>
              <a:rPr dirty="0" sz="2700"/>
              <a:t>of</a:t>
            </a:r>
            <a:r>
              <a:rPr dirty="0" sz="2700" spc="-15"/>
              <a:t> </a:t>
            </a:r>
            <a:r>
              <a:rPr dirty="0" sz="2700"/>
              <a:t>our</a:t>
            </a:r>
            <a:r>
              <a:rPr dirty="0" sz="2700" spc="-10"/>
              <a:t> customers</a:t>
            </a:r>
            <a:endParaRPr sz="2700"/>
          </a:p>
        </p:txBody>
      </p:sp>
      <p:sp>
        <p:nvSpPr>
          <p:cNvPr id="3" name="object 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dirty="0" spc="-35"/>
              <a:t> </a:t>
            </a:r>
            <a:r>
              <a:rPr dirty="0"/>
              <a:t>Markets</a:t>
            </a:r>
            <a:r>
              <a:rPr dirty="0" spc="-25"/>
              <a:t> </a:t>
            </a:r>
            <a:r>
              <a:rPr dirty="0"/>
              <a:t>Pitch</a:t>
            </a:r>
            <a:r>
              <a:rPr dirty="0" spc="-20"/>
              <a:t> </a:t>
            </a:r>
            <a:r>
              <a:rPr dirty="0"/>
              <a:t>Deck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April</a:t>
            </a:r>
            <a:r>
              <a:rPr dirty="0" spc="-4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9319" y="0"/>
            <a:ext cx="3395471" cy="756818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671" y="260984"/>
            <a:ext cx="1592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Summary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2671" y="811478"/>
            <a:ext cx="8985885" cy="3032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Poppins"/>
                <a:cs typeface="Poppins"/>
              </a:rPr>
              <a:t>The</a:t>
            </a:r>
            <a:r>
              <a:rPr dirty="0" sz="1400" spc="-3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timing</a:t>
            </a:r>
            <a:r>
              <a:rPr dirty="0" sz="1400" spc="-2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is</a:t>
            </a:r>
            <a:r>
              <a:rPr dirty="0" sz="1400" spc="-4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right</a:t>
            </a:r>
            <a:r>
              <a:rPr dirty="0" sz="1400" spc="-2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to</a:t>
            </a:r>
            <a:r>
              <a:rPr dirty="0" sz="1400" spc="-5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expand.</a:t>
            </a:r>
            <a:r>
              <a:rPr dirty="0" sz="1400" spc="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We</a:t>
            </a:r>
            <a:r>
              <a:rPr dirty="0" sz="1400" spc="-3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are</a:t>
            </a:r>
            <a:r>
              <a:rPr dirty="0" sz="1400" spc="-2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looking</a:t>
            </a:r>
            <a:r>
              <a:rPr dirty="0" sz="1400" spc="-2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for</a:t>
            </a:r>
            <a:r>
              <a:rPr dirty="0" sz="1400" spc="-4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a</a:t>
            </a:r>
            <a:r>
              <a:rPr dirty="0" sz="1400" spc="-4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growth</a:t>
            </a:r>
            <a:r>
              <a:rPr dirty="0" sz="1400" spc="-3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capital</a:t>
            </a:r>
            <a:r>
              <a:rPr dirty="0" sz="1400" spc="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partner</a:t>
            </a:r>
            <a:r>
              <a:rPr dirty="0" sz="1400" spc="-3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to</a:t>
            </a:r>
            <a:r>
              <a:rPr dirty="0" sz="1400" spc="-5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join</a:t>
            </a:r>
            <a:r>
              <a:rPr dirty="0" sz="1400" spc="-3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our</a:t>
            </a:r>
            <a:r>
              <a:rPr dirty="0" sz="1400" spc="-10" b="1">
                <a:latin typeface="Poppins"/>
                <a:cs typeface="Poppins"/>
              </a:rPr>
              <a:t> journey.</a:t>
            </a:r>
            <a:endParaRPr sz="1400">
              <a:latin typeface="Poppins"/>
              <a:cs typeface="Poppins"/>
            </a:endParaRPr>
          </a:p>
          <a:p>
            <a:pPr marL="12700" marR="5080">
              <a:lnSpc>
                <a:spcPct val="139500"/>
              </a:lnSpc>
              <a:spcBef>
                <a:spcPts val="92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(Nui)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provides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configurable,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co-branded</a:t>
            </a:r>
            <a:r>
              <a:rPr dirty="0" sz="12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agricultural commodity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–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both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single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seller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digital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channel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 a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multi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seller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marketplace.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This platform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is used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by 287</a:t>
            </a:r>
            <a:r>
              <a:rPr dirty="0" sz="12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companies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 47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countries.</a:t>
            </a:r>
            <a:r>
              <a:rPr dirty="0" sz="1200" spc="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Since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inception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2016,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NZD$755m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GMV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has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been</a:t>
            </a:r>
            <a:r>
              <a:rPr dirty="0" sz="12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traded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through</a:t>
            </a:r>
            <a:r>
              <a:rPr dirty="0" sz="1200" spc="-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platform.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 have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identified</a:t>
            </a:r>
            <a:r>
              <a:rPr dirty="0" sz="1200" spc="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opportunity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to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rapidly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consolidate our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globally.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 are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now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seeking</a:t>
            </a:r>
            <a:r>
              <a:rPr dirty="0" sz="1200" spc="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10m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NZD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equity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capital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at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51m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NZD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pre-money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valuation.</a:t>
            </a:r>
            <a:endParaRPr sz="1200">
              <a:latin typeface="Poppins"/>
              <a:cs typeface="Poppins"/>
            </a:endParaRPr>
          </a:p>
          <a:p>
            <a:pPr marL="12700" marR="172085">
              <a:lnSpc>
                <a:spcPct val="138500"/>
              </a:lnSpc>
              <a:spcBef>
                <a:spcPts val="86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This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growth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capital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enable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us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 become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industry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leader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commodity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through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embracing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three</a:t>
            </a:r>
            <a:r>
              <a:rPr dirty="0" sz="1200" spc="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key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paths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growth:</a:t>
            </a:r>
            <a:endParaRPr sz="1200">
              <a:latin typeface="Poppins"/>
              <a:cs typeface="Poppins"/>
            </a:endParaRPr>
          </a:p>
          <a:p>
            <a:pPr marL="378460" marR="4132579">
              <a:lnSpc>
                <a:spcPts val="2020"/>
              </a:lnSpc>
              <a:spcBef>
                <a:spcPts val="13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dirty="0" sz="1200" spc="-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“platform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service” offering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 new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verticals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Become</a:t>
            </a:r>
            <a:r>
              <a:rPr dirty="0" sz="12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 operator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chosen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dairy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endParaRPr sz="1200">
              <a:latin typeface="Poppins"/>
              <a:cs typeface="Poppins"/>
            </a:endParaRPr>
          </a:p>
          <a:p>
            <a:pPr marL="378460">
              <a:lnSpc>
                <a:spcPct val="100000"/>
              </a:lnSpc>
              <a:spcBef>
                <a:spcPts val="38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Enhance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features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add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more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value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users’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2671" y="4034154"/>
            <a:ext cx="8687435" cy="1827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8300"/>
              </a:lnSpc>
              <a:spcBef>
                <a:spcPts val="10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dirty="0" sz="1200" spc="1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is</a:t>
            </a:r>
            <a:r>
              <a:rPr dirty="0" sz="1200" spc="1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beginning</a:t>
            </a:r>
            <a:r>
              <a:rPr dirty="0" sz="1200" spc="1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1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experience</a:t>
            </a:r>
            <a:r>
              <a:rPr dirty="0" sz="1200" spc="1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exponential</a:t>
            </a:r>
            <a:r>
              <a:rPr dirty="0" sz="1200" spc="1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growth</a:t>
            </a:r>
            <a:r>
              <a:rPr dirty="0" sz="1200" spc="1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–</a:t>
            </a:r>
            <a:r>
              <a:rPr dirty="0" sz="1200" spc="1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dirty="0" sz="1200" spc="1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62%</a:t>
            </a:r>
            <a:r>
              <a:rPr dirty="0" sz="1200" spc="1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annual</a:t>
            </a:r>
            <a:r>
              <a:rPr dirty="0" sz="1200" spc="1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growth</a:t>
            </a:r>
            <a:r>
              <a:rPr dirty="0" sz="1200" spc="1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1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GMV</a:t>
            </a:r>
            <a:r>
              <a:rPr dirty="0" sz="1200" spc="1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1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almost</a:t>
            </a:r>
            <a:r>
              <a:rPr dirty="0" sz="1200" spc="1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200%</a:t>
            </a:r>
            <a:r>
              <a:rPr dirty="0" sz="1200" spc="1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annual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growth</a:t>
            </a:r>
            <a:r>
              <a:rPr dirty="0" sz="1200" spc="1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1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1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number</a:t>
            </a:r>
            <a:r>
              <a:rPr dirty="0" sz="1200" spc="1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1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trades</a:t>
            </a:r>
            <a:r>
              <a:rPr dirty="0" sz="1200" spc="1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through</a:t>
            </a:r>
            <a:r>
              <a:rPr dirty="0" sz="1200" spc="1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dirty="0" sz="1200" spc="1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1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1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2021.</a:t>
            </a:r>
            <a:r>
              <a:rPr dirty="0" sz="1200" spc="15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By</a:t>
            </a:r>
            <a:r>
              <a:rPr dirty="0" sz="1200" spc="1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receiving</a:t>
            </a:r>
            <a:r>
              <a:rPr dirty="0" sz="1200" spc="1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1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funding</a:t>
            </a:r>
            <a:r>
              <a:rPr dirty="0" sz="1200" spc="1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that</a:t>
            </a:r>
            <a:r>
              <a:rPr dirty="0" sz="1200" spc="1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1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need</a:t>
            </a:r>
            <a:r>
              <a:rPr dirty="0" sz="1200" spc="1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1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truly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scale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offering,</a:t>
            </a:r>
            <a:r>
              <a:rPr dirty="0" sz="1200" spc="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forecast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7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times increase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revenue</a:t>
            </a:r>
            <a:r>
              <a:rPr dirty="0" sz="1200" spc="-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growth</a:t>
            </a:r>
            <a:r>
              <a:rPr dirty="0" sz="1200" spc="-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over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next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four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years.</a:t>
            </a:r>
            <a:endParaRPr sz="12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>
              <a:latin typeface="Poppins"/>
              <a:cs typeface="Poppins"/>
            </a:endParaRPr>
          </a:p>
          <a:p>
            <a:pPr algn="just" marL="12700" marR="6985">
              <a:lnSpc>
                <a:spcPct val="139300"/>
              </a:lnSpc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2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2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last</a:t>
            </a:r>
            <a:r>
              <a:rPr dirty="0" sz="1200" spc="2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year,</a:t>
            </a:r>
            <a:r>
              <a:rPr dirty="0" sz="1200" spc="2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2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dirty="0" sz="1200" spc="2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focused</a:t>
            </a:r>
            <a:r>
              <a:rPr dirty="0" sz="1200" spc="25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dirty="0" sz="1200" spc="2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fine-tuning</a:t>
            </a:r>
            <a:r>
              <a:rPr dirty="0" sz="1200" spc="25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25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core</a:t>
            </a:r>
            <a:r>
              <a:rPr dirty="0" sz="1200" spc="25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offering</a:t>
            </a:r>
            <a:r>
              <a:rPr dirty="0" sz="1200" spc="2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2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efficient</a:t>
            </a:r>
            <a:r>
              <a:rPr dirty="0" sz="1200" spc="2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2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intuitive</a:t>
            </a:r>
            <a:r>
              <a:rPr dirty="0" sz="1200" spc="25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online</a:t>
            </a:r>
            <a:r>
              <a:rPr dirty="0" sz="1200" spc="25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trade.</a:t>
            </a:r>
            <a:r>
              <a:rPr dirty="0" sz="1200" spc="3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Our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flexible</a:t>
            </a:r>
            <a:r>
              <a:rPr dirty="0" sz="1200" spc="3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model</a:t>
            </a:r>
            <a:r>
              <a:rPr dirty="0" sz="1200" spc="3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3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broad</a:t>
            </a:r>
            <a:r>
              <a:rPr dirty="0" sz="1200" spc="3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range</a:t>
            </a:r>
            <a:r>
              <a:rPr dirty="0" sz="1200" spc="3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3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r>
              <a:rPr dirty="0" sz="1200" spc="3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features</a:t>
            </a:r>
            <a:r>
              <a:rPr dirty="0" sz="1200" spc="3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enables</a:t>
            </a:r>
            <a:r>
              <a:rPr dirty="0" sz="1200" spc="3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any</a:t>
            </a:r>
            <a:r>
              <a:rPr dirty="0" sz="1200" spc="3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agricultural</a:t>
            </a:r>
            <a:r>
              <a:rPr dirty="0" sz="1200" spc="3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commodity</a:t>
            </a:r>
            <a:r>
              <a:rPr dirty="0" sz="1200" spc="3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trader</a:t>
            </a:r>
            <a:r>
              <a:rPr dirty="0" sz="1200" spc="3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or</a:t>
            </a:r>
            <a:r>
              <a:rPr dirty="0" sz="1200" spc="4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exporter,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anywhere</a:t>
            </a:r>
            <a:r>
              <a:rPr dirty="0" sz="12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-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world,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join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ecosystem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conveniently.</a:t>
            </a:r>
            <a:endParaRPr sz="1200">
              <a:latin typeface="Poppins"/>
              <a:cs typeface="Poppins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9" y="3154679"/>
            <a:ext cx="161544" cy="12192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19" y="3413759"/>
            <a:ext cx="161544" cy="12192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19" y="3660647"/>
            <a:ext cx="161544" cy="12496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27719" y="1804415"/>
            <a:ext cx="4767071" cy="462686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028046" y="389381"/>
            <a:ext cx="2718435" cy="13081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latin typeface="Poppins"/>
                <a:cs typeface="Poppins"/>
              </a:rPr>
              <a:t>The</a:t>
            </a:r>
            <a:r>
              <a:rPr dirty="0" sz="1400" spc="-1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next</a:t>
            </a:r>
            <a:r>
              <a:rPr dirty="0" sz="1400" spc="-40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chapter</a:t>
            </a:r>
            <a:endParaRPr sz="1400">
              <a:latin typeface="Poppins"/>
              <a:cs typeface="Poppins"/>
            </a:endParaRPr>
          </a:p>
          <a:p>
            <a:pPr marL="12700" marR="5080">
              <a:lnSpc>
                <a:spcPct val="100000"/>
              </a:lnSpc>
              <a:spcBef>
                <a:spcPts val="1705"/>
              </a:spcBef>
            </a:pPr>
            <a:r>
              <a:rPr dirty="0" sz="1400" b="1">
                <a:latin typeface="Poppins"/>
                <a:cs typeface="Poppins"/>
              </a:rPr>
              <a:t>Nui</a:t>
            </a:r>
            <a:r>
              <a:rPr dirty="0" sz="1400" spc="-2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aims</a:t>
            </a:r>
            <a:r>
              <a:rPr dirty="0" sz="1400" spc="1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to</a:t>
            </a:r>
            <a:r>
              <a:rPr dirty="0" sz="1400" spc="-6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become</a:t>
            </a:r>
            <a:r>
              <a:rPr dirty="0" sz="1400" spc="25" b="1">
                <a:latin typeface="Poppins"/>
                <a:cs typeface="Poppins"/>
              </a:rPr>
              <a:t> </a:t>
            </a:r>
            <a:r>
              <a:rPr dirty="0" sz="1400" spc="-25" b="1">
                <a:latin typeface="Poppins"/>
                <a:cs typeface="Poppins"/>
              </a:rPr>
              <a:t>an </a:t>
            </a:r>
            <a:r>
              <a:rPr dirty="0" sz="1400" spc="-10" b="1">
                <a:latin typeface="Poppins"/>
                <a:cs typeface="Poppins"/>
              </a:rPr>
              <a:t>industry</a:t>
            </a:r>
            <a:r>
              <a:rPr dirty="0" sz="1400" spc="-6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leader</a:t>
            </a:r>
            <a:r>
              <a:rPr dirty="0" sz="1400" spc="-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in</a:t>
            </a:r>
            <a:r>
              <a:rPr dirty="0" sz="1400" spc="-35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commodity trading</a:t>
            </a:r>
            <a:r>
              <a:rPr dirty="0" sz="1400" spc="-50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through</a:t>
            </a:r>
            <a:r>
              <a:rPr dirty="0" sz="1400" spc="-5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embracing </a:t>
            </a:r>
            <a:r>
              <a:rPr dirty="0" sz="1400" b="1">
                <a:latin typeface="Poppins"/>
                <a:cs typeface="Poppins"/>
              </a:rPr>
              <a:t>three</a:t>
            </a:r>
            <a:r>
              <a:rPr dirty="0" sz="1400" spc="-55" b="1">
                <a:latin typeface="Poppins"/>
                <a:cs typeface="Poppins"/>
              </a:rPr>
              <a:t> </a:t>
            </a:r>
            <a:r>
              <a:rPr dirty="0" sz="1400" spc="-25" b="1">
                <a:latin typeface="Poppins"/>
                <a:cs typeface="Poppins"/>
              </a:rPr>
              <a:t>key</a:t>
            </a:r>
            <a:r>
              <a:rPr dirty="0" sz="1400" spc="-5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paths</a:t>
            </a:r>
            <a:r>
              <a:rPr dirty="0" sz="1400" spc="-1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to</a:t>
            </a:r>
            <a:r>
              <a:rPr dirty="0" sz="1400" spc="-30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growth.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3908" y="6091833"/>
            <a:ext cx="9004935" cy="14154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21310" marR="5080">
              <a:lnSpc>
                <a:spcPct val="138900"/>
              </a:lnSpc>
              <a:spcBef>
                <a:spcPts val="9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 have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proven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product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scalable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platform.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adoption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digital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within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agricultural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commodity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dirty="0" sz="1200" spc="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has</a:t>
            </a:r>
            <a:r>
              <a:rPr dirty="0" sz="1200" spc="1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meant</a:t>
            </a:r>
            <a:r>
              <a:rPr dirty="0" sz="1200" spc="10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that</a:t>
            </a:r>
            <a:r>
              <a:rPr dirty="0" sz="1200" spc="1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1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dirty="0" sz="1200" spc="1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at</a:t>
            </a:r>
            <a:r>
              <a:rPr dirty="0" sz="1200" spc="1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1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right</a:t>
            </a:r>
            <a:r>
              <a:rPr dirty="0" sz="1200" spc="10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place,</a:t>
            </a:r>
            <a:r>
              <a:rPr dirty="0" sz="1200" spc="11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at</a:t>
            </a:r>
            <a:r>
              <a:rPr dirty="0" sz="1200" spc="1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1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right</a:t>
            </a:r>
            <a:r>
              <a:rPr dirty="0" sz="1200" spc="1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time</a:t>
            </a:r>
            <a:r>
              <a:rPr dirty="0" sz="1200" spc="1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1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become</a:t>
            </a:r>
            <a:r>
              <a:rPr dirty="0" sz="1200" spc="1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category</a:t>
            </a:r>
            <a:r>
              <a:rPr dirty="0" sz="1200" spc="1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leader.</a:t>
            </a:r>
            <a:r>
              <a:rPr dirty="0" sz="1200" spc="1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Nui,</a:t>
            </a:r>
            <a:r>
              <a:rPr dirty="0" sz="1200" spc="1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1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Maori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means</a:t>
            </a:r>
            <a:r>
              <a:rPr dirty="0" sz="1200" spc="2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‘big’,</a:t>
            </a:r>
            <a:r>
              <a:rPr dirty="0" sz="1200" spc="2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‘great’</a:t>
            </a:r>
            <a:r>
              <a:rPr dirty="0" sz="1200" spc="2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or</a:t>
            </a:r>
            <a:r>
              <a:rPr dirty="0" sz="1200" spc="2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‘abundance’</a:t>
            </a:r>
            <a:r>
              <a:rPr dirty="0" sz="1200" spc="2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dirty="0" sz="1200" spc="2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those</a:t>
            </a:r>
            <a:r>
              <a:rPr dirty="0" sz="1200" spc="2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words</a:t>
            </a:r>
            <a:r>
              <a:rPr dirty="0" sz="1200" spc="2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adequately</a:t>
            </a:r>
            <a:r>
              <a:rPr dirty="0" sz="1200" spc="3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convey</a:t>
            </a:r>
            <a:r>
              <a:rPr dirty="0" sz="1200" spc="2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2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ambition</a:t>
            </a:r>
            <a:r>
              <a:rPr dirty="0" sz="1200" spc="2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2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be</a:t>
            </a:r>
            <a:r>
              <a:rPr dirty="0" sz="1200" spc="2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3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largest</a:t>
            </a:r>
            <a:r>
              <a:rPr dirty="0" sz="1200" spc="2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global agricultural</a:t>
            </a:r>
            <a:r>
              <a:rPr dirty="0" sz="1200" spc="-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commodity</a:t>
            </a:r>
            <a:r>
              <a:rPr dirty="0" sz="12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platform.</a:t>
            </a:r>
            <a:endParaRPr sz="12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b="0">
                <a:latin typeface="Poppins ExtraLight"/>
                <a:cs typeface="Poppins ExtraLight"/>
              </a:rPr>
              <a:t>Nui</a:t>
            </a:r>
            <a:r>
              <a:rPr dirty="0" sz="1100" spc="-35" b="0">
                <a:latin typeface="Poppins ExtraLight"/>
                <a:cs typeface="Poppins ExtraLight"/>
              </a:rPr>
              <a:t> </a:t>
            </a:r>
            <a:r>
              <a:rPr dirty="0" sz="1100" b="0">
                <a:latin typeface="Poppins ExtraLight"/>
                <a:cs typeface="Poppins ExtraLight"/>
              </a:rPr>
              <a:t>Markets</a:t>
            </a:r>
            <a:r>
              <a:rPr dirty="0" sz="1100" spc="-25" b="0">
                <a:latin typeface="Poppins ExtraLight"/>
                <a:cs typeface="Poppins ExtraLight"/>
              </a:rPr>
              <a:t> </a:t>
            </a:r>
            <a:r>
              <a:rPr dirty="0" sz="1100" b="0">
                <a:latin typeface="Poppins ExtraLight"/>
                <a:cs typeface="Poppins ExtraLight"/>
              </a:rPr>
              <a:t>Pitch</a:t>
            </a:r>
            <a:r>
              <a:rPr dirty="0" sz="1100" spc="-20" b="0">
                <a:latin typeface="Poppins ExtraLight"/>
                <a:cs typeface="Poppins ExtraLight"/>
              </a:rPr>
              <a:t> </a:t>
            </a:r>
            <a:r>
              <a:rPr dirty="0" sz="1100" b="0">
                <a:latin typeface="Poppins ExtraLight"/>
                <a:cs typeface="Poppins ExtraLight"/>
              </a:rPr>
              <a:t>Deck</a:t>
            </a:r>
            <a:r>
              <a:rPr dirty="0" sz="1100" spc="-10" b="0">
                <a:latin typeface="Poppins ExtraLight"/>
                <a:cs typeface="Poppins ExtraLight"/>
              </a:rPr>
              <a:t> </a:t>
            </a:r>
            <a:r>
              <a:rPr dirty="0" sz="1100" b="0">
                <a:latin typeface="Poppins ExtraLight"/>
                <a:cs typeface="Poppins ExtraLight"/>
              </a:rPr>
              <a:t>-</a:t>
            </a:r>
            <a:r>
              <a:rPr dirty="0" sz="1100" spc="-5" b="0">
                <a:latin typeface="Poppins ExtraLight"/>
                <a:cs typeface="Poppins ExtraLight"/>
              </a:rPr>
              <a:t> </a:t>
            </a:r>
            <a:r>
              <a:rPr dirty="0" sz="1100" b="0">
                <a:latin typeface="Poppins ExtraLight"/>
                <a:cs typeface="Poppins ExtraLight"/>
              </a:rPr>
              <a:t>April</a:t>
            </a:r>
            <a:r>
              <a:rPr dirty="0" sz="1100" spc="-40" b="0">
                <a:latin typeface="Poppins ExtraLight"/>
                <a:cs typeface="Poppins ExtraLight"/>
              </a:rPr>
              <a:t> </a:t>
            </a:r>
            <a:r>
              <a:rPr dirty="0" sz="1100" spc="-20" b="0">
                <a:latin typeface="Poppins ExtraLight"/>
                <a:cs typeface="Poppins ExtraLight"/>
              </a:rPr>
              <a:t>2022</a:t>
            </a:r>
            <a:endParaRPr sz="1100">
              <a:latin typeface="Poppins ExtraLight"/>
              <a:cs typeface="Poppins ExtraLigh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629135" y="6963562"/>
            <a:ext cx="1097280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00" spc="-10" b="1">
                <a:solidFill>
                  <a:srgbClr val="ACBDC4"/>
                </a:solidFill>
                <a:latin typeface="Poppins"/>
                <a:cs typeface="Poppins"/>
              </a:rPr>
              <a:t>DRAFT</a:t>
            </a:r>
            <a:endParaRPr sz="26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" y="6717791"/>
            <a:ext cx="13179551" cy="850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7135" y="252806"/>
            <a:ext cx="104013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Nui</a:t>
            </a:r>
            <a:r>
              <a:rPr dirty="0" spc="-50"/>
              <a:t> </a:t>
            </a:r>
            <a:r>
              <a:rPr dirty="0" spc="-25"/>
              <a:t>101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135786" y="846835"/>
            <a:ext cx="5374640" cy="5844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Poppins"/>
                <a:cs typeface="Poppins"/>
              </a:rPr>
              <a:t>Who</a:t>
            </a:r>
            <a:r>
              <a:rPr dirty="0" sz="1200" spc="-1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are</a:t>
            </a:r>
            <a:r>
              <a:rPr dirty="0" sz="1200" spc="-15" b="1">
                <a:latin typeface="Poppins"/>
                <a:cs typeface="Poppins"/>
              </a:rPr>
              <a:t> </a:t>
            </a:r>
            <a:r>
              <a:rPr dirty="0" sz="1200" spc="-25" b="1">
                <a:latin typeface="Poppins"/>
                <a:cs typeface="Poppins"/>
              </a:rPr>
              <a:t>we?</a:t>
            </a:r>
            <a:endParaRPr sz="1200">
              <a:latin typeface="Poppins"/>
              <a:cs typeface="Poppins"/>
            </a:endParaRPr>
          </a:p>
          <a:p>
            <a:pPr marL="22860" marR="132080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 Markets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New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Zealand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headquartered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startup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that provides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Poppins"/>
                <a:cs typeface="Poppins"/>
              </a:rPr>
              <a:t>a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configurable,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co-branded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 agricultural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commodity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–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both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single seller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digital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channel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multi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seller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marketplace.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started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“platform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service”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business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but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have since expanded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into the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role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operator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dairy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multi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seller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platforms.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200" b="1">
                <a:latin typeface="Poppins"/>
                <a:cs typeface="Poppins"/>
              </a:rPr>
              <a:t>What</a:t>
            </a:r>
            <a:r>
              <a:rPr dirty="0" sz="1200" spc="-3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is</a:t>
            </a:r>
            <a:r>
              <a:rPr dirty="0" sz="1200" spc="-2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the</a:t>
            </a:r>
            <a:r>
              <a:rPr dirty="0" sz="1200" spc="-1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problem</a:t>
            </a:r>
            <a:r>
              <a:rPr dirty="0" sz="1200" spc="-2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we</a:t>
            </a:r>
            <a:r>
              <a:rPr dirty="0" sz="1200" spc="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are</a:t>
            </a:r>
            <a:r>
              <a:rPr dirty="0" sz="1200" spc="-15" b="1">
                <a:latin typeface="Poppins"/>
                <a:cs typeface="Poppins"/>
              </a:rPr>
              <a:t> </a:t>
            </a:r>
            <a:r>
              <a:rPr dirty="0" sz="1200" spc="-10" b="1">
                <a:latin typeface="Poppins"/>
                <a:cs typeface="Poppins"/>
              </a:rPr>
              <a:t>solving?</a:t>
            </a:r>
            <a:endParaRPr sz="1200">
              <a:latin typeface="Poppins"/>
              <a:cs typeface="Poppins"/>
            </a:endParaRPr>
          </a:p>
          <a:p>
            <a:pPr marL="12700" marR="26479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Traditional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sales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processes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 agricultural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commodities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are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inefficient</a:t>
            </a:r>
            <a:r>
              <a:rPr dirty="0" sz="1200" spc="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non-transparent</a:t>
            </a:r>
            <a:r>
              <a:rPr dirty="0" sz="1200" spc="-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they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rely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legacy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comms</a:t>
            </a:r>
            <a:r>
              <a:rPr dirty="0" sz="1200" spc="-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large sales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teams.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There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no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visibility</a:t>
            </a:r>
            <a:r>
              <a:rPr dirty="0" sz="1200" spc="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true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r>
              <a:rPr dirty="0" sz="1200" spc="-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prices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r>
              <a:rPr dirty="0" sz="12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information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is limited.</a:t>
            </a:r>
            <a:r>
              <a:rPr dirty="0" sz="1200" spc="3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 well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this,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administrative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burden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each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 is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significant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both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buyers and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sellers.</a:t>
            </a:r>
            <a:endParaRPr sz="1200">
              <a:latin typeface="Poppins"/>
              <a:cs typeface="Poppins"/>
            </a:endParaRPr>
          </a:p>
          <a:p>
            <a:pPr marL="24130">
              <a:lnSpc>
                <a:spcPct val="100000"/>
              </a:lnSpc>
              <a:spcBef>
                <a:spcPts val="1380"/>
              </a:spcBef>
            </a:pPr>
            <a:r>
              <a:rPr dirty="0" sz="1200" b="1">
                <a:latin typeface="Poppins"/>
                <a:cs typeface="Poppins"/>
              </a:rPr>
              <a:t>How</a:t>
            </a:r>
            <a:r>
              <a:rPr dirty="0" sz="1200" spc="-3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do</a:t>
            </a:r>
            <a:r>
              <a:rPr dirty="0" sz="1200" spc="-2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we</a:t>
            </a:r>
            <a:r>
              <a:rPr dirty="0" sz="1200" spc="-2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solve</a:t>
            </a:r>
            <a:r>
              <a:rPr dirty="0" sz="1200" spc="-2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this</a:t>
            </a:r>
            <a:r>
              <a:rPr dirty="0" sz="1200" spc="-15" b="1">
                <a:latin typeface="Poppins"/>
                <a:cs typeface="Poppins"/>
              </a:rPr>
              <a:t> </a:t>
            </a:r>
            <a:r>
              <a:rPr dirty="0" sz="1200" spc="-10" b="1">
                <a:latin typeface="Poppins"/>
                <a:cs typeface="Poppins"/>
              </a:rPr>
              <a:t>problem?</a:t>
            </a:r>
            <a:endParaRPr sz="1200">
              <a:latin typeface="Poppins"/>
              <a:cs typeface="Poppins"/>
            </a:endParaRPr>
          </a:p>
          <a:p>
            <a:pPr marL="24130" marR="508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We’ve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built a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fit-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for-purpose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proprietary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agricultural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commodity</a:t>
            </a:r>
            <a:r>
              <a:rPr dirty="0" sz="12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which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users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love.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cover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seller’s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workflow from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placing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offer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managing</a:t>
            </a:r>
            <a:r>
              <a:rPr dirty="0" sz="1200" spc="-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tenders,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right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through</a:t>
            </a:r>
            <a:r>
              <a:rPr dirty="0" sz="1200" spc="-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managing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post-trade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execution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documents,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communicating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 buyers.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makes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more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transparent,</a:t>
            </a:r>
            <a:r>
              <a:rPr dirty="0" sz="12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efficient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profitable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users.</a:t>
            </a:r>
            <a:endParaRPr sz="1200">
              <a:latin typeface="Poppins"/>
              <a:cs typeface="Poppins"/>
            </a:endParaRPr>
          </a:p>
          <a:p>
            <a:pPr marL="24130">
              <a:lnSpc>
                <a:spcPct val="100000"/>
              </a:lnSpc>
              <a:spcBef>
                <a:spcPts val="1440"/>
              </a:spcBef>
            </a:pPr>
            <a:r>
              <a:rPr dirty="0" sz="1200" b="1">
                <a:latin typeface="Poppins"/>
                <a:cs typeface="Poppins"/>
              </a:rPr>
              <a:t>What’s</a:t>
            </a:r>
            <a:r>
              <a:rPr dirty="0" sz="1200" spc="-1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the</a:t>
            </a:r>
            <a:r>
              <a:rPr dirty="0" sz="1200" spc="-10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Business</a:t>
            </a:r>
            <a:r>
              <a:rPr dirty="0" sz="1200" spc="-10" b="1">
                <a:latin typeface="Poppins"/>
                <a:cs typeface="Poppins"/>
              </a:rPr>
              <a:t> Model?</a:t>
            </a:r>
            <a:endParaRPr sz="1200">
              <a:latin typeface="Poppins"/>
              <a:cs typeface="Poppins"/>
            </a:endParaRPr>
          </a:p>
          <a:p>
            <a:pPr marL="24130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serves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two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distinct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customer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groups:</a:t>
            </a:r>
            <a:endParaRPr sz="1200">
              <a:latin typeface="Poppins"/>
              <a:cs typeface="Poppins"/>
            </a:endParaRPr>
          </a:p>
          <a:p>
            <a:pPr marL="252729" indent="-229235">
              <a:lnSpc>
                <a:spcPct val="100000"/>
              </a:lnSpc>
              <a:buAutoNum type="arabicParenR"/>
              <a:tabLst>
                <a:tab pos="253365" algn="l"/>
              </a:tabLst>
            </a:pPr>
            <a:r>
              <a:rPr dirty="0" u="sng" sz="120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Poppins"/>
                <a:cs typeface="Poppins"/>
              </a:rPr>
              <a:t>Major</a:t>
            </a:r>
            <a:r>
              <a:rPr dirty="0" u="sng" sz="1200" spc="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20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Poppins"/>
                <a:cs typeface="Poppins"/>
              </a:rPr>
              <a:t>exporters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,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digital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channel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sell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own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endParaRPr sz="1200">
              <a:latin typeface="Poppins"/>
              <a:cs typeface="Poppins"/>
            </a:endParaRPr>
          </a:p>
          <a:p>
            <a:pPr marL="252729" marR="165735" indent="-228600">
              <a:lnSpc>
                <a:spcPct val="100000"/>
              </a:lnSpc>
              <a:buAutoNum type="arabicParenR"/>
              <a:tabLst>
                <a:tab pos="253365" algn="l"/>
              </a:tabLst>
            </a:pPr>
            <a:r>
              <a:rPr dirty="0" u="sng" sz="120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Poppins"/>
                <a:cs typeface="Poppins"/>
              </a:rPr>
              <a:t>Marketplaces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who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use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dirty="0" sz="12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operate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co-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branded multi-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seller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marketplace,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 platform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exclusivity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granted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Poppins"/>
                <a:cs typeface="Poppins"/>
              </a:rPr>
              <a:t>a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particular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region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commodity.</a:t>
            </a:r>
            <a:endParaRPr sz="1200">
              <a:latin typeface="Poppins"/>
              <a:cs typeface="Poppins"/>
            </a:endParaRPr>
          </a:p>
          <a:p>
            <a:pPr marL="24130">
              <a:lnSpc>
                <a:spcPct val="100000"/>
              </a:lnSpc>
              <a:spcBef>
                <a:spcPts val="144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three streams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revenue: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implementation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fees,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subscription</a:t>
            </a:r>
            <a:endParaRPr sz="1200">
              <a:latin typeface="Poppins"/>
              <a:cs typeface="Poppins"/>
            </a:endParaRPr>
          </a:p>
          <a:p>
            <a:pPr marL="24130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charges,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commissions.</a:t>
            </a:r>
            <a:endParaRPr sz="1200">
              <a:latin typeface="Poppins"/>
              <a:cs typeface="Poppins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6495" y="1191767"/>
            <a:ext cx="5928359" cy="319625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001382" y="840739"/>
            <a:ext cx="119951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latin typeface="Poppins"/>
                <a:cs typeface="Poppins"/>
              </a:rPr>
              <a:t>The</a:t>
            </a:r>
            <a:r>
              <a:rPr dirty="0" sz="1400" spc="-25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platform</a:t>
            </a:r>
            <a:endParaRPr sz="1400">
              <a:latin typeface="Poppins"/>
              <a:cs typeface="Poppin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0" y="0"/>
            <a:ext cx="13106400" cy="7568565"/>
            <a:chOff x="0" y="0"/>
            <a:chExt cx="13106400" cy="75685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883919" cy="756818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9543" y="5376671"/>
              <a:ext cx="1310640" cy="78028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70976" y="5705855"/>
              <a:ext cx="1609344" cy="213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08919" y="5373623"/>
              <a:ext cx="1307592" cy="70713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68912" y="5306567"/>
              <a:ext cx="1237488" cy="841247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001382" y="5025593"/>
            <a:ext cx="2122805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Poppins"/>
                <a:cs typeface="Poppins"/>
              </a:rPr>
              <a:t>Some</a:t>
            </a:r>
            <a:r>
              <a:rPr dirty="0" sz="1400" spc="-2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of</a:t>
            </a:r>
            <a:r>
              <a:rPr dirty="0" sz="1400" spc="-1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our</a:t>
            </a:r>
            <a:r>
              <a:rPr dirty="0" sz="1400" spc="-35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customers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629135" y="6963562"/>
            <a:ext cx="1097280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00" spc="-10" b="1">
                <a:solidFill>
                  <a:srgbClr val="ACBDC4"/>
                </a:solidFill>
                <a:latin typeface="Poppins"/>
                <a:cs typeface="Poppins"/>
              </a:rPr>
              <a:t>DRAFT</a:t>
            </a:r>
            <a:endParaRPr sz="26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5609" y="0"/>
            <a:ext cx="12759690" cy="7568565"/>
            <a:chOff x="435609" y="0"/>
            <a:chExt cx="12759690" cy="7568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9319" y="0"/>
              <a:ext cx="3395471" cy="756818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41959" y="1271015"/>
              <a:ext cx="9311640" cy="0"/>
            </a:xfrm>
            <a:custGeom>
              <a:avLst/>
              <a:gdLst/>
              <a:ahLst/>
              <a:cxnLst/>
              <a:rect l="l" t="t" r="r" b="b"/>
              <a:pathLst>
                <a:path w="9311640" h="0">
                  <a:moveTo>
                    <a:pt x="0" y="0"/>
                  </a:moveTo>
                  <a:lnTo>
                    <a:pt x="9311132" y="0"/>
                  </a:lnTo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2671" y="260984"/>
            <a:ext cx="6544309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Global</a:t>
            </a:r>
            <a:r>
              <a:rPr dirty="0" spc="-10"/>
              <a:t> </a:t>
            </a:r>
            <a:r>
              <a:rPr dirty="0"/>
              <a:t>commodity</a:t>
            </a:r>
            <a:r>
              <a:rPr dirty="0" spc="-75"/>
              <a:t> </a:t>
            </a:r>
            <a:r>
              <a:rPr dirty="0"/>
              <a:t>trading</a:t>
            </a:r>
            <a:r>
              <a:rPr dirty="0" spc="-25"/>
              <a:t> </a:t>
            </a:r>
            <a:r>
              <a:rPr dirty="0"/>
              <a:t>needs</a:t>
            </a:r>
            <a:r>
              <a:rPr dirty="0" spc="-15"/>
              <a:t> </a:t>
            </a:r>
            <a:r>
              <a:rPr dirty="0"/>
              <a:t>a</a:t>
            </a:r>
            <a:r>
              <a:rPr dirty="0" spc="45"/>
              <a:t> </a:t>
            </a:r>
            <a:r>
              <a:rPr dirty="0" spc="-10"/>
              <a:t>digital </a:t>
            </a:r>
            <a:r>
              <a:rPr dirty="0"/>
              <a:t>transformation</a:t>
            </a:r>
            <a:r>
              <a:rPr dirty="0" spc="-70"/>
              <a:t> </a:t>
            </a:r>
            <a:r>
              <a:rPr dirty="0"/>
              <a:t>-</a:t>
            </a:r>
            <a:r>
              <a:rPr dirty="0" spc="-10"/>
              <a:t> </a:t>
            </a:r>
            <a:r>
              <a:rPr dirty="0"/>
              <a:t>that’s where</a:t>
            </a:r>
            <a:r>
              <a:rPr dirty="0" spc="-50"/>
              <a:t> </a:t>
            </a:r>
            <a:r>
              <a:rPr dirty="0"/>
              <a:t>we</a:t>
            </a:r>
            <a:r>
              <a:rPr dirty="0" spc="5"/>
              <a:t> </a:t>
            </a:r>
            <a:r>
              <a:rPr dirty="0"/>
              <a:t>come</a:t>
            </a:r>
            <a:r>
              <a:rPr dirty="0" spc="-25"/>
              <a:t> in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42671" y="1394963"/>
            <a:ext cx="9039225" cy="1294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800"/>
              </a:lnSpc>
              <a:spcBef>
                <a:spcPts val="10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Despite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living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time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great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technological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advances,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way</a:t>
            </a:r>
            <a:r>
              <a:rPr dirty="0" sz="12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agricultural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commodities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dirty="0" sz="12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physically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traded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on</a:t>
            </a:r>
            <a:r>
              <a:rPr dirty="0" sz="1200" spc="5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-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spot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has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remained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antiquated.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Traders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rely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personal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relationships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dependent on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finding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right</a:t>
            </a:r>
            <a:r>
              <a:rPr dirty="0" sz="1200" spc="-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buyer,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at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right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time,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at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 right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price.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Typical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sales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teams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communicate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directly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Poppins"/>
                <a:cs typeface="Poppins"/>
              </a:rPr>
              <a:t>one-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to-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one</a:t>
            </a:r>
            <a:r>
              <a:rPr dirty="0" sz="1200" spc="-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basis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across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many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channels such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 Whatsapp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email.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Agreeing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administering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agricultural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commodities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is thus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labour-intensive and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difficult</a:t>
            </a:r>
            <a:r>
              <a:rPr dirty="0" sz="1200" spc="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scale.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2671" y="2920745"/>
            <a:ext cx="8857615" cy="784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8300"/>
              </a:lnSpc>
              <a:spcBef>
                <a:spcPts val="10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Admittedly,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COVID-19 has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accelerated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uptake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 digital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solutions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traditional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trade. However,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existing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solutions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built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generic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frameworks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like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Magento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or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Mirakl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fail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cater</a:t>
            </a:r>
            <a:r>
              <a:rPr dirty="0" sz="1200" spc="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complex</a:t>
            </a:r>
            <a:r>
              <a:rPr dirty="0" sz="1200" spc="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workflow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requirements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agricultural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commodity</a:t>
            </a:r>
            <a:r>
              <a:rPr dirty="0" sz="12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export/import.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2671" y="3918584"/>
            <a:ext cx="7877175" cy="784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400"/>
              </a:lnSpc>
              <a:spcBef>
                <a:spcPts val="10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result,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traders suffer</a:t>
            </a:r>
            <a:r>
              <a:rPr dirty="0" sz="1200" spc="-1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from</a:t>
            </a:r>
            <a:r>
              <a:rPr dirty="0" sz="1200" spc="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poor</a:t>
            </a:r>
            <a:r>
              <a:rPr dirty="0" sz="1200" spc="-3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price</a:t>
            </a:r>
            <a:r>
              <a:rPr dirty="0" sz="1200" spc="-2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discovery,</a:t>
            </a:r>
            <a:r>
              <a:rPr dirty="0" sz="1200" spc="-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high</a:t>
            </a:r>
            <a:r>
              <a:rPr dirty="0" sz="1200" spc="-4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costs</a:t>
            </a:r>
            <a:r>
              <a:rPr dirty="0" sz="1200" spc="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of searching</a:t>
            </a:r>
            <a:r>
              <a:rPr dirty="0" sz="1200" spc="-4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-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dirty="0" sz="1200" spc="-2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Poppins"/>
                <a:cs typeface="Poppins"/>
              </a:rPr>
              <a:t>partners, administrative</a:t>
            </a:r>
            <a:r>
              <a:rPr dirty="0" sz="1200" spc="-8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inefficiencies,</a:t>
            </a:r>
            <a:r>
              <a:rPr dirty="0" sz="1200" spc="-5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pressured</a:t>
            </a:r>
            <a:r>
              <a:rPr dirty="0" sz="1200" spc="-2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margins,</a:t>
            </a:r>
            <a:r>
              <a:rPr dirty="0" sz="1200" spc="-1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2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increased</a:t>
            </a:r>
            <a:r>
              <a:rPr dirty="0" sz="1200" spc="-2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counterparty</a:t>
            </a:r>
            <a:r>
              <a:rPr dirty="0" sz="1200" spc="-1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risk</a:t>
            </a:r>
            <a:r>
              <a:rPr dirty="0" sz="1200" spc="-2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when</a:t>
            </a:r>
            <a:r>
              <a:rPr dirty="0" sz="1200" spc="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dirty="0" sz="1200" spc="-20" b="1">
                <a:solidFill>
                  <a:srgbClr val="666666"/>
                </a:solidFill>
                <a:latin typeface="Poppins"/>
                <a:cs typeface="Poppins"/>
              </a:rPr>
              <a:t> with </a:t>
            </a:r>
            <a:r>
              <a:rPr dirty="0" sz="1200" b="1">
                <a:solidFill>
                  <a:srgbClr val="666666"/>
                </a:solidFill>
                <a:latin typeface="Poppins"/>
                <a:cs typeface="Poppins"/>
              </a:rPr>
              <a:t>unfamiliar</a:t>
            </a:r>
            <a:r>
              <a:rPr dirty="0" sz="1200" spc="-3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Poppins"/>
                <a:cs typeface="Poppins"/>
              </a:rPr>
              <a:t>partners.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6328" y="4874513"/>
            <a:ext cx="8761730" cy="532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500"/>
              </a:lnSpc>
              <a:spcBef>
                <a:spcPts val="10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prize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serving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this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unmet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need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immense.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only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begun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tap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into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global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opportunity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provide our</a:t>
            </a:r>
            <a:r>
              <a:rPr dirty="0" sz="1200" spc="-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fit-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for-purpose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commodity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traders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everywhere.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2671" y="5680963"/>
            <a:ext cx="1858010" cy="4514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latin typeface="Poppins"/>
                <a:cs typeface="Poppins"/>
              </a:rPr>
              <a:t>Fish</a:t>
            </a:r>
            <a:r>
              <a:rPr dirty="0" sz="1400" spc="25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Global</a:t>
            </a:r>
            <a:r>
              <a:rPr dirty="0" sz="1400" spc="310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trading</a:t>
            </a:r>
            <a:endParaRPr sz="14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latin typeface="Poppins"/>
                <a:cs typeface="Poppins"/>
              </a:rPr>
              <a:t>market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263010" y="5611560"/>
            <a:ext cx="1934210" cy="55562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400" b="1">
                <a:latin typeface="Poppins"/>
                <a:cs typeface="Poppins"/>
              </a:rPr>
              <a:t>Eggs</a:t>
            </a:r>
            <a:r>
              <a:rPr dirty="0" sz="1400" spc="29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Global</a:t>
            </a:r>
            <a:r>
              <a:rPr dirty="0" sz="1400" spc="335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trading</a:t>
            </a:r>
            <a:endParaRPr sz="14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400" spc="-10" b="1">
                <a:latin typeface="Poppins"/>
                <a:cs typeface="Poppins"/>
              </a:rPr>
              <a:t>market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29685" y="6308242"/>
            <a:ext cx="134302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65" b="1">
                <a:solidFill>
                  <a:srgbClr val="1BA9D4"/>
                </a:solidFill>
                <a:latin typeface="Poppins"/>
                <a:cs typeface="Poppins"/>
              </a:rPr>
              <a:t>$108</a:t>
            </a:r>
            <a:r>
              <a:rPr dirty="0" sz="2300" spc="175" b="1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Poppins"/>
                <a:cs typeface="Poppins"/>
              </a:rPr>
              <a:t>billion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891276" y="5611560"/>
            <a:ext cx="2209800" cy="55562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400" b="1">
                <a:latin typeface="Poppins"/>
                <a:cs typeface="Poppins"/>
              </a:rPr>
              <a:t>Ethanol</a:t>
            </a:r>
            <a:r>
              <a:rPr dirty="0" sz="1400" spc="38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Global</a:t>
            </a:r>
            <a:r>
              <a:rPr dirty="0" sz="1400" spc="350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trading</a:t>
            </a:r>
            <a:endParaRPr sz="14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400" spc="-10" b="1">
                <a:latin typeface="Poppins"/>
                <a:cs typeface="Poppins"/>
              </a:rPr>
              <a:t>market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947664" y="6308242"/>
            <a:ext cx="126682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65" b="1">
                <a:solidFill>
                  <a:srgbClr val="1BA9D4"/>
                </a:solidFill>
                <a:latin typeface="Poppins"/>
                <a:cs typeface="Poppins"/>
              </a:rPr>
              <a:t>$141</a:t>
            </a:r>
            <a:r>
              <a:rPr dirty="0" sz="2300" spc="130" b="1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Poppins"/>
                <a:cs typeface="Poppins"/>
              </a:rPr>
              <a:t>billion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56387" y="6308242"/>
            <a:ext cx="134874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65" b="1">
                <a:solidFill>
                  <a:srgbClr val="1BA9D4"/>
                </a:solidFill>
                <a:latin typeface="Poppins"/>
                <a:cs typeface="Poppins"/>
              </a:rPr>
              <a:t>$401</a:t>
            </a:r>
            <a:r>
              <a:rPr dirty="0" sz="2300" spc="155" b="1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Poppins"/>
                <a:cs typeface="Poppins"/>
              </a:rPr>
              <a:t>billion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469391" y="6269735"/>
            <a:ext cx="7693025" cy="0"/>
          </a:xfrm>
          <a:custGeom>
            <a:avLst/>
            <a:gdLst/>
            <a:ahLst/>
            <a:cxnLst/>
            <a:rect l="l" t="t" r="r" b="b"/>
            <a:pathLst>
              <a:path w="7693025" h="0">
                <a:moveTo>
                  <a:pt x="0" y="0"/>
                </a:moveTo>
                <a:lnTo>
                  <a:pt x="7692643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0044810" y="425906"/>
            <a:ext cx="2756535" cy="4514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Poppins"/>
                <a:cs typeface="Poppins"/>
              </a:rPr>
              <a:t>The</a:t>
            </a:r>
            <a:r>
              <a:rPr dirty="0" sz="1400" spc="-2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size</a:t>
            </a:r>
            <a:r>
              <a:rPr dirty="0" sz="1400" spc="-1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of</a:t>
            </a:r>
            <a:r>
              <a:rPr dirty="0" sz="1400" spc="-1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the</a:t>
            </a:r>
            <a:r>
              <a:rPr dirty="0" sz="1400" spc="-4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prize</a:t>
            </a:r>
            <a:r>
              <a:rPr dirty="0" sz="1400" spc="5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($USD)</a:t>
            </a:r>
            <a:r>
              <a:rPr dirty="0" sz="1400" spc="-65" b="1">
                <a:latin typeface="Poppins"/>
                <a:cs typeface="Poppins"/>
              </a:rPr>
              <a:t> </a:t>
            </a:r>
            <a:r>
              <a:rPr dirty="0" sz="1400" spc="-25" b="1">
                <a:latin typeface="Poppins"/>
                <a:cs typeface="Poppins"/>
              </a:rPr>
              <a:t>for</a:t>
            </a:r>
            <a:endParaRPr sz="14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Poppins"/>
                <a:cs typeface="Poppins"/>
              </a:rPr>
              <a:t>food</a:t>
            </a:r>
            <a:r>
              <a:rPr dirty="0" sz="1400" spc="-6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commodity</a:t>
            </a:r>
            <a:r>
              <a:rPr dirty="0" sz="1400" spc="-10" b="1">
                <a:latin typeface="Poppins"/>
                <a:cs typeface="Poppins"/>
              </a:rPr>
              <a:t> trading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002139" y="1305755"/>
            <a:ext cx="3002280" cy="113474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algn="ctr" marR="5715">
              <a:lnSpc>
                <a:spcPct val="100000"/>
              </a:lnSpc>
              <a:spcBef>
                <a:spcPts val="855"/>
              </a:spcBef>
            </a:pPr>
            <a:r>
              <a:rPr dirty="0" sz="3400" spc="-20" b="1">
                <a:solidFill>
                  <a:srgbClr val="FFFFFF"/>
                </a:solidFill>
                <a:latin typeface="Poppins"/>
                <a:cs typeface="Poppins"/>
              </a:rPr>
              <a:t>$1.6T</a:t>
            </a:r>
            <a:endParaRPr sz="3400">
              <a:latin typeface="Poppins"/>
              <a:cs typeface="Poppins"/>
            </a:endParaRPr>
          </a:p>
          <a:p>
            <a:pPr algn="ctr" marL="12065" marR="5080">
              <a:lnSpc>
                <a:spcPct val="114300"/>
              </a:lnSpc>
              <a:spcBef>
                <a:spcPts val="60"/>
              </a:spcBef>
            </a:pPr>
            <a:r>
              <a:rPr dirty="0" sz="1400" b="1">
                <a:latin typeface="Poppins"/>
                <a:cs typeface="Poppins"/>
              </a:rPr>
              <a:t>Global</a:t>
            </a:r>
            <a:r>
              <a:rPr dirty="0" sz="1400" spc="10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traded</a:t>
            </a:r>
            <a:r>
              <a:rPr dirty="0" sz="1400" spc="8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exports</a:t>
            </a:r>
            <a:r>
              <a:rPr dirty="0" sz="1400" spc="10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of</a:t>
            </a:r>
            <a:r>
              <a:rPr dirty="0" sz="1400" spc="6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all</a:t>
            </a:r>
            <a:r>
              <a:rPr dirty="0" sz="1400" spc="100" b="1">
                <a:latin typeface="Poppins"/>
                <a:cs typeface="Poppins"/>
              </a:rPr>
              <a:t> </a:t>
            </a:r>
            <a:r>
              <a:rPr dirty="0" sz="1400" spc="-20" b="1">
                <a:latin typeface="Poppins"/>
                <a:cs typeface="Poppins"/>
              </a:rPr>
              <a:t>food </a:t>
            </a:r>
            <a:r>
              <a:rPr dirty="0" sz="1400" b="1">
                <a:latin typeface="Poppins"/>
                <a:cs typeface="Poppins"/>
              </a:rPr>
              <a:t>commodities</a:t>
            </a:r>
            <a:r>
              <a:rPr dirty="0" sz="1400" spc="17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in</a:t>
            </a:r>
            <a:r>
              <a:rPr dirty="0" sz="1400" spc="110" b="1">
                <a:latin typeface="Poppins"/>
                <a:cs typeface="Poppins"/>
              </a:rPr>
              <a:t> </a:t>
            </a:r>
            <a:r>
              <a:rPr dirty="0" sz="1400" spc="-20" b="1">
                <a:latin typeface="Poppins"/>
                <a:cs typeface="Poppins"/>
              </a:rPr>
              <a:t>2020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186796" y="2604267"/>
            <a:ext cx="2708910" cy="113284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dirty="0" sz="3400" spc="-10" b="1">
                <a:solidFill>
                  <a:srgbClr val="FFFFFF"/>
                </a:solidFill>
                <a:latin typeface="Poppins"/>
                <a:cs typeface="Poppins"/>
              </a:rPr>
              <a:t>$800B</a:t>
            </a:r>
            <a:endParaRPr sz="3400"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dirty="0" sz="1400" b="1">
                <a:latin typeface="Poppins"/>
                <a:cs typeface="Poppins"/>
              </a:rPr>
              <a:t>Presuming</a:t>
            </a:r>
            <a:r>
              <a:rPr dirty="0" sz="1400" spc="12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we</a:t>
            </a:r>
            <a:r>
              <a:rPr dirty="0" sz="1400" spc="7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can</a:t>
            </a:r>
            <a:r>
              <a:rPr dirty="0" sz="1400" spc="9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serve</a:t>
            </a:r>
            <a:r>
              <a:rPr dirty="0" sz="1400" spc="75" b="1">
                <a:latin typeface="Poppins"/>
                <a:cs typeface="Poppins"/>
              </a:rPr>
              <a:t> </a:t>
            </a:r>
            <a:r>
              <a:rPr dirty="0" sz="1400" spc="-20" b="1">
                <a:latin typeface="Poppins"/>
                <a:cs typeface="Poppins"/>
              </a:rPr>
              <a:t>half</a:t>
            </a:r>
            <a:endParaRPr sz="1400"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dirty="0" sz="1400" spc="-20" b="1">
                <a:latin typeface="Poppins"/>
                <a:cs typeface="Poppins"/>
              </a:rPr>
              <a:t>of</a:t>
            </a:r>
            <a:r>
              <a:rPr dirty="0" sz="1400" spc="-5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the</a:t>
            </a:r>
            <a:r>
              <a:rPr dirty="0" sz="1400" spc="7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industry</a:t>
            </a:r>
            <a:r>
              <a:rPr dirty="0" sz="1400" spc="130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verticals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970769" y="3886377"/>
            <a:ext cx="3036570" cy="1551305"/>
          </a:xfrm>
          <a:prstGeom prst="rect">
            <a:avLst/>
          </a:prstGeom>
        </p:spPr>
        <p:txBody>
          <a:bodyPr wrap="square" lIns="0" tIns="2355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55"/>
              </a:spcBef>
            </a:pPr>
            <a:r>
              <a:rPr dirty="0" sz="3400" spc="-25" b="1">
                <a:solidFill>
                  <a:srgbClr val="FFFFFF"/>
                </a:solidFill>
                <a:latin typeface="Poppins"/>
                <a:cs typeface="Poppins"/>
              </a:rPr>
              <a:t>$4B</a:t>
            </a:r>
            <a:endParaRPr sz="3400">
              <a:latin typeface="Poppins"/>
              <a:cs typeface="Poppins"/>
            </a:endParaRPr>
          </a:p>
          <a:p>
            <a:pPr algn="ctr" marL="12700" marR="5080" indent="-3175">
              <a:lnSpc>
                <a:spcPct val="112900"/>
              </a:lnSpc>
              <a:spcBef>
                <a:spcPts val="484"/>
              </a:spcBef>
            </a:pPr>
            <a:r>
              <a:rPr dirty="0" sz="1400" b="1">
                <a:latin typeface="Poppins"/>
                <a:cs typeface="Poppins"/>
              </a:rPr>
              <a:t>Global</a:t>
            </a:r>
            <a:r>
              <a:rPr dirty="0" sz="1400" spc="15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commissions</a:t>
            </a:r>
            <a:r>
              <a:rPr dirty="0" sz="1400" spc="229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available </a:t>
            </a:r>
            <a:r>
              <a:rPr dirty="0" sz="1400" b="1">
                <a:latin typeface="Poppins"/>
                <a:cs typeface="Poppins"/>
              </a:rPr>
              <a:t>presuming</a:t>
            </a:r>
            <a:r>
              <a:rPr dirty="0" sz="1400" spc="16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a</a:t>
            </a:r>
            <a:r>
              <a:rPr dirty="0" sz="1400" spc="7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50%</a:t>
            </a:r>
            <a:r>
              <a:rPr dirty="0" sz="1400" spc="12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revenue</a:t>
            </a:r>
            <a:r>
              <a:rPr dirty="0" sz="1400" spc="90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share </a:t>
            </a:r>
            <a:r>
              <a:rPr dirty="0" sz="1400" b="1">
                <a:latin typeface="Poppins"/>
                <a:cs typeface="Poppins"/>
              </a:rPr>
              <a:t>of</a:t>
            </a:r>
            <a:r>
              <a:rPr dirty="0" sz="1400" spc="2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a</a:t>
            </a:r>
            <a:r>
              <a:rPr dirty="0" sz="1400" spc="3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1%</a:t>
            </a:r>
            <a:r>
              <a:rPr dirty="0" sz="1400" spc="35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commission</a:t>
            </a:r>
            <a:endParaRPr sz="1400">
              <a:latin typeface="Poppins"/>
              <a:cs typeface="Poppins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9799319" y="2490215"/>
            <a:ext cx="3395979" cy="5078095"/>
            <a:chOff x="9799319" y="2490215"/>
            <a:chExt cx="3395979" cy="5078095"/>
          </a:xfrm>
        </p:grpSpPr>
        <p:sp>
          <p:nvSpPr>
            <p:cNvPr id="22" name="object 22" descr=""/>
            <p:cNvSpPr/>
            <p:nvPr/>
          </p:nvSpPr>
          <p:spPr>
            <a:xfrm>
              <a:off x="11384280" y="2490215"/>
              <a:ext cx="243840" cy="3100070"/>
            </a:xfrm>
            <a:custGeom>
              <a:avLst/>
              <a:gdLst/>
              <a:ahLst/>
              <a:cxnLst/>
              <a:rect l="l" t="t" r="r" b="b"/>
              <a:pathLst>
                <a:path w="243840" h="3100070">
                  <a:moveTo>
                    <a:pt x="243459" y="2958592"/>
                  </a:moveTo>
                  <a:lnTo>
                    <a:pt x="0" y="2958592"/>
                  </a:lnTo>
                  <a:lnTo>
                    <a:pt x="121666" y="3099562"/>
                  </a:lnTo>
                  <a:lnTo>
                    <a:pt x="243459" y="2958592"/>
                  </a:lnTo>
                  <a:close/>
                </a:path>
                <a:path w="243840" h="3100070">
                  <a:moveTo>
                    <a:pt x="243459" y="1301242"/>
                  </a:moveTo>
                  <a:lnTo>
                    <a:pt x="0" y="1301242"/>
                  </a:lnTo>
                  <a:lnTo>
                    <a:pt x="121666" y="1442212"/>
                  </a:lnTo>
                  <a:lnTo>
                    <a:pt x="243459" y="1301242"/>
                  </a:lnTo>
                  <a:close/>
                </a:path>
                <a:path w="243840" h="3100070">
                  <a:moveTo>
                    <a:pt x="243459" y="0"/>
                  </a:moveTo>
                  <a:lnTo>
                    <a:pt x="0" y="0"/>
                  </a:lnTo>
                  <a:lnTo>
                    <a:pt x="121666" y="140970"/>
                  </a:lnTo>
                  <a:lnTo>
                    <a:pt x="243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799319" y="5687512"/>
              <a:ext cx="3395979" cy="1880235"/>
            </a:xfrm>
            <a:custGeom>
              <a:avLst/>
              <a:gdLst/>
              <a:ahLst/>
              <a:cxnLst/>
              <a:rect l="l" t="t" r="r" b="b"/>
              <a:pathLst>
                <a:path w="3395980" h="1880234">
                  <a:moveTo>
                    <a:pt x="3395472" y="0"/>
                  </a:moveTo>
                  <a:lnTo>
                    <a:pt x="0" y="0"/>
                  </a:lnTo>
                  <a:lnTo>
                    <a:pt x="0" y="1880235"/>
                  </a:lnTo>
                  <a:lnTo>
                    <a:pt x="3395472" y="1880235"/>
                  </a:lnTo>
                  <a:lnTo>
                    <a:pt x="3395472" y="0"/>
                  </a:lnTo>
                  <a:close/>
                </a:path>
              </a:pathLst>
            </a:custGeom>
            <a:solidFill>
              <a:srgbClr val="171F3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9951846" y="5681155"/>
            <a:ext cx="3009265" cy="113474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dirty="0" sz="3400" spc="-10" b="1">
                <a:solidFill>
                  <a:srgbClr val="FFFFFF"/>
                </a:solidFill>
                <a:latin typeface="Poppins"/>
                <a:cs typeface="Poppins"/>
              </a:rPr>
              <a:t>$200M</a:t>
            </a:r>
            <a:endParaRPr sz="3400">
              <a:latin typeface="Poppins"/>
              <a:cs typeface="Poppins"/>
            </a:endParaRPr>
          </a:p>
          <a:p>
            <a:pPr algn="ctr" marL="12700" marR="5080">
              <a:lnSpc>
                <a:spcPct val="114300"/>
              </a:lnSpc>
              <a:spcBef>
                <a:spcPts val="55"/>
              </a:spcBef>
            </a:pPr>
            <a:r>
              <a:rPr dirty="0" sz="1400" b="1">
                <a:solidFill>
                  <a:srgbClr val="FFFFFF"/>
                </a:solidFill>
                <a:latin typeface="Poppins"/>
                <a:cs typeface="Poppins"/>
              </a:rPr>
              <a:t>Possible</a:t>
            </a:r>
            <a:r>
              <a:rPr dirty="0" sz="1400" spc="16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400" b="1">
                <a:solidFill>
                  <a:srgbClr val="FFFFFF"/>
                </a:solidFill>
                <a:latin typeface="Poppins"/>
                <a:cs typeface="Poppins"/>
              </a:rPr>
              <a:t>Nui</a:t>
            </a:r>
            <a:r>
              <a:rPr dirty="0" sz="1400" spc="7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400" b="1">
                <a:solidFill>
                  <a:srgbClr val="FFFFFF"/>
                </a:solidFill>
                <a:latin typeface="Poppins"/>
                <a:cs typeface="Poppins"/>
              </a:rPr>
              <a:t>revenue</a:t>
            </a:r>
            <a:r>
              <a:rPr dirty="0" sz="1400" spc="13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Poppins"/>
                <a:cs typeface="Poppins"/>
              </a:rPr>
              <a:t>obtainable </a:t>
            </a:r>
            <a:r>
              <a:rPr dirty="0" sz="1400" b="1">
                <a:solidFill>
                  <a:srgbClr val="FFFFFF"/>
                </a:solidFill>
                <a:latin typeface="Poppins"/>
                <a:cs typeface="Poppins"/>
              </a:rPr>
              <a:t>assuming</a:t>
            </a:r>
            <a:r>
              <a:rPr dirty="0" sz="1400" spc="15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400" b="1">
                <a:solidFill>
                  <a:srgbClr val="FFFFFF"/>
                </a:solidFill>
                <a:latin typeface="Poppins"/>
                <a:cs typeface="Poppins"/>
              </a:rPr>
              <a:t>a</a:t>
            </a:r>
            <a:r>
              <a:rPr dirty="0" sz="1400" spc="7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400" b="1">
                <a:solidFill>
                  <a:srgbClr val="FFFFFF"/>
                </a:solidFill>
                <a:latin typeface="Poppins"/>
                <a:cs typeface="Poppins"/>
              </a:rPr>
              <a:t>5%</a:t>
            </a:r>
            <a:r>
              <a:rPr dirty="0" sz="1400" spc="7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400" b="1">
                <a:solidFill>
                  <a:srgbClr val="FFFFFF"/>
                </a:solidFill>
                <a:latin typeface="Poppins"/>
                <a:cs typeface="Poppins"/>
              </a:rPr>
              <a:t>market</a:t>
            </a:r>
            <a:r>
              <a:rPr dirty="0" sz="1400" spc="114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Poppins"/>
                <a:cs typeface="Poppins"/>
              </a:rPr>
              <a:t>share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9759695" y="1271015"/>
            <a:ext cx="3164205" cy="0"/>
          </a:xfrm>
          <a:custGeom>
            <a:avLst/>
            <a:gdLst/>
            <a:ahLst/>
            <a:cxnLst/>
            <a:rect l="l" t="t" r="r" b="b"/>
            <a:pathLst>
              <a:path w="3164204" h="0">
                <a:moveTo>
                  <a:pt x="0" y="0"/>
                </a:moveTo>
                <a:lnTo>
                  <a:pt x="31638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dirty="0" spc="-35"/>
              <a:t> </a:t>
            </a:r>
            <a:r>
              <a:rPr dirty="0"/>
              <a:t>Markets</a:t>
            </a:r>
            <a:r>
              <a:rPr dirty="0" spc="-25"/>
              <a:t> </a:t>
            </a:r>
            <a:r>
              <a:rPr dirty="0"/>
              <a:t>Pitch</a:t>
            </a:r>
            <a:r>
              <a:rPr dirty="0" spc="-20"/>
              <a:t> </a:t>
            </a:r>
            <a:r>
              <a:rPr dirty="0"/>
              <a:t>Deck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April</a:t>
            </a:r>
            <a:r>
              <a:rPr dirty="0" spc="-4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806700" y="1346707"/>
            <a:ext cx="2829560" cy="534670"/>
            <a:chOff x="2806700" y="1346707"/>
            <a:chExt cx="2829560" cy="534670"/>
          </a:xfrm>
        </p:grpSpPr>
        <p:sp>
          <p:nvSpPr>
            <p:cNvPr id="3" name="object 3" descr=""/>
            <p:cNvSpPr/>
            <p:nvPr/>
          </p:nvSpPr>
          <p:spPr>
            <a:xfrm>
              <a:off x="2819400" y="1359407"/>
              <a:ext cx="2804160" cy="509270"/>
            </a:xfrm>
            <a:custGeom>
              <a:avLst/>
              <a:gdLst/>
              <a:ahLst/>
              <a:cxnLst/>
              <a:rect l="l" t="t" r="r" b="b"/>
              <a:pathLst>
                <a:path w="2804160" h="509269">
                  <a:moveTo>
                    <a:pt x="2549652" y="0"/>
                  </a:moveTo>
                  <a:lnTo>
                    <a:pt x="0" y="0"/>
                  </a:lnTo>
                  <a:lnTo>
                    <a:pt x="0" y="509015"/>
                  </a:lnTo>
                  <a:lnTo>
                    <a:pt x="2549652" y="509015"/>
                  </a:lnTo>
                  <a:lnTo>
                    <a:pt x="2804160" y="254508"/>
                  </a:lnTo>
                  <a:lnTo>
                    <a:pt x="2549652" y="0"/>
                  </a:lnTo>
                  <a:close/>
                </a:path>
              </a:pathLst>
            </a:custGeom>
            <a:solidFill>
              <a:srgbClr val="1BA9D5">
                <a:alpha val="5215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819400" y="1359407"/>
              <a:ext cx="2804160" cy="509270"/>
            </a:xfrm>
            <a:custGeom>
              <a:avLst/>
              <a:gdLst/>
              <a:ahLst/>
              <a:cxnLst/>
              <a:rect l="l" t="t" r="r" b="b"/>
              <a:pathLst>
                <a:path w="2804160" h="509269">
                  <a:moveTo>
                    <a:pt x="0" y="0"/>
                  </a:moveTo>
                  <a:lnTo>
                    <a:pt x="2549652" y="0"/>
                  </a:lnTo>
                  <a:lnTo>
                    <a:pt x="2804160" y="254508"/>
                  </a:lnTo>
                  <a:lnTo>
                    <a:pt x="2549652" y="509015"/>
                  </a:lnTo>
                  <a:lnTo>
                    <a:pt x="0" y="50901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6138164" y="1346707"/>
            <a:ext cx="2832735" cy="534670"/>
            <a:chOff x="6138164" y="1346707"/>
            <a:chExt cx="2832735" cy="534670"/>
          </a:xfrm>
        </p:grpSpPr>
        <p:sp>
          <p:nvSpPr>
            <p:cNvPr id="6" name="object 6" descr=""/>
            <p:cNvSpPr/>
            <p:nvPr/>
          </p:nvSpPr>
          <p:spPr>
            <a:xfrm>
              <a:off x="6150864" y="1359407"/>
              <a:ext cx="2807335" cy="509270"/>
            </a:xfrm>
            <a:custGeom>
              <a:avLst/>
              <a:gdLst/>
              <a:ahLst/>
              <a:cxnLst/>
              <a:rect l="l" t="t" r="r" b="b"/>
              <a:pathLst>
                <a:path w="2807334" h="509269">
                  <a:moveTo>
                    <a:pt x="2552700" y="0"/>
                  </a:moveTo>
                  <a:lnTo>
                    <a:pt x="0" y="0"/>
                  </a:lnTo>
                  <a:lnTo>
                    <a:pt x="0" y="509015"/>
                  </a:lnTo>
                  <a:lnTo>
                    <a:pt x="2552700" y="509015"/>
                  </a:lnTo>
                  <a:lnTo>
                    <a:pt x="2807208" y="254508"/>
                  </a:lnTo>
                  <a:lnTo>
                    <a:pt x="2552700" y="0"/>
                  </a:lnTo>
                  <a:close/>
                </a:path>
              </a:pathLst>
            </a:custGeom>
            <a:solidFill>
              <a:srgbClr val="1BA9D5">
                <a:alpha val="5215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50864" y="1359407"/>
              <a:ext cx="2807335" cy="509270"/>
            </a:xfrm>
            <a:custGeom>
              <a:avLst/>
              <a:gdLst/>
              <a:ahLst/>
              <a:cxnLst/>
              <a:rect l="l" t="t" r="r" b="b"/>
              <a:pathLst>
                <a:path w="2807334" h="509269">
                  <a:moveTo>
                    <a:pt x="0" y="0"/>
                  </a:moveTo>
                  <a:lnTo>
                    <a:pt x="2552700" y="0"/>
                  </a:lnTo>
                  <a:lnTo>
                    <a:pt x="2807208" y="254508"/>
                  </a:lnTo>
                  <a:lnTo>
                    <a:pt x="2552700" y="509015"/>
                  </a:lnTo>
                  <a:lnTo>
                    <a:pt x="0" y="509015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3072384" y="1472183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19">
                <a:moveTo>
                  <a:pt x="273939" y="136906"/>
                </a:moveTo>
                <a:lnTo>
                  <a:pt x="266954" y="93726"/>
                </a:lnTo>
                <a:lnTo>
                  <a:pt x="247523" y="56007"/>
                </a:lnTo>
                <a:lnTo>
                  <a:pt x="217805" y="26416"/>
                </a:lnTo>
                <a:lnTo>
                  <a:pt x="180213" y="6985"/>
                </a:lnTo>
                <a:lnTo>
                  <a:pt x="136906" y="0"/>
                </a:lnTo>
                <a:lnTo>
                  <a:pt x="93726" y="6985"/>
                </a:lnTo>
                <a:lnTo>
                  <a:pt x="56134" y="26416"/>
                </a:lnTo>
                <a:lnTo>
                  <a:pt x="26416" y="56007"/>
                </a:lnTo>
                <a:lnTo>
                  <a:pt x="6985" y="93726"/>
                </a:lnTo>
                <a:lnTo>
                  <a:pt x="0" y="136906"/>
                </a:lnTo>
                <a:lnTo>
                  <a:pt x="6985" y="180213"/>
                </a:lnTo>
                <a:lnTo>
                  <a:pt x="26416" y="217805"/>
                </a:lnTo>
                <a:lnTo>
                  <a:pt x="56134" y="247523"/>
                </a:lnTo>
                <a:lnTo>
                  <a:pt x="93726" y="266954"/>
                </a:lnTo>
                <a:lnTo>
                  <a:pt x="136906" y="273939"/>
                </a:lnTo>
                <a:lnTo>
                  <a:pt x="180213" y="266954"/>
                </a:lnTo>
                <a:lnTo>
                  <a:pt x="217805" y="247523"/>
                </a:lnTo>
                <a:lnTo>
                  <a:pt x="247523" y="217805"/>
                </a:lnTo>
                <a:lnTo>
                  <a:pt x="266954" y="180213"/>
                </a:lnTo>
                <a:lnTo>
                  <a:pt x="273939" y="136906"/>
                </a:lnTo>
                <a:close/>
              </a:path>
            </a:pathLst>
          </a:custGeom>
          <a:solidFill>
            <a:srgbClr val="4267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160902" y="1501901"/>
            <a:ext cx="7874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FFFFFF"/>
                </a:solidFill>
                <a:latin typeface="Poppins"/>
                <a:cs typeface="Poppins"/>
              </a:rPr>
              <a:t>1</a:t>
            </a:r>
            <a:endParaRPr sz="1100">
              <a:latin typeface="Poppins"/>
              <a:cs typeface="Poppin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9047" cy="7568181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2782823" y="4623866"/>
            <a:ext cx="10064115" cy="816610"/>
            <a:chOff x="2782823" y="4623866"/>
            <a:chExt cx="10064115" cy="816610"/>
          </a:xfrm>
        </p:grpSpPr>
        <p:sp>
          <p:nvSpPr>
            <p:cNvPr id="12" name="object 12" descr=""/>
            <p:cNvSpPr/>
            <p:nvPr/>
          </p:nvSpPr>
          <p:spPr>
            <a:xfrm>
              <a:off x="2782823" y="4623866"/>
              <a:ext cx="10064115" cy="816610"/>
            </a:xfrm>
            <a:custGeom>
              <a:avLst/>
              <a:gdLst/>
              <a:ahLst/>
              <a:cxnLst/>
              <a:rect l="l" t="t" r="r" b="b"/>
              <a:pathLst>
                <a:path w="10064115" h="816610">
                  <a:moveTo>
                    <a:pt x="10064115" y="0"/>
                  </a:moveTo>
                  <a:lnTo>
                    <a:pt x="0" y="0"/>
                  </a:lnTo>
                  <a:lnTo>
                    <a:pt x="0" y="816305"/>
                  </a:lnTo>
                  <a:lnTo>
                    <a:pt x="10064115" y="816305"/>
                  </a:lnTo>
                  <a:lnTo>
                    <a:pt x="10064115" y="0"/>
                  </a:lnTo>
                  <a:close/>
                </a:path>
              </a:pathLst>
            </a:custGeom>
            <a:solidFill>
              <a:srgbClr val="1BA9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5991" y="4727447"/>
              <a:ext cx="448056" cy="44500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9359" y="4672583"/>
              <a:ext cx="481584" cy="46939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81288" y="4748783"/>
              <a:ext cx="405383" cy="40538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84280" y="4794503"/>
              <a:ext cx="390144" cy="313944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1320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Six years</a:t>
            </a:r>
            <a:r>
              <a:rPr dirty="0" spc="10"/>
              <a:t> </a:t>
            </a:r>
            <a:r>
              <a:rPr dirty="0"/>
              <a:t>ago,</a:t>
            </a:r>
            <a:r>
              <a:rPr dirty="0" spc="-10"/>
              <a:t> </a:t>
            </a:r>
            <a:r>
              <a:rPr dirty="0"/>
              <a:t>we</a:t>
            </a:r>
            <a:r>
              <a:rPr dirty="0" spc="10"/>
              <a:t> </a:t>
            </a:r>
            <a:r>
              <a:rPr dirty="0"/>
              <a:t>created</a:t>
            </a:r>
            <a:r>
              <a:rPr dirty="0" spc="1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“Platform</a:t>
            </a:r>
            <a:r>
              <a:rPr dirty="0" spc="25"/>
              <a:t> </a:t>
            </a:r>
            <a:r>
              <a:rPr dirty="0"/>
              <a:t>as</a:t>
            </a:r>
            <a:r>
              <a:rPr dirty="0" spc="-15"/>
              <a:t> 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Service”</a:t>
            </a:r>
            <a:r>
              <a:rPr dirty="0" spc="10"/>
              <a:t> </a:t>
            </a:r>
            <a:r>
              <a:rPr dirty="0"/>
              <a:t>business</a:t>
            </a:r>
            <a:r>
              <a:rPr dirty="0" spc="45"/>
              <a:t> </a:t>
            </a:r>
            <a:r>
              <a:rPr dirty="0" spc="-10"/>
              <a:t>providing</a:t>
            </a:r>
            <a:r>
              <a:rPr dirty="0" spc="-95"/>
              <a:t> </a:t>
            </a:r>
            <a:r>
              <a:rPr dirty="0" spc="-10"/>
              <a:t>white-</a:t>
            </a:r>
            <a:r>
              <a:rPr dirty="0"/>
              <a:t>label</a:t>
            </a:r>
            <a:r>
              <a:rPr dirty="0" spc="30"/>
              <a:t> </a:t>
            </a:r>
            <a:r>
              <a:rPr dirty="0"/>
              <a:t>platforms</a:t>
            </a:r>
            <a:r>
              <a:rPr dirty="0" spc="10"/>
              <a:t> </a:t>
            </a:r>
            <a:r>
              <a:rPr dirty="0"/>
              <a:t>for</a:t>
            </a:r>
            <a:r>
              <a:rPr dirty="0" spc="20"/>
              <a:t> </a:t>
            </a:r>
            <a:r>
              <a:rPr dirty="0"/>
              <a:t>use</a:t>
            </a:r>
            <a:r>
              <a:rPr dirty="0" spc="-15"/>
              <a:t> </a:t>
            </a:r>
            <a:r>
              <a:rPr dirty="0"/>
              <a:t>as</a:t>
            </a:r>
            <a:r>
              <a:rPr dirty="0" spc="10"/>
              <a:t> </a:t>
            </a:r>
            <a:r>
              <a:rPr dirty="0"/>
              <a:t>private</a:t>
            </a:r>
            <a:r>
              <a:rPr dirty="0" spc="10"/>
              <a:t> </a:t>
            </a:r>
            <a:r>
              <a:rPr dirty="0" spc="-10"/>
              <a:t>digital </a:t>
            </a:r>
            <a:r>
              <a:rPr dirty="0"/>
              <a:t>channels for</a:t>
            </a:r>
            <a:r>
              <a:rPr dirty="0" spc="-5"/>
              <a:t> </a:t>
            </a:r>
            <a:r>
              <a:rPr dirty="0"/>
              <a:t>single</a:t>
            </a:r>
            <a:r>
              <a:rPr dirty="0" spc="40"/>
              <a:t> </a:t>
            </a:r>
            <a:r>
              <a:rPr dirty="0" spc="-10"/>
              <a:t>exporters.</a:t>
            </a:r>
            <a:r>
              <a:rPr dirty="0" spc="-95"/>
              <a:t> </a:t>
            </a:r>
            <a:r>
              <a:rPr dirty="0"/>
              <a:t>Soon</a:t>
            </a:r>
            <a:r>
              <a:rPr dirty="0" spc="-15"/>
              <a:t> </a:t>
            </a:r>
            <a:r>
              <a:rPr dirty="0"/>
              <a:t>after,</a:t>
            </a:r>
            <a:r>
              <a:rPr dirty="0" spc="10"/>
              <a:t> </a:t>
            </a:r>
            <a:r>
              <a:rPr dirty="0"/>
              <a:t>our</a:t>
            </a:r>
            <a:r>
              <a:rPr dirty="0" spc="-15"/>
              <a:t> </a:t>
            </a:r>
            <a:r>
              <a:rPr dirty="0"/>
              <a:t>platforms</a:t>
            </a:r>
            <a:r>
              <a:rPr dirty="0" spc="10"/>
              <a:t> </a:t>
            </a:r>
            <a:r>
              <a:rPr dirty="0"/>
              <a:t>started</a:t>
            </a:r>
            <a:r>
              <a:rPr dirty="0" spc="10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be</a:t>
            </a:r>
            <a:r>
              <a:rPr dirty="0" spc="10"/>
              <a:t> </a:t>
            </a:r>
            <a:r>
              <a:rPr dirty="0"/>
              <a:t>used</a:t>
            </a:r>
            <a:r>
              <a:rPr dirty="0" spc="-10"/>
              <a:t> </a:t>
            </a:r>
            <a:r>
              <a:rPr dirty="0"/>
              <a:t>by</a:t>
            </a:r>
            <a:r>
              <a:rPr dirty="0" spc="5"/>
              <a:t> </a:t>
            </a:r>
            <a:r>
              <a:rPr dirty="0"/>
              <a:t>independent</a:t>
            </a:r>
            <a:r>
              <a:rPr dirty="0" spc="30"/>
              <a:t> </a:t>
            </a:r>
            <a:r>
              <a:rPr dirty="0" spc="-10"/>
              <a:t>marketplace</a:t>
            </a:r>
            <a:r>
              <a:rPr dirty="0" spc="-80"/>
              <a:t> </a:t>
            </a:r>
            <a:r>
              <a:rPr dirty="0"/>
              <a:t>operators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 spc="-25"/>
              <a:t>run </a:t>
            </a:r>
            <a:r>
              <a:rPr dirty="0"/>
              <a:t>multi</a:t>
            </a:r>
            <a:r>
              <a:rPr dirty="0" spc="-10"/>
              <a:t> </a:t>
            </a:r>
            <a:r>
              <a:rPr dirty="0"/>
              <a:t>seller/multi</a:t>
            </a:r>
            <a:r>
              <a:rPr dirty="0" spc="15"/>
              <a:t> </a:t>
            </a:r>
            <a:r>
              <a:rPr dirty="0"/>
              <a:t>buyer</a:t>
            </a:r>
            <a:r>
              <a:rPr dirty="0" spc="5"/>
              <a:t> </a:t>
            </a:r>
            <a:r>
              <a:rPr dirty="0"/>
              <a:t>digital</a:t>
            </a:r>
            <a:r>
              <a:rPr dirty="0" spc="40"/>
              <a:t> </a:t>
            </a:r>
            <a:r>
              <a:rPr dirty="0" spc="-10"/>
              <a:t>marketplaces.</a:t>
            </a:r>
          </a:p>
          <a:p>
            <a:pPr marL="1513205">
              <a:lnSpc>
                <a:spcPct val="100000"/>
              </a:lnSpc>
              <a:spcBef>
                <a:spcPts val="1490"/>
              </a:spcBef>
            </a:pPr>
            <a:r>
              <a:rPr dirty="0"/>
              <a:t>We</a:t>
            </a:r>
            <a:r>
              <a:rPr dirty="0" spc="-10"/>
              <a:t> </a:t>
            </a:r>
            <a:r>
              <a:rPr dirty="0"/>
              <a:t>are</a:t>
            </a:r>
            <a:r>
              <a:rPr dirty="0" spc="-15"/>
              <a:t> </a:t>
            </a:r>
            <a:r>
              <a:rPr dirty="0"/>
              <a:t>stepping</a:t>
            </a:r>
            <a:r>
              <a:rPr dirty="0" spc="5"/>
              <a:t> </a:t>
            </a:r>
            <a:r>
              <a:rPr dirty="0"/>
              <a:t>into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role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platform</a:t>
            </a:r>
            <a:r>
              <a:rPr dirty="0" spc="15"/>
              <a:t> </a:t>
            </a:r>
            <a:r>
              <a:rPr dirty="0"/>
              <a:t>operator</a:t>
            </a:r>
            <a:r>
              <a:rPr dirty="0" spc="-10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/>
              <a:t>will</a:t>
            </a:r>
            <a:r>
              <a:rPr dirty="0" spc="20"/>
              <a:t> </a:t>
            </a:r>
            <a:r>
              <a:rPr dirty="0"/>
              <a:t>expand</a:t>
            </a:r>
            <a:r>
              <a:rPr dirty="0" spc="-10"/>
              <a:t> </a:t>
            </a:r>
            <a:r>
              <a:rPr dirty="0"/>
              <a:t>our</a:t>
            </a:r>
            <a:r>
              <a:rPr dirty="0" spc="30"/>
              <a:t> </a:t>
            </a:r>
            <a:r>
              <a:rPr dirty="0"/>
              <a:t>multi</a:t>
            </a:r>
            <a:r>
              <a:rPr dirty="0" spc="-45"/>
              <a:t> </a:t>
            </a:r>
            <a:r>
              <a:rPr dirty="0"/>
              <a:t>seller/multi</a:t>
            </a:r>
            <a:r>
              <a:rPr dirty="0" spc="25"/>
              <a:t> </a:t>
            </a:r>
            <a:r>
              <a:rPr dirty="0"/>
              <a:t>buyer</a:t>
            </a:r>
            <a:r>
              <a:rPr dirty="0" spc="-10"/>
              <a:t> </a:t>
            </a:r>
            <a:r>
              <a:rPr dirty="0"/>
              <a:t>platforms in</a:t>
            </a:r>
            <a:r>
              <a:rPr dirty="0" spc="5"/>
              <a:t> </a:t>
            </a:r>
            <a:r>
              <a:rPr dirty="0"/>
              <a:t>Europe</a:t>
            </a:r>
            <a:r>
              <a:rPr dirty="0" spc="-40"/>
              <a:t> </a:t>
            </a:r>
            <a:r>
              <a:rPr dirty="0" spc="-25"/>
              <a:t>and</a:t>
            </a:r>
          </a:p>
          <a:p>
            <a:pPr marL="1513205">
              <a:lnSpc>
                <a:spcPct val="100000"/>
              </a:lnSpc>
              <a:spcBef>
                <a:spcPts val="70"/>
              </a:spcBef>
            </a:pPr>
            <a:r>
              <a:rPr dirty="0"/>
              <a:t>North</a:t>
            </a:r>
            <a:r>
              <a:rPr dirty="0" spc="-25"/>
              <a:t> </a:t>
            </a:r>
            <a:r>
              <a:rPr dirty="0" spc="-10"/>
              <a:t>America.</a:t>
            </a:r>
          </a:p>
          <a:p>
            <a:pPr marL="1500505">
              <a:lnSpc>
                <a:spcPct val="100000"/>
              </a:lnSpc>
              <a:spcBef>
                <a:spcPts val="40"/>
              </a:spcBef>
            </a:pPr>
            <a:endParaRPr sz="850"/>
          </a:p>
          <a:p>
            <a:pPr marL="1513205">
              <a:lnSpc>
                <a:spcPct val="100000"/>
              </a:lnSpc>
            </a:pPr>
            <a:r>
              <a:rPr dirty="0"/>
              <a:t>We</a:t>
            </a:r>
            <a:r>
              <a:rPr dirty="0" spc="10"/>
              <a:t> </a:t>
            </a:r>
            <a:r>
              <a:rPr dirty="0"/>
              <a:t>have</a:t>
            </a:r>
            <a:r>
              <a:rPr dirty="0" spc="-10"/>
              <a:t> </a:t>
            </a:r>
            <a:r>
              <a:rPr dirty="0"/>
              <a:t>three</a:t>
            </a:r>
            <a:r>
              <a:rPr dirty="0" spc="10"/>
              <a:t> </a:t>
            </a:r>
            <a:r>
              <a:rPr dirty="0"/>
              <a:t>forms</a:t>
            </a:r>
            <a:r>
              <a:rPr dirty="0" spc="-15"/>
              <a:t> </a:t>
            </a:r>
            <a:r>
              <a:rPr dirty="0"/>
              <a:t>of income:</a:t>
            </a:r>
            <a:r>
              <a:rPr dirty="0" spc="-5"/>
              <a:t> </a:t>
            </a:r>
            <a:r>
              <a:rPr dirty="0"/>
              <a:t>implementation</a:t>
            </a:r>
            <a:r>
              <a:rPr dirty="0" spc="35"/>
              <a:t> </a:t>
            </a:r>
            <a:r>
              <a:rPr dirty="0"/>
              <a:t>fees,</a:t>
            </a:r>
            <a:r>
              <a:rPr dirty="0" spc="10"/>
              <a:t> </a:t>
            </a:r>
            <a:r>
              <a:rPr dirty="0"/>
              <a:t>subscription</a:t>
            </a:r>
            <a:r>
              <a:rPr dirty="0" spc="45"/>
              <a:t> </a:t>
            </a:r>
            <a:r>
              <a:rPr dirty="0" spc="-10"/>
              <a:t>charges,</a:t>
            </a:r>
            <a:r>
              <a:rPr dirty="0" spc="-100"/>
              <a:t> </a:t>
            </a:r>
            <a:r>
              <a:rPr dirty="0"/>
              <a:t>and</a:t>
            </a:r>
            <a:r>
              <a:rPr dirty="0" spc="-5"/>
              <a:t> </a:t>
            </a:r>
            <a:r>
              <a:rPr dirty="0"/>
              <a:t>trade</a:t>
            </a:r>
            <a:r>
              <a:rPr dirty="0" spc="20"/>
              <a:t> </a:t>
            </a:r>
            <a:r>
              <a:rPr dirty="0" spc="-10"/>
              <a:t>commissions.</a:t>
            </a:r>
          </a:p>
          <a:p>
            <a:pPr marL="1500505">
              <a:lnSpc>
                <a:spcPct val="100000"/>
              </a:lnSpc>
              <a:spcBef>
                <a:spcPts val="40"/>
              </a:spcBef>
            </a:pPr>
            <a:endParaRPr sz="1750"/>
          </a:p>
          <a:p>
            <a:pPr marL="1513205">
              <a:lnSpc>
                <a:spcPct val="100000"/>
              </a:lnSpc>
            </a:pPr>
            <a:r>
              <a:rPr dirty="0" b="1">
                <a:solidFill>
                  <a:srgbClr val="000000"/>
                </a:solidFill>
                <a:latin typeface="Poppins"/>
                <a:cs typeface="Poppins"/>
              </a:rPr>
              <a:t>Nui</a:t>
            </a:r>
            <a:r>
              <a:rPr dirty="0" spc="-35" b="1">
                <a:solidFill>
                  <a:srgbClr val="000000"/>
                </a:solidFill>
                <a:latin typeface="Poppins"/>
                <a:cs typeface="Poppins"/>
              </a:rPr>
              <a:t> </a:t>
            </a:r>
            <a:r>
              <a:rPr dirty="0" b="1">
                <a:solidFill>
                  <a:srgbClr val="000000"/>
                </a:solidFill>
                <a:latin typeface="Poppins"/>
                <a:cs typeface="Poppins"/>
              </a:rPr>
              <a:t>platforms</a:t>
            </a:r>
            <a:r>
              <a:rPr dirty="0" spc="10" b="1">
                <a:solidFill>
                  <a:srgbClr val="000000"/>
                </a:solidFill>
                <a:latin typeface="Poppins"/>
                <a:cs typeface="Poppins"/>
              </a:rPr>
              <a:t> </a:t>
            </a:r>
            <a:r>
              <a:rPr dirty="0" spc="-10" b="1">
                <a:solidFill>
                  <a:srgbClr val="000000"/>
                </a:solidFill>
                <a:latin typeface="Poppins"/>
                <a:cs typeface="Poppins"/>
              </a:rPr>
              <a:t>provide: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3137026" y="5122290"/>
            <a:ext cx="171259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00" spc="-10" b="1">
                <a:solidFill>
                  <a:srgbClr val="FFFFFF"/>
                </a:solidFill>
                <a:latin typeface="Poppins"/>
                <a:cs typeface="Poppins"/>
              </a:rPr>
              <a:t>Increased </a:t>
            </a: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trade</a:t>
            </a:r>
            <a:r>
              <a:rPr dirty="0" sz="1000" spc="-2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Poppins"/>
                <a:cs typeface="Poppins"/>
              </a:rPr>
              <a:t>efficiency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617209" y="5122290"/>
            <a:ext cx="192278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00" spc="-10" b="1">
                <a:solidFill>
                  <a:srgbClr val="FFFFFF"/>
                </a:solidFill>
                <a:latin typeface="Poppins"/>
                <a:cs typeface="Poppins"/>
              </a:rPr>
              <a:t>Improved</a:t>
            </a:r>
            <a:r>
              <a:rPr dirty="0" sz="1000" spc="-1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price</a:t>
            </a:r>
            <a:r>
              <a:rPr dirty="0" sz="1000" spc="-10" b="1">
                <a:solidFill>
                  <a:srgbClr val="FFFFFF"/>
                </a:solidFill>
                <a:latin typeface="Poppins"/>
                <a:cs typeface="Poppins"/>
              </a:rPr>
              <a:t> transparency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341106" y="5122290"/>
            <a:ext cx="135953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00" spc="-10" b="1">
                <a:solidFill>
                  <a:srgbClr val="FFFFFF"/>
                </a:solidFill>
                <a:latin typeface="Poppins"/>
                <a:cs typeface="Poppins"/>
              </a:rPr>
              <a:t>Enriched</a:t>
            </a:r>
            <a:r>
              <a:rPr dirty="0" sz="1000" spc="-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market</a:t>
            </a:r>
            <a:r>
              <a:rPr dirty="0" sz="1000" spc="-3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Poppins"/>
                <a:cs typeface="Poppins"/>
              </a:rPr>
              <a:t>info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768583" y="5122290"/>
            <a:ext cx="1659889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Expanded</a:t>
            </a:r>
            <a:r>
              <a:rPr dirty="0" sz="1000" spc="-8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market</a:t>
            </a:r>
            <a:r>
              <a:rPr dirty="0" sz="1000" spc="-4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Poppins"/>
                <a:cs typeface="Poppins"/>
              </a:rPr>
              <a:t>access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782823" y="5440679"/>
            <a:ext cx="2490470" cy="1926589"/>
          </a:xfrm>
          <a:prstGeom prst="rect">
            <a:avLst/>
          </a:prstGeom>
          <a:solidFill>
            <a:srgbClr val="04B8D3">
              <a:alpha val="5097"/>
            </a:srgbClr>
          </a:solidFill>
        </p:spPr>
        <p:txBody>
          <a:bodyPr wrap="square" lIns="0" tIns="162560" rIns="0" bIns="0" rtlCol="0" vert="horz">
            <a:spAutoFit/>
          </a:bodyPr>
          <a:lstStyle/>
          <a:p>
            <a:pPr marL="130175" marR="420370">
              <a:lnSpc>
                <a:spcPct val="106500"/>
              </a:lnSpc>
              <a:spcBef>
                <a:spcPts val="1280"/>
              </a:spcBef>
            </a:pPr>
            <a:r>
              <a:rPr dirty="0" sz="1100">
                <a:latin typeface="Poppins"/>
                <a:cs typeface="Poppins"/>
              </a:rPr>
              <a:t>Nui</a:t>
            </a:r>
            <a:r>
              <a:rPr dirty="0" sz="1100" spc="-3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platforms</a:t>
            </a:r>
            <a:r>
              <a:rPr dirty="0" sz="1100" spc="-35">
                <a:latin typeface="Poppins"/>
                <a:cs typeface="Poppins"/>
              </a:rPr>
              <a:t> </a:t>
            </a:r>
            <a:r>
              <a:rPr dirty="0" sz="1100" spc="-10">
                <a:latin typeface="Poppins"/>
                <a:cs typeface="Poppins"/>
              </a:rPr>
              <a:t>streamline </a:t>
            </a:r>
            <a:r>
              <a:rPr dirty="0" sz="1100">
                <a:latin typeface="Poppins"/>
                <a:cs typeface="Poppins"/>
              </a:rPr>
              <a:t>the</a:t>
            </a:r>
            <a:r>
              <a:rPr dirty="0" sz="1100" spc="-4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sales</a:t>
            </a:r>
            <a:r>
              <a:rPr dirty="0" sz="1100" spc="-2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process,</a:t>
            </a:r>
            <a:r>
              <a:rPr dirty="0" sz="1100" spc="-45">
                <a:latin typeface="Poppins"/>
                <a:cs typeface="Poppins"/>
              </a:rPr>
              <a:t> </a:t>
            </a:r>
            <a:r>
              <a:rPr dirty="0" sz="1100" spc="-10">
                <a:latin typeface="Poppins"/>
                <a:cs typeface="Poppins"/>
              </a:rPr>
              <a:t>reducing </a:t>
            </a:r>
            <a:r>
              <a:rPr dirty="0" sz="1100">
                <a:latin typeface="Poppins"/>
                <a:cs typeface="Poppins"/>
              </a:rPr>
              <a:t>the</a:t>
            </a:r>
            <a:r>
              <a:rPr dirty="0" sz="1100" spc="-4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time</a:t>
            </a:r>
            <a:r>
              <a:rPr dirty="0" sz="1100" spc="1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and</a:t>
            </a:r>
            <a:r>
              <a:rPr dirty="0" sz="1100" spc="-5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effort</a:t>
            </a:r>
            <a:r>
              <a:rPr dirty="0" sz="1100" spc="-10">
                <a:latin typeface="Poppins"/>
                <a:cs typeface="Poppins"/>
              </a:rPr>
              <a:t> required</a:t>
            </a:r>
            <a:endParaRPr sz="1100">
              <a:latin typeface="Poppins"/>
              <a:cs typeface="Poppins"/>
            </a:endParaRPr>
          </a:p>
          <a:p>
            <a:pPr marL="130175" marR="212725">
              <a:lnSpc>
                <a:spcPct val="105400"/>
              </a:lnSpc>
            </a:pPr>
            <a:r>
              <a:rPr dirty="0" sz="1100">
                <a:latin typeface="Poppins"/>
                <a:cs typeface="Poppins"/>
              </a:rPr>
              <a:t>for</a:t>
            </a:r>
            <a:r>
              <a:rPr dirty="0" sz="1100" spc="-1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a</a:t>
            </a:r>
            <a:r>
              <a:rPr dirty="0" sz="1100" spc="-1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trade</a:t>
            </a:r>
            <a:r>
              <a:rPr dirty="0" sz="1100" spc="-2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to</a:t>
            </a:r>
            <a:r>
              <a:rPr dirty="0" sz="1100" spc="-2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take</a:t>
            </a:r>
            <a:r>
              <a:rPr dirty="0" sz="1100" spc="-4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place.</a:t>
            </a:r>
            <a:r>
              <a:rPr dirty="0" sz="1100" spc="-15">
                <a:latin typeface="Poppins"/>
                <a:cs typeface="Poppins"/>
              </a:rPr>
              <a:t> </a:t>
            </a:r>
            <a:r>
              <a:rPr dirty="0" sz="1100" spc="-20">
                <a:latin typeface="Poppins"/>
                <a:cs typeface="Poppins"/>
              </a:rPr>
              <a:t>When </a:t>
            </a:r>
            <a:r>
              <a:rPr dirty="0" sz="1100">
                <a:latin typeface="Poppins"/>
                <a:cs typeface="Poppins"/>
              </a:rPr>
              <a:t>you</a:t>
            </a:r>
            <a:r>
              <a:rPr dirty="0" sz="1100" spc="-3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start</a:t>
            </a:r>
            <a:r>
              <a:rPr dirty="0" sz="1100" spc="-4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using</a:t>
            </a:r>
            <a:r>
              <a:rPr dirty="0" sz="1100" spc="-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a</a:t>
            </a:r>
            <a:r>
              <a:rPr dirty="0" sz="1100" spc="-5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Nui </a:t>
            </a:r>
            <a:r>
              <a:rPr dirty="0" sz="1100" spc="-10">
                <a:latin typeface="Poppins"/>
                <a:cs typeface="Poppins"/>
              </a:rPr>
              <a:t>platform,</a:t>
            </a:r>
            <a:endParaRPr sz="1100">
              <a:latin typeface="Poppins"/>
              <a:cs typeface="Poppins"/>
            </a:endParaRPr>
          </a:p>
          <a:p>
            <a:pPr marL="130175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latin typeface="Poppins"/>
                <a:cs typeface="Poppins"/>
              </a:rPr>
              <a:t>this</a:t>
            </a:r>
            <a:r>
              <a:rPr dirty="0" sz="1100" spc="-3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increased</a:t>
            </a:r>
            <a:r>
              <a:rPr dirty="0" sz="1100" spc="-4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level</a:t>
            </a:r>
            <a:r>
              <a:rPr dirty="0" sz="1100" spc="-3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of</a:t>
            </a:r>
            <a:r>
              <a:rPr dirty="0" sz="1100" spc="-20">
                <a:latin typeface="Poppins"/>
                <a:cs typeface="Poppins"/>
              </a:rPr>
              <a:t> </a:t>
            </a:r>
            <a:r>
              <a:rPr dirty="0" sz="1100" spc="-10">
                <a:latin typeface="Poppins"/>
                <a:cs typeface="Poppins"/>
              </a:rPr>
              <a:t>efficiency</a:t>
            </a:r>
            <a:endParaRPr sz="1100">
              <a:latin typeface="Poppins"/>
              <a:cs typeface="Poppins"/>
            </a:endParaRPr>
          </a:p>
          <a:p>
            <a:pPr marL="130175" marR="478790">
              <a:lnSpc>
                <a:spcPts val="1460"/>
              </a:lnSpc>
              <a:spcBef>
                <a:spcPts val="10"/>
              </a:spcBef>
            </a:pPr>
            <a:r>
              <a:rPr dirty="0" sz="1100">
                <a:latin typeface="Poppins"/>
                <a:cs typeface="Poppins"/>
              </a:rPr>
              <a:t>is</a:t>
            </a:r>
            <a:r>
              <a:rPr dirty="0" sz="1100" spc="-5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noticeable</a:t>
            </a:r>
            <a:r>
              <a:rPr dirty="0" sz="1100" spc="-2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right</a:t>
            </a:r>
            <a:r>
              <a:rPr dirty="0" sz="1100" spc="-2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from</a:t>
            </a:r>
            <a:r>
              <a:rPr dirty="0" sz="1100" spc="-10">
                <a:latin typeface="Poppins"/>
                <a:cs typeface="Poppins"/>
              </a:rPr>
              <a:t> </a:t>
            </a:r>
            <a:r>
              <a:rPr dirty="0" sz="1100" spc="-25">
                <a:latin typeface="Poppins"/>
                <a:cs typeface="Poppins"/>
              </a:rPr>
              <a:t>the </a:t>
            </a:r>
            <a:r>
              <a:rPr dirty="0" sz="1100">
                <a:latin typeface="Poppins"/>
                <a:cs typeface="Poppins"/>
              </a:rPr>
              <a:t>first</a:t>
            </a:r>
            <a:r>
              <a:rPr dirty="0" sz="1100" spc="-20">
                <a:latin typeface="Poppins"/>
                <a:cs typeface="Poppins"/>
              </a:rPr>
              <a:t> </a:t>
            </a:r>
            <a:r>
              <a:rPr dirty="0" sz="1100" spc="-10">
                <a:latin typeface="Poppins"/>
                <a:cs typeface="Poppins"/>
              </a:rPr>
              <a:t>trade.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273040" y="5440679"/>
            <a:ext cx="2527300" cy="1926589"/>
          </a:xfrm>
          <a:prstGeom prst="rect">
            <a:avLst/>
          </a:prstGeom>
          <a:solidFill>
            <a:srgbClr val="04B8D3">
              <a:alpha val="9803"/>
            </a:srgbClr>
          </a:solidFill>
        </p:spPr>
        <p:txBody>
          <a:bodyPr wrap="square" lIns="0" tIns="157480" rIns="0" bIns="0" rtlCol="0" vert="horz">
            <a:spAutoFit/>
          </a:bodyPr>
          <a:lstStyle/>
          <a:p>
            <a:pPr marL="169545" marR="219075">
              <a:lnSpc>
                <a:spcPct val="105800"/>
              </a:lnSpc>
              <a:spcBef>
                <a:spcPts val="1240"/>
              </a:spcBef>
            </a:pPr>
            <a:r>
              <a:rPr dirty="0" sz="1100">
                <a:latin typeface="Poppins"/>
                <a:cs typeface="Poppins"/>
              </a:rPr>
              <a:t>Nui</a:t>
            </a:r>
            <a:r>
              <a:rPr dirty="0" sz="1100" spc="-2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platforms</a:t>
            </a:r>
            <a:r>
              <a:rPr dirty="0" sz="1100" spc="-3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make</a:t>
            </a:r>
            <a:r>
              <a:rPr dirty="0" sz="1100" spc="-35">
                <a:latin typeface="Poppins"/>
                <a:cs typeface="Poppins"/>
              </a:rPr>
              <a:t> </a:t>
            </a:r>
            <a:r>
              <a:rPr dirty="0" sz="1100" spc="-10">
                <a:latin typeface="Poppins"/>
                <a:cs typeface="Poppins"/>
              </a:rPr>
              <a:t>trading </a:t>
            </a:r>
            <a:r>
              <a:rPr dirty="0" sz="1100">
                <a:latin typeface="Poppins"/>
                <a:cs typeface="Poppins"/>
              </a:rPr>
              <a:t>less</a:t>
            </a:r>
            <a:r>
              <a:rPr dirty="0" sz="1100" spc="-5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opaque</a:t>
            </a:r>
            <a:r>
              <a:rPr dirty="0" sz="1100" spc="-5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through</a:t>
            </a:r>
            <a:r>
              <a:rPr dirty="0" sz="1100" spc="-50">
                <a:latin typeface="Poppins"/>
                <a:cs typeface="Poppins"/>
              </a:rPr>
              <a:t> </a:t>
            </a:r>
            <a:r>
              <a:rPr dirty="0" sz="1100" spc="-10">
                <a:latin typeface="Poppins"/>
                <a:cs typeface="Poppins"/>
              </a:rPr>
              <a:t>ensuring </a:t>
            </a:r>
            <a:r>
              <a:rPr dirty="0" sz="1100">
                <a:latin typeface="Poppins"/>
                <a:cs typeface="Poppins"/>
              </a:rPr>
              <a:t>that</a:t>
            </a:r>
            <a:r>
              <a:rPr dirty="0" sz="1100" spc="-4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trade</a:t>
            </a:r>
            <a:r>
              <a:rPr dirty="0" sz="1100" spc="-3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occurs</a:t>
            </a:r>
            <a:r>
              <a:rPr dirty="0" sz="1100" spc="-2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at</a:t>
            </a:r>
            <a:r>
              <a:rPr dirty="0" sz="1100" spc="-4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a</a:t>
            </a:r>
            <a:r>
              <a:rPr dirty="0" sz="1100" spc="-10">
                <a:latin typeface="Poppins"/>
                <a:cs typeface="Poppins"/>
              </a:rPr>
              <a:t> </a:t>
            </a:r>
            <a:r>
              <a:rPr dirty="0" sz="1100" spc="-20">
                <a:latin typeface="Poppins"/>
                <a:cs typeface="Poppins"/>
              </a:rPr>
              <a:t>true </a:t>
            </a:r>
            <a:r>
              <a:rPr dirty="0" sz="1100">
                <a:latin typeface="Poppins"/>
                <a:cs typeface="Poppins"/>
              </a:rPr>
              <a:t>market</a:t>
            </a:r>
            <a:r>
              <a:rPr dirty="0" sz="1100" spc="-5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price</a:t>
            </a:r>
            <a:r>
              <a:rPr dirty="0" sz="1100" spc="-1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which</a:t>
            </a:r>
            <a:r>
              <a:rPr dirty="0" sz="1100" spc="-3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is</a:t>
            </a:r>
            <a:r>
              <a:rPr dirty="0" sz="1100" spc="-3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visible </a:t>
            </a:r>
            <a:r>
              <a:rPr dirty="0" sz="1100" spc="-25">
                <a:latin typeface="Poppins"/>
                <a:cs typeface="Poppins"/>
              </a:rPr>
              <a:t>to </a:t>
            </a:r>
            <a:r>
              <a:rPr dirty="0" sz="1100">
                <a:latin typeface="Poppins"/>
                <a:cs typeface="Poppins"/>
              </a:rPr>
              <a:t>all</a:t>
            </a:r>
            <a:r>
              <a:rPr dirty="0" sz="1100" spc="25">
                <a:latin typeface="Poppins"/>
                <a:cs typeface="Poppins"/>
              </a:rPr>
              <a:t> </a:t>
            </a:r>
            <a:r>
              <a:rPr dirty="0" sz="1100" spc="-10">
                <a:latin typeface="Poppins"/>
                <a:cs typeface="Poppins"/>
              </a:rPr>
              <a:t>participants.</a:t>
            </a:r>
            <a:r>
              <a:rPr dirty="0" sz="1100" spc="-3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This</a:t>
            </a:r>
            <a:r>
              <a:rPr dirty="0" sz="1100" spc="45">
                <a:latin typeface="Poppins"/>
                <a:cs typeface="Poppins"/>
              </a:rPr>
              <a:t> </a:t>
            </a:r>
            <a:r>
              <a:rPr dirty="0" sz="1100" spc="-10">
                <a:latin typeface="Poppins"/>
                <a:cs typeface="Poppins"/>
              </a:rPr>
              <a:t>ultimately </a:t>
            </a:r>
            <a:r>
              <a:rPr dirty="0" sz="1100">
                <a:latin typeface="Poppins"/>
                <a:cs typeface="Poppins"/>
              </a:rPr>
              <a:t>reduces</a:t>
            </a:r>
            <a:r>
              <a:rPr dirty="0" sz="1100" spc="-35">
                <a:latin typeface="Poppins"/>
                <a:cs typeface="Poppins"/>
              </a:rPr>
              <a:t> </a:t>
            </a:r>
            <a:r>
              <a:rPr dirty="0" sz="1100" spc="-10">
                <a:latin typeface="Poppins"/>
                <a:cs typeface="Poppins"/>
              </a:rPr>
              <a:t>negotiation</a:t>
            </a:r>
            <a:r>
              <a:rPr dirty="0" sz="1100" spc="5">
                <a:latin typeface="Poppins"/>
                <a:cs typeface="Poppins"/>
              </a:rPr>
              <a:t> </a:t>
            </a:r>
            <a:r>
              <a:rPr dirty="0" sz="1100" spc="-10">
                <a:latin typeface="Poppins"/>
                <a:cs typeface="Poppins"/>
              </a:rPr>
              <a:t>tension </a:t>
            </a:r>
            <a:r>
              <a:rPr dirty="0" sz="1100">
                <a:latin typeface="Poppins"/>
                <a:cs typeface="Poppins"/>
              </a:rPr>
              <a:t>and</a:t>
            </a:r>
            <a:r>
              <a:rPr dirty="0" sz="1100" spc="-7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encourages</a:t>
            </a:r>
            <a:r>
              <a:rPr dirty="0" sz="1100" spc="-50">
                <a:latin typeface="Poppins"/>
                <a:cs typeface="Poppins"/>
              </a:rPr>
              <a:t> </a:t>
            </a:r>
            <a:r>
              <a:rPr dirty="0" sz="1100" spc="-10">
                <a:latin typeface="Poppins"/>
                <a:cs typeface="Poppins"/>
              </a:rPr>
              <a:t>trade.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799831" y="5440679"/>
            <a:ext cx="2499360" cy="1926589"/>
          </a:xfrm>
          <a:prstGeom prst="rect">
            <a:avLst/>
          </a:prstGeom>
          <a:solidFill>
            <a:srgbClr val="04B8D3">
              <a:alpha val="19999"/>
            </a:srgbClr>
          </a:solidFill>
        </p:spPr>
        <p:txBody>
          <a:bodyPr wrap="square" lIns="0" tIns="147320" rIns="0" bIns="0" rtlCol="0" vert="horz">
            <a:spAutoFit/>
          </a:bodyPr>
          <a:lstStyle/>
          <a:p>
            <a:pPr marL="169545" marR="141605">
              <a:lnSpc>
                <a:spcPct val="105900"/>
              </a:lnSpc>
              <a:spcBef>
                <a:spcPts val="1160"/>
              </a:spcBef>
            </a:pPr>
            <a:r>
              <a:rPr dirty="0" sz="1100">
                <a:latin typeface="Poppins"/>
                <a:cs typeface="Poppins"/>
              </a:rPr>
              <a:t>Nui</a:t>
            </a:r>
            <a:r>
              <a:rPr dirty="0" sz="1100" spc="-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platforms</a:t>
            </a:r>
            <a:r>
              <a:rPr dirty="0" sz="1100" spc="-1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take</a:t>
            </a:r>
            <a:r>
              <a:rPr dirty="0" sz="1100" spc="-55">
                <a:latin typeface="Poppins"/>
                <a:cs typeface="Poppins"/>
              </a:rPr>
              <a:t> </a:t>
            </a:r>
            <a:r>
              <a:rPr dirty="0" sz="1100" spc="-25">
                <a:latin typeface="Poppins"/>
                <a:cs typeface="Poppins"/>
              </a:rPr>
              <a:t>the </a:t>
            </a:r>
            <a:r>
              <a:rPr dirty="0" sz="1100">
                <a:latin typeface="Poppins"/>
                <a:cs typeface="Poppins"/>
              </a:rPr>
              <a:t>guesswork</a:t>
            </a:r>
            <a:r>
              <a:rPr dirty="0" sz="1100" spc="-3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out of</a:t>
            </a:r>
            <a:r>
              <a:rPr dirty="0" sz="1100" spc="-10">
                <a:latin typeface="Poppins"/>
                <a:cs typeface="Poppins"/>
              </a:rPr>
              <a:t> pricing</a:t>
            </a:r>
            <a:r>
              <a:rPr dirty="0" sz="1100" spc="-40">
                <a:latin typeface="Poppins"/>
                <a:cs typeface="Poppins"/>
              </a:rPr>
              <a:t> </a:t>
            </a:r>
            <a:r>
              <a:rPr dirty="0" sz="1100" spc="-25">
                <a:latin typeface="Poppins"/>
                <a:cs typeface="Poppins"/>
              </a:rPr>
              <a:t>new </a:t>
            </a:r>
            <a:r>
              <a:rPr dirty="0" sz="1100">
                <a:latin typeface="Poppins"/>
                <a:cs typeface="Poppins"/>
              </a:rPr>
              <a:t>products.</a:t>
            </a:r>
            <a:r>
              <a:rPr dirty="0" sz="1100" spc="-3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Sellers</a:t>
            </a:r>
            <a:r>
              <a:rPr dirty="0" sz="1100" spc="-1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can</a:t>
            </a:r>
            <a:r>
              <a:rPr dirty="0" sz="1100" spc="-4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‘test</a:t>
            </a:r>
            <a:r>
              <a:rPr dirty="0" sz="1100" spc="-60">
                <a:latin typeface="Poppins"/>
                <a:cs typeface="Poppins"/>
              </a:rPr>
              <a:t> </a:t>
            </a:r>
            <a:r>
              <a:rPr dirty="0" sz="1100" spc="-25">
                <a:latin typeface="Poppins"/>
                <a:cs typeface="Poppins"/>
              </a:rPr>
              <a:t>the </a:t>
            </a:r>
            <a:r>
              <a:rPr dirty="0" sz="1100">
                <a:latin typeface="Poppins"/>
                <a:cs typeface="Poppins"/>
              </a:rPr>
              <a:t>waters’</a:t>
            </a:r>
            <a:r>
              <a:rPr dirty="0" sz="1100" spc="-8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with</a:t>
            </a:r>
            <a:r>
              <a:rPr dirty="0" sz="1100" spc="-2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open</a:t>
            </a:r>
            <a:r>
              <a:rPr dirty="0" sz="1100" spc="-2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price</a:t>
            </a:r>
            <a:r>
              <a:rPr dirty="0" sz="1100" spc="-10">
                <a:latin typeface="Poppins"/>
                <a:cs typeface="Poppins"/>
              </a:rPr>
              <a:t> offers </a:t>
            </a:r>
            <a:r>
              <a:rPr dirty="0" sz="1100">
                <a:latin typeface="Poppins"/>
                <a:cs typeface="Poppins"/>
              </a:rPr>
              <a:t>and</a:t>
            </a:r>
            <a:r>
              <a:rPr dirty="0" sz="1100" spc="-3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accurately</a:t>
            </a:r>
            <a:r>
              <a:rPr dirty="0" sz="1100" spc="-6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gauge</a:t>
            </a:r>
            <a:r>
              <a:rPr dirty="0" sz="1100" spc="-30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the</a:t>
            </a:r>
            <a:r>
              <a:rPr dirty="0" sz="1100" spc="-35">
                <a:latin typeface="Poppins"/>
                <a:cs typeface="Poppins"/>
              </a:rPr>
              <a:t> </a:t>
            </a:r>
            <a:r>
              <a:rPr dirty="0" sz="1100" spc="-20">
                <a:latin typeface="Poppins"/>
                <a:cs typeface="Poppins"/>
              </a:rPr>
              <a:t>level </a:t>
            </a:r>
            <a:r>
              <a:rPr dirty="0" sz="1100">
                <a:latin typeface="Poppins"/>
                <a:cs typeface="Poppins"/>
              </a:rPr>
              <a:t>of</a:t>
            </a:r>
            <a:r>
              <a:rPr dirty="0" sz="1100" spc="-15">
                <a:latin typeface="Poppins"/>
                <a:cs typeface="Poppins"/>
              </a:rPr>
              <a:t> </a:t>
            </a:r>
            <a:r>
              <a:rPr dirty="0" sz="1100">
                <a:latin typeface="Poppins"/>
                <a:cs typeface="Poppins"/>
              </a:rPr>
              <a:t>market</a:t>
            </a:r>
            <a:r>
              <a:rPr dirty="0" sz="1100" spc="-40">
                <a:latin typeface="Poppins"/>
                <a:cs typeface="Poppins"/>
              </a:rPr>
              <a:t> </a:t>
            </a:r>
            <a:r>
              <a:rPr dirty="0" sz="1100" spc="-10">
                <a:latin typeface="Poppins"/>
                <a:cs typeface="Poppins"/>
              </a:rPr>
              <a:t>demand.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299192" y="5440679"/>
            <a:ext cx="2548255" cy="1926589"/>
          </a:xfrm>
          <a:prstGeom prst="rect">
            <a:avLst/>
          </a:prstGeom>
          <a:solidFill>
            <a:srgbClr val="04B8D3">
              <a:alpha val="29803"/>
            </a:srgbClr>
          </a:solidFill>
        </p:spPr>
        <p:txBody>
          <a:bodyPr wrap="square" lIns="0" tIns="107950" rIns="0" bIns="0" rtlCol="0" vert="horz">
            <a:spAutoFit/>
          </a:bodyPr>
          <a:lstStyle/>
          <a:p>
            <a:pPr marL="230504" marR="201930">
              <a:lnSpc>
                <a:spcPct val="116700"/>
              </a:lnSpc>
              <a:spcBef>
                <a:spcPts val="850"/>
              </a:spcBef>
            </a:pPr>
            <a:r>
              <a:rPr dirty="0" sz="1000">
                <a:latin typeface="Poppins"/>
                <a:cs typeface="Poppins"/>
              </a:rPr>
              <a:t>Nui</a:t>
            </a:r>
            <a:r>
              <a:rPr dirty="0" sz="1000" spc="-30">
                <a:latin typeface="Poppins"/>
                <a:cs typeface="Poppins"/>
              </a:rPr>
              <a:t> </a:t>
            </a:r>
            <a:r>
              <a:rPr dirty="0" sz="1000" spc="-10">
                <a:latin typeface="Poppins"/>
                <a:cs typeface="Poppins"/>
              </a:rPr>
              <a:t>platforms</a:t>
            </a:r>
            <a:r>
              <a:rPr dirty="0" sz="1000" spc="-20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provide</a:t>
            </a:r>
            <a:r>
              <a:rPr dirty="0" sz="1000" spc="-20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an</a:t>
            </a:r>
            <a:r>
              <a:rPr dirty="0" sz="1000" spc="15">
                <a:latin typeface="Poppins"/>
                <a:cs typeface="Poppins"/>
              </a:rPr>
              <a:t> </a:t>
            </a:r>
            <a:r>
              <a:rPr dirty="0" sz="1000" spc="-10">
                <a:latin typeface="Poppins"/>
                <a:cs typeface="Poppins"/>
              </a:rPr>
              <a:t>efficient </a:t>
            </a:r>
            <a:r>
              <a:rPr dirty="0" sz="1000">
                <a:latin typeface="Poppins"/>
                <a:cs typeface="Poppins"/>
              </a:rPr>
              <a:t>way</a:t>
            </a:r>
            <a:r>
              <a:rPr dirty="0" sz="1000" spc="-40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for</a:t>
            </a:r>
            <a:r>
              <a:rPr dirty="0" sz="1000" spc="-35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sellers</a:t>
            </a:r>
            <a:r>
              <a:rPr dirty="0" sz="1000" spc="-20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to</a:t>
            </a:r>
            <a:r>
              <a:rPr dirty="0" sz="1000" spc="-20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engage</a:t>
            </a:r>
            <a:r>
              <a:rPr dirty="0" sz="1000" spc="-15">
                <a:latin typeface="Poppins"/>
                <a:cs typeface="Poppins"/>
              </a:rPr>
              <a:t> </a:t>
            </a:r>
            <a:r>
              <a:rPr dirty="0" sz="1000" spc="-20">
                <a:latin typeface="Poppins"/>
                <a:cs typeface="Poppins"/>
              </a:rPr>
              <a:t>with </a:t>
            </a:r>
            <a:r>
              <a:rPr dirty="0" sz="1000">
                <a:latin typeface="Poppins"/>
                <a:cs typeface="Poppins"/>
              </a:rPr>
              <a:t>more</a:t>
            </a:r>
            <a:r>
              <a:rPr dirty="0" sz="1000" spc="-40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buyers,</a:t>
            </a:r>
            <a:r>
              <a:rPr dirty="0" sz="1000" spc="-40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more</a:t>
            </a:r>
            <a:r>
              <a:rPr dirty="0" sz="1000" spc="-35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regularly</a:t>
            </a:r>
            <a:r>
              <a:rPr dirty="0" sz="1000" spc="-20">
                <a:latin typeface="Poppins"/>
                <a:cs typeface="Poppins"/>
              </a:rPr>
              <a:t> with </a:t>
            </a:r>
            <a:r>
              <a:rPr dirty="0" sz="1000">
                <a:latin typeface="Poppins"/>
                <a:cs typeface="Poppins"/>
              </a:rPr>
              <a:t>the</a:t>
            </a:r>
            <a:r>
              <a:rPr dirty="0" sz="1000" spc="-15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same</a:t>
            </a:r>
            <a:r>
              <a:rPr dirty="0" sz="1000" spc="-40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level of</a:t>
            </a:r>
            <a:r>
              <a:rPr dirty="0" sz="1000" spc="-20">
                <a:latin typeface="Poppins"/>
                <a:cs typeface="Poppins"/>
              </a:rPr>
              <a:t> </a:t>
            </a:r>
            <a:r>
              <a:rPr dirty="0" sz="1000" spc="-10">
                <a:latin typeface="Poppins"/>
                <a:cs typeface="Poppins"/>
              </a:rPr>
              <a:t>resources.</a:t>
            </a:r>
            <a:endParaRPr sz="1000">
              <a:latin typeface="Poppins"/>
              <a:cs typeface="Poppins"/>
            </a:endParaRPr>
          </a:p>
          <a:p>
            <a:pPr marL="230504" marR="150495">
              <a:lnSpc>
                <a:spcPct val="116700"/>
              </a:lnSpc>
              <a:spcBef>
                <a:spcPts val="20"/>
              </a:spcBef>
            </a:pPr>
            <a:r>
              <a:rPr dirty="0" sz="1000" spc="-10">
                <a:latin typeface="Poppins"/>
                <a:cs typeface="Poppins"/>
              </a:rPr>
              <a:t>Consequently,</a:t>
            </a:r>
            <a:r>
              <a:rPr dirty="0" sz="1000" spc="-25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sellers</a:t>
            </a:r>
            <a:r>
              <a:rPr dirty="0" sz="1000" spc="15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can</a:t>
            </a:r>
            <a:r>
              <a:rPr dirty="0" sz="1000" spc="25">
                <a:latin typeface="Poppins"/>
                <a:cs typeface="Poppins"/>
              </a:rPr>
              <a:t> </a:t>
            </a:r>
            <a:r>
              <a:rPr dirty="0" sz="1000" spc="-10">
                <a:latin typeface="Poppins"/>
                <a:cs typeface="Poppins"/>
              </a:rPr>
              <a:t>capture </a:t>
            </a:r>
            <a:r>
              <a:rPr dirty="0" sz="1000">
                <a:latin typeface="Poppins"/>
                <a:cs typeface="Poppins"/>
              </a:rPr>
              <a:t>more</a:t>
            </a:r>
            <a:r>
              <a:rPr dirty="0" sz="1000" spc="-55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demand</a:t>
            </a:r>
            <a:r>
              <a:rPr dirty="0" sz="1000" spc="-25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whilst</a:t>
            </a:r>
            <a:r>
              <a:rPr dirty="0" sz="1000" spc="-25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buyers</a:t>
            </a:r>
            <a:r>
              <a:rPr dirty="0" sz="1000" spc="-35">
                <a:latin typeface="Poppins"/>
                <a:cs typeface="Poppins"/>
              </a:rPr>
              <a:t> </a:t>
            </a:r>
            <a:r>
              <a:rPr dirty="0" sz="1000" spc="-20">
                <a:latin typeface="Poppins"/>
                <a:cs typeface="Poppins"/>
              </a:rPr>
              <a:t>have </a:t>
            </a:r>
            <a:r>
              <a:rPr dirty="0" sz="1000">
                <a:latin typeface="Poppins"/>
                <a:cs typeface="Poppins"/>
              </a:rPr>
              <a:t>greater</a:t>
            </a:r>
            <a:r>
              <a:rPr dirty="0" sz="1000" spc="-5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access</a:t>
            </a:r>
            <a:r>
              <a:rPr dirty="0" sz="1000" spc="10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to</a:t>
            </a:r>
            <a:r>
              <a:rPr dirty="0" sz="1000" spc="-30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a</a:t>
            </a:r>
            <a:r>
              <a:rPr dirty="0" sz="1000" spc="-20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wider</a:t>
            </a:r>
            <a:r>
              <a:rPr dirty="0" sz="1000" spc="30">
                <a:latin typeface="Poppins"/>
                <a:cs typeface="Poppins"/>
              </a:rPr>
              <a:t> </a:t>
            </a:r>
            <a:r>
              <a:rPr dirty="0" sz="1000" spc="-20">
                <a:latin typeface="Poppins"/>
                <a:cs typeface="Poppins"/>
              </a:rPr>
              <a:t>range</a:t>
            </a:r>
            <a:r>
              <a:rPr dirty="0" sz="1000" spc="500">
                <a:latin typeface="Poppins"/>
                <a:cs typeface="Poppins"/>
              </a:rPr>
              <a:t> </a:t>
            </a:r>
            <a:r>
              <a:rPr dirty="0" sz="1000">
                <a:latin typeface="Poppins"/>
                <a:cs typeface="Poppins"/>
              </a:rPr>
              <a:t>of</a:t>
            </a:r>
            <a:r>
              <a:rPr dirty="0" sz="1000" spc="-30">
                <a:latin typeface="Poppins"/>
                <a:cs typeface="Poppins"/>
              </a:rPr>
              <a:t> </a:t>
            </a:r>
            <a:r>
              <a:rPr dirty="0" sz="1000" spc="-10">
                <a:latin typeface="Poppins"/>
                <a:cs typeface="Poppins"/>
              </a:rPr>
              <a:t>products.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604261" y="306146"/>
            <a:ext cx="8373109" cy="7334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85"/>
              </a:lnSpc>
              <a:spcBef>
                <a:spcPts val="100"/>
              </a:spcBef>
            </a:pPr>
            <a:r>
              <a:rPr dirty="0"/>
              <a:t>We’ve</a:t>
            </a:r>
            <a:r>
              <a:rPr dirty="0" spc="-25"/>
              <a:t> </a:t>
            </a:r>
            <a:r>
              <a:rPr dirty="0"/>
              <a:t>built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fit-for-purpose</a:t>
            </a:r>
            <a:r>
              <a:rPr dirty="0" spc="-70"/>
              <a:t> </a:t>
            </a:r>
            <a:r>
              <a:rPr dirty="0"/>
              <a:t>platform</a:t>
            </a:r>
            <a:r>
              <a:rPr dirty="0" spc="-50"/>
              <a:t> </a:t>
            </a:r>
            <a:r>
              <a:rPr dirty="0"/>
              <a:t>for</a:t>
            </a:r>
            <a:r>
              <a:rPr dirty="0" spc="5"/>
              <a:t> </a:t>
            </a:r>
            <a:r>
              <a:rPr dirty="0" spc="-10"/>
              <a:t>commodity</a:t>
            </a:r>
          </a:p>
          <a:p>
            <a:pPr marL="12700">
              <a:lnSpc>
                <a:spcPts val="2785"/>
              </a:lnSpc>
            </a:pPr>
            <a:r>
              <a:rPr dirty="0"/>
              <a:t>trading</a:t>
            </a:r>
            <a:r>
              <a:rPr dirty="0" spc="-45"/>
              <a:t> </a:t>
            </a:r>
            <a:r>
              <a:rPr dirty="0"/>
              <a:t>which</a:t>
            </a:r>
            <a:r>
              <a:rPr dirty="0" spc="-40"/>
              <a:t> </a:t>
            </a:r>
            <a:r>
              <a:rPr dirty="0"/>
              <a:t>our customers</a:t>
            </a:r>
            <a:r>
              <a:rPr dirty="0" spc="-70"/>
              <a:t> </a:t>
            </a:r>
            <a:r>
              <a:rPr dirty="0"/>
              <a:t>and users</a:t>
            </a:r>
            <a:r>
              <a:rPr dirty="0" spc="20"/>
              <a:t> </a:t>
            </a:r>
            <a:r>
              <a:rPr dirty="0" spc="-20"/>
              <a:t>love</a:t>
            </a:r>
          </a:p>
        </p:txBody>
      </p:sp>
      <p:sp>
        <p:nvSpPr>
          <p:cNvPr id="27" name="object 27" descr=""/>
          <p:cNvSpPr txBox="1"/>
          <p:nvPr/>
        </p:nvSpPr>
        <p:spPr>
          <a:xfrm>
            <a:off x="3397122" y="1448561"/>
            <a:ext cx="156908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900">
                <a:solidFill>
                  <a:srgbClr val="FFFFFF"/>
                </a:solidFill>
                <a:latin typeface="Poppins"/>
                <a:cs typeface="Poppins"/>
              </a:rPr>
              <a:t>Developing</a:t>
            </a:r>
            <a:r>
              <a:rPr dirty="0" sz="900" spc="-3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FFFFFF"/>
                </a:solidFill>
                <a:latin typeface="Poppins"/>
                <a:cs typeface="Poppins"/>
              </a:rPr>
              <a:t>single </a:t>
            </a:r>
            <a:r>
              <a:rPr dirty="0" sz="900" spc="-10">
                <a:solidFill>
                  <a:srgbClr val="FFFFFF"/>
                </a:solidFill>
                <a:latin typeface="Poppins"/>
                <a:cs typeface="Poppins"/>
              </a:rPr>
              <a:t>seller </a:t>
            </a:r>
            <a:r>
              <a:rPr dirty="0" sz="900">
                <a:solidFill>
                  <a:srgbClr val="FFFFFF"/>
                </a:solidFill>
                <a:latin typeface="Poppins"/>
                <a:cs typeface="Poppins"/>
              </a:rPr>
              <a:t>platforms</a:t>
            </a:r>
            <a:r>
              <a:rPr dirty="0" sz="900" spc="-2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FFFFFF"/>
                </a:solidFill>
                <a:latin typeface="Poppins"/>
                <a:cs typeface="Poppins"/>
              </a:rPr>
              <a:t>–</a:t>
            </a:r>
            <a:r>
              <a:rPr dirty="0" sz="900" spc="1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FFFFFF"/>
                </a:solidFill>
                <a:latin typeface="Poppins"/>
                <a:cs typeface="Poppins"/>
              </a:rPr>
              <a:t>‘one-to-</a:t>
            </a:r>
            <a:r>
              <a:rPr dirty="0" sz="900" spc="-10">
                <a:solidFill>
                  <a:srgbClr val="FFFFFF"/>
                </a:solidFill>
                <a:latin typeface="Poppins"/>
                <a:cs typeface="Poppins"/>
              </a:rPr>
              <a:t>many’</a:t>
            </a:r>
            <a:endParaRPr sz="900">
              <a:latin typeface="Poppins"/>
              <a:cs typeface="Poppins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9466580" y="1334515"/>
            <a:ext cx="2829560" cy="534670"/>
            <a:chOff x="9466580" y="1334515"/>
            <a:chExt cx="2829560" cy="534670"/>
          </a:xfrm>
        </p:grpSpPr>
        <p:sp>
          <p:nvSpPr>
            <p:cNvPr id="29" name="object 29" descr=""/>
            <p:cNvSpPr/>
            <p:nvPr/>
          </p:nvSpPr>
          <p:spPr>
            <a:xfrm>
              <a:off x="9479280" y="1347215"/>
              <a:ext cx="2804160" cy="509270"/>
            </a:xfrm>
            <a:custGeom>
              <a:avLst/>
              <a:gdLst/>
              <a:ahLst/>
              <a:cxnLst/>
              <a:rect l="l" t="t" r="r" b="b"/>
              <a:pathLst>
                <a:path w="2804159" h="509269">
                  <a:moveTo>
                    <a:pt x="2549652" y="0"/>
                  </a:moveTo>
                  <a:lnTo>
                    <a:pt x="0" y="0"/>
                  </a:lnTo>
                  <a:lnTo>
                    <a:pt x="0" y="509015"/>
                  </a:lnTo>
                  <a:lnTo>
                    <a:pt x="2549652" y="509015"/>
                  </a:lnTo>
                  <a:lnTo>
                    <a:pt x="2804160" y="254507"/>
                  </a:lnTo>
                  <a:lnTo>
                    <a:pt x="2549652" y="0"/>
                  </a:lnTo>
                  <a:close/>
                </a:path>
              </a:pathLst>
            </a:custGeom>
            <a:solidFill>
              <a:srgbClr val="1BA9D5">
                <a:alpha val="5215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479280" y="1347215"/>
              <a:ext cx="2804160" cy="509270"/>
            </a:xfrm>
            <a:custGeom>
              <a:avLst/>
              <a:gdLst/>
              <a:ahLst/>
              <a:cxnLst/>
              <a:rect l="l" t="t" r="r" b="b"/>
              <a:pathLst>
                <a:path w="2804159" h="509269">
                  <a:moveTo>
                    <a:pt x="0" y="0"/>
                  </a:moveTo>
                  <a:lnTo>
                    <a:pt x="2549652" y="0"/>
                  </a:lnTo>
                  <a:lnTo>
                    <a:pt x="2804160" y="254507"/>
                  </a:lnTo>
                  <a:lnTo>
                    <a:pt x="2549652" y="509015"/>
                  </a:lnTo>
                  <a:lnTo>
                    <a:pt x="0" y="50901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592056" y="1466087"/>
              <a:ext cx="267970" cy="274320"/>
            </a:xfrm>
            <a:custGeom>
              <a:avLst/>
              <a:gdLst/>
              <a:ahLst/>
              <a:cxnLst/>
              <a:rect l="l" t="t" r="r" b="b"/>
              <a:pathLst>
                <a:path w="267970" h="274319">
                  <a:moveTo>
                    <a:pt x="267843" y="136906"/>
                  </a:moveTo>
                  <a:lnTo>
                    <a:pt x="260985" y="93726"/>
                  </a:lnTo>
                  <a:lnTo>
                    <a:pt x="241935" y="56007"/>
                  </a:lnTo>
                  <a:lnTo>
                    <a:pt x="212979" y="26416"/>
                  </a:lnTo>
                  <a:lnTo>
                    <a:pt x="176276" y="6985"/>
                  </a:lnTo>
                  <a:lnTo>
                    <a:pt x="133858" y="0"/>
                  </a:lnTo>
                  <a:lnTo>
                    <a:pt x="91567" y="6985"/>
                  </a:lnTo>
                  <a:lnTo>
                    <a:pt x="54864" y="26416"/>
                  </a:lnTo>
                  <a:lnTo>
                    <a:pt x="25781" y="56007"/>
                  </a:lnTo>
                  <a:lnTo>
                    <a:pt x="6858" y="93726"/>
                  </a:lnTo>
                  <a:lnTo>
                    <a:pt x="0" y="136906"/>
                  </a:lnTo>
                  <a:lnTo>
                    <a:pt x="6858" y="180213"/>
                  </a:lnTo>
                  <a:lnTo>
                    <a:pt x="25781" y="217805"/>
                  </a:lnTo>
                  <a:lnTo>
                    <a:pt x="54864" y="247523"/>
                  </a:lnTo>
                  <a:lnTo>
                    <a:pt x="91567" y="266954"/>
                  </a:lnTo>
                  <a:lnTo>
                    <a:pt x="133858" y="273939"/>
                  </a:lnTo>
                  <a:lnTo>
                    <a:pt x="176276" y="266954"/>
                  </a:lnTo>
                  <a:lnTo>
                    <a:pt x="212979" y="247523"/>
                  </a:lnTo>
                  <a:lnTo>
                    <a:pt x="241935" y="217805"/>
                  </a:lnTo>
                  <a:lnTo>
                    <a:pt x="260985" y="180213"/>
                  </a:lnTo>
                  <a:lnTo>
                    <a:pt x="267843" y="136906"/>
                  </a:lnTo>
                  <a:close/>
                </a:path>
              </a:pathLst>
            </a:custGeom>
            <a:solidFill>
              <a:srgbClr val="4267B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9666858" y="1484756"/>
            <a:ext cx="118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Poppins"/>
                <a:cs typeface="Poppins"/>
              </a:rPr>
              <a:t>3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888473" y="1462277"/>
            <a:ext cx="2005964" cy="6203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900">
                <a:solidFill>
                  <a:srgbClr val="FFFFFF"/>
                </a:solidFill>
                <a:latin typeface="Poppins"/>
                <a:cs typeface="Poppins"/>
              </a:rPr>
              <a:t>Expanding</a:t>
            </a:r>
            <a:r>
              <a:rPr dirty="0" sz="900" spc="-4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FFFFFF"/>
                </a:solidFill>
                <a:latin typeface="Poppins"/>
                <a:cs typeface="Poppins"/>
              </a:rPr>
              <a:t>into</a:t>
            </a:r>
            <a:r>
              <a:rPr dirty="0" sz="900" spc="-1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FFFFFF"/>
                </a:solidFill>
                <a:latin typeface="Poppins"/>
                <a:cs typeface="Poppins"/>
              </a:rPr>
              <a:t>the</a:t>
            </a:r>
            <a:r>
              <a:rPr dirty="0" sz="9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FFFFFF"/>
                </a:solidFill>
                <a:latin typeface="Poppins"/>
                <a:cs typeface="Poppins"/>
              </a:rPr>
              <a:t>role</a:t>
            </a:r>
            <a:r>
              <a:rPr dirty="0" sz="900" spc="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FFFFFF"/>
                </a:solidFill>
                <a:latin typeface="Poppins"/>
                <a:cs typeface="Poppins"/>
              </a:rPr>
              <a:t>of</a:t>
            </a:r>
            <a:r>
              <a:rPr dirty="0" sz="9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Poppins"/>
                <a:cs typeface="Poppins"/>
              </a:rPr>
              <a:t>platform operator</a:t>
            </a:r>
            <a:endParaRPr sz="9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50">
              <a:latin typeface="Poppins"/>
              <a:cs typeface="Poppins"/>
            </a:endParaRPr>
          </a:p>
          <a:p>
            <a:pPr marL="433705">
              <a:lnSpc>
                <a:spcPct val="100000"/>
              </a:lnSpc>
            </a:pPr>
            <a:r>
              <a:rPr dirty="0" sz="1100">
                <a:latin typeface="Poppins"/>
                <a:cs typeface="Poppins"/>
              </a:rPr>
              <a:t>2022</a:t>
            </a:r>
            <a:r>
              <a:rPr dirty="0" sz="1100" spc="-30">
                <a:latin typeface="Poppins"/>
                <a:cs typeface="Poppins"/>
              </a:rPr>
              <a:t> </a:t>
            </a:r>
            <a:r>
              <a:rPr dirty="0" sz="1100" spc="-10">
                <a:latin typeface="Poppins"/>
                <a:cs typeface="Poppins"/>
              </a:rPr>
              <a:t>Beyond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6278880" y="1469135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19">
                <a:moveTo>
                  <a:pt x="273939" y="136906"/>
                </a:moveTo>
                <a:lnTo>
                  <a:pt x="266941" y="93726"/>
                </a:lnTo>
                <a:lnTo>
                  <a:pt x="247523" y="56007"/>
                </a:lnTo>
                <a:lnTo>
                  <a:pt x="217805" y="26416"/>
                </a:lnTo>
                <a:lnTo>
                  <a:pt x="180213" y="6985"/>
                </a:lnTo>
                <a:lnTo>
                  <a:pt x="136906" y="0"/>
                </a:lnTo>
                <a:lnTo>
                  <a:pt x="93726" y="6985"/>
                </a:lnTo>
                <a:lnTo>
                  <a:pt x="56134" y="26416"/>
                </a:lnTo>
                <a:lnTo>
                  <a:pt x="26416" y="56007"/>
                </a:lnTo>
                <a:lnTo>
                  <a:pt x="6985" y="93726"/>
                </a:lnTo>
                <a:lnTo>
                  <a:pt x="0" y="136906"/>
                </a:lnTo>
                <a:lnTo>
                  <a:pt x="6985" y="180213"/>
                </a:lnTo>
                <a:lnTo>
                  <a:pt x="26416" y="217805"/>
                </a:lnTo>
                <a:lnTo>
                  <a:pt x="56134" y="247523"/>
                </a:lnTo>
                <a:lnTo>
                  <a:pt x="93726" y="266954"/>
                </a:lnTo>
                <a:lnTo>
                  <a:pt x="136906" y="273939"/>
                </a:lnTo>
                <a:lnTo>
                  <a:pt x="180213" y="266954"/>
                </a:lnTo>
                <a:lnTo>
                  <a:pt x="217805" y="247523"/>
                </a:lnTo>
                <a:lnTo>
                  <a:pt x="247523" y="217805"/>
                </a:lnTo>
                <a:lnTo>
                  <a:pt x="266941" y="180213"/>
                </a:lnTo>
                <a:lnTo>
                  <a:pt x="273939" y="136906"/>
                </a:lnTo>
                <a:close/>
              </a:path>
            </a:pathLst>
          </a:custGeom>
          <a:solidFill>
            <a:srgbClr val="4267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6365240" y="1504314"/>
            <a:ext cx="10604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FFFFFF"/>
                </a:solidFill>
                <a:latin typeface="Poppins"/>
                <a:cs typeface="Poppins"/>
              </a:rPr>
              <a:t>2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8" name="object 3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39" name="object 3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dirty="0" spc="-35"/>
              <a:t> </a:t>
            </a:r>
            <a:r>
              <a:rPr dirty="0"/>
              <a:t>Markets</a:t>
            </a:r>
            <a:r>
              <a:rPr dirty="0" spc="-25"/>
              <a:t> </a:t>
            </a:r>
            <a:r>
              <a:rPr dirty="0"/>
              <a:t>Pitch</a:t>
            </a:r>
            <a:r>
              <a:rPr dirty="0" spc="-20"/>
              <a:t> </a:t>
            </a:r>
            <a:r>
              <a:rPr dirty="0"/>
              <a:t>Deck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April</a:t>
            </a:r>
            <a:r>
              <a:rPr dirty="0" spc="-40"/>
              <a:t> </a:t>
            </a:r>
            <a:r>
              <a:rPr dirty="0" spc="-20"/>
              <a:t>2022</a:t>
            </a:r>
          </a:p>
        </p:txBody>
      </p:sp>
      <p:sp>
        <p:nvSpPr>
          <p:cNvPr id="36" name="object 36" descr=""/>
          <p:cNvSpPr txBox="1"/>
          <p:nvPr/>
        </p:nvSpPr>
        <p:spPr>
          <a:xfrm>
            <a:off x="3932301" y="1902967"/>
            <a:ext cx="32893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>
                <a:latin typeface="Poppins"/>
                <a:cs typeface="Poppins"/>
              </a:rPr>
              <a:t>2016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671818" y="1378076"/>
            <a:ext cx="1729105" cy="7277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900">
                <a:solidFill>
                  <a:srgbClr val="FFFFFF"/>
                </a:solidFill>
                <a:latin typeface="Poppins"/>
                <a:cs typeface="Poppins"/>
              </a:rPr>
              <a:t>Expanding</a:t>
            </a:r>
            <a:r>
              <a:rPr dirty="0" sz="900" spc="-4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FFFFFF"/>
                </a:solidFill>
                <a:latin typeface="Poppins"/>
                <a:cs typeface="Poppins"/>
              </a:rPr>
              <a:t>into</a:t>
            </a:r>
            <a:r>
              <a:rPr dirty="0" sz="900" spc="-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Poppins"/>
                <a:cs typeface="Poppins"/>
              </a:rPr>
              <a:t>multi </a:t>
            </a:r>
            <a:r>
              <a:rPr dirty="0" sz="900">
                <a:solidFill>
                  <a:srgbClr val="FFFFFF"/>
                </a:solidFill>
                <a:latin typeface="Poppins"/>
                <a:cs typeface="Poppins"/>
              </a:rPr>
              <a:t>seller/multi</a:t>
            </a:r>
            <a:r>
              <a:rPr dirty="0" sz="9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FFFFFF"/>
                </a:solidFill>
                <a:latin typeface="Poppins"/>
                <a:cs typeface="Poppins"/>
              </a:rPr>
              <a:t>buyer</a:t>
            </a:r>
            <a:r>
              <a:rPr dirty="0" sz="900" spc="-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FFFFFF"/>
                </a:solidFill>
                <a:latin typeface="Poppins"/>
                <a:cs typeface="Poppins"/>
              </a:rPr>
              <a:t>platforms</a:t>
            </a:r>
            <a:r>
              <a:rPr dirty="0" sz="900" spc="-1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Poppins"/>
                <a:cs typeface="Poppins"/>
              </a:rPr>
              <a:t>–</a:t>
            </a:r>
            <a:r>
              <a:rPr dirty="0" sz="900">
                <a:solidFill>
                  <a:srgbClr val="FFFFFF"/>
                </a:solidFill>
                <a:latin typeface="Poppins"/>
                <a:cs typeface="Poppins"/>
              </a:rPr>
              <a:t> ‘many-to-</a:t>
            </a:r>
            <a:r>
              <a:rPr dirty="0" sz="900" spc="-10">
                <a:solidFill>
                  <a:srgbClr val="FFFFFF"/>
                </a:solidFill>
                <a:latin typeface="Poppins"/>
                <a:cs typeface="Poppins"/>
              </a:rPr>
              <a:t>many’</a:t>
            </a:r>
            <a:endParaRPr sz="900">
              <a:latin typeface="Poppins"/>
              <a:cs typeface="Poppins"/>
            </a:endParaRPr>
          </a:p>
          <a:p>
            <a:pPr marL="565150">
              <a:lnSpc>
                <a:spcPct val="100000"/>
              </a:lnSpc>
              <a:spcBef>
                <a:spcPts val="955"/>
              </a:spcBef>
            </a:pPr>
            <a:r>
              <a:rPr dirty="0" sz="1100" spc="-20">
                <a:latin typeface="Poppins"/>
                <a:cs typeface="Poppins"/>
              </a:rPr>
              <a:t>2018</a:t>
            </a:r>
            <a:endParaRPr sz="11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9047" cy="756818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3591" y="4718303"/>
            <a:ext cx="445008" cy="44500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3911" y="4660391"/>
            <a:ext cx="481584" cy="47243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25840" y="4736591"/>
            <a:ext cx="405383" cy="408431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8285988" y="4785359"/>
            <a:ext cx="4114800" cy="1863089"/>
            <a:chOff x="8285988" y="4785359"/>
            <a:chExt cx="4114800" cy="1863089"/>
          </a:xfrm>
        </p:grpSpPr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28832" y="4785359"/>
              <a:ext cx="390144" cy="31394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285988" y="4817363"/>
              <a:ext cx="4114800" cy="1624965"/>
            </a:xfrm>
            <a:custGeom>
              <a:avLst/>
              <a:gdLst/>
              <a:ahLst/>
              <a:cxnLst/>
              <a:rect l="l" t="t" r="r" b="b"/>
              <a:pathLst>
                <a:path w="4114800" h="1624964">
                  <a:moveTo>
                    <a:pt x="0" y="204216"/>
                  </a:moveTo>
                  <a:lnTo>
                    <a:pt x="3665219" y="204216"/>
                  </a:lnTo>
                </a:path>
                <a:path w="4114800" h="1624964">
                  <a:moveTo>
                    <a:pt x="0" y="0"/>
                  </a:moveTo>
                  <a:lnTo>
                    <a:pt x="4114800" y="0"/>
                  </a:lnTo>
                </a:path>
                <a:path w="4114800" h="1624964">
                  <a:moveTo>
                    <a:pt x="0" y="1624584"/>
                  </a:moveTo>
                  <a:lnTo>
                    <a:pt x="922019" y="1624584"/>
                  </a:lnTo>
                </a:path>
                <a:path w="4114800" h="1624964">
                  <a:moveTo>
                    <a:pt x="1138427" y="1624584"/>
                  </a:moveTo>
                  <a:lnTo>
                    <a:pt x="1607819" y="16245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208008" y="6388607"/>
              <a:ext cx="216535" cy="256540"/>
            </a:xfrm>
            <a:custGeom>
              <a:avLst/>
              <a:gdLst/>
              <a:ahLst/>
              <a:cxnLst/>
              <a:rect l="l" t="t" r="r" b="b"/>
              <a:pathLst>
                <a:path w="216534" h="256540">
                  <a:moveTo>
                    <a:pt x="216408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216408" y="256031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285988" y="6237731"/>
              <a:ext cx="2293620" cy="204470"/>
            </a:xfrm>
            <a:custGeom>
              <a:avLst/>
              <a:gdLst/>
              <a:ahLst/>
              <a:cxnLst/>
              <a:rect l="l" t="t" r="r" b="b"/>
              <a:pathLst>
                <a:path w="2293620" h="204470">
                  <a:moveTo>
                    <a:pt x="1824227" y="204215"/>
                  </a:moveTo>
                  <a:lnTo>
                    <a:pt x="2293619" y="204215"/>
                  </a:lnTo>
                </a:path>
                <a:path w="2293620" h="204470">
                  <a:moveTo>
                    <a:pt x="0" y="0"/>
                  </a:moveTo>
                  <a:lnTo>
                    <a:pt x="1607819" y="0"/>
                  </a:lnTo>
                </a:path>
                <a:path w="2293620" h="204470">
                  <a:moveTo>
                    <a:pt x="1824227" y="0"/>
                  </a:moveTo>
                  <a:lnTo>
                    <a:pt x="22936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893808" y="6190487"/>
              <a:ext cx="216535" cy="454659"/>
            </a:xfrm>
            <a:custGeom>
              <a:avLst/>
              <a:gdLst/>
              <a:ahLst/>
              <a:cxnLst/>
              <a:rect l="l" t="t" r="r" b="b"/>
              <a:pathLst>
                <a:path w="216534" h="454659">
                  <a:moveTo>
                    <a:pt x="216408" y="0"/>
                  </a:moveTo>
                  <a:lnTo>
                    <a:pt x="0" y="0"/>
                  </a:lnTo>
                  <a:lnTo>
                    <a:pt x="0" y="454152"/>
                  </a:lnTo>
                  <a:lnTo>
                    <a:pt x="216408" y="454152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285988" y="6033515"/>
              <a:ext cx="3665220" cy="408940"/>
            </a:xfrm>
            <a:custGeom>
              <a:avLst/>
              <a:gdLst/>
              <a:ahLst/>
              <a:cxnLst/>
              <a:rect l="l" t="t" r="r" b="b"/>
              <a:pathLst>
                <a:path w="3665220" h="408939">
                  <a:moveTo>
                    <a:pt x="2510028" y="408432"/>
                  </a:moveTo>
                  <a:lnTo>
                    <a:pt x="2979419" y="408432"/>
                  </a:lnTo>
                </a:path>
                <a:path w="3665220" h="408939">
                  <a:moveTo>
                    <a:pt x="2510028" y="204216"/>
                  </a:moveTo>
                  <a:lnTo>
                    <a:pt x="2979419" y="204216"/>
                  </a:lnTo>
                </a:path>
                <a:path w="3665220" h="408939">
                  <a:moveTo>
                    <a:pt x="0" y="0"/>
                  </a:moveTo>
                  <a:lnTo>
                    <a:pt x="36652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579608" y="6077711"/>
              <a:ext cx="216535" cy="567055"/>
            </a:xfrm>
            <a:custGeom>
              <a:avLst/>
              <a:gdLst/>
              <a:ahLst/>
              <a:cxnLst/>
              <a:rect l="l" t="t" r="r" b="b"/>
              <a:pathLst>
                <a:path w="216534" h="567054">
                  <a:moveTo>
                    <a:pt x="216408" y="0"/>
                  </a:moveTo>
                  <a:lnTo>
                    <a:pt x="0" y="0"/>
                  </a:lnTo>
                  <a:lnTo>
                    <a:pt x="0" y="566928"/>
                  </a:lnTo>
                  <a:lnTo>
                    <a:pt x="216408" y="566928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1481816" y="6237731"/>
              <a:ext cx="469900" cy="204470"/>
            </a:xfrm>
            <a:custGeom>
              <a:avLst/>
              <a:gdLst/>
              <a:ahLst/>
              <a:cxnLst/>
              <a:rect l="l" t="t" r="r" b="b"/>
              <a:pathLst>
                <a:path w="469900" h="204470">
                  <a:moveTo>
                    <a:pt x="0" y="204215"/>
                  </a:moveTo>
                  <a:lnTo>
                    <a:pt x="469391" y="204215"/>
                  </a:lnTo>
                </a:path>
                <a:path w="469900" h="204470">
                  <a:moveTo>
                    <a:pt x="0" y="0"/>
                  </a:moveTo>
                  <a:lnTo>
                    <a:pt x="4693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265408" y="6071615"/>
              <a:ext cx="216535" cy="573405"/>
            </a:xfrm>
            <a:custGeom>
              <a:avLst/>
              <a:gdLst/>
              <a:ahLst/>
              <a:cxnLst/>
              <a:rect l="l" t="t" r="r" b="b"/>
              <a:pathLst>
                <a:path w="216534" h="573404">
                  <a:moveTo>
                    <a:pt x="216408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216408" y="57302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285988" y="5021579"/>
              <a:ext cx="4114800" cy="1420495"/>
            </a:xfrm>
            <a:custGeom>
              <a:avLst/>
              <a:gdLst/>
              <a:ahLst/>
              <a:cxnLst/>
              <a:rect l="l" t="t" r="r" b="b"/>
              <a:pathLst>
                <a:path w="4114800" h="1420495">
                  <a:moveTo>
                    <a:pt x="3881628" y="1420367"/>
                  </a:moveTo>
                  <a:lnTo>
                    <a:pt x="4114800" y="1420367"/>
                  </a:lnTo>
                </a:path>
                <a:path w="4114800" h="1420495">
                  <a:moveTo>
                    <a:pt x="3881628" y="1216151"/>
                  </a:moveTo>
                  <a:lnTo>
                    <a:pt x="4114800" y="1216151"/>
                  </a:lnTo>
                </a:path>
                <a:path w="4114800" h="1420495">
                  <a:moveTo>
                    <a:pt x="3881628" y="1011935"/>
                  </a:moveTo>
                  <a:lnTo>
                    <a:pt x="4114800" y="1011935"/>
                  </a:lnTo>
                </a:path>
                <a:path w="4114800" h="1420495">
                  <a:moveTo>
                    <a:pt x="0" y="810767"/>
                  </a:moveTo>
                  <a:lnTo>
                    <a:pt x="3665219" y="810767"/>
                  </a:lnTo>
                </a:path>
                <a:path w="4114800" h="1420495">
                  <a:moveTo>
                    <a:pt x="3881628" y="810767"/>
                  </a:moveTo>
                  <a:lnTo>
                    <a:pt x="4114800" y="810767"/>
                  </a:lnTo>
                </a:path>
                <a:path w="4114800" h="1420495">
                  <a:moveTo>
                    <a:pt x="0" y="606551"/>
                  </a:moveTo>
                  <a:lnTo>
                    <a:pt x="3665219" y="606551"/>
                  </a:lnTo>
                </a:path>
                <a:path w="4114800" h="1420495">
                  <a:moveTo>
                    <a:pt x="3881628" y="606551"/>
                  </a:moveTo>
                  <a:lnTo>
                    <a:pt x="4114800" y="606551"/>
                  </a:lnTo>
                </a:path>
                <a:path w="4114800" h="1420495">
                  <a:moveTo>
                    <a:pt x="0" y="405383"/>
                  </a:moveTo>
                  <a:lnTo>
                    <a:pt x="3665219" y="405383"/>
                  </a:lnTo>
                </a:path>
                <a:path w="4114800" h="1420495">
                  <a:moveTo>
                    <a:pt x="3881628" y="405383"/>
                  </a:moveTo>
                  <a:lnTo>
                    <a:pt x="4114800" y="405383"/>
                  </a:lnTo>
                </a:path>
                <a:path w="4114800" h="1420495">
                  <a:moveTo>
                    <a:pt x="0" y="201167"/>
                  </a:moveTo>
                  <a:lnTo>
                    <a:pt x="3665219" y="201167"/>
                  </a:lnTo>
                </a:path>
                <a:path w="4114800" h="1420495">
                  <a:moveTo>
                    <a:pt x="3881628" y="201167"/>
                  </a:moveTo>
                  <a:lnTo>
                    <a:pt x="4114800" y="201167"/>
                  </a:lnTo>
                </a:path>
                <a:path w="4114800" h="1420495">
                  <a:moveTo>
                    <a:pt x="3881628" y="0"/>
                  </a:moveTo>
                  <a:lnTo>
                    <a:pt x="4114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522208" y="4956047"/>
              <a:ext cx="3645535" cy="1689100"/>
            </a:xfrm>
            <a:custGeom>
              <a:avLst/>
              <a:gdLst/>
              <a:ahLst/>
              <a:cxnLst/>
              <a:rect l="l" t="t" r="r" b="b"/>
              <a:pathLst>
                <a:path w="3645534" h="1689100">
                  <a:moveTo>
                    <a:pt x="216408" y="1618488"/>
                  </a:moveTo>
                  <a:lnTo>
                    <a:pt x="0" y="1618488"/>
                  </a:lnTo>
                  <a:lnTo>
                    <a:pt x="0" y="1688592"/>
                  </a:lnTo>
                  <a:lnTo>
                    <a:pt x="216408" y="1688592"/>
                  </a:lnTo>
                  <a:lnTo>
                    <a:pt x="216408" y="1618488"/>
                  </a:lnTo>
                  <a:close/>
                </a:path>
                <a:path w="3645534" h="1689100">
                  <a:moveTo>
                    <a:pt x="3645408" y="0"/>
                  </a:moveTo>
                  <a:lnTo>
                    <a:pt x="3429000" y="0"/>
                  </a:lnTo>
                  <a:lnTo>
                    <a:pt x="3429000" y="1688592"/>
                  </a:lnTo>
                  <a:lnTo>
                    <a:pt x="3645408" y="1688592"/>
                  </a:lnTo>
                  <a:lnTo>
                    <a:pt x="36454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285988" y="6643115"/>
              <a:ext cx="4114800" cy="0"/>
            </a:xfrm>
            <a:custGeom>
              <a:avLst/>
              <a:gdLst/>
              <a:ahLst/>
              <a:cxnLst/>
              <a:rect l="l" t="t" r="r" b="b"/>
              <a:pathLst>
                <a:path w="4114800" h="0">
                  <a:moveTo>
                    <a:pt x="0" y="0"/>
                  </a:moveTo>
                  <a:lnTo>
                    <a:pt x="4114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692654" y="1314069"/>
            <a:ext cx="9702165" cy="6356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110900"/>
              </a:lnSpc>
              <a:spcBef>
                <a:spcPts val="11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-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-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end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February</a:t>
            </a:r>
            <a:r>
              <a:rPr dirty="0" sz="1200" spc="-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2022,</a:t>
            </a:r>
            <a:r>
              <a:rPr dirty="0" sz="12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dirty="0" sz="1200" spc="-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had</a:t>
            </a:r>
            <a:r>
              <a:rPr dirty="0" sz="12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over</a:t>
            </a:r>
            <a:r>
              <a:rPr dirty="0" sz="1200" spc="-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287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companies</a:t>
            </a:r>
            <a:r>
              <a:rPr dirty="0" sz="1200" spc="-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accessing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dirty="0" sz="1200" spc="-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platform,</a:t>
            </a:r>
            <a:r>
              <a:rPr dirty="0" sz="1200" spc="-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-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47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countries.</a:t>
            </a:r>
            <a:r>
              <a:rPr dirty="0" sz="12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12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months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-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end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Feb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2022,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over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1,860 trades,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totalling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65,188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tonnes with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GMV</a:t>
            </a:r>
            <a:r>
              <a:rPr dirty="0" sz="1200" spc="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over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NZD$282m.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experienced</a:t>
            </a:r>
            <a:r>
              <a:rPr dirty="0" sz="1200" spc="1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exponential</a:t>
            </a:r>
            <a:r>
              <a:rPr dirty="0" sz="1200" spc="1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revenue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growth,</a:t>
            </a:r>
            <a:r>
              <a:rPr dirty="0" sz="1200" spc="11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dirty="0" sz="1200" spc="1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total</a:t>
            </a:r>
            <a:r>
              <a:rPr dirty="0" sz="1200" spc="1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revenue</a:t>
            </a:r>
            <a:r>
              <a:rPr dirty="0" sz="1200" spc="1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1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NZD</a:t>
            </a:r>
            <a:r>
              <a:rPr dirty="0" sz="1200" spc="1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increasing</a:t>
            </a:r>
            <a:r>
              <a:rPr dirty="0" sz="1200" spc="1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from</a:t>
            </a:r>
            <a:r>
              <a:rPr dirty="0" sz="1200" spc="1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$0.259m</a:t>
            </a:r>
            <a:r>
              <a:rPr dirty="0" sz="1200" spc="1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1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FY2017</a:t>
            </a:r>
            <a:r>
              <a:rPr dirty="0" sz="1200" spc="1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-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$0.807m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FY20 and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$1.456m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FY21.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210814" y="2552191"/>
            <a:ext cx="349186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latin typeface="Poppins"/>
                <a:cs typeface="Poppins"/>
              </a:rPr>
              <a:t>Since</a:t>
            </a:r>
            <a:r>
              <a:rPr dirty="0" sz="1400" spc="-2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inception</a:t>
            </a:r>
            <a:r>
              <a:rPr dirty="0" sz="1400" spc="-2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(as</a:t>
            </a:r>
            <a:r>
              <a:rPr dirty="0" sz="1400" spc="-1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of</a:t>
            </a:r>
            <a:r>
              <a:rPr dirty="0" sz="1400" spc="-3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end</a:t>
            </a:r>
            <a:r>
              <a:rPr dirty="0" sz="1400" spc="-3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of</a:t>
            </a:r>
            <a:r>
              <a:rPr dirty="0" sz="1400" spc="-1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Feb</a:t>
            </a:r>
            <a:r>
              <a:rPr dirty="0" sz="1400" spc="-25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2022)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899907" y="2552191"/>
            <a:ext cx="425386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latin typeface="Poppins"/>
                <a:cs typeface="Poppins"/>
              </a:rPr>
              <a:t>Current</a:t>
            </a:r>
            <a:r>
              <a:rPr dirty="0" sz="1400" spc="-3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users (in</a:t>
            </a:r>
            <a:r>
              <a:rPr dirty="0" sz="1400" spc="-4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12</a:t>
            </a:r>
            <a:r>
              <a:rPr dirty="0" sz="1400" spc="-1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months to</a:t>
            </a:r>
            <a:r>
              <a:rPr dirty="0" sz="1400" spc="-3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end</a:t>
            </a:r>
            <a:r>
              <a:rPr dirty="0" sz="1400" spc="-3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of</a:t>
            </a:r>
            <a:r>
              <a:rPr dirty="0" sz="1400" spc="-30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Feb</a:t>
            </a:r>
            <a:r>
              <a:rPr dirty="0" sz="1400" spc="-20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2022)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7543800" y="2484119"/>
            <a:ext cx="0" cy="1483995"/>
          </a:xfrm>
          <a:custGeom>
            <a:avLst/>
            <a:gdLst/>
            <a:ahLst/>
            <a:cxnLst/>
            <a:rect l="l" t="t" r="r" b="b"/>
            <a:pathLst>
              <a:path w="0" h="1483995">
                <a:moveTo>
                  <a:pt x="0" y="0"/>
                </a:moveTo>
                <a:lnTo>
                  <a:pt x="0" y="1483867"/>
                </a:lnTo>
              </a:path>
            </a:pathLst>
          </a:custGeom>
          <a:ln w="12700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3244976" y="2999974"/>
            <a:ext cx="834390" cy="59309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2300" spc="-20" b="1">
                <a:solidFill>
                  <a:srgbClr val="4267B8"/>
                </a:solidFill>
                <a:latin typeface="Poppins"/>
                <a:cs typeface="Poppins"/>
              </a:rPr>
              <a:t>3,882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Trades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420870" y="2999974"/>
            <a:ext cx="1143635" cy="59309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2300" spc="-10" b="1">
                <a:solidFill>
                  <a:srgbClr val="4267B8"/>
                </a:solidFill>
                <a:latin typeface="Poppins"/>
                <a:cs typeface="Poppins"/>
              </a:rPr>
              <a:t>192,000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Tonnes</a:t>
            </a:r>
            <a:r>
              <a:rPr dirty="0" sz="1200" spc="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traded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140958" y="2999974"/>
            <a:ext cx="1061085" cy="81534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2300" spc="-10" b="1">
                <a:solidFill>
                  <a:srgbClr val="4267B8"/>
                </a:solidFill>
                <a:latin typeface="Poppins"/>
                <a:cs typeface="Poppins"/>
              </a:rPr>
              <a:t>$755m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Face</a:t>
            </a:r>
            <a:r>
              <a:rPr dirty="0" sz="1200" spc="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value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traded</a:t>
            </a:r>
            <a:r>
              <a:rPr dirty="0" sz="1200" spc="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(NZD</a:t>
            </a:r>
            <a:r>
              <a:rPr dirty="0" sz="1300" spc="-20">
                <a:solidFill>
                  <a:srgbClr val="666666"/>
                </a:solidFill>
                <a:latin typeface="Poppins"/>
                <a:cs typeface="Poppins"/>
              </a:rPr>
              <a:t>)</a:t>
            </a:r>
            <a:endParaRPr sz="1300">
              <a:latin typeface="Poppins"/>
              <a:cs typeface="Poppin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186166" y="2999974"/>
            <a:ext cx="719455" cy="59309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2300" spc="-20" b="1">
                <a:solidFill>
                  <a:srgbClr val="1BA9D4"/>
                </a:solidFill>
                <a:latin typeface="Poppins"/>
                <a:cs typeface="Poppins"/>
              </a:rPr>
              <a:t>1,140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Users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246869" y="2999974"/>
            <a:ext cx="913130" cy="59309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2300" spc="-25" b="1">
                <a:solidFill>
                  <a:srgbClr val="1BA9D4"/>
                </a:solidFill>
                <a:latin typeface="Poppins"/>
                <a:cs typeface="Poppins"/>
              </a:rPr>
              <a:t>287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Companies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0592181" y="2994710"/>
            <a:ext cx="954405" cy="802005"/>
          </a:xfrm>
          <a:prstGeom prst="rect">
            <a:avLst/>
          </a:prstGeom>
        </p:spPr>
        <p:txBody>
          <a:bodyPr wrap="square" lIns="0" tIns="361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dirty="0" sz="2300" spc="-25" b="1">
                <a:solidFill>
                  <a:srgbClr val="1BA9D4"/>
                </a:solidFill>
                <a:latin typeface="Poppins"/>
                <a:cs typeface="Poppins"/>
              </a:rPr>
              <a:t>47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Countries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represented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835020" y="4879975"/>
            <a:ext cx="2409825" cy="471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750"/>
              </a:lnSpc>
              <a:spcBef>
                <a:spcPts val="105"/>
              </a:spcBef>
            </a:pPr>
            <a:r>
              <a:rPr dirty="0" sz="1600" b="1">
                <a:solidFill>
                  <a:srgbClr val="09BDA9"/>
                </a:solidFill>
                <a:latin typeface="Poppins"/>
                <a:cs typeface="Poppins"/>
              </a:rPr>
              <a:t>Revenue</a:t>
            </a:r>
            <a:r>
              <a:rPr dirty="0" sz="1600" spc="-45" b="1">
                <a:solidFill>
                  <a:srgbClr val="09BDA9"/>
                </a:solidFill>
                <a:latin typeface="Poppins"/>
                <a:cs typeface="Poppins"/>
              </a:rPr>
              <a:t> </a:t>
            </a:r>
            <a:r>
              <a:rPr dirty="0" sz="1600" b="1">
                <a:solidFill>
                  <a:srgbClr val="09BDA9"/>
                </a:solidFill>
                <a:latin typeface="Poppins"/>
                <a:cs typeface="Poppins"/>
              </a:rPr>
              <a:t>CAGR</a:t>
            </a:r>
            <a:r>
              <a:rPr dirty="0" sz="1600" spc="-35" b="1">
                <a:solidFill>
                  <a:srgbClr val="09BDA9"/>
                </a:solidFill>
                <a:latin typeface="Poppins"/>
                <a:cs typeface="Poppins"/>
              </a:rPr>
              <a:t> </a:t>
            </a:r>
            <a:r>
              <a:rPr dirty="0" sz="1600" b="1">
                <a:solidFill>
                  <a:srgbClr val="09BDA9"/>
                </a:solidFill>
                <a:latin typeface="Poppins"/>
                <a:cs typeface="Poppins"/>
              </a:rPr>
              <a:t>for</a:t>
            </a:r>
            <a:r>
              <a:rPr dirty="0" sz="1600" spc="-5" b="1">
                <a:solidFill>
                  <a:srgbClr val="09BDA9"/>
                </a:solidFill>
                <a:latin typeface="Poppins"/>
                <a:cs typeface="Poppins"/>
              </a:rPr>
              <a:t> </a:t>
            </a:r>
            <a:r>
              <a:rPr dirty="0" sz="1600" spc="-25" b="1">
                <a:solidFill>
                  <a:srgbClr val="09BDA9"/>
                </a:solidFill>
                <a:latin typeface="Poppins"/>
                <a:cs typeface="Poppins"/>
              </a:rPr>
              <a:t>the</a:t>
            </a:r>
            <a:endParaRPr sz="1600">
              <a:latin typeface="Poppins"/>
              <a:cs typeface="Poppins"/>
            </a:endParaRPr>
          </a:p>
          <a:p>
            <a:pPr marL="12700">
              <a:lnSpc>
                <a:spcPts val="1750"/>
              </a:lnSpc>
            </a:pPr>
            <a:r>
              <a:rPr dirty="0" sz="1600" spc="-10" b="1">
                <a:solidFill>
                  <a:srgbClr val="09BDA9"/>
                </a:solidFill>
                <a:latin typeface="Poppins"/>
                <a:cs typeface="Poppins"/>
              </a:rPr>
              <a:t>period</a:t>
            </a:r>
            <a:r>
              <a:rPr dirty="0" sz="1600" spc="-75" b="1">
                <a:solidFill>
                  <a:srgbClr val="09BDA9"/>
                </a:solidFill>
                <a:latin typeface="Poppins"/>
                <a:cs typeface="Poppins"/>
              </a:rPr>
              <a:t> </a:t>
            </a:r>
            <a:r>
              <a:rPr dirty="0" sz="1600" b="1">
                <a:solidFill>
                  <a:srgbClr val="09BDA9"/>
                </a:solidFill>
                <a:latin typeface="Poppins"/>
                <a:cs typeface="Poppins"/>
              </a:rPr>
              <a:t>FY2017</a:t>
            </a:r>
            <a:r>
              <a:rPr dirty="0" sz="1600" spc="-10" b="1">
                <a:solidFill>
                  <a:srgbClr val="09BDA9"/>
                </a:solidFill>
                <a:latin typeface="Poppins"/>
                <a:cs typeface="Poppins"/>
              </a:rPr>
              <a:t> </a:t>
            </a:r>
            <a:r>
              <a:rPr dirty="0" sz="1600" b="1">
                <a:solidFill>
                  <a:srgbClr val="09BDA9"/>
                </a:solidFill>
                <a:latin typeface="Poppins"/>
                <a:cs typeface="Poppins"/>
              </a:rPr>
              <a:t>to</a:t>
            </a:r>
            <a:r>
              <a:rPr dirty="0" sz="1600" spc="-25" b="1">
                <a:solidFill>
                  <a:srgbClr val="09BDA9"/>
                </a:solidFill>
                <a:latin typeface="Poppins"/>
                <a:cs typeface="Poppins"/>
              </a:rPr>
              <a:t> </a:t>
            </a:r>
            <a:r>
              <a:rPr dirty="0" sz="1600" spc="-10" b="1">
                <a:solidFill>
                  <a:srgbClr val="09BDA9"/>
                </a:solidFill>
                <a:latin typeface="Poppins"/>
                <a:cs typeface="Poppins"/>
              </a:rPr>
              <a:t>FY2021</a:t>
            </a:r>
            <a:endParaRPr sz="1600">
              <a:latin typeface="Poppins"/>
              <a:cs typeface="Poppin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835020" y="5569076"/>
            <a:ext cx="187388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solidFill>
                  <a:srgbClr val="666666"/>
                </a:solidFill>
                <a:latin typeface="Poppins"/>
                <a:cs typeface="Poppins"/>
              </a:rPr>
              <a:t>GMV</a:t>
            </a:r>
            <a:r>
              <a:rPr dirty="0" sz="1600" spc="-3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600" b="1">
                <a:solidFill>
                  <a:srgbClr val="666666"/>
                </a:solidFill>
                <a:latin typeface="Poppins"/>
                <a:cs typeface="Poppins"/>
              </a:rPr>
              <a:t>CAGR</a:t>
            </a:r>
            <a:r>
              <a:rPr dirty="0" sz="1600" spc="-2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600" b="1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600" spc="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600" spc="-25" b="1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endParaRPr sz="1600">
              <a:latin typeface="Poppins"/>
              <a:cs typeface="Poppin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835020" y="5770244"/>
            <a:ext cx="1678939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10" b="1">
                <a:solidFill>
                  <a:srgbClr val="666666"/>
                </a:solidFill>
                <a:latin typeface="Poppins"/>
                <a:cs typeface="Poppins"/>
              </a:rPr>
              <a:t>period</a:t>
            </a:r>
            <a:r>
              <a:rPr dirty="0" sz="1600" spc="-6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600" b="1">
                <a:solidFill>
                  <a:srgbClr val="666666"/>
                </a:solidFill>
                <a:latin typeface="Poppins"/>
                <a:cs typeface="Poppins"/>
              </a:rPr>
              <a:t>FY2017</a:t>
            </a:r>
            <a:r>
              <a:rPr dirty="0" sz="1600" spc="1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600" spc="-25" b="1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endParaRPr sz="1600">
              <a:latin typeface="Poppins"/>
              <a:cs typeface="Poppin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757932" y="5974155"/>
            <a:ext cx="4700905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687570" algn="l"/>
              </a:tabLst>
            </a:pPr>
            <a:r>
              <a:rPr dirty="0" u="sng" sz="1600" spc="260" b="1">
                <a:solidFill>
                  <a:srgbClr val="666666"/>
                </a:solidFill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dirty="0" u="sng" sz="1600" spc="-10" b="1">
                <a:solidFill>
                  <a:srgbClr val="666666"/>
                </a:solidFill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FY2021</a:t>
            </a:r>
            <a:r>
              <a:rPr dirty="0" u="sng" sz="1600" b="1">
                <a:solidFill>
                  <a:srgbClr val="666666"/>
                </a:solidFill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	</a:t>
            </a:r>
            <a:endParaRPr sz="1600">
              <a:latin typeface="Poppins"/>
              <a:cs typeface="Poppins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826257" y="6597497"/>
            <a:ext cx="247713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b="0">
                <a:latin typeface="Poppins ExtraLight"/>
                <a:cs typeface="Poppins ExtraLight"/>
              </a:rPr>
              <a:t>Note:</a:t>
            </a:r>
            <a:r>
              <a:rPr dirty="0" sz="1000" spc="-15" b="0">
                <a:latin typeface="Poppins ExtraLight"/>
                <a:cs typeface="Poppins ExtraLight"/>
              </a:rPr>
              <a:t> </a:t>
            </a:r>
            <a:r>
              <a:rPr dirty="0" sz="1000" b="0">
                <a:latin typeface="Poppins ExtraLight"/>
                <a:cs typeface="Poppins ExtraLight"/>
              </a:rPr>
              <a:t>FY2017</a:t>
            </a:r>
            <a:r>
              <a:rPr dirty="0" sz="1000" spc="-40" b="0">
                <a:latin typeface="Poppins ExtraLight"/>
                <a:cs typeface="Poppins ExtraLight"/>
              </a:rPr>
              <a:t> </a:t>
            </a:r>
            <a:r>
              <a:rPr dirty="0" sz="1000" b="0">
                <a:latin typeface="Poppins ExtraLight"/>
                <a:cs typeface="Poppins ExtraLight"/>
              </a:rPr>
              <a:t>is</a:t>
            </a:r>
            <a:r>
              <a:rPr dirty="0" sz="1000" spc="-5" b="0">
                <a:latin typeface="Poppins ExtraLight"/>
                <a:cs typeface="Poppins ExtraLight"/>
              </a:rPr>
              <a:t> </a:t>
            </a:r>
            <a:r>
              <a:rPr dirty="0" sz="1000" b="0">
                <a:latin typeface="Poppins ExtraLight"/>
                <a:cs typeface="Poppins ExtraLight"/>
              </a:rPr>
              <a:t>1 July</a:t>
            </a:r>
            <a:r>
              <a:rPr dirty="0" sz="1000" spc="-5" b="0">
                <a:latin typeface="Poppins ExtraLight"/>
                <a:cs typeface="Poppins ExtraLight"/>
              </a:rPr>
              <a:t> </a:t>
            </a:r>
            <a:r>
              <a:rPr dirty="0" sz="1000" b="0">
                <a:latin typeface="Poppins ExtraLight"/>
                <a:cs typeface="Poppins ExtraLight"/>
              </a:rPr>
              <a:t>2016</a:t>
            </a:r>
            <a:r>
              <a:rPr dirty="0" sz="1000" spc="-25" b="0">
                <a:latin typeface="Poppins ExtraLight"/>
                <a:cs typeface="Poppins ExtraLight"/>
              </a:rPr>
              <a:t> </a:t>
            </a:r>
            <a:r>
              <a:rPr dirty="0" sz="1000" b="0">
                <a:latin typeface="Poppins ExtraLight"/>
                <a:cs typeface="Poppins ExtraLight"/>
              </a:rPr>
              <a:t>to</a:t>
            </a:r>
            <a:r>
              <a:rPr dirty="0" sz="1000" spc="-10" b="0">
                <a:latin typeface="Poppins ExtraLight"/>
                <a:cs typeface="Poppins ExtraLight"/>
              </a:rPr>
              <a:t> </a:t>
            </a:r>
            <a:r>
              <a:rPr dirty="0" sz="1000" b="0">
                <a:latin typeface="Poppins ExtraLight"/>
                <a:cs typeface="Poppins ExtraLight"/>
              </a:rPr>
              <a:t>30</a:t>
            </a:r>
            <a:r>
              <a:rPr dirty="0" sz="1000" spc="-10" b="0">
                <a:latin typeface="Poppins ExtraLight"/>
                <a:cs typeface="Poppins ExtraLight"/>
              </a:rPr>
              <a:t> </a:t>
            </a:r>
            <a:r>
              <a:rPr dirty="0" sz="1000" b="0">
                <a:latin typeface="Poppins ExtraLight"/>
                <a:cs typeface="Poppins ExtraLight"/>
              </a:rPr>
              <a:t>June</a:t>
            </a:r>
            <a:r>
              <a:rPr dirty="0" sz="1000" spc="-10" b="0">
                <a:latin typeface="Poppins ExtraLight"/>
                <a:cs typeface="Poppins ExtraLight"/>
              </a:rPr>
              <a:t> </a:t>
            </a:r>
            <a:r>
              <a:rPr dirty="0" sz="1000" spc="-20" b="0">
                <a:latin typeface="Poppins ExtraLight"/>
                <a:cs typeface="Poppins ExtraLight"/>
              </a:rPr>
              <a:t>2017</a:t>
            </a:r>
            <a:endParaRPr sz="1000">
              <a:latin typeface="Poppins ExtraLight"/>
              <a:cs typeface="Poppins ExtraLight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2800857" y="4266691"/>
            <a:ext cx="4621530" cy="1290320"/>
            <a:chOff x="2800857" y="4266691"/>
            <a:chExt cx="4621530" cy="1290320"/>
          </a:xfrm>
        </p:grpSpPr>
        <p:sp>
          <p:nvSpPr>
            <p:cNvPr id="35" name="object 35" descr=""/>
            <p:cNvSpPr/>
            <p:nvPr/>
          </p:nvSpPr>
          <p:spPr>
            <a:xfrm>
              <a:off x="2807207" y="4885943"/>
              <a:ext cx="4608830" cy="0"/>
            </a:xfrm>
            <a:custGeom>
              <a:avLst/>
              <a:gdLst/>
              <a:ahLst/>
              <a:cxnLst/>
              <a:rect l="l" t="t" r="r" b="b"/>
              <a:pathLst>
                <a:path w="4608830" h="0">
                  <a:moveTo>
                    <a:pt x="0" y="0"/>
                  </a:moveTo>
                  <a:lnTo>
                    <a:pt x="4608322" y="0"/>
                  </a:lnTo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675375" y="4279391"/>
              <a:ext cx="1414780" cy="570230"/>
            </a:xfrm>
            <a:custGeom>
              <a:avLst/>
              <a:gdLst/>
              <a:ahLst/>
              <a:cxnLst/>
              <a:rect l="l" t="t" r="r" b="b"/>
              <a:pathLst>
                <a:path w="1414779" h="570229">
                  <a:moveTo>
                    <a:pt x="1319276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474979"/>
                  </a:lnTo>
                  <a:lnTo>
                    <a:pt x="7467" y="511950"/>
                  </a:lnTo>
                  <a:lnTo>
                    <a:pt x="27828" y="542147"/>
                  </a:lnTo>
                  <a:lnTo>
                    <a:pt x="58025" y="562508"/>
                  </a:lnTo>
                  <a:lnTo>
                    <a:pt x="94996" y="569975"/>
                  </a:lnTo>
                  <a:lnTo>
                    <a:pt x="1319276" y="569975"/>
                  </a:lnTo>
                  <a:lnTo>
                    <a:pt x="1356246" y="562508"/>
                  </a:lnTo>
                  <a:lnTo>
                    <a:pt x="1386443" y="542147"/>
                  </a:lnTo>
                  <a:lnTo>
                    <a:pt x="1406804" y="511950"/>
                  </a:lnTo>
                  <a:lnTo>
                    <a:pt x="1414272" y="474979"/>
                  </a:lnTo>
                  <a:lnTo>
                    <a:pt x="1414272" y="94995"/>
                  </a:lnTo>
                  <a:lnTo>
                    <a:pt x="1406804" y="58025"/>
                  </a:lnTo>
                  <a:lnTo>
                    <a:pt x="1386443" y="27828"/>
                  </a:lnTo>
                  <a:lnTo>
                    <a:pt x="1356246" y="7467"/>
                  </a:lnTo>
                  <a:lnTo>
                    <a:pt x="1319276" y="0"/>
                  </a:lnTo>
                  <a:close/>
                </a:path>
              </a:pathLst>
            </a:custGeom>
            <a:solidFill>
              <a:srgbClr val="87D2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675375" y="4279391"/>
              <a:ext cx="1414780" cy="570230"/>
            </a:xfrm>
            <a:custGeom>
              <a:avLst/>
              <a:gdLst/>
              <a:ahLst/>
              <a:cxnLst/>
              <a:rect l="l" t="t" r="r" b="b"/>
              <a:pathLst>
                <a:path w="1414779" h="570229">
                  <a:moveTo>
                    <a:pt x="0" y="94995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1319276" y="0"/>
                  </a:lnTo>
                  <a:lnTo>
                    <a:pt x="1356246" y="7467"/>
                  </a:lnTo>
                  <a:lnTo>
                    <a:pt x="1386443" y="27828"/>
                  </a:lnTo>
                  <a:lnTo>
                    <a:pt x="1406804" y="58025"/>
                  </a:lnTo>
                  <a:lnTo>
                    <a:pt x="1414272" y="94995"/>
                  </a:lnTo>
                  <a:lnTo>
                    <a:pt x="1414272" y="474979"/>
                  </a:lnTo>
                  <a:lnTo>
                    <a:pt x="1406804" y="511950"/>
                  </a:lnTo>
                  <a:lnTo>
                    <a:pt x="1386443" y="542147"/>
                  </a:lnTo>
                  <a:lnTo>
                    <a:pt x="1356246" y="562508"/>
                  </a:lnTo>
                  <a:lnTo>
                    <a:pt x="1319276" y="569975"/>
                  </a:lnTo>
                  <a:lnTo>
                    <a:pt x="94996" y="569975"/>
                  </a:lnTo>
                  <a:lnTo>
                    <a:pt x="58025" y="562508"/>
                  </a:lnTo>
                  <a:lnTo>
                    <a:pt x="27828" y="542147"/>
                  </a:lnTo>
                  <a:lnTo>
                    <a:pt x="7467" y="511950"/>
                  </a:lnTo>
                  <a:lnTo>
                    <a:pt x="0" y="474979"/>
                  </a:lnTo>
                  <a:lnTo>
                    <a:pt x="0" y="9499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807207" y="5550407"/>
              <a:ext cx="4608830" cy="0"/>
            </a:xfrm>
            <a:custGeom>
              <a:avLst/>
              <a:gdLst/>
              <a:ahLst/>
              <a:cxnLst/>
              <a:rect l="l" t="t" r="r" b="b"/>
              <a:pathLst>
                <a:path w="4608830" h="0">
                  <a:moveTo>
                    <a:pt x="0" y="0"/>
                  </a:moveTo>
                  <a:lnTo>
                    <a:pt x="4608322" y="0"/>
                  </a:lnTo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2826257" y="3881569"/>
            <a:ext cx="2540635" cy="777875"/>
          </a:xfrm>
          <a:prstGeom prst="rect">
            <a:avLst/>
          </a:prstGeom>
        </p:spPr>
        <p:txBody>
          <a:bodyPr wrap="square" lIns="0" tIns="144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600" b="1">
                <a:latin typeface="Poppins"/>
                <a:cs typeface="Poppins"/>
              </a:rPr>
              <a:t>Key</a:t>
            </a:r>
            <a:r>
              <a:rPr dirty="0" sz="1600" spc="-25" b="1">
                <a:latin typeface="Poppins"/>
                <a:cs typeface="Poppins"/>
              </a:rPr>
              <a:t> </a:t>
            </a:r>
            <a:r>
              <a:rPr dirty="0" sz="1600" b="1">
                <a:latin typeface="Poppins"/>
                <a:cs typeface="Poppins"/>
              </a:rPr>
              <a:t>FY2021</a:t>
            </a:r>
            <a:r>
              <a:rPr dirty="0" sz="1600" spc="-65" b="1">
                <a:latin typeface="Poppins"/>
                <a:cs typeface="Poppins"/>
              </a:rPr>
              <a:t> </a:t>
            </a:r>
            <a:r>
              <a:rPr dirty="0" sz="1600" spc="-10" b="1">
                <a:latin typeface="Poppins"/>
                <a:cs typeface="Poppins"/>
              </a:rPr>
              <a:t>metrics:</a:t>
            </a:r>
            <a:endParaRPr sz="1600">
              <a:latin typeface="Poppins"/>
              <a:cs typeface="Poppins"/>
            </a:endParaRPr>
          </a:p>
          <a:p>
            <a:pPr marL="20955">
              <a:lnSpc>
                <a:spcPct val="100000"/>
              </a:lnSpc>
              <a:spcBef>
                <a:spcPts val="1045"/>
              </a:spcBef>
            </a:pPr>
            <a:r>
              <a:rPr dirty="0" sz="1600" b="1">
                <a:solidFill>
                  <a:srgbClr val="3679C2"/>
                </a:solidFill>
                <a:latin typeface="Poppins"/>
                <a:cs typeface="Poppins"/>
              </a:rPr>
              <a:t>Total</a:t>
            </a:r>
            <a:r>
              <a:rPr dirty="0" sz="1600" spc="-20" b="1">
                <a:solidFill>
                  <a:srgbClr val="3679C2"/>
                </a:solidFill>
                <a:latin typeface="Poppins"/>
                <a:cs typeface="Poppins"/>
              </a:rPr>
              <a:t> </a:t>
            </a:r>
            <a:r>
              <a:rPr dirty="0" sz="1600" b="1">
                <a:solidFill>
                  <a:srgbClr val="3679C2"/>
                </a:solidFill>
                <a:latin typeface="Poppins"/>
                <a:cs typeface="Poppins"/>
              </a:rPr>
              <a:t>revenue</a:t>
            </a:r>
            <a:r>
              <a:rPr dirty="0" sz="1600" spc="-45" b="1">
                <a:solidFill>
                  <a:srgbClr val="3679C2"/>
                </a:solidFill>
                <a:latin typeface="Poppins"/>
                <a:cs typeface="Poppins"/>
              </a:rPr>
              <a:t> </a:t>
            </a:r>
            <a:r>
              <a:rPr dirty="0" sz="1600" b="1">
                <a:solidFill>
                  <a:srgbClr val="3679C2"/>
                </a:solidFill>
                <a:latin typeface="Poppins"/>
                <a:cs typeface="Poppins"/>
              </a:rPr>
              <a:t>for</a:t>
            </a:r>
            <a:r>
              <a:rPr dirty="0" sz="1600" spc="-35" b="1">
                <a:solidFill>
                  <a:srgbClr val="3679C2"/>
                </a:solidFill>
                <a:latin typeface="Poppins"/>
                <a:cs typeface="Poppins"/>
              </a:rPr>
              <a:t> </a:t>
            </a:r>
            <a:r>
              <a:rPr dirty="0" sz="1600" spc="-10" b="1">
                <a:solidFill>
                  <a:srgbClr val="3679C2"/>
                </a:solidFill>
                <a:latin typeface="Poppins"/>
                <a:cs typeface="Poppins"/>
              </a:rPr>
              <a:t>FY2021</a:t>
            </a:r>
            <a:endParaRPr sz="1600">
              <a:latin typeface="Poppins"/>
              <a:cs typeface="Poppins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4236720" y="3029711"/>
            <a:ext cx="0" cy="755650"/>
          </a:xfrm>
          <a:custGeom>
            <a:avLst/>
            <a:gdLst/>
            <a:ahLst/>
            <a:cxnLst/>
            <a:rect l="l" t="t" r="r" b="b"/>
            <a:pathLst>
              <a:path w="0"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5836920" y="3041903"/>
            <a:ext cx="0" cy="753110"/>
          </a:xfrm>
          <a:custGeom>
            <a:avLst/>
            <a:gdLst/>
            <a:ahLst/>
            <a:cxnLst/>
            <a:rect l="l" t="t" r="r" b="b"/>
            <a:pathLst>
              <a:path w="0" h="753110">
                <a:moveTo>
                  <a:pt x="0" y="0"/>
                </a:moveTo>
                <a:lnTo>
                  <a:pt x="0" y="752601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9067800" y="3029711"/>
            <a:ext cx="0" cy="755650"/>
          </a:xfrm>
          <a:custGeom>
            <a:avLst/>
            <a:gdLst/>
            <a:ahLst/>
            <a:cxnLst/>
            <a:rect l="l" t="t" r="r" b="b"/>
            <a:pathLst>
              <a:path w="0"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0408919" y="3029711"/>
            <a:ext cx="0" cy="755650"/>
          </a:xfrm>
          <a:custGeom>
            <a:avLst/>
            <a:gdLst/>
            <a:ahLst/>
            <a:cxnLst/>
            <a:rect l="l" t="t" r="r" b="b"/>
            <a:pathLst>
              <a:path w="0"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2604261" y="306146"/>
            <a:ext cx="9761855" cy="7334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85"/>
              </a:lnSpc>
              <a:spcBef>
                <a:spcPts val="100"/>
              </a:spcBef>
            </a:pPr>
            <a:r>
              <a:rPr dirty="0"/>
              <a:t>With</a:t>
            </a:r>
            <a:r>
              <a:rPr dirty="0" spc="-25"/>
              <a:t> </a:t>
            </a:r>
            <a:r>
              <a:rPr dirty="0"/>
              <a:t>NZ$755M</a:t>
            </a:r>
            <a:r>
              <a:rPr dirty="0" spc="-30"/>
              <a:t> </a:t>
            </a:r>
            <a:r>
              <a:rPr dirty="0"/>
              <a:t>traded</a:t>
            </a:r>
            <a:r>
              <a:rPr dirty="0" spc="-55"/>
              <a:t> </a:t>
            </a:r>
            <a:r>
              <a:rPr dirty="0"/>
              <a:t>since</a:t>
            </a:r>
            <a:r>
              <a:rPr dirty="0" spc="-25"/>
              <a:t> </a:t>
            </a:r>
            <a:r>
              <a:rPr dirty="0"/>
              <a:t>2016,</a:t>
            </a:r>
            <a:r>
              <a:rPr dirty="0" spc="-15"/>
              <a:t> </a:t>
            </a:r>
            <a:r>
              <a:rPr dirty="0"/>
              <a:t>we</a:t>
            </a:r>
            <a:r>
              <a:rPr dirty="0" spc="5"/>
              <a:t> </a:t>
            </a:r>
            <a:r>
              <a:rPr dirty="0"/>
              <a:t>are</a:t>
            </a:r>
            <a:r>
              <a:rPr dirty="0" spc="-25"/>
              <a:t> </a:t>
            </a:r>
            <a:r>
              <a:rPr dirty="0"/>
              <a:t>starting</a:t>
            </a:r>
            <a:r>
              <a:rPr dirty="0" spc="-55"/>
              <a:t> </a:t>
            </a:r>
            <a:r>
              <a:rPr dirty="0"/>
              <a:t>to</a:t>
            </a:r>
            <a:r>
              <a:rPr dirty="0" spc="5"/>
              <a:t> </a:t>
            </a:r>
            <a:r>
              <a:rPr dirty="0" spc="-10"/>
              <a:t>experience</a:t>
            </a:r>
          </a:p>
          <a:p>
            <a:pPr marL="12700">
              <a:lnSpc>
                <a:spcPts val="2785"/>
              </a:lnSpc>
            </a:pPr>
            <a:r>
              <a:rPr dirty="0"/>
              <a:t>exponential</a:t>
            </a:r>
            <a:r>
              <a:rPr dirty="0" spc="-75"/>
              <a:t> </a:t>
            </a:r>
            <a:r>
              <a:rPr dirty="0" spc="-10"/>
              <a:t>growth</a:t>
            </a:r>
          </a:p>
        </p:txBody>
      </p:sp>
      <p:sp>
        <p:nvSpPr>
          <p:cNvPr id="45" name="object 45" descr=""/>
          <p:cNvSpPr txBox="1"/>
          <p:nvPr/>
        </p:nvSpPr>
        <p:spPr>
          <a:xfrm>
            <a:off x="7894066" y="4658156"/>
            <a:ext cx="280035" cy="205486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615"/>
              </a:spcBef>
            </a:pPr>
            <a:r>
              <a:rPr dirty="0" sz="900" spc="-20">
                <a:solidFill>
                  <a:srgbClr val="585858"/>
                </a:solidFill>
                <a:latin typeface="Poppins"/>
                <a:cs typeface="Poppins"/>
              </a:rPr>
              <a:t>1800</a:t>
            </a:r>
            <a:endParaRPr sz="900">
              <a:latin typeface="Poppins"/>
              <a:cs typeface="Poppins"/>
            </a:endParaRPr>
          </a:p>
          <a:p>
            <a:pPr algn="r" marR="6350">
              <a:lnSpc>
                <a:spcPct val="100000"/>
              </a:lnSpc>
              <a:spcBef>
                <a:spcPts val="515"/>
              </a:spcBef>
            </a:pPr>
            <a:r>
              <a:rPr dirty="0" sz="900" spc="-20">
                <a:solidFill>
                  <a:srgbClr val="585858"/>
                </a:solidFill>
                <a:latin typeface="Poppins"/>
                <a:cs typeface="Poppins"/>
              </a:rPr>
              <a:t>1600</a:t>
            </a:r>
            <a:endParaRPr sz="900">
              <a:latin typeface="Poppins"/>
              <a:cs typeface="Poppins"/>
            </a:endParaRPr>
          </a:p>
          <a:p>
            <a:pPr algn="r" marR="5715">
              <a:lnSpc>
                <a:spcPct val="100000"/>
              </a:lnSpc>
              <a:spcBef>
                <a:spcPts val="520"/>
              </a:spcBef>
            </a:pPr>
            <a:r>
              <a:rPr dirty="0" sz="900" spc="-20">
                <a:solidFill>
                  <a:srgbClr val="585858"/>
                </a:solidFill>
                <a:latin typeface="Poppins"/>
                <a:cs typeface="Poppins"/>
              </a:rPr>
              <a:t>1400</a:t>
            </a:r>
            <a:endParaRPr sz="900">
              <a:latin typeface="Poppins"/>
              <a:cs typeface="Poppins"/>
            </a:endParaRPr>
          </a:p>
          <a:p>
            <a:pPr algn="r" marR="5080">
              <a:lnSpc>
                <a:spcPct val="100000"/>
              </a:lnSpc>
              <a:spcBef>
                <a:spcPts val="520"/>
              </a:spcBef>
            </a:pPr>
            <a:r>
              <a:rPr dirty="0" sz="900" spc="-20">
                <a:solidFill>
                  <a:srgbClr val="585858"/>
                </a:solidFill>
                <a:latin typeface="Poppins"/>
                <a:cs typeface="Poppins"/>
              </a:rPr>
              <a:t>1200</a:t>
            </a:r>
            <a:endParaRPr sz="900">
              <a:latin typeface="Poppins"/>
              <a:cs typeface="Poppins"/>
            </a:endParaRPr>
          </a:p>
          <a:p>
            <a:pPr algn="r" marR="5080">
              <a:lnSpc>
                <a:spcPct val="100000"/>
              </a:lnSpc>
              <a:spcBef>
                <a:spcPts val="515"/>
              </a:spcBef>
            </a:pPr>
            <a:r>
              <a:rPr dirty="0" sz="900" spc="-20">
                <a:solidFill>
                  <a:srgbClr val="585858"/>
                </a:solidFill>
                <a:latin typeface="Poppins"/>
                <a:cs typeface="Poppins"/>
              </a:rPr>
              <a:t>1000</a:t>
            </a:r>
            <a:endParaRPr sz="900">
              <a:latin typeface="Poppins"/>
              <a:cs typeface="Poppins"/>
            </a:endParaRPr>
          </a:p>
          <a:p>
            <a:pPr algn="r" marR="5715">
              <a:lnSpc>
                <a:spcPct val="100000"/>
              </a:lnSpc>
              <a:spcBef>
                <a:spcPts val="520"/>
              </a:spcBef>
            </a:pPr>
            <a:r>
              <a:rPr dirty="0" sz="900" spc="-25">
                <a:solidFill>
                  <a:srgbClr val="585858"/>
                </a:solidFill>
                <a:latin typeface="Poppins"/>
                <a:cs typeface="Poppins"/>
              </a:rPr>
              <a:t>800</a:t>
            </a:r>
            <a:endParaRPr sz="900">
              <a:latin typeface="Poppins"/>
              <a:cs typeface="Poppins"/>
            </a:endParaRPr>
          </a:p>
          <a:p>
            <a:pPr algn="r" marR="6350">
              <a:lnSpc>
                <a:spcPct val="100000"/>
              </a:lnSpc>
              <a:spcBef>
                <a:spcPts val="515"/>
              </a:spcBef>
            </a:pPr>
            <a:r>
              <a:rPr dirty="0" sz="900" spc="-25">
                <a:solidFill>
                  <a:srgbClr val="585858"/>
                </a:solidFill>
                <a:latin typeface="Poppins"/>
                <a:cs typeface="Poppins"/>
              </a:rPr>
              <a:t>600</a:t>
            </a:r>
            <a:endParaRPr sz="900">
              <a:latin typeface="Poppins"/>
              <a:cs typeface="Poppins"/>
            </a:endParaRPr>
          </a:p>
          <a:p>
            <a:pPr algn="r" marR="5715">
              <a:lnSpc>
                <a:spcPct val="100000"/>
              </a:lnSpc>
              <a:spcBef>
                <a:spcPts val="520"/>
              </a:spcBef>
            </a:pPr>
            <a:r>
              <a:rPr dirty="0" sz="900" spc="-25">
                <a:solidFill>
                  <a:srgbClr val="585858"/>
                </a:solidFill>
                <a:latin typeface="Poppins"/>
                <a:cs typeface="Poppins"/>
              </a:rPr>
              <a:t>400</a:t>
            </a:r>
            <a:endParaRPr sz="900">
              <a:latin typeface="Poppins"/>
              <a:cs typeface="Poppins"/>
            </a:endParaRPr>
          </a:p>
          <a:p>
            <a:pPr algn="r" marR="5080">
              <a:lnSpc>
                <a:spcPct val="100000"/>
              </a:lnSpc>
              <a:spcBef>
                <a:spcPts val="520"/>
              </a:spcBef>
            </a:pPr>
            <a:r>
              <a:rPr dirty="0" sz="900" spc="-25">
                <a:solidFill>
                  <a:srgbClr val="585858"/>
                </a:solidFill>
                <a:latin typeface="Poppins"/>
                <a:cs typeface="Poppins"/>
              </a:rPr>
              <a:t>200</a:t>
            </a:r>
            <a:endParaRPr sz="900">
              <a:latin typeface="Poppins"/>
              <a:cs typeface="Poppins"/>
            </a:endParaRPr>
          </a:p>
          <a:p>
            <a:pPr algn="r" marR="5080">
              <a:lnSpc>
                <a:spcPct val="100000"/>
              </a:lnSpc>
              <a:spcBef>
                <a:spcPts val="515"/>
              </a:spcBef>
            </a:pPr>
            <a:r>
              <a:rPr dirty="0" sz="900" spc="5">
                <a:solidFill>
                  <a:srgbClr val="585858"/>
                </a:solidFill>
                <a:latin typeface="Poppins"/>
                <a:cs typeface="Poppins"/>
              </a:rPr>
              <a:t>0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8496045" y="6736181"/>
            <a:ext cx="27305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>
                <a:solidFill>
                  <a:srgbClr val="585858"/>
                </a:solidFill>
                <a:latin typeface="Poppins"/>
                <a:cs typeface="Poppins"/>
              </a:rPr>
              <a:t>2016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9187053" y="6736181"/>
            <a:ext cx="26225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>
                <a:solidFill>
                  <a:srgbClr val="585858"/>
                </a:solidFill>
                <a:latin typeface="Poppins"/>
                <a:cs typeface="Poppins"/>
              </a:rPr>
              <a:t>2017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9868027" y="6736181"/>
            <a:ext cx="27241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>
                <a:solidFill>
                  <a:srgbClr val="585858"/>
                </a:solidFill>
                <a:latin typeface="Poppins"/>
                <a:cs typeface="Poppins"/>
              </a:rPr>
              <a:t>2018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0554081" y="6736181"/>
            <a:ext cx="27241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>
                <a:solidFill>
                  <a:srgbClr val="585858"/>
                </a:solidFill>
                <a:latin typeface="Poppins"/>
                <a:cs typeface="Poppins"/>
              </a:rPr>
              <a:t>2019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1225530" y="6736181"/>
            <a:ext cx="30226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>
                <a:solidFill>
                  <a:srgbClr val="585858"/>
                </a:solidFill>
                <a:latin typeface="Poppins"/>
                <a:cs typeface="Poppins"/>
              </a:rPr>
              <a:t>2020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1929109" y="6736181"/>
            <a:ext cx="26670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>
                <a:solidFill>
                  <a:srgbClr val="585858"/>
                </a:solidFill>
                <a:latin typeface="Poppins"/>
                <a:cs typeface="Poppins"/>
              </a:rPr>
              <a:t>2021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8583930" y="4076496"/>
            <a:ext cx="3195955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7765" marR="5080" indent="-1155700">
              <a:lnSpc>
                <a:spcPct val="125699"/>
              </a:lnSpc>
              <a:spcBef>
                <a:spcPts val="100"/>
              </a:spcBef>
            </a:pPr>
            <a:r>
              <a:rPr dirty="0" sz="1400" b="1">
                <a:latin typeface="Poppins"/>
                <a:cs typeface="Poppins"/>
              </a:rPr>
              <a:t>Number</a:t>
            </a:r>
            <a:r>
              <a:rPr dirty="0" sz="1400" spc="-1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of</a:t>
            </a:r>
            <a:r>
              <a:rPr dirty="0" sz="1400" spc="-4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trades</a:t>
            </a:r>
            <a:r>
              <a:rPr dirty="0" sz="1400" spc="-2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per</a:t>
            </a:r>
            <a:r>
              <a:rPr dirty="0" sz="1400" spc="-35" b="1">
                <a:latin typeface="Poppins"/>
                <a:cs typeface="Poppins"/>
              </a:rPr>
              <a:t> </a:t>
            </a:r>
            <a:r>
              <a:rPr dirty="0" sz="1400" b="1">
                <a:latin typeface="Poppins"/>
                <a:cs typeface="Poppins"/>
              </a:rPr>
              <a:t>annum</a:t>
            </a:r>
            <a:r>
              <a:rPr dirty="0" sz="1400" spc="-5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since inception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5898007" y="4290517"/>
            <a:ext cx="969644" cy="5149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-10" b="1">
                <a:solidFill>
                  <a:srgbClr val="FFFFFF"/>
                </a:solidFill>
                <a:latin typeface="Poppins"/>
                <a:cs typeface="Poppins"/>
              </a:rPr>
              <a:t>NZ$1.456</a:t>
            </a:r>
            <a:endParaRPr sz="1600">
              <a:latin typeface="Poppins"/>
              <a:cs typeface="Poppins"/>
            </a:endParaRPr>
          </a:p>
          <a:p>
            <a:pPr marL="121920">
              <a:lnSpc>
                <a:spcPct val="100000"/>
              </a:lnSpc>
            </a:pPr>
            <a:r>
              <a:rPr dirty="0" sz="1600" spc="-10" b="1">
                <a:solidFill>
                  <a:srgbClr val="FFFFFF"/>
                </a:solidFill>
                <a:latin typeface="Poppins"/>
                <a:cs typeface="Poppins"/>
              </a:rPr>
              <a:t>million</a:t>
            </a:r>
            <a:endParaRPr sz="1600">
              <a:latin typeface="Poppins"/>
              <a:cs typeface="Poppins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5674867" y="4928107"/>
            <a:ext cx="1440180" cy="595630"/>
            <a:chOff x="5674867" y="4928107"/>
            <a:chExt cx="1440180" cy="595630"/>
          </a:xfrm>
        </p:grpSpPr>
        <p:sp>
          <p:nvSpPr>
            <p:cNvPr id="55" name="object 55" descr=""/>
            <p:cNvSpPr/>
            <p:nvPr/>
          </p:nvSpPr>
          <p:spPr>
            <a:xfrm>
              <a:off x="5687567" y="4940807"/>
              <a:ext cx="1414780" cy="570230"/>
            </a:xfrm>
            <a:custGeom>
              <a:avLst/>
              <a:gdLst/>
              <a:ahLst/>
              <a:cxnLst/>
              <a:rect l="l" t="t" r="r" b="b"/>
              <a:pathLst>
                <a:path w="1414779" h="570229">
                  <a:moveTo>
                    <a:pt x="1319276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474980"/>
                  </a:lnTo>
                  <a:lnTo>
                    <a:pt x="7467" y="511950"/>
                  </a:lnTo>
                  <a:lnTo>
                    <a:pt x="27828" y="542147"/>
                  </a:lnTo>
                  <a:lnTo>
                    <a:pt x="58025" y="562508"/>
                  </a:lnTo>
                  <a:lnTo>
                    <a:pt x="94996" y="569976"/>
                  </a:lnTo>
                  <a:lnTo>
                    <a:pt x="1319276" y="569976"/>
                  </a:lnTo>
                  <a:lnTo>
                    <a:pt x="1356246" y="562508"/>
                  </a:lnTo>
                  <a:lnTo>
                    <a:pt x="1386443" y="542147"/>
                  </a:lnTo>
                  <a:lnTo>
                    <a:pt x="1406804" y="511950"/>
                  </a:lnTo>
                  <a:lnTo>
                    <a:pt x="1414272" y="474980"/>
                  </a:lnTo>
                  <a:lnTo>
                    <a:pt x="1414272" y="94995"/>
                  </a:lnTo>
                  <a:lnTo>
                    <a:pt x="1406804" y="58025"/>
                  </a:lnTo>
                  <a:lnTo>
                    <a:pt x="1386443" y="27828"/>
                  </a:lnTo>
                  <a:lnTo>
                    <a:pt x="1356246" y="7467"/>
                  </a:lnTo>
                  <a:lnTo>
                    <a:pt x="1319276" y="0"/>
                  </a:lnTo>
                  <a:close/>
                </a:path>
              </a:pathLst>
            </a:custGeom>
            <a:solidFill>
              <a:srgbClr val="87D2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687567" y="4940807"/>
              <a:ext cx="1414780" cy="570230"/>
            </a:xfrm>
            <a:custGeom>
              <a:avLst/>
              <a:gdLst/>
              <a:ahLst/>
              <a:cxnLst/>
              <a:rect l="l" t="t" r="r" b="b"/>
              <a:pathLst>
                <a:path w="1414779" h="570229">
                  <a:moveTo>
                    <a:pt x="0" y="94995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1319276" y="0"/>
                  </a:lnTo>
                  <a:lnTo>
                    <a:pt x="1356246" y="7467"/>
                  </a:lnTo>
                  <a:lnTo>
                    <a:pt x="1386443" y="27828"/>
                  </a:lnTo>
                  <a:lnTo>
                    <a:pt x="1406804" y="58025"/>
                  </a:lnTo>
                  <a:lnTo>
                    <a:pt x="1414272" y="94995"/>
                  </a:lnTo>
                  <a:lnTo>
                    <a:pt x="1414272" y="474980"/>
                  </a:lnTo>
                  <a:lnTo>
                    <a:pt x="1406804" y="511950"/>
                  </a:lnTo>
                  <a:lnTo>
                    <a:pt x="1386443" y="542147"/>
                  </a:lnTo>
                  <a:lnTo>
                    <a:pt x="1356246" y="562508"/>
                  </a:lnTo>
                  <a:lnTo>
                    <a:pt x="1319276" y="569976"/>
                  </a:lnTo>
                  <a:lnTo>
                    <a:pt x="94996" y="569976"/>
                  </a:lnTo>
                  <a:lnTo>
                    <a:pt x="58025" y="562508"/>
                  </a:lnTo>
                  <a:lnTo>
                    <a:pt x="27828" y="542147"/>
                  </a:lnTo>
                  <a:lnTo>
                    <a:pt x="7467" y="511950"/>
                  </a:lnTo>
                  <a:lnTo>
                    <a:pt x="0" y="474980"/>
                  </a:lnTo>
                  <a:lnTo>
                    <a:pt x="0" y="9499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6074409" y="5075046"/>
            <a:ext cx="64516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20" b="1">
                <a:solidFill>
                  <a:srgbClr val="FFFFFF"/>
                </a:solidFill>
                <a:latin typeface="Poppins"/>
                <a:cs typeface="Poppins"/>
              </a:rPr>
              <a:t>53.9%</a:t>
            </a:r>
            <a:endParaRPr sz="1600">
              <a:latin typeface="Poppins"/>
              <a:cs typeface="Poppins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5662676" y="5595619"/>
            <a:ext cx="1440180" cy="595630"/>
            <a:chOff x="5662676" y="5595619"/>
            <a:chExt cx="1440180" cy="595630"/>
          </a:xfrm>
        </p:grpSpPr>
        <p:sp>
          <p:nvSpPr>
            <p:cNvPr id="59" name="object 59" descr=""/>
            <p:cNvSpPr/>
            <p:nvPr/>
          </p:nvSpPr>
          <p:spPr>
            <a:xfrm>
              <a:off x="5675376" y="5608319"/>
              <a:ext cx="1414780" cy="570230"/>
            </a:xfrm>
            <a:custGeom>
              <a:avLst/>
              <a:gdLst/>
              <a:ahLst/>
              <a:cxnLst/>
              <a:rect l="l" t="t" r="r" b="b"/>
              <a:pathLst>
                <a:path w="1414779" h="570229">
                  <a:moveTo>
                    <a:pt x="1319276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474979"/>
                  </a:lnTo>
                  <a:lnTo>
                    <a:pt x="7467" y="511950"/>
                  </a:lnTo>
                  <a:lnTo>
                    <a:pt x="27828" y="542147"/>
                  </a:lnTo>
                  <a:lnTo>
                    <a:pt x="58025" y="562508"/>
                  </a:lnTo>
                  <a:lnTo>
                    <a:pt x="94996" y="569976"/>
                  </a:lnTo>
                  <a:lnTo>
                    <a:pt x="1319276" y="569976"/>
                  </a:lnTo>
                  <a:lnTo>
                    <a:pt x="1356246" y="562508"/>
                  </a:lnTo>
                  <a:lnTo>
                    <a:pt x="1386443" y="542147"/>
                  </a:lnTo>
                  <a:lnTo>
                    <a:pt x="1406804" y="511950"/>
                  </a:lnTo>
                  <a:lnTo>
                    <a:pt x="1414272" y="474979"/>
                  </a:lnTo>
                  <a:lnTo>
                    <a:pt x="1414272" y="94995"/>
                  </a:lnTo>
                  <a:lnTo>
                    <a:pt x="1406804" y="58025"/>
                  </a:lnTo>
                  <a:lnTo>
                    <a:pt x="1386443" y="27828"/>
                  </a:lnTo>
                  <a:lnTo>
                    <a:pt x="1356246" y="7467"/>
                  </a:lnTo>
                  <a:lnTo>
                    <a:pt x="1319276" y="0"/>
                  </a:lnTo>
                  <a:close/>
                </a:path>
              </a:pathLst>
            </a:custGeom>
            <a:solidFill>
              <a:srgbClr val="87D2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675376" y="5608319"/>
              <a:ext cx="1414780" cy="570230"/>
            </a:xfrm>
            <a:custGeom>
              <a:avLst/>
              <a:gdLst/>
              <a:ahLst/>
              <a:cxnLst/>
              <a:rect l="l" t="t" r="r" b="b"/>
              <a:pathLst>
                <a:path w="1414779" h="570229">
                  <a:moveTo>
                    <a:pt x="0" y="94995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1319276" y="0"/>
                  </a:lnTo>
                  <a:lnTo>
                    <a:pt x="1356246" y="7467"/>
                  </a:lnTo>
                  <a:lnTo>
                    <a:pt x="1386443" y="27828"/>
                  </a:lnTo>
                  <a:lnTo>
                    <a:pt x="1406804" y="58025"/>
                  </a:lnTo>
                  <a:lnTo>
                    <a:pt x="1414272" y="94995"/>
                  </a:lnTo>
                  <a:lnTo>
                    <a:pt x="1414272" y="474979"/>
                  </a:lnTo>
                  <a:lnTo>
                    <a:pt x="1406804" y="511950"/>
                  </a:lnTo>
                  <a:lnTo>
                    <a:pt x="1386443" y="542147"/>
                  </a:lnTo>
                  <a:lnTo>
                    <a:pt x="1356246" y="562508"/>
                  </a:lnTo>
                  <a:lnTo>
                    <a:pt x="1319276" y="569976"/>
                  </a:lnTo>
                  <a:lnTo>
                    <a:pt x="94996" y="569976"/>
                  </a:lnTo>
                  <a:lnTo>
                    <a:pt x="58025" y="562508"/>
                  </a:lnTo>
                  <a:lnTo>
                    <a:pt x="27828" y="542147"/>
                  </a:lnTo>
                  <a:lnTo>
                    <a:pt x="7467" y="511950"/>
                  </a:lnTo>
                  <a:lnTo>
                    <a:pt x="0" y="474979"/>
                  </a:lnTo>
                  <a:lnTo>
                    <a:pt x="0" y="9499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6083934" y="5742888"/>
            <a:ext cx="602615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-20" b="1">
                <a:solidFill>
                  <a:srgbClr val="FFFFFF"/>
                </a:solidFill>
                <a:latin typeface="Poppins"/>
                <a:cs typeface="Poppins"/>
              </a:rPr>
              <a:t>61.5%</a:t>
            </a:r>
            <a:endParaRPr sz="1600">
              <a:latin typeface="Poppins"/>
              <a:cs typeface="Poppins"/>
            </a:endParaRPr>
          </a:p>
        </p:txBody>
      </p:sp>
      <p:sp>
        <p:nvSpPr>
          <p:cNvPr id="62" name="object 6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63" name="object 6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dirty="0" spc="-35"/>
              <a:t> </a:t>
            </a:r>
            <a:r>
              <a:rPr dirty="0"/>
              <a:t>Markets</a:t>
            </a:r>
            <a:r>
              <a:rPr dirty="0" spc="-25"/>
              <a:t> </a:t>
            </a:r>
            <a:r>
              <a:rPr dirty="0"/>
              <a:t>Pitch</a:t>
            </a:r>
            <a:r>
              <a:rPr dirty="0" spc="-20"/>
              <a:t> </a:t>
            </a:r>
            <a:r>
              <a:rPr dirty="0"/>
              <a:t>Deck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April</a:t>
            </a:r>
            <a:r>
              <a:rPr dirty="0" spc="-4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2937" y="983847"/>
            <a:ext cx="2877185" cy="87376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60"/>
              </a:spcBef>
            </a:pPr>
            <a:r>
              <a:rPr dirty="0" sz="1200" b="1">
                <a:latin typeface="Poppins"/>
                <a:cs typeface="Poppins"/>
              </a:rPr>
              <a:t>Our</a:t>
            </a:r>
            <a:r>
              <a:rPr dirty="0" sz="1200" spc="-2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competitive</a:t>
            </a:r>
            <a:r>
              <a:rPr dirty="0" sz="1200" spc="-25" b="1">
                <a:latin typeface="Poppins"/>
                <a:cs typeface="Poppins"/>
              </a:rPr>
              <a:t> </a:t>
            </a:r>
            <a:r>
              <a:rPr dirty="0" sz="1200" spc="-10" b="1">
                <a:latin typeface="Poppins"/>
                <a:cs typeface="Poppins"/>
              </a:rPr>
              <a:t>advantage:</a:t>
            </a:r>
            <a:endParaRPr sz="1200">
              <a:latin typeface="Poppins"/>
              <a:cs typeface="Poppins"/>
            </a:endParaRPr>
          </a:p>
          <a:p>
            <a:pPr algn="just" marL="73025" marR="5080">
              <a:lnSpc>
                <a:spcPct val="100000"/>
              </a:lnSpc>
              <a:spcBef>
                <a:spcPts val="615"/>
              </a:spcBef>
            </a:pP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100" spc="29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ability</a:t>
            </a:r>
            <a:r>
              <a:rPr dirty="0" sz="1100" spc="24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100" spc="22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seamlessly</a:t>
            </a:r>
            <a:r>
              <a:rPr dirty="0" sz="1100" spc="22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white</a:t>
            </a:r>
            <a:r>
              <a:rPr dirty="0" sz="1100" spc="43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spc="-10" b="1">
                <a:solidFill>
                  <a:srgbClr val="666666"/>
                </a:solidFill>
                <a:latin typeface="Poppins"/>
                <a:cs typeface="Poppins"/>
              </a:rPr>
              <a:t>label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100" spc="16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100" spc="19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so</a:t>
            </a:r>
            <a:r>
              <a:rPr dirty="0" sz="1100" spc="25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it</a:t>
            </a:r>
            <a:r>
              <a:rPr dirty="0" sz="1100" spc="18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looks</a:t>
            </a:r>
            <a:r>
              <a:rPr dirty="0" sz="1100" spc="18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100" spc="8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feels</a:t>
            </a:r>
            <a:r>
              <a:rPr dirty="0" sz="1100" spc="12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spc="-20" b="1">
                <a:solidFill>
                  <a:srgbClr val="666666"/>
                </a:solidFill>
                <a:latin typeface="Poppins"/>
                <a:cs typeface="Poppins"/>
              </a:rPr>
              <a:t>like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it</a:t>
            </a:r>
            <a:r>
              <a:rPr dirty="0" sz="1100" spc="19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belongs</a:t>
            </a:r>
            <a:r>
              <a:rPr dirty="0" sz="1100" spc="254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100" spc="17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100" spc="19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spc="-10" b="1">
                <a:solidFill>
                  <a:srgbClr val="666666"/>
                </a:solidFill>
                <a:latin typeface="Poppins"/>
                <a:cs typeface="Poppins"/>
              </a:rPr>
              <a:t>customer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50137" y="2180284"/>
            <a:ext cx="5276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Poppins"/>
                <a:cs typeface="Poppins"/>
              </a:rPr>
              <a:t>Name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68448" y="2189428"/>
            <a:ext cx="7689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0" b="1">
                <a:latin typeface="Poppins"/>
                <a:cs typeface="Poppins"/>
              </a:rPr>
              <a:t>Founded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309365" y="2189428"/>
            <a:ext cx="5359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Poppins"/>
                <a:cs typeface="Poppins"/>
              </a:rPr>
              <a:t>Origin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6900" y="189738"/>
            <a:ext cx="1063371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dirty="0" spc="-5"/>
              <a:t> </a:t>
            </a:r>
            <a:r>
              <a:rPr dirty="0"/>
              <a:t>success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date</a:t>
            </a:r>
            <a:r>
              <a:rPr dirty="0" spc="-25"/>
              <a:t> </a:t>
            </a:r>
            <a:r>
              <a:rPr dirty="0"/>
              <a:t>is a product</a:t>
            </a:r>
            <a:r>
              <a:rPr dirty="0" spc="-55"/>
              <a:t> </a:t>
            </a:r>
            <a:r>
              <a:rPr dirty="0"/>
              <a:t>of our unique</a:t>
            </a:r>
            <a:r>
              <a:rPr dirty="0" spc="5"/>
              <a:t> </a:t>
            </a:r>
            <a:r>
              <a:rPr dirty="0"/>
              <a:t>value</a:t>
            </a:r>
            <a:r>
              <a:rPr dirty="0" spc="-25"/>
              <a:t> </a:t>
            </a:r>
            <a:r>
              <a:rPr dirty="0"/>
              <a:t>proposition</a:t>
            </a:r>
            <a:r>
              <a:rPr dirty="0" spc="-65"/>
              <a:t> </a:t>
            </a:r>
            <a:r>
              <a:rPr dirty="0" spc="-25"/>
              <a:t>and </a:t>
            </a:r>
            <a:r>
              <a:rPr dirty="0"/>
              <a:t>competitive</a:t>
            </a:r>
            <a:r>
              <a:rPr dirty="0" spc="20"/>
              <a:t> </a:t>
            </a:r>
            <a:r>
              <a:rPr dirty="0" spc="-10"/>
              <a:t>advantage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90009" y="1338833"/>
            <a:ext cx="1849755" cy="528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100" spc="204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clean</a:t>
            </a:r>
            <a:r>
              <a:rPr dirty="0" sz="1100" spc="14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100" spc="229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spc="-10" b="1">
                <a:solidFill>
                  <a:srgbClr val="666666"/>
                </a:solidFill>
                <a:latin typeface="Poppins"/>
                <a:cs typeface="Poppins"/>
              </a:rPr>
              <a:t>intuitive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interface</a:t>
            </a:r>
            <a:r>
              <a:rPr dirty="0" sz="1100" spc="254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that</a:t>
            </a:r>
            <a:r>
              <a:rPr dirty="0" sz="1100" spc="30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spc="-10" b="1">
                <a:solidFill>
                  <a:srgbClr val="666666"/>
                </a:solidFill>
                <a:latin typeface="Poppins"/>
                <a:cs typeface="Poppins"/>
              </a:rPr>
              <a:t>improves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customer</a:t>
            </a:r>
            <a:r>
              <a:rPr dirty="0" sz="1100" spc="39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spc="-10" b="1">
                <a:solidFill>
                  <a:srgbClr val="666666"/>
                </a:solidFill>
                <a:latin typeface="Poppins"/>
                <a:cs typeface="Poppins"/>
              </a:rPr>
              <a:t>experience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13526" y="1357070"/>
            <a:ext cx="2348230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100" spc="27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status</a:t>
            </a:r>
            <a:r>
              <a:rPr dirty="0" sz="1100" spc="19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100" spc="27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spc="-10" b="1">
                <a:solidFill>
                  <a:srgbClr val="666666"/>
                </a:solidFill>
                <a:latin typeface="Poppins"/>
                <a:cs typeface="Poppins"/>
              </a:rPr>
              <a:t>industry</a:t>
            </a:r>
            <a:r>
              <a:rPr dirty="0" sz="1100" spc="50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spc="-10" b="1">
                <a:solidFill>
                  <a:srgbClr val="666666"/>
                </a:solidFill>
                <a:latin typeface="Poppins"/>
                <a:cs typeface="Poppins"/>
              </a:rPr>
              <a:t>agnostic</a:t>
            </a:r>
            <a:r>
              <a:rPr dirty="0" sz="1100" spc="-9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–</a:t>
            </a:r>
            <a:r>
              <a:rPr dirty="0" sz="1100" spc="24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100" spc="24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dirty="0" sz="1100" spc="18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not</a:t>
            </a:r>
            <a:r>
              <a:rPr dirty="0" sz="1100" spc="18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spc="-10" b="1">
                <a:solidFill>
                  <a:srgbClr val="666666"/>
                </a:solidFill>
                <a:latin typeface="Poppins"/>
                <a:cs typeface="Poppins"/>
              </a:rPr>
              <a:t>affiliated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dirty="0" sz="1100" spc="204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any</a:t>
            </a:r>
            <a:r>
              <a:rPr dirty="0" sz="1100" spc="15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major</a:t>
            </a:r>
            <a:r>
              <a:rPr dirty="0" sz="1100" spc="16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spc="-10" b="1">
                <a:solidFill>
                  <a:srgbClr val="666666"/>
                </a:solidFill>
                <a:latin typeface="Poppins"/>
                <a:cs typeface="Poppins"/>
              </a:rPr>
              <a:t>trader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772525" y="1338833"/>
            <a:ext cx="1501775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100" spc="32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expertise</a:t>
            </a:r>
            <a:r>
              <a:rPr dirty="0" sz="1100" spc="22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spc="-25" b="1">
                <a:solidFill>
                  <a:srgbClr val="666666"/>
                </a:solidFill>
                <a:latin typeface="Poppins"/>
                <a:cs typeface="Poppins"/>
              </a:rPr>
              <a:t>in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commodity</a:t>
            </a:r>
            <a:r>
              <a:rPr dirty="0" sz="1100" spc="130" b="1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dirty="0" sz="1100" spc="-10" b="1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543413" y="1328114"/>
            <a:ext cx="209232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100" spc="33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commitment</a:t>
            </a:r>
            <a:r>
              <a:rPr dirty="0" sz="1100" spc="37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spc="-25" b="1">
                <a:solidFill>
                  <a:srgbClr val="666666"/>
                </a:solidFill>
                <a:latin typeface="Poppins"/>
                <a:cs typeface="Poppins"/>
              </a:rPr>
              <a:t>to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allowing</a:t>
            </a:r>
            <a:r>
              <a:rPr dirty="0" sz="1100" spc="28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100" spc="29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dirty="0" sz="1100" spc="37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spc="-25" b="1">
                <a:solidFill>
                  <a:srgbClr val="666666"/>
                </a:solidFill>
                <a:latin typeface="Poppins"/>
                <a:cs typeface="Poppins"/>
              </a:rPr>
              <a:t>to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set</a:t>
            </a:r>
            <a:r>
              <a:rPr dirty="0" sz="1100" spc="14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100" spc="13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rules</a:t>
            </a:r>
            <a:r>
              <a:rPr dirty="0" sz="1100" spc="15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100" spc="15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what,</a:t>
            </a:r>
            <a:r>
              <a:rPr dirty="0" sz="1100" spc="434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spc="-20" b="1">
                <a:solidFill>
                  <a:srgbClr val="666666"/>
                </a:solidFill>
                <a:latin typeface="Poppins"/>
                <a:cs typeface="Poppins"/>
              </a:rPr>
              <a:t>when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100" spc="21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dirty="0" sz="1100" spc="90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whom</a:t>
            </a:r>
            <a:r>
              <a:rPr dirty="0" sz="1100" spc="185" b="1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dirty="0" sz="1100" b="1">
                <a:solidFill>
                  <a:srgbClr val="666666"/>
                </a:solidFill>
                <a:latin typeface="Poppins"/>
                <a:cs typeface="Poppins"/>
              </a:rPr>
              <a:t>they</a:t>
            </a:r>
            <a:r>
              <a:rPr dirty="0" sz="1100" spc="275" b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100" spc="-10" b="1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672840" y="1289303"/>
            <a:ext cx="0" cy="755650"/>
          </a:xfrm>
          <a:custGeom>
            <a:avLst/>
            <a:gdLst/>
            <a:ahLst/>
            <a:cxnLst/>
            <a:rect l="l" t="t" r="r" b="b"/>
            <a:pathLst>
              <a:path w="0"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955791" y="1301495"/>
            <a:ext cx="0" cy="755650"/>
          </a:xfrm>
          <a:custGeom>
            <a:avLst/>
            <a:gdLst/>
            <a:ahLst/>
            <a:cxnLst/>
            <a:rect l="l" t="t" r="r" b="b"/>
            <a:pathLst>
              <a:path w="0"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8638031" y="1289303"/>
            <a:ext cx="0" cy="755650"/>
          </a:xfrm>
          <a:custGeom>
            <a:avLst/>
            <a:gdLst/>
            <a:ahLst/>
            <a:cxnLst/>
            <a:rect l="l" t="t" r="r" b="b"/>
            <a:pathLst>
              <a:path w="0"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0387583" y="1255775"/>
            <a:ext cx="0" cy="755650"/>
          </a:xfrm>
          <a:custGeom>
            <a:avLst/>
            <a:gdLst/>
            <a:ahLst/>
            <a:cxnLst/>
            <a:rect l="l" t="t" r="r" b="b"/>
            <a:pathLst>
              <a:path w="0"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70559" y="2112263"/>
            <a:ext cx="11862435" cy="0"/>
          </a:xfrm>
          <a:custGeom>
            <a:avLst/>
            <a:gdLst/>
            <a:ahLst/>
            <a:cxnLst/>
            <a:rect l="l" t="t" r="r" b="b"/>
            <a:pathLst>
              <a:path w="11862435" h="0">
                <a:moveTo>
                  <a:pt x="0" y="0"/>
                </a:moveTo>
                <a:lnTo>
                  <a:pt x="1186230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4550155" y="2192527"/>
            <a:ext cx="15227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 b="1">
                <a:latin typeface="Poppins"/>
                <a:cs typeface="Poppins"/>
              </a:rPr>
              <a:t>Value</a:t>
            </a:r>
            <a:r>
              <a:rPr dirty="0" sz="1200" spc="15" b="1">
                <a:latin typeface="Poppins"/>
                <a:cs typeface="Poppins"/>
              </a:rPr>
              <a:t> </a:t>
            </a:r>
            <a:r>
              <a:rPr dirty="0" sz="1200" spc="-10" b="1">
                <a:latin typeface="Poppins"/>
                <a:cs typeface="Poppins"/>
              </a:rPr>
              <a:t>proposition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724138" y="2214752"/>
            <a:ext cx="1702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5" b="1">
                <a:latin typeface="Poppins"/>
                <a:cs typeface="Poppins"/>
              </a:rPr>
              <a:t>What</a:t>
            </a:r>
            <a:r>
              <a:rPr dirty="0" sz="1200" spc="145" b="1">
                <a:latin typeface="Poppins"/>
                <a:cs typeface="Poppins"/>
              </a:rPr>
              <a:t> </a:t>
            </a:r>
            <a:r>
              <a:rPr dirty="0" sz="1200" b="1">
                <a:latin typeface="Poppins"/>
                <a:cs typeface="Poppins"/>
              </a:rPr>
              <a:t>sets</a:t>
            </a:r>
            <a:r>
              <a:rPr dirty="0" sz="1200" spc="160" b="1">
                <a:latin typeface="Poppins"/>
                <a:cs typeface="Poppins"/>
              </a:rPr>
              <a:t> </a:t>
            </a:r>
            <a:r>
              <a:rPr dirty="0" sz="1200" spc="50" b="1">
                <a:latin typeface="Poppins"/>
                <a:cs typeface="Poppins"/>
              </a:rPr>
              <a:t>Nui</a:t>
            </a:r>
            <a:r>
              <a:rPr dirty="0" sz="1200" spc="110" b="1">
                <a:latin typeface="Poppins"/>
                <a:cs typeface="Poppins"/>
              </a:rPr>
              <a:t> </a:t>
            </a:r>
            <a:r>
              <a:rPr dirty="0" sz="1200" spc="-10" b="1">
                <a:latin typeface="Poppins"/>
                <a:cs typeface="Poppins"/>
              </a:rPr>
              <a:t>apart</a:t>
            </a:r>
            <a:endParaRPr sz="1200">
              <a:latin typeface="Poppins"/>
              <a:cs typeface="Poppins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670559" y="2429255"/>
            <a:ext cx="11862435" cy="1018540"/>
            <a:chOff x="670559" y="2429255"/>
            <a:chExt cx="11862435" cy="1018540"/>
          </a:xfrm>
        </p:grpSpPr>
        <p:sp>
          <p:nvSpPr>
            <p:cNvPr id="19" name="object 19" descr=""/>
            <p:cNvSpPr/>
            <p:nvPr/>
          </p:nvSpPr>
          <p:spPr>
            <a:xfrm>
              <a:off x="670559" y="2517647"/>
              <a:ext cx="11862435" cy="0"/>
            </a:xfrm>
            <a:custGeom>
              <a:avLst/>
              <a:gdLst/>
              <a:ahLst/>
              <a:cxnLst/>
              <a:rect l="l" t="t" r="r" b="b"/>
              <a:pathLst>
                <a:path w="11862435" h="0">
                  <a:moveTo>
                    <a:pt x="0" y="0"/>
                  </a:moveTo>
                  <a:lnTo>
                    <a:pt x="11862308" y="0"/>
                  </a:lnTo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343" y="2429255"/>
              <a:ext cx="1014983" cy="1018031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656031" y="2832353"/>
            <a:ext cx="1003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1.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58774" y="4333443"/>
            <a:ext cx="1409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2.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56336" y="5805677"/>
            <a:ext cx="1384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3.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56336" y="6773976"/>
            <a:ext cx="144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4.</a:t>
            </a:r>
            <a:endParaRPr sz="1200">
              <a:latin typeface="Poppins"/>
              <a:cs typeface="Poppins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043" y="6827084"/>
            <a:ext cx="780710" cy="144997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7131" y="5738485"/>
            <a:ext cx="675409" cy="394989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3368" y="4274320"/>
            <a:ext cx="829542" cy="416551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2049017" y="2834131"/>
            <a:ext cx="361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2015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051685" y="4333443"/>
            <a:ext cx="4083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2008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049017" y="5805677"/>
            <a:ext cx="2971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2011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049272" y="6760565"/>
            <a:ext cx="361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2014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288538" y="2805125"/>
            <a:ext cx="494030" cy="398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South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Korea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291585" y="4328871"/>
            <a:ext cx="682625" cy="398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New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Zealand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288919" y="5805677"/>
            <a:ext cx="5765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France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381247" y="6743801"/>
            <a:ext cx="320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USA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524883" y="2616199"/>
            <a:ext cx="3332479" cy="1153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Digital</a:t>
            </a:r>
            <a:r>
              <a:rPr dirty="0" sz="1200" spc="3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Technology</a:t>
            </a:r>
            <a:r>
              <a:rPr dirty="0" sz="1200" spc="3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plus</a:t>
            </a:r>
            <a:r>
              <a:rPr dirty="0" sz="1200" spc="2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human</a:t>
            </a:r>
            <a:r>
              <a:rPr dirty="0" sz="1200" spc="1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network</a:t>
            </a:r>
            <a:endParaRPr sz="1200">
              <a:latin typeface="Poppins"/>
              <a:cs typeface="Poppins"/>
            </a:endParaRPr>
          </a:p>
          <a:p>
            <a:pPr marL="182880">
              <a:lnSpc>
                <a:spcPct val="100000"/>
              </a:lnSpc>
              <a:spcBef>
                <a:spcPts val="5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connecting</a:t>
            </a:r>
            <a:r>
              <a:rPr dirty="0" sz="1200" spc="1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buyers</a:t>
            </a:r>
            <a:r>
              <a:rPr dirty="0" sz="1200" spc="3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3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sellers</a:t>
            </a:r>
            <a:r>
              <a:rPr dirty="0" sz="1200" spc="3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globally</a:t>
            </a:r>
            <a:endParaRPr sz="1200">
              <a:latin typeface="Poppins"/>
              <a:cs typeface="Poppins"/>
            </a:endParaRPr>
          </a:p>
          <a:p>
            <a:pPr marL="182880" marR="5080" indent="-170815">
              <a:lnSpc>
                <a:spcPct val="103299"/>
              </a:lnSpc>
              <a:spcBef>
                <a:spcPts val="2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Help</a:t>
            </a:r>
            <a:r>
              <a:rPr dirty="0" sz="1200" spc="3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importers</a:t>
            </a:r>
            <a:r>
              <a:rPr dirty="0" sz="1200" spc="3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3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exporters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understand</a:t>
            </a:r>
            <a:r>
              <a:rPr dirty="0" sz="1200" spc="2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global</a:t>
            </a:r>
            <a:r>
              <a:rPr dirty="0" sz="1200" spc="3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r>
              <a:rPr dirty="0" sz="1200" spc="3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229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food</a:t>
            </a:r>
            <a:r>
              <a:rPr dirty="0" sz="1200" spc="3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agri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524883" y="3947921"/>
            <a:ext cx="3616960" cy="136398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82880" marR="5080" indent="-170815">
              <a:lnSpc>
                <a:spcPct val="104200"/>
              </a:lnSpc>
              <a:spcBef>
                <a:spcPts val="4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Work</a:t>
            </a:r>
            <a:r>
              <a:rPr dirty="0" sz="1200" spc="1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dirty="0" sz="1200" spc="1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Poppins"/>
                <a:cs typeface="Poppins"/>
              </a:rPr>
              <a:t>companies</a:t>
            </a:r>
            <a:r>
              <a:rPr dirty="0" sz="1200" spc="2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around</a:t>
            </a:r>
            <a:r>
              <a:rPr dirty="0" sz="1200" spc="1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2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world</a:t>
            </a:r>
            <a:r>
              <a:rPr dirty="0" sz="1200" spc="2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to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discover</a:t>
            </a:r>
            <a:r>
              <a:rPr dirty="0" sz="1200" spc="2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2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Poppins"/>
                <a:cs typeface="Poppins"/>
              </a:rPr>
              <a:t>market-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based</a:t>
            </a:r>
            <a:r>
              <a:rPr dirty="0" sz="1200" spc="2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reference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prices</a:t>
            </a:r>
            <a:r>
              <a:rPr dirty="0" sz="1200" spc="-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1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dairy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Create</a:t>
            </a:r>
            <a:r>
              <a:rPr dirty="0" sz="1200" spc="2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new</a:t>
            </a:r>
            <a:r>
              <a:rPr dirty="0" sz="1200" spc="2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dirty="0" sz="1200" spc="2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opportunities</a:t>
            </a:r>
            <a:endParaRPr sz="1200">
              <a:latin typeface="Poppins"/>
              <a:cs typeface="Poppins"/>
            </a:endParaRPr>
          </a:p>
          <a:p>
            <a:pPr marL="182880" marR="408940" indent="-170815">
              <a:lnSpc>
                <a:spcPts val="1510"/>
              </a:lnSpc>
              <a:spcBef>
                <a:spcPts val="1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Toolkit</a:t>
            </a:r>
            <a:r>
              <a:rPr dirty="0" sz="1200" spc="25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2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connecting</a:t>
            </a:r>
            <a:r>
              <a:rPr dirty="0" sz="1200" spc="3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global</a:t>
            </a:r>
            <a:r>
              <a:rPr dirty="0" sz="1200" spc="3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pools</a:t>
            </a:r>
            <a:r>
              <a:rPr dirty="0" sz="1200" spc="3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of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buyers</a:t>
            </a:r>
            <a:r>
              <a:rPr dirty="0" sz="1200" spc="1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2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sellers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Data</a:t>
            </a:r>
            <a:r>
              <a:rPr dirty="0" sz="1200" spc="2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analysis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524883" y="5479541"/>
            <a:ext cx="3468370" cy="979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Advanced</a:t>
            </a:r>
            <a:r>
              <a:rPr dirty="0" sz="1200" spc="3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enterprise</a:t>
            </a:r>
            <a:r>
              <a:rPr dirty="0" sz="1200" spc="3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marketplace</a:t>
            </a:r>
            <a:r>
              <a:rPr dirty="0" sz="1200" spc="9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SaaS</a:t>
            </a:r>
            <a:endParaRPr sz="1200">
              <a:latin typeface="Poppins"/>
              <a:cs typeface="Poppins"/>
            </a:endParaRPr>
          </a:p>
          <a:p>
            <a:pPr marL="182880">
              <a:lnSpc>
                <a:spcPct val="100000"/>
              </a:lnSpc>
              <a:spcBef>
                <a:spcPts val="45"/>
              </a:spcBef>
            </a:pP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B2B</a:t>
            </a:r>
            <a:r>
              <a:rPr dirty="0" sz="1200" spc="1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1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B2C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Faster</a:t>
            </a:r>
            <a:r>
              <a:rPr dirty="0" sz="1200" spc="3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launch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Connects</a:t>
            </a:r>
            <a:r>
              <a:rPr dirty="0" sz="1200" spc="4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ecosystems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524883" y="6622222"/>
            <a:ext cx="1957070" cy="79438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Finance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(factoring)</a:t>
            </a:r>
            <a:endParaRPr sz="1200">
              <a:latin typeface="Poppins"/>
              <a:cs typeface="Poppins"/>
            </a:endParaRPr>
          </a:p>
          <a:p>
            <a:pPr marL="182880" marR="5080" indent="-17081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Wide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array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payment solutions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Partner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growers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728075" y="2619501"/>
            <a:ext cx="3787140" cy="116014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83515" marR="5080" indent="-171450">
              <a:lnSpc>
                <a:spcPct val="104200"/>
              </a:lnSpc>
              <a:spcBef>
                <a:spcPts val="4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Ability</a:t>
            </a:r>
            <a:r>
              <a:rPr dirty="0" sz="1200" spc="2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2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seemlessly</a:t>
            </a:r>
            <a:r>
              <a:rPr dirty="0" sz="1200" spc="3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make</a:t>
            </a:r>
            <a:r>
              <a:rPr dirty="0" sz="1200" spc="25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2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3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look 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1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feel</a:t>
            </a:r>
            <a:r>
              <a:rPr dirty="0" sz="1200" spc="1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it</a:t>
            </a:r>
            <a:r>
              <a:rPr dirty="0" sz="1200" spc="1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belongs</a:t>
            </a:r>
            <a:r>
              <a:rPr dirty="0" sz="1200" spc="25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1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2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customer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(branding</a:t>
            </a:r>
            <a:r>
              <a:rPr dirty="0" sz="1200" spc="2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2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language)</a:t>
            </a:r>
            <a:endParaRPr sz="1200">
              <a:latin typeface="Poppins"/>
              <a:cs typeface="Poppins"/>
            </a:endParaRPr>
          </a:p>
          <a:p>
            <a:pPr marL="183515" marR="84455" indent="-171450">
              <a:lnSpc>
                <a:spcPct val="103299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3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clean</a:t>
            </a:r>
            <a:r>
              <a:rPr dirty="0" sz="1200" spc="3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2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intuitive</a:t>
            </a:r>
            <a:r>
              <a:rPr dirty="0" sz="1200" spc="2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interface</a:t>
            </a:r>
            <a:r>
              <a:rPr dirty="0" sz="1200" spc="2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separates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users</a:t>
            </a:r>
            <a:r>
              <a:rPr dirty="0" sz="1200" spc="2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from</a:t>
            </a:r>
            <a:r>
              <a:rPr dirty="0" sz="1200" spc="2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2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complexity</a:t>
            </a:r>
            <a:r>
              <a:rPr dirty="0" sz="1200" spc="3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1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endParaRPr sz="1200">
              <a:latin typeface="Poppins"/>
              <a:cs typeface="Poppins"/>
            </a:endParaRPr>
          </a:p>
          <a:p>
            <a:pPr marL="183515" indent="-17145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Live</a:t>
            </a:r>
            <a:r>
              <a:rPr dirty="0" sz="1200" spc="2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auctions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8724645" y="3947921"/>
            <a:ext cx="3761740" cy="134874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82880" marR="5080" indent="-170815">
              <a:lnSpc>
                <a:spcPct val="103299"/>
              </a:lnSpc>
              <a:spcBef>
                <a:spcPts val="5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2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stand</a:t>
            </a:r>
            <a:r>
              <a:rPr dirty="0" sz="1200" spc="2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alone</a:t>
            </a:r>
            <a:r>
              <a:rPr dirty="0" sz="1200" spc="2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dirty="0" sz="1200" spc="2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not</a:t>
            </a:r>
            <a:r>
              <a:rPr dirty="0" sz="1200" spc="2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affiliated</a:t>
            </a:r>
            <a:r>
              <a:rPr dirty="0" sz="1200" spc="2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dirty="0" sz="1200" spc="1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2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major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trader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(i.e.</a:t>
            </a:r>
            <a:r>
              <a:rPr dirty="0" sz="1200" spc="4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Fonterra)</a:t>
            </a:r>
            <a:endParaRPr sz="1200">
              <a:latin typeface="Poppins"/>
              <a:cs typeface="Poppins"/>
            </a:endParaRPr>
          </a:p>
          <a:p>
            <a:pPr marL="182880" marR="621665" indent="-170815">
              <a:lnSpc>
                <a:spcPct val="103299"/>
              </a:lnSpc>
              <a:spcBef>
                <a:spcPts val="2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200" spc="2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dirty="0" sz="1200" spc="3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set</a:t>
            </a:r>
            <a:r>
              <a:rPr dirty="0" sz="1200" spc="1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25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rules</a:t>
            </a:r>
            <a:r>
              <a:rPr dirty="0" sz="1200" spc="1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what, </a:t>
            </a:r>
            <a:r>
              <a:rPr dirty="0" sz="1200" spc="70">
                <a:solidFill>
                  <a:srgbClr val="666666"/>
                </a:solidFill>
                <a:latin typeface="Poppins"/>
                <a:cs typeface="Poppins"/>
              </a:rPr>
              <a:t>when</a:t>
            </a:r>
            <a:r>
              <a:rPr dirty="0" sz="1200" spc="2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2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dirty="0" sz="1200" spc="2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Poppins"/>
                <a:cs typeface="Poppins"/>
              </a:rPr>
              <a:t>whom</a:t>
            </a:r>
            <a:r>
              <a:rPr dirty="0" sz="1200" spc="20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they</a:t>
            </a:r>
            <a:r>
              <a:rPr dirty="0" sz="1200" spc="11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GDT</a:t>
            </a:r>
            <a:r>
              <a:rPr dirty="0" sz="1200" spc="2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index</a:t>
            </a:r>
            <a:r>
              <a:rPr dirty="0" sz="1200" spc="2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effectively</a:t>
            </a:r>
            <a:r>
              <a:rPr dirty="0" sz="1200" spc="3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sets</a:t>
            </a:r>
            <a:r>
              <a:rPr dirty="0" sz="1200" spc="2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3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price</a:t>
            </a:r>
            <a:r>
              <a:rPr dirty="0" sz="1200" spc="229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2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NZ</a:t>
            </a:r>
            <a:endParaRPr sz="1200">
              <a:latin typeface="Poppins"/>
              <a:cs typeface="Poppins"/>
            </a:endParaRPr>
          </a:p>
          <a:p>
            <a:pPr marL="182880" marR="412750">
              <a:lnSpc>
                <a:spcPct val="103499"/>
              </a:lnSpc>
              <a:spcBef>
                <a:spcPts val="2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milk</a:t>
            </a:r>
            <a:r>
              <a:rPr dirty="0" sz="1200" spc="1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dirty="0" sz="1200" spc="20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dirty="0" sz="1200" spc="2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dirty="0" sz="1200" spc="2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2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ability</a:t>
            </a:r>
            <a:r>
              <a:rPr dirty="0" sz="1200" spc="1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1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do</a:t>
            </a:r>
            <a:r>
              <a:rPr dirty="0" sz="1200" spc="1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that</a:t>
            </a:r>
            <a:r>
              <a:rPr dirty="0" sz="1200" spc="1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for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other</a:t>
            </a:r>
            <a:r>
              <a:rPr dirty="0" sz="1200" spc="2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dirty="0" sz="1200" spc="2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(US</a:t>
            </a:r>
            <a:r>
              <a:rPr dirty="0" sz="1200" spc="2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2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Europe)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724645" y="5479541"/>
            <a:ext cx="3146425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Industry</a:t>
            </a:r>
            <a:r>
              <a:rPr dirty="0" sz="1200" spc="2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expertise</a:t>
            </a:r>
            <a:r>
              <a:rPr dirty="0" sz="1200" spc="3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3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knowledge</a:t>
            </a:r>
            <a:r>
              <a:rPr dirty="0" sz="1200" spc="4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endParaRPr sz="1200">
              <a:latin typeface="Poppins"/>
              <a:cs typeface="Poppins"/>
            </a:endParaRPr>
          </a:p>
          <a:p>
            <a:pPr marL="182880">
              <a:lnSpc>
                <a:spcPct val="100000"/>
              </a:lnSpc>
              <a:spcBef>
                <a:spcPts val="4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commodity</a:t>
            </a:r>
            <a:r>
              <a:rPr dirty="0" sz="1200" spc="4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8724138" y="6631634"/>
            <a:ext cx="1473835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Sector</a:t>
            </a:r>
            <a:r>
              <a:rPr dirty="0" sz="1200" spc="3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agnostic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Live</a:t>
            </a:r>
            <a:r>
              <a:rPr dirty="0" sz="1200" spc="2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auctions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670559" y="3861815"/>
            <a:ext cx="11862435" cy="0"/>
          </a:xfrm>
          <a:custGeom>
            <a:avLst/>
            <a:gdLst/>
            <a:ahLst/>
            <a:cxnLst/>
            <a:rect l="l" t="t" r="r" b="b"/>
            <a:pathLst>
              <a:path w="11862435" h="0">
                <a:moveTo>
                  <a:pt x="0" y="0"/>
                </a:moveTo>
                <a:lnTo>
                  <a:pt x="1186230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655319" y="5385815"/>
            <a:ext cx="11865610" cy="0"/>
          </a:xfrm>
          <a:custGeom>
            <a:avLst/>
            <a:gdLst/>
            <a:ahLst/>
            <a:cxnLst/>
            <a:rect l="l" t="t" r="r" b="b"/>
            <a:pathLst>
              <a:path w="11865610" h="0">
                <a:moveTo>
                  <a:pt x="0" y="0"/>
                </a:moveTo>
                <a:lnTo>
                  <a:pt x="11865356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670559" y="6528815"/>
            <a:ext cx="11862435" cy="0"/>
          </a:xfrm>
          <a:custGeom>
            <a:avLst/>
            <a:gdLst/>
            <a:ahLst/>
            <a:cxnLst/>
            <a:rect l="l" t="t" r="r" b="b"/>
            <a:pathLst>
              <a:path w="11862435" h="0">
                <a:moveTo>
                  <a:pt x="0" y="0"/>
                </a:moveTo>
                <a:lnTo>
                  <a:pt x="1186230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133908" y="7313169"/>
            <a:ext cx="233743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0">
                <a:latin typeface="Poppins ExtraLight"/>
                <a:cs typeface="Poppins ExtraLight"/>
              </a:rPr>
              <a:t>Nui</a:t>
            </a:r>
            <a:r>
              <a:rPr dirty="0" sz="1100" spc="-35" b="0">
                <a:latin typeface="Poppins ExtraLight"/>
                <a:cs typeface="Poppins ExtraLight"/>
              </a:rPr>
              <a:t> </a:t>
            </a:r>
            <a:r>
              <a:rPr dirty="0" sz="1100" b="0">
                <a:latin typeface="Poppins ExtraLight"/>
                <a:cs typeface="Poppins ExtraLight"/>
              </a:rPr>
              <a:t>Markets</a:t>
            </a:r>
            <a:r>
              <a:rPr dirty="0" sz="1100" spc="-25" b="0">
                <a:latin typeface="Poppins ExtraLight"/>
                <a:cs typeface="Poppins ExtraLight"/>
              </a:rPr>
              <a:t> </a:t>
            </a:r>
            <a:r>
              <a:rPr dirty="0" sz="1100" b="0">
                <a:latin typeface="Poppins ExtraLight"/>
                <a:cs typeface="Poppins ExtraLight"/>
              </a:rPr>
              <a:t>Pitch</a:t>
            </a:r>
            <a:r>
              <a:rPr dirty="0" sz="1100" spc="-20" b="0">
                <a:latin typeface="Poppins ExtraLight"/>
                <a:cs typeface="Poppins ExtraLight"/>
              </a:rPr>
              <a:t> </a:t>
            </a:r>
            <a:r>
              <a:rPr dirty="0" sz="1100" b="0">
                <a:latin typeface="Poppins ExtraLight"/>
                <a:cs typeface="Poppins ExtraLight"/>
              </a:rPr>
              <a:t>Deck</a:t>
            </a:r>
            <a:r>
              <a:rPr dirty="0" sz="1100" spc="-10" b="0">
                <a:latin typeface="Poppins ExtraLight"/>
                <a:cs typeface="Poppins ExtraLight"/>
              </a:rPr>
              <a:t> </a:t>
            </a:r>
            <a:r>
              <a:rPr dirty="0" sz="1100" b="0">
                <a:latin typeface="Poppins ExtraLight"/>
                <a:cs typeface="Poppins ExtraLight"/>
              </a:rPr>
              <a:t>-</a:t>
            </a:r>
            <a:r>
              <a:rPr dirty="0" sz="1100" spc="-5" b="0">
                <a:latin typeface="Poppins ExtraLight"/>
                <a:cs typeface="Poppins ExtraLight"/>
              </a:rPr>
              <a:t> </a:t>
            </a:r>
            <a:r>
              <a:rPr dirty="0" sz="1100" b="0">
                <a:latin typeface="Poppins ExtraLight"/>
                <a:cs typeface="Poppins ExtraLight"/>
              </a:rPr>
              <a:t>April</a:t>
            </a:r>
            <a:r>
              <a:rPr dirty="0" sz="1100" spc="-40" b="0">
                <a:latin typeface="Poppins ExtraLight"/>
                <a:cs typeface="Poppins ExtraLight"/>
              </a:rPr>
              <a:t> </a:t>
            </a:r>
            <a:r>
              <a:rPr dirty="0" sz="1100" spc="-20" b="0">
                <a:latin typeface="Poppins ExtraLight"/>
                <a:cs typeface="Poppins ExtraLight"/>
              </a:rPr>
              <a:t>2022</a:t>
            </a:r>
            <a:endParaRPr sz="1100">
              <a:latin typeface="Poppins ExtraLight"/>
              <a:cs typeface="Poppins ExtraLight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1629135" y="6963562"/>
            <a:ext cx="1097280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00" spc="-10" b="1">
                <a:solidFill>
                  <a:srgbClr val="ACBDC4"/>
                </a:solidFill>
                <a:latin typeface="Poppins"/>
                <a:cs typeface="Poppins"/>
              </a:rPr>
              <a:t>DRAFT</a:t>
            </a:r>
            <a:endParaRPr sz="26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9047" cy="756818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3591" y="4718303"/>
            <a:ext cx="445008" cy="44500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3911" y="4660391"/>
            <a:ext cx="481584" cy="47243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25840" y="4736591"/>
            <a:ext cx="405383" cy="40843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28831" y="4785359"/>
            <a:ext cx="390144" cy="31394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17935" y="131063"/>
            <a:ext cx="1993392" cy="131978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565273" y="1338148"/>
            <a:ext cx="5107940" cy="3627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Poppins SemiBold"/>
                <a:cs typeface="Poppins SemiBold"/>
              </a:rPr>
              <a:t>The</a:t>
            </a:r>
            <a:r>
              <a:rPr dirty="0" sz="1400" spc="-25" b="1">
                <a:latin typeface="Poppins SemiBold"/>
                <a:cs typeface="Poppins SemiBold"/>
              </a:rPr>
              <a:t> </a:t>
            </a:r>
            <a:r>
              <a:rPr dirty="0" sz="1400" spc="-10" b="1">
                <a:latin typeface="Poppins SemiBold"/>
                <a:cs typeface="Poppins SemiBold"/>
              </a:rPr>
              <a:t>challenge</a:t>
            </a:r>
            <a:endParaRPr sz="1400">
              <a:latin typeface="Poppins SemiBold"/>
              <a:cs typeface="Poppins SemiBol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950">
              <a:latin typeface="Poppins SemiBold"/>
              <a:cs typeface="Poppins SemiBold"/>
            </a:endParaRPr>
          </a:p>
          <a:p>
            <a:pPr marL="12700" marR="384175">
              <a:lnSpc>
                <a:spcPct val="104200"/>
              </a:lnSpc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Cheese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Company</a:t>
            </a:r>
            <a:r>
              <a:rPr dirty="0" sz="1200" spc="-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was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looking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way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sell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off-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spec</a:t>
            </a:r>
            <a:r>
              <a:rPr dirty="0" sz="1200" spc="-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products</a:t>
            </a:r>
            <a:r>
              <a:rPr dirty="0" sz="12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their “Opportunity</a:t>
            </a:r>
            <a:r>
              <a:rPr dirty="0" sz="1200" spc="-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Cheese</a:t>
            </a:r>
            <a:r>
              <a:rPr dirty="0" sz="12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Division,”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while maximizing</a:t>
            </a:r>
            <a:r>
              <a:rPr dirty="0" sz="1200" spc="-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price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achievement.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400" b="1">
                <a:latin typeface="Poppins SemiBold"/>
                <a:cs typeface="Poppins SemiBold"/>
              </a:rPr>
              <a:t>Partnering</a:t>
            </a:r>
            <a:r>
              <a:rPr dirty="0" sz="1400" spc="-25" b="1">
                <a:latin typeface="Poppins SemiBold"/>
                <a:cs typeface="Poppins SemiBold"/>
              </a:rPr>
              <a:t> </a:t>
            </a:r>
            <a:r>
              <a:rPr dirty="0" sz="1400" b="1">
                <a:latin typeface="Poppins SemiBold"/>
                <a:cs typeface="Poppins SemiBold"/>
              </a:rPr>
              <a:t>with</a:t>
            </a:r>
            <a:r>
              <a:rPr dirty="0" sz="1400" spc="-50" b="1">
                <a:latin typeface="Poppins SemiBold"/>
                <a:cs typeface="Poppins SemiBold"/>
              </a:rPr>
              <a:t> </a:t>
            </a:r>
            <a:r>
              <a:rPr dirty="0" sz="1400" spc="-25" b="1">
                <a:latin typeface="Poppins SemiBold"/>
                <a:cs typeface="Poppins SemiBold"/>
              </a:rPr>
              <a:t>Nui</a:t>
            </a:r>
            <a:endParaRPr sz="1400">
              <a:latin typeface="Poppins SemiBold"/>
              <a:cs typeface="Poppins SemiBold"/>
            </a:endParaRPr>
          </a:p>
          <a:p>
            <a:pPr algn="just" marL="12700" marR="7620">
              <a:lnSpc>
                <a:spcPct val="100000"/>
              </a:lnSpc>
              <a:spcBef>
                <a:spcPts val="168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dirty="0" sz="1200" spc="3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wanted</a:t>
            </a:r>
            <a:r>
              <a:rPr dirty="0" sz="1200" spc="3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3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improve</a:t>
            </a:r>
            <a:r>
              <a:rPr dirty="0" sz="1200" spc="2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dirty="0" sz="1200" spc="3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inefficient</a:t>
            </a:r>
            <a:r>
              <a:rPr dirty="0" sz="1200" spc="2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sales</a:t>
            </a:r>
            <a:r>
              <a:rPr dirty="0" sz="1200" spc="2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process,</a:t>
            </a:r>
            <a:r>
              <a:rPr dirty="0" sz="1200" spc="3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which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involved</a:t>
            </a:r>
            <a:r>
              <a:rPr dirty="0" sz="1200" spc="2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countless</a:t>
            </a:r>
            <a:r>
              <a:rPr dirty="0" sz="1200" spc="2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phone</a:t>
            </a:r>
            <a:r>
              <a:rPr dirty="0" sz="1200" spc="2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calls</a:t>
            </a:r>
            <a:r>
              <a:rPr dirty="0" sz="1200" spc="2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2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emails,</a:t>
            </a:r>
            <a:r>
              <a:rPr dirty="0" sz="1200" spc="2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by</a:t>
            </a:r>
            <a:r>
              <a:rPr dirty="0" sz="1200" spc="2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tapping</a:t>
            </a:r>
            <a:r>
              <a:rPr dirty="0" sz="1200" spc="2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into</a:t>
            </a:r>
            <a:r>
              <a:rPr dirty="0" sz="1200" spc="2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benefits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digital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trading.</a:t>
            </a:r>
            <a:endParaRPr sz="1200">
              <a:latin typeface="Poppins"/>
              <a:cs typeface="Poppins"/>
            </a:endParaRPr>
          </a:p>
          <a:p>
            <a:pPr algn="just" marL="12700" marR="5715">
              <a:lnSpc>
                <a:spcPct val="100000"/>
              </a:lnSpc>
              <a:spcBef>
                <a:spcPts val="144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Initially,</a:t>
            </a:r>
            <a:r>
              <a:rPr dirty="0" sz="1200" spc="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dirty="0" sz="1200" spc="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considered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building</a:t>
            </a:r>
            <a:r>
              <a:rPr dirty="0" sz="1200" spc="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dirty="0" sz="1200" spc="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own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platform,</a:t>
            </a:r>
            <a:r>
              <a:rPr dirty="0" sz="1200" spc="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but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quickly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realized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this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would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require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outsized</a:t>
            </a:r>
            <a:r>
              <a:rPr dirty="0" sz="1200" spc="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investment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both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terms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of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time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money,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so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instead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they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identified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partner.</a:t>
            </a:r>
            <a:endParaRPr sz="1200">
              <a:latin typeface="Poppins"/>
              <a:cs typeface="Poppins"/>
            </a:endParaRPr>
          </a:p>
          <a:p>
            <a:pPr algn="just" marL="12700" marR="5080">
              <a:lnSpc>
                <a:spcPct val="100000"/>
              </a:lnSpc>
              <a:spcBef>
                <a:spcPts val="144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dirty="0" sz="1200" spc="1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provided</a:t>
            </a:r>
            <a:r>
              <a:rPr dirty="0" sz="1200" spc="1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dirty="0" sz="1200" spc="1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dirty="0" sz="1200" spc="1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</a:t>
            </a:r>
            <a:r>
              <a:rPr dirty="0" sz="1200" spc="1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understanding</a:t>
            </a:r>
            <a:r>
              <a:rPr dirty="0" sz="1200" spc="1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1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dirty="0" sz="1200" spc="1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requirements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within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weeks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dirty="0" sz="1200" spc="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had</a:t>
            </a:r>
            <a:r>
              <a:rPr dirty="0" sz="1200" spc="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working</a:t>
            </a:r>
            <a:r>
              <a:rPr dirty="0" sz="1200" spc="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single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seller</a:t>
            </a:r>
            <a:r>
              <a:rPr dirty="0" sz="1200" spc="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with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all the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features</a:t>
            </a:r>
            <a:r>
              <a:rPr dirty="0" sz="1200" spc="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needed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off-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spec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products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digitally.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539873" y="5473445"/>
            <a:ext cx="398843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latin typeface="Poppins SemiBold"/>
                <a:cs typeface="Poppins SemiBold"/>
              </a:rPr>
              <a:t>On</a:t>
            </a:r>
            <a:r>
              <a:rPr dirty="0" sz="1400" spc="-20" b="1">
                <a:latin typeface="Poppins SemiBold"/>
                <a:cs typeface="Poppins SemiBold"/>
              </a:rPr>
              <a:t> </a:t>
            </a:r>
            <a:r>
              <a:rPr dirty="0" sz="1400" spc="-10" b="1">
                <a:latin typeface="Poppins SemiBold"/>
                <a:cs typeface="Poppins SemiBold"/>
              </a:rPr>
              <a:t>HilmarConnect</a:t>
            </a:r>
            <a:r>
              <a:rPr dirty="0" baseline="27777" sz="1350" spc="-15" b="1">
                <a:latin typeface="Poppins"/>
                <a:cs typeface="Poppins"/>
              </a:rPr>
              <a:t>TM</a:t>
            </a:r>
            <a:r>
              <a:rPr dirty="0" baseline="27777" sz="1350" spc="37" b="1">
                <a:latin typeface="Poppins"/>
                <a:cs typeface="Poppins"/>
              </a:rPr>
              <a:t> </a:t>
            </a:r>
            <a:r>
              <a:rPr dirty="0" sz="1400" b="1">
                <a:latin typeface="Poppins SemiBold"/>
                <a:cs typeface="Poppins SemiBold"/>
              </a:rPr>
              <a:t>(as</a:t>
            </a:r>
            <a:r>
              <a:rPr dirty="0" sz="1400" spc="-5" b="1">
                <a:latin typeface="Poppins SemiBold"/>
                <a:cs typeface="Poppins SemiBold"/>
              </a:rPr>
              <a:t> </a:t>
            </a:r>
            <a:r>
              <a:rPr dirty="0" sz="1400" b="1">
                <a:latin typeface="Poppins SemiBold"/>
                <a:cs typeface="Poppins SemiBold"/>
              </a:rPr>
              <a:t>of</a:t>
            </a:r>
            <a:r>
              <a:rPr dirty="0" sz="1400" spc="-10" b="1">
                <a:latin typeface="Poppins SemiBold"/>
                <a:cs typeface="Poppins SemiBold"/>
              </a:rPr>
              <a:t> </a:t>
            </a:r>
            <a:r>
              <a:rPr dirty="0" sz="1400" b="1">
                <a:latin typeface="Poppins SemiBold"/>
                <a:cs typeface="Poppins SemiBold"/>
              </a:rPr>
              <a:t>end</a:t>
            </a:r>
            <a:r>
              <a:rPr dirty="0" sz="1400" spc="25" b="1">
                <a:latin typeface="Poppins SemiBold"/>
                <a:cs typeface="Poppins SemiBold"/>
              </a:rPr>
              <a:t> </a:t>
            </a:r>
            <a:r>
              <a:rPr dirty="0" sz="1400" b="1">
                <a:latin typeface="Poppins SemiBold"/>
                <a:cs typeface="Poppins SemiBold"/>
              </a:rPr>
              <a:t>of</a:t>
            </a:r>
            <a:r>
              <a:rPr dirty="0" sz="1400" spc="-10" b="1">
                <a:latin typeface="Poppins SemiBold"/>
                <a:cs typeface="Poppins SemiBold"/>
              </a:rPr>
              <a:t> </a:t>
            </a:r>
            <a:r>
              <a:rPr dirty="0" sz="1400" b="1">
                <a:latin typeface="Poppins SemiBold"/>
                <a:cs typeface="Poppins SemiBold"/>
              </a:rPr>
              <a:t>Feb</a:t>
            </a:r>
            <a:r>
              <a:rPr dirty="0" sz="1400" spc="-5" b="1">
                <a:latin typeface="Poppins SemiBold"/>
                <a:cs typeface="Poppins SemiBold"/>
              </a:rPr>
              <a:t> </a:t>
            </a:r>
            <a:r>
              <a:rPr dirty="0" sz="1400" spc="-10" b="1">
                <a:latin typeface="Poppins SemiBold"/>
                <a:cs typeface="Poppins SemiBold"/>
              </a:rPr>
              <a:t>2022)</a:t>
            </a:r>
            <a:endParaRPr sz="1400">
              <a:latin typeface="Poppins SemiBold"/>
              <a:cs typeface="Poppins SemiBold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940675" y="1338833"/>
            <a:ext cx="5137150" cy="5652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381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latin typeface="Poppins"/>
                <a:cs typeface="Poppins"/>
              </a:rPr>
              <a:t>The</a:t>
            </a:r>
            <a:r>
              <a:rPr dirty="0" sz="1400" spc="-25" b="1">
                <a:latin typeface="Poppins"/>
                <a:cs typeface="Poppins"/>
              </a:rPr>
              <a:t> </a:t>
            </a:r>
            <a:r>
              <a:rPr dirty="0" sz="1400" spc="-10" b="1">
                <a:latin typeface="Poppins"/>
                <a:cs typeface="Poppins"/>
              </a:rPr>
              <a:t>platform</a:t>
            </a:r>
            <a:endParaRPr sz="1400">
              <a:latin typeface="Poppins"/>
              <a:cs typeface="Poppins"/>
            </a:endParaRPr>
          </a:p>
          <a:p>
            <a:pPr algn="just" marL="38100" marR="34290">
              <a:lnSpc>
                <a:spcPct val="100000"/>
              </a:lnSpc>
              <a:spcBef>
                <a:spcPts val="140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10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new</a:t>
            </a:r>
            <a:r>
              <a:rPr dirty="0" sz="1200" spc="1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digital</a:t>
            </a:r>
            <a:r>
              <a:rPr dirty="0" sz="1200" spc="1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dirty="0" sz="1200" spc="1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–</a:t>
            </a:r>
            <a:r>
              <a:rPr dirty="0" sz="1200" spc="1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HilmarConnect</a:t>
            </a:r>
            <a:r>
              <a:rPr dirty="0" baseline="24305" sz="1200">
                <a:solidFill>
                  <a:srgbClr val="666666"/>
                </a:solidFill>
                <a:latin typeface="Poppins"/>
                <a:cs typeface="Poppins"/>
              </a:rPr>
              <a:t>TM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–</a:t>
            </a:r>
            <a:r>
              <a:rPr dirty="0" sz="1200" spc="11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quickly</a:t>
            </a:r>
            <a:r>
              <a:rPr dirty="0" sz="1200" spc="1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established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itself</a:t>
            </a:r>
            <a:r>
              <a:rPr dirty="0" sz="1200" spc="1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1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success.</a:t>
            </a:r>
            <a:r>
              <a:rPr dirty="0" sz="1200" spc="1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Sales</a:t>
            </a:r>
            <a:r>
              <a:rPr dirty="0" sz="1200" spc="1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exceeded</a:t>
            </a:r>
            <a:r>
              <a:rPr dirty="0" sz="1200" spc="20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initial</a:t>
            </a:r>
            <a:r>
              <a:rPr dirty="0" sz="1200" spc="1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expectations</a:t>
            </a:r>
            <a:r>
              <a:rPr dirty="0" sz="1200" spc="20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20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their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dirty="0" sz="1200" spc="1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were</a:t>
            </a:r>
            <a:r>
              <a:rPr dirty="0" sz="1200" spc="2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energized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by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new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buying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option.</a:t>
            </a:r>
            <a:endParaRPr sz="1200">
              <a:latin typeface="Poppins"/>
              <a:cs typeface="Poppins"/>
            </a:endParaRPr>
          </a:p>
          <a:p>
            <a:pPr algn="just" marL="38100" marR="34290">
              <a:lnSpc>
                <a:spcPct val="100000"/>
              </a:lnSpc>
              <a:spcBef>
                <a:spcPts val="142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over</a:t>
            </a:r>
            <a:r>
              <a:rPr dirty="0" sz="1200" spc="1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year,</a:t>
            </a:r>
            <a:r>
              <a:rPr dirty="0" sz="1200" spc="10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dirty="0" sz="1200" spc="11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dirty="0" sz="1200" spc="1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run</a:t>
            </a:r>
            <a:r>
              <a:rPr dirty="0" sz="1200" spc="1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weekly</a:t>
            </a:r>
            <a:r>
              <a:rPr dirty="0" sz="1200" spc="1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auctions</a:t>
            </a:r>
            <a:r>
              <a:rPr dirty="0" sz="1200" spc="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dirty="0" sz="1200" spc="10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10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platform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dirty="0" sz="1200" spc="1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all</a:t>
            </a:r>
            <a:r>
              <a:rPr dirty="0" sz="1200" spc="20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2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dirty="0" sz="1200" spc="2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off-spec</a:t>
            </a:r>
            <a:r>
              <a:rPr dirty="0" sz="1200" spc="229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offerings.</a:t>
            </a:r>
            <a:r>
              <a:rPr dirty="0" sz="1200" spc="1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200" spc="1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February</a:t>
            </a:r>
            <a:r>
              <a:rPr dirty="0" sz="1200" spc="1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2022,</a:t>
            </a:r>
            <a:r>
              <a:rPr dirty="0" sz="1200" spc="1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they</a:t>
            </a:r>
            <a:r>
              <a:rPr dirty="0" sz="1200" spc="1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started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also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sell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some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first-grade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products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through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auctions</a:t>
            </a:r>
            <a:r>
              <a:rPr dirty="0" sz="1200" spc="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on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platform.</a:t>
            </a:r>
            <a:endParaRPr sz="1200">
              <a:latin typeface="Poppins"/>
              <a:cs typeface="Poppins"/>
            </a:endParaRPr>
          </a:p>
          <a:p>
            <a:pPr algn="just" marL="38100" marR="30480">
              <a:lnSpc>
                <a:spcPct val="100000"/>
              </a:lnSpc>
              <a:spcBef>
                <a:spcPts val="130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Additionally,</a:t>
            </a:r>
            <a:r>
              <a:rPr dirty="0" sz="1200" spc="2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dirty="0" sz="1200" spc="25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has</a:t>
            </a:r>
            <a:r>
              <a:rPr dirty="0" sz="1200" spc="2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had</a:t>
            </a:r>
            <a:r>
              <a:rPr dirty="0" sz="1200" spc="2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success</a:t>
            </a:r>
            <a:r>
              <a:rPr dirty="0" sz="1200" spc="2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using</a:t>
            </a:r>
            <a:r>
              <a:rPr dirty="0" sz="1200" spc="2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2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platform’s</a:t>
            </a:r>
            <a:r>
              <a:rPr dirty="0" sz="1200" spc="254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open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marketplace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function.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marketplace</a:t>
            </a:r>
            <a:r>
              <a:rPr dirty="0" sz="1200" spc="5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provides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space</a:t>
            </a:r>
            <a:r>
              <a:rPr dirty="0" sz="1200" spc="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dirty="0" sz="1200" spc="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both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dirty="0" sz="1200" spc="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dirty="0" sz="1200" spc="9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dirty="0" sz="1200" spc="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place</a:t>
            </a:r>
            <a:r>
              <a:rPr dirty="0" sz="1200" spc="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bids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offers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dirty="0" sz="1200" spc="8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approved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products.</a:t>
            </a:r>
            <a:r>
              <a:rPr dirty="0" sz="1200" spc="1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This</a:t>
            </a:r>
            <a:r>
              <a:rPr dirty="0" sz="1200" spc="1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allows</a:t>
            </a:r>
            <a:r>
              <a:rPr dirty="0" sz="1200" spc="1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dirty="0" sz="1200" spc="18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1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quickly</a:t>
            </a:r>
            <a:r>
              <a:rPr dirty="0" sz="1200" spc="19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get</a:t>
            </a:r>
            <a:r>
              <a:rPr dirty="0" sz="1200" spc="14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dirty="0" sz="1200" spc="17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sense</a:t>
            </a:r>
            <a:r>
              <a:rPr dirty="0" sz="1200" spc="1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dirty="0" sz="1200" spc="1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17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what</a:t>
            </a:r>
            <a:r>
              <a:rPr dirty="0" sz="1200" spc="16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Poppins"/>
                <a:cs typeface="Poppins"/>
              </a:rPr>
              <a:t>a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given</a:t>
            </a:r>
            <a:r>
              <a:rPr dirty="0" sz="1200" spc="-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product</a:t>
            </a:r>
            <a:r>
              <a:rPr dirty="0" sz="1200" spc="-5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is</a:t>
            </a:r>
            <a:r>
              <a:rPr dirty="0" sz="1200" spc="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worth</a:t>
            </a:r>
            <a:r>
              <a:rPr dirty="0" sz="1200" spc="-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dirty="0" sz="1200" spc="1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customers.</a:t>
            </a:r>
            <a:endParaRPr sz="1200">
              <a:latin typeface="Poppins"/>
              <a:cs typeface="Poppins"/>
            </a:endParaRPr>
          </a:p>
          <a:p>
            <a:pPr marL="38100">
              <a:lnSpc>
                <a:spcPct val="100000"/>
              </a:lnSpc>
              <a:spcBef>
                <a:spcPts val="1480"/>
              </a:spcBef>
            </a:pPr>
            <a:r>
              <a:rPr dirty="0" sz="1400" spc="-10" b="1">
                <a:latin typeface="Poppins"/>
                <a:cs typeface="Poppins"/>
              </a:rPr>
              <a:t>Outcomes</a:t>
            </a:r>
            <a:endParaRPr sz="1400">
              <a:latin typeface="Poppins"/>
              <a:cs typeface="Poppins"/>
            </a:endParaRPr>
          </a:p>
          <a:p>
            <a:pPr marL="38100" marR="1398905">
              <a:lnSpc>
                <a:spcPct val="100000"/>
              </a:lnSpc>
              <a:spcBef>
                <a:spcPts val="1430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Utilizing</a:t>
            </a:r>
            <a:r>
              <a:rPr dirty="0" sz="12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Nui’s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open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marketplace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live</a:t>
            </a:r>
            <a:r>
              <a:rPr dirty="0" sz="1200" spc="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auction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functions,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has</a:t>
            </a:r>
            <a:r>
              <a:rPr dirty="0" sz="1200" spc="-3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enjoyed</a:t>
            </a:r>
            <a:r>
              <a:rPr dirty="0" sz="1200" spc="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following</a:t>
            </a:r>
            <a:r>
              <a:rPr dirty="0" sz="1200" spc="4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key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benefits:</a:t>
            </a:r>
            <a:endParaRPr sz="1200">
              <a:latin typeface="Poppins"/>
              <a:cs typeface="Poppins"/>
            </a:endParaRPr>
          </a:p>
          <a:p>
            <a:pPr marL="363855" marR="3286760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Price</a:t>
            </a:r>
            <a:r>
              <a:rPr dirty="0" sz="1200" spc="3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discovery</a:t>
            </a:r>
            <a:r>
              <a:rPr dirty="0" sz="1200" spc="-6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achievement</a:t>
            </a:r>
            <a:endParaRPr sz="1200">
              <a:latin typeface="Poppins"/>
              <a:cs typeface="Poppins"/>
            </a:endParaRPr>
          </a:p>
          <a:p>
            <a:pPr marL="363855" marR="2661285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Transactional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transparency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Round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clock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availability</a:t>
            </a:r>
            <a:endParaRPr sz="1200">
              <a:latin typeface="Poppins"/>
              <a:cs typeface="Poppins"/>
            </a:endParaRPr>
          </a:p>
          <a:p>
            <a:pPr marL="363855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Access to a</a:t>
            </a:r>
            <a:r>
              <a:rPr dirty="0" sz="1200" spc="-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broader</a:t>
            </a:r>
            <a:r>
              <a:rPr dirty="0" sz="1200" spc="-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666666"/>
                </a:solidFill>
                <a:latin typeface="Poppins"/>
                <a:cs typeface="Poppins"/>
              </a:rPr>
              <a:t>customer</a:t>
            </a:r>
            <a:r>
              <a:rPr dirty="0" sz="1200" spc="1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Poppins"/>
                <a:cs typeface="Poppins"/>
              </a:rPr>
              <a:t>base</a:t>
            </a:r>
            <a:endParaRPr sz="1200">
              <a:latin typeface="Poppins"/>
              <a:cs typeface="Poppins"/>
            </a:endParaRPr>
          </a:p>
          <a:p>
            <a:pPr marL="38100" marR="104139">
              <a:lnSpc>
                <a:spcPct val="100000"/>
              </a:lnSpc>
              <a:spcBef>
                <a:spcPts val="1430"/>
              </a:spcBef>
            </a:pP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“The</a:t>
            </a:r>
            <a:r>
              <a:rPr dirty="0" sz="1000" spc="-65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introduction</a:t>
            </a:r>
            <a:r>
              <a:rPr dirty="0" sz="1000" spc="-25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dirty="0" sz="1000" spc="-45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HilmarConnect™</a:t>
            </a:r>
            <a:r>
              <a:rPr dirty="0" sz="1000" spc="-3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has</a:t>
            </a:r>
            <a:r>
              <a:rPr dirty="0" sz="1000" spc="-3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revolutionized</a:t>
            </a:r>
            <a:r>
              <a:rPr dirty="0" sz="1000" spc="-6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000" spc="-5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sales</a:t>
            </a:r>
            <a:r>
              <a:rPr dirty="0" sz="1000" spc="-1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process.</a:t>
            </a:r>
            <a:r>
              <a:rPr dirty="0" sz="1000" spc="-1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25" i="1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000" spc="-25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dirty="0" sz="1000" spc="-5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now</a:t>
            </a:r>
            <a:r>
              <a:rPr dirty="0" sz="1000" spc="-35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dirty="0" sz="1000" spc="-25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far</a:t>
            </a:r>
            <a:r>
              <a:rPr dirty="0" sz="1000" spc="-2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greater</a:t>
            </a:r>
            <a:r>
              <a:rPr dirty="0" sz="1000" spc="-2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access to our</a:t>
            </a:r>
            <a:r>
              <a:rPr dirty="0" sz="1000" spc="-45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products</a:t>
            </a:r>
            <a:r>
              <a:rPr dirty="0" sz="1000" spc="-2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dirty="0" sz="1000" spc="-35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know</a:t>
            </a:r>
            <a:r>
              <a:rPr dirty="0" sz="1000" spc="-35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that</a:t>
            </a:r>
            <a:r>
              <a:rPr dirty="0" sz="1000" spc="-1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20" i="1">
                <a:solidFill>
                  <a:srgbClr val="666666"/>
                </a:solidFill>
                <a:latin typeface="Poppins"/>
                <a:cs typeface="Poppins"/>
              </a:rPr>
              <a:t>they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dirty="0" sz="1000" spc="-4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paying</a:t>
            </a:r>
            <a:r>
              <a:rPr dirty="0" sz="1000" spc="-5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dirty="0" sz="1000" spc="-25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true</a:t>
            </a:r>
            <a:r>
              <a:rPr dirty="0" sz="1000" spc="-2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r>
              <a:rPr dirty="0" sz="1000" spc="-6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price for</a:t>
            </a:r>
            <a:r>
              <a:rPr dirty="0" sz="1000" spc="-15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dirty="0" sz="1000" spc="-4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products</a:t>
            </a:r>
            <a:r>
              <a:rPr dirty="0" sz="1000" spc="-2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at</a:t>
            </a:r>
            <a:r>
              <a:rPr dirty="0" sz="1000" spc="-1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any</a:t>
            </a:r>
            <a:r>
              <a:rPr dirty="0" sz="1000" spc="-35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point</a:t>
            </a:r>
            <a:r>
              <a:rPr dirty="0" sz="1000" spc="-3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i="1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dirty="0" sz="1000" spc="20" i="1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000" spc="-10" i="1">
                <a:solidFill>
                  <a:srgbClr val="666666"/>
                </a:solidFill>
                <a:latin typeface="Poppins"/>
                <a:cs typeface="Poppins"/>
              </a:rPr>
              <a:t>time.”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966075" y="7004100"/>
            <a:ext cx="19716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b="1">
                <a:latin typeface="Poppins"/>
                <a:cs typeface="Poppins"/>
              </a:rPr>
              <a:t>Travis</a:t>
            </a:r>
            <a:r>
              <a:rPr dirty="0" sz="800" spc="-15" b="1">
                <a:latin typeface="Poppins"/>
                <a:cs typeface="Poppins"/>
              </a:rPr>
              <a:t> </a:t>
            </a:r>
            <a:r>
              <a:rPr dirty="0" sz="800" b="1">
                <a:latin typeface="Poppins"/>
                <a:cs typeface="Poppins"/>
              </a:rPr>
              <a:t>Coffey,</a:t>
            </a:r>
            <a:r>
              <a:rPr dirty="0" sz="800" spc="5" b="1">
                <a:latin typeface="Poppins"/>
                <a:cs typeface="Poppins"/>
              </a:rPr>
              <a:t> </a:t>
            </a:r>
            <a:r>
              <a:rPr dirty="0" sz="800" b="1">
                <a:latin typeface="Poppins"/>
                <a:cs typeface="Poppins"/>
              </a:rPr>
              <a:t>Director</a:t>
            </a:r>
            <a:r>
              <a:rPr dirty="0" sz="800" spc="10" b="1">
                <a:latin typeface="Poppins"/>
                <a:cs typeface="Poppins"/>
              </a:rPr>
              <a:t> </a:t>
            </a:r>
            <a:r>
              <a:rPr dirty="0" sz="800" b="1">
                <a:latin typeface="Poppins"/>
                <a:cs typeface="Poppins"/>
              </a:rPr>
              <a:t>-</a:t>
            </a:r>
            <a:r>
              <a:rPr dirty="0" sz="800" spc="-10" b="1">
                <a:latin typeface="Poppins"/>
                <a:cs typeface="Poppins"/>
              </a:rPr>
              <a:t> Cheese</a:t>
            </a:r>
            <a:r>
              <a:rPr dirty="0" sz="800" spc="5" b="1">
                <a:latin typeface="Poppins"/>
                <a:cs typeface="Poppins"/>
              </a:rPr>
              <a:t> </a:t>
            </a:r>
            <a:r>
              <a:rPr dirty="0" sz="800" spc="-10" b="1">
                <a:latin typeface="Poppins"/>
                <a:cs typeface="Poppins"/>
              </a:rPr>
              <a:t>Sales</a:t>
            </a:r>
            <a:endParaRPr sz="800">
              <a:latin typeface="Poppins"/>
              <a:cs typeface="Poppins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67471" y="5449823"/>
            <a:ext cx="164592" cy="12191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64423" y="5824728"/>
            <a:ext cx="164592" cy="12496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64423" y="6010657"/>
            <a:ext cx="164592" cy="124966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64423" y="6230111"/>
            <a:ext cx="164592" cy="121919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753105" y="5845540"/>
            <a:ext cx="675640" cy="60769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2300" spc="-10" b="1">
                <a:solidFill>
                  <a:srgbClr val="4267B8"/>
                </a:solidFill>
                <a:latin typeface="Poppins"/>
                <a:cs typeface="Poppins"/>
              </a:rPr>
              <a:t>1,213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00" spc="-10">
                <a:solidFill>
                  <a:srgbClr val="666666"/>
                </a:solidFill>
                <a:latin typeface="Poppins"/>
                <a:cs typeface="Poppins"/>
              </a:rPr>
              <a:t>Trades</a:t>
            </a:r>
            <a:endParaRPr sz="1300">
              <a:latin typeface="Poppins"/>
              <a:cs typeface="Poppin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518150" y="5845540"/>
            <a:ext cx="926465" cy="102806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2300" spc="-10" b="1">
                <a:solidFill>
                  <a:srgbClr val="4267B8"/>
                </a:solidFill>
                <a:latin typeface="Poppins"/>
                <a:cs typeface="Poppins"/>
              </a:rPr>
              <a:t>$111M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00">
                <a:solidFill>
                  <a:srgbClr val="666666"/>
                </a:solidFill>
                <a:latin typeface="Poppins"/>
                <a:cs typeface="Poppins"/>
              </a:rPr>
              <a:t>Face</a:t>
            </a:r>
            <a:r>
              <a:rPr dirty="0" sz="1300" spc="25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dirty="0" sz="1300" spc="-20">
                <a:solidFill>
                  <a:srgbClr val="666666"/>
                </a:solidFill>
                <a:latin typeface="Poppins"/>
                <a:cs typeface="Poppins"/>
              </a:rPr>
              <a:t>value</a:t>
            </a:r>
            <a:endParaRPr sz="1300">
              <a:latin typeface="Poppins"/>
              <a:cs typeface="Poppins"/>
            </a:endParaRPr>
          </a:p>
          <a:p>
            <a:pPr marL="12700" marR="345440">
              <a:lnSpc>
                <a:spcPct val="100000"/>
              </a:lnSpc>
              <a:spcBef>
                <a:spcPts val="195"/>
              </a:spcBef>
            </a:pPr>
            <a:r>
              <a:rPr dirty="0" sz="1300" spc="-10">
                <a:solidFill>
                  <a:srgbClr val="666666"/>
                </a:solidFill>
                <a:latin typeface="Poppins"/>
                <a:cs typeface="Poppins"/>
              </a:rPr>
              <a:t>traded (NZD)</a:t>
            </a:r>
            <a:endParaRPr sz="1300">
              <a:latin typeface="Poppins"/>
              <a:cs typeface="Poppin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013072" y="5841565"/>
            <a:ext cx="1028065" cy="80454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300" spc="-10" b="1">
                <a:solidFill>
                  <a:srgbClr val="4267B8"/>
                </a:solidFill>
                <a:latin typeface="Poppins"/>
                <a:cs typeface="Poppins"/>
              </a:rPr>
              <a:t>26,034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300" spc="-10" b="0">
                <a:solidFill>
                  <a:srgbClr val="666666"/>
                </a:solidFill>
                <a:latin typeface="Poppins ExtraLight"/>
                <a:cs typeface="Poppins ExtraLight"/>
              </a:rPr>
              <a:t>Tonnes</a:t>
            </a:r>
            <a:endParaRPr sz="1300">
              <a:latin typeface="Poppins ExtraLight"/>
              <a:cs typeface="Poppins ExtraLight"/>
            </a:endParaRPr>
          </a:p>
          <a:p>
            <a:pPr marL="12700">
              <a:lnSpc>
                <a:spcPct val="100000"/>
              </a:lnSpc>
            </a:pPr>
            <a:r>
              <a:rPr dirty="0" sz="1300" spc="-10" b="0">
                <a:solidFill>
                  <a:srgbClr val="666666"/>
                </a:solidFill>
                <a:latin typeface="Poppins ExtraLight"/>
                <a:cs typeface="Poppins ExtraLight"/>
              </a:rPr>
              <a:t>traded</a:t>
            </a:r>
            <a:endParaRPr sz="1300">
              <a:latin typeface="Poppins ExtraLight"/>
              <a:cs typeface="Poppins ExtraLight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3703320" y="5888735"/>
            <a:ext cx="0" cy="755650"/>
          </a:xfrm>
          <a:custGeom>
            <a:avLst/>
            <a:gdLst/>
            <a:ahLst/>
            <a:cxnLst/>
            <a:rect l="l" t="t" r="r" b="b"/>
            <a:pathLst>
              <a:path w="0"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5227320" y="5888735"/>
            <a:ext cx="0" cy="755650"/>
          </a:xfrm>
          <a:custGeom>
            <a:avLst/>
            <a:gdLst/>
            <a:ahLst/>
            <a:cxnLst/>
            <a:rect l="l" t="t" r="r" b="b"/>
            <a:pathLst>
              <a:path w="0"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11629135" y="6963562"/>
            <a:ext cx="1097280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00" spc="-10" b="1">
                <a:solidFill>
                  <a:srgbClr val="ACBDC4"/>
                </a:solidFill>
                <a:latin typeface="Poppins"/>
                <a:cs typeface="Poppins"/>
              </a:rPr>
              <a:t>DRAFT</a:t>
            </a:r>
            <a:endParaRPr sz="2600">
              <a:latin typeface="Poppins"/>
              <a:cs typeface="Poppins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dirty="0" spc="-35"/>
              <a:t> </a:t>
            </a:r>
            <a:r>
              <a:rPr dirty="0"/>
              <a:t>Markets</a:t>
            </a:r>
            <a:r>
              <a:rPr dirty="0" spc="-25"/>
              <a:t> </a:t>
            </a:r>
            <a:r>
              <a:rPr dirty="0"/>
              <a:t>Pitch</a:t>
            </a:r>
            <a:r>
              <a:rPr dirty="0" spc="-20"/>
              <a:t> </a:t>
            </a:r>
            <a:r>
              <a:rPr dirty="0"/>
              <a:t>Deck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April</a:t>
            </a:r>
            <a:r>
              <a:rPr dirty="0" spc="-40"/>
              <a:t> </a:t>
            </a:r>
            <a:r>
              <a:rPr dirty="0" spc="-20"/>
              <a:t>2022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dirty="0" spc="-25"/>
              <a:t> </a:t>
            </a:r>
            <a:r>
              <a:rPr dirty="0"/>
              <a:t>Nui</a:t>
            </a:r>
            <a:r>
              <a:rPr dirty="0" spc="20"/>
              <a:t> </a:t>
            </a:r>
            <a:r>
              <a:rPr dirty="0"/>
              <a:t>has</a:t>
            </a:r>
            <a:r>
              <a:rPr dirty="0" spc="-30"/>
              <a:t> </a:t>
            </a:r>
            <a:r>
              <a:rPr dirty="0"/>
              <a:t>enabled</a:t>
            </a:r>
            <a:r>
              <a:rPr dirty="0" spc="-35"/>
              <a:t> </a:t>
            </a:r>
            <a:r>
              <a:rPr dirty="0"/>
              <a:t>Hilmar</a:t>
            </a:r>
            <a:r>
              <a:rPr dirty="0" spc="-30"/>
              <a:t> </a:t>
            </a:r>
            <a:r>
              <a:rPr dirty="0"/>
              <a:t>Cheese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realise</a:t>
            </a:r>
            <a:r>
              <a:rPr dirty="0" spc="-45"/>
              <a:t> </a:t>
            </a:r>
            <a:r>
              <a:rPr dirty="0" spc="-25"/>
              <a:t>the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2604261" y="648080"/>
            <a:ext cx="39871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1BA9D4"/>
                </a:solidFill>
                <a:latin typeface="Poppins"/>
                <a:cs typeface="Poppins"/>
              </a:rPr>
              <a:t>benefits</a:t>
            </a:r>
            <a:r>
              <a:rPr dirty="0" sz="2400" spc="-45" b="1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dirty="0" sz="2400" b="1">
                <a:solidFill>
                  <a:srgbClr val="1BA9D4"/>
                </a:solidFill>
                <a:latin typeface="Poppins"/>
                <a:cs typeface="Poppins"/>
              </a:rPr>
              <a:t>of</a:t>
            </a:r>
            <a:r>
              <a:rPr dirty="0" sz="2400" spc="15" b="1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dirty="0" sz="2400" b="1">
                <a:solidFill>
                  <a:srgbClr val="1BA9D4"/>
                </a:solidFill>
                <a:latin typeface="Poppins"/>
                <a:cs typeface="Poppins"/>
              </a:rPr>
              <a:t>digital</a:t>
            </a:r>
            <a:r>
              <a:rPr dirty="0" sz="2400" spc="-35" b="1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dirty="0" sz="2400" spc="-10" b="1">
                <a:solidFill>
                  <a:srgbClr val="1BA9D4"/>
                </a:solidFill>
                <a:latin typeface="Poppins"/>
                <a:cs typeface="Poppins"/>
              </a:rPr>
              <a:t>trading</a:t>
            </a:r>
            <a:endParaRPr sz="24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094"/>
            <a:ext cx="13195300" cy="7556500"/>
            <a:chOff x="0" y="6094"/>
            <a:chExt cx="13195300" cy="7556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094"/>
              <a:ext cx="13194791" cy="755599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1376" y="1606295"/>
              <a:ext cx="5233415" cy="4355592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968146" y="3663774"/>
            <a:ext cx="4705985" cy="909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5"/>
              </a:spcBef>
            </a:pP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Nui</a:t>
            </a:r>
            <a:r>
              <a:rPr dirty="0" sz="1800" spc="-3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aims</a:t>
            </a:r>
            <a:r>
              <a:rPr dirty="0" sz="1800" spc="-4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to</a:t>
            </a:r>
            <a:r>
              <a:rPr dirty="0" sz="18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become</a:t>
            </a:r>
            <a:r>
              <a:rPr dirty="0" sz="1800" spc="-5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an</a:t>
            </a:r>
            <a:r>
              <a:rPr dirty="0" sz="18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industry</a:t>
            </a:r>
            <a:r>
              <a:rPr dirty="0" sz="1800" spc="-4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leader</a:t>
            </a:r>
            <a:r>
              <a:rPr dirty="0" sz="1800" spc="1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Poppins"/>
                <a:cs typeface="Poppins"/>
              </a:rPr>
              <a:t>in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commodity</a:t>
            </a:r>
            <a:r>
              <a:rPr dirty="0" sz="1800" spc="-7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trading</a:t>
            </a:r>
            <a:r>
              <a:rPr dirty="0" sz="1800" spc="-5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>
                <a:solidFill>
                  <a:srgbClr val="FFFFFF"/>
                </a:solidFill>
                <a:latin typeface="Poppins"/>
                <a:cs typeface="Poppins"/>
              </a:rPr>
              <a:t>through</a:t>
            </a:r>
            <a:r>
              <a:rPr dirty="0" sz="1800" spc="-4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oppins"/>
                <a:cs typeface="Poppins"/>
              </a:rPr>
              <a:t>embracing </a:t>
            </a:r>
            <a:r>
              <a:rPr dirty="0" sz="1800" b="1">
                <a:solidFill>
                  <a:srgbClr val="1BA9D4"/>
                </a:solidFill>
                <a:latin typeface="Poppins"/>
                <a:cs typeface="Poppins"/>
              </a:rPr>
              <a:t>three key</a:t>
            </a:r>
            <a:r>
              <a:rPr dirty="0" sz="1800" spc="-5" b="1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dirty="0" sz="1800" b="1">
                <a:solidFill>
                  <a:srgbClr val="1BA9D4"/>
                </a:solidFill>
                <a:latin typeface="Poppins"/>
                <a:cs typeface="Poppins"/>
              </a:rPr>
              <a:t>paths</a:t>
            </a:r>
            <a:r>
              <a:rPr dirty="0" sz="1800" spc="-10" b="1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dirty="0" sz="1800" b="1">
                <a:solidFill>
                  <a:srgbClr val="1BA9D4"/>
                </a:solidFill>
                <a:latin typeface="Poppins"/>
                <a:cs typeface="Poppins"/>
              </a:rPr>
              <a:t>to</a:t>
            </a:r>
            <a:r>
              <a:rPr dirty="0" sz="1800" spc="10" b="1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dirty="0" sz="1800" spc="-10" b="1">
                <a:solidFill>
                  <a:srgbClr val="1BA9D4"/>
                </a:solidFill>
                <a:latin typeface="Poppins"/>
                <a:cs typeface="Poppins"/>
              </a:rPr>
              <a:t>growth</a:t>
            </a:r>
            <a:r>
              <a:rPr dirty="0" sz="1800" spc="-10">
                <a:solidFill>
                  <a:srgbClr val="FFFFFF"/>
                </a:solidFill>
                <a:latin typeface="Poppins"/>
                <a:cs typeface="Poppins"/>
              </a:rPr>
              <a:t>.</a:t>
            </a:r>
            <a:endParaRPr sz="1800">
              <a:latin typeface="Poppins"/>
              <a:cs typeface="Poppins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pc="-10"/>
              <a:t>DRAFT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>
                <a:solidFill>
                  <a:srgbClr val="FFFFFF"/>
                </a:solidFill>
              </a:rPr>
              <a:t>Nui</a:t>
            </a:r>
            <a:r>
              <a:rPr dirty="0" spc="-3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Markets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Pitch</a:t>
            </a:r>
            <a:r>
              <a:rPr dirty="0" spc="-2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Deck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-</a:t>
            </a:r>
            <a:r>
              <a:rPr dirty="0" spc="-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April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8146" y="2654934"/>
            <a:ext cx="48882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 next</a:t>
            </a:r>
            <a:r>
              <a:rPr dirty="0" spc="-25"/>
              <a:t> </a:t>
            </a:r>
            <a:r>
              <a:rPr dirty="0"/>
              <a:t>chapter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our</a:t>
            </a:r>
            <a:r>
              <a:rPr dirty="0" spc="20"/>
              <a:t> </a:t>
            </a:r>
            <a:r>
              <a:rPr dirty="0" spc="-10"/>
              <a:t>journey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terms:created xsi:type="dcterms:W3CDTF">2022-04-23T07:51:59Z</dcterms:created>
  <dcterms:modified xsi:type="dcterms:W3CDTF">2022-04-23T07:51:59Z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2022-04-23T00:00:00Z</vt:filetime>
  </property>
</Properties>
</file>