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sldIdLst>
    <p:sldId id="256" r:id="rId5"/>
    <p:sldId id="258" r:id="rId6"/>
    <p:sldId id="264" r:id="rId7"/>
    <p:sldId id="284" r:id="rId8"/>
    <p:sldId id="260" r:id="rId9"/>
    <p:sldId id="267" r:id="rId10"/>
    <p:sldId id="268" r:id="rId11"/>
    <p:sldId id="270" r:id="rId12"/>
    <p:sldId id="314" r:id="rId13"/>
    <p:sldId id="269" r:id="rId14"/>
    <p:sldId id="261" r:id="rId15"/>
    <p:sldId id="259" r:id="rId16"/>
    <p:sldId id="302" r:id="rId17"/>
    <p:sldId id="281" r:id="rId18"/>
    <p:sldId id="315" r:id="rId19"/>
  </p:sldIdLst>
  <p:sldSz cx="13195300" cy="75692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BFD"/>
    <a:srgbClr val="A5D5E2"/>
    <a:srgbClr val="666666"/>
    <a:srgbClr val="1F2F42"/>
    <a:srgbClr val="002060"/>
    <a:srgbClr val="E6E6E6"/>
    <a:srgbClr val="A1D1DF"/>
    <a:srgbClr val="A2D2E0"/>
    <a:srgbClr val="66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B160C-0AA5-4392-9C14-FEE78319D78E}" v="152" dt="2022-03-15T02:40:14.99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8" autoAdjust="0"/>
    <p:restoredTop sz="95000" autoAdjust="0"/>
  </p:normalViewPr>
  <p:slideViewPr>
    <p:cSldViewPr>
      <p:cViewPr>
        <p:scale>
          <a:sx n="75" d="100"/>
          <a:sy n="75" d="100"/>
        </p:scale>
        <p:origin x="274" y="-1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30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ac Mellis-Glynn" userId="5c488137-6b80-4052-842a-b73c799749b2" providerId="ADAL" clId="{772B160C-0AA5-4392-9C14-FEE78319D78E}"/>
    <pc:docChg chg="undo redo custSel addSld delSld modSld sldOrd">
      <pc:chgData name="Isaac Mellis-Glynn" userId="5c488137-6b80-4052-842a-b73c799749b2" providerId="ADAL" clId="{772B160C-0AA5-4392-9C14-FEE78319D78E}" dt="2022-03-15T02:54:35.055" v="3255" actId="1076"/>
      <pc:docMkLst>
        <pc:docMk/>
      </pc:docMkLst>
      <pc:sldChg chg="addSp delSp modSp add del mod ord">
        <pc:chgData name="Isaac Mellis-Glynn" userId="5c488137-6b80-4052-842a-b73c799749b2" providerId="ADAL" clId="{772B160C-0AA5-4392-9C14-FEE78319D78E}" dt="2022-03-15T01:37:11.920" v="1300" actId="20577"/>
        <pc:sldMkLst>
          <pc:docMk/>
          <pc:sldMk cId="0" sldId="256"/>
        </pc:sldMkLst>
        <pc:spChg chg="del">
          <ac:chgData name="Isaac Mellis-Glynn" userId="5c488137-6b80-4052-842a-b73c799749b2" providerId="ADAL" clId="{772B160C-0AA5-4392-9C14-FEE78319D78E}" dt="2022-03-15T00:41:09.584" v="678" actId="478"/>
          <ac:spMkLst>
            <pc:docMk/>
            <pc:sldMk cId="0" sldId="256"/>
            <ac:spMk id="2" creationId="{00000000-0000-0000-0000-000000000000}"/>
          </ac:spMkLst>
        </pc:spChg>
        <pc:spChg chg="mod">
          <ac:chgData name="Isaac Mellis-Glynn" userId="5c488137-6b80-4052-842a-b73c799749b2" providerId="ADAL" clId="{772B160C-0AA5-4392-9C14-FEE78319D78E}" dt="2022-03-15T01:37:11.920" v="1300" actId="20577"/>
          <ac:spMkLst>
            <pc:docMk/>
            <pc:sldMk cId="0" sldId="256"/>
            <ac:spMk id="4" creationId="{00000000-0000-0000-0000-000000000000}"/>
          </ac:spMkLst>
        </pc:spChg>
        <pc:spChg chg="del">
          <ac:chgData name="Isaac Mellis-Glynn" userId="5c488137-6b80-4052-842a-b73c799749b2" providerId="ADAL" clId="{772B160C-0AA5-4392-9C14-FEE78319D78E}" dt="2022-03-15T00:41:12.470" v="679" actId="478"/>
          <ac:spMkLst>
            <pc:docMk/>
            <pc:sldMk cId="0" sldId="256"/>
            <ac:spMk id="5" creationId="{00000000-0000-0000-0000-000000000000}"/>
          </ac:spMkLst>
        </pc:spChg>
        <pc:spChg chg="add mod">
          <ac:chgData name="Isaac Mellis-Glynn" userId="5c488137-6b80-4052-842a-b73c799749b2" providerId="ADAL" clId="{772B160C-0AA5-4392-9C14-FEE78319D78E}" dt="2022-03-15T00:41:26.488" v="680"/>
          <ac:spMkLst>
            <pc:docMk/>
            <pc:sldMk cId="0" sldId="256"/>
            <ac:spMk id="7" creationId="{EBBA7380-8FC3-4139-B2C5-36B9BF7ACA05}"/>
          </ac:spMkLst>
        </pc:spChg>
      </pc:sldChg>
      <pc:sldChg chg="addSp delSp modSp mod">
        <pc:chgData name="Isaac Mellis-Glynn" userId="5c488137-6b80-4052-842a-b73c799749b2" providerId="ADAL" clId="{772B160C-0AA5-4392-9C14-FEE78319D78E}" dt="2022-03-15T02:04:14.755" v="1721" actId="20577"/>
        <pc:sldMkLst>
          <pc:docMk/>
          <pc:sldMk cId="0" sldId="258"/>
        </pc:sldMkLst>
        <pc:spChg chg="mod">
          <ac:chgData name="Isaac Mellis-Glynn" userId="5c488137-6b80-4052-842a-b73c799749b2" providerId="ADAL" clId="{772B160C-0AA5-4392-9C14-FEE78319D78E}" dt="2022-03-15T00:09:09.903" v="298" actId="1076"/>
          <ac:spMkLst>
            <pc:docMk/>
            <pc:sldMk cId="0" sldId="258"/>
            <ac:spMk id="2" creationId="{00000000-0000-0000-0000-000000000000}"/>
          </ac:spMkLst>
        </pc:spChg>
        <pc:spChg chg="mod">
          <ac:chgData name="Isaac Mellis-Glynn" userId="5c488137-6b80-4052-842a-b73c799749b2" providerId="ADAL" clId="{772B160C-0AA5-4392-9C14-FEE78319D78E}" dt="2022-03-15T01:38:08.750" v="1306" actId="113"/>
          <ac:spMkLst>
            <pc:docMk/>
            <pc:sldMk cId="0" sldId="258"/>
            <ac:spMk id="3" creationId="{00000000-0000-0000-0000-000000000000}"/>
          </ac:spMkLst>
        </pc:spChg>
        <pc:spChg chg="add mod">
          <ac:chgData name="Isaac Mellis-Glynn" userId="5c488137-6b80-4052-842a-b73c799749b2" providerId="ADAL" clId="{772B160C-0AA5-4392-9C14-FEE78319D78E}" dt="2022-03-14T23:58:42.825" v="267"/>
          <ac:spMkLst>
            <pc:docMk/>
            <pc:sldMk cId="0" sldId="258"/>
            <ac:spMk id="14" creationId="{1F9B9018-4740-41E6-82BF-029BE0C552E4}"/>
          </ac:spMkLst>
        </pc:spChg>
        <pc:spChg chg="add mod">
          <ac:chgData name="Isaac Mellis-Glynn" userId="5c488137-6b80-4052-842a-b73c799749b2" providerId="ADAL" clId="{772B160C-0AA5-4392-9C14-FEE78319D78E}" dt="2022-03-15T01:37:59.594" v="1304" actId="1076"/>
          <ac:spMkLst>
            <pc:docMk/>
            <pc:sldMk cId="0" sldId="258"/>
            <ac:spMk id="16" creationId="{57177D21-E358-4E81-9080-1A7BDC682ACB}"/>
          </ac:spMkLst>
        </pc:spChg>
        <pc:spChg chg="add del">
          <ac:chgData name="Isaac Mellis-Glynn" userId="5c488137-6b80-4052-842a-b73c799749b2" providerId="ADAL" clId="{772B160C-0AA5-4392-9C14-FEE78319D78E}" dt="2022-03-15T00:40:56.800" v="674" actId="22"/>
          <ac:spMkLst>
            <pc:docMk/>
            <pc:sldMk cId="0" sldId="258"/>
            <ac:spMk id="18" creationId="{AEDA1F3B-230C-4490-92B9-61A84325E931}"/>
          </ac:spMkLst>
        </pc:spChg>
        <pc:spChg chg="mod">
          <ac:chgData name="Isaac Mellis-Glynn" userId="5c488137-6b80-4052-842a-b73c799749b2" providerId="ADAL" clId="{772B160C-0AA5-4392-9C14-FEE78319D78E}" dt="2022-03-15T02:04:14.755" v="1721" actId="20577"/>
          <ac:spMkLst>
            <pc:docMk/>
            <pc:sldMk cId="0" sldId="258"/>
            <ac:spMk id="21" creationId="{00000000-0000-0000-0000-000000000000}"/>
          </ac:spMkLst>
        </pc:spChg>
        <pc:spChg chg="mod">
          <ac:chgData name="Isaac Mellis-Glynn" userId="5c488137-6b80-4052-842a-b73c799749b2" providerId="ADAL" clId="{772B160C-0AA5-4392-9C14-FEE78319D78E}" dt="2022-03-15T01:51:45.207" v="1594" actId="1076"/>
          <ac:spMkLst>
            <pc:docMk/>
            <pc:sldMk cId="0" sldId="258"/>
            <ac:spMk id="24" creationId="{9CB4C34E-B9C8-437A-B7C9-323F3D753EFC}"/>
          </ac:spMkLst>
        </pc:spChg>
        <pc:grpChg chg="mod">
          <ac:chgData name="Isaac Mellis-Glynn" userId="5c488137-6b80-4052-842a-b73c799749b2" providerId="ADAL" clId="{772B160C-0AA5-4392-9C14-FEE78319D78E}" dt="2022-03-15T01:52:25.479" v="1655" actId="1076"/>
          <ac:grpSpMkLst>
            <pc:docMk/>
            <pc:sldMk cId="0" sldId="258"/>
            <ac:grpSpMk id="58" creationId="{5C229268-C203-4E24-B84E-00F12D044F5C}"/>
          </ac:grpSpMkLst>
        </pc:grpChg>
        <pc:picChg chg="mod">
          <ac:chgData name="Isaac Mellis-Glynn" userId="5c488137-6b80-4052-842a-b73c799749b2" providerId="ADAL" clId="{772B160C-0AA5-4392-9C14-FEE78319D78E}" dt="2022-03-15T01:37:53.934" v="1303" actId="14100"/>
          <ac:picMkLst>
            <pc:docMk/>
            <pc:sldMk cId="0" sldId="258"/>
            <ac:picMk id="25" creationId="{B5F28231-68B0-473B-92EF-AE41348FD772}"/>
          </ac:picMkLst>
        </pc:picChg>
      </pc:sldChg>
      <pc:sldChg chg="addSp delSp modSp mod">
        <pc:chgData name="Isaac Mellis-Glynn" userId="5c488137-6b80-4052-842a-b73c799749b2" providerId="ADAL" clId="{772B160C-0AA5-4392-9C14-FEE78319D78E}" dt="2022-03-15T02:47:05.499" v="3188" actId="20577"/>
        <pc:sldMkLst>
          <pc:docMk/>
          <pc:sldMk cId="0" sldId="259"/>
        </pc:sldMkLst>
        <pc:spChg chg="del mod">
          <ac:chgData name="Isaac Mellis-Glynn" userId="5c488137-6b80-4052-842a-b73c799749b2" providerId="ADAL" clId="{772B160C-0AA5-4392-9C14-FEE78319D78E}" dt="2022-03-14T23:34:10.508" v="109" actId="478"/>
          <ac:spMkLst>
            <pc:docMk/>
            <pc:sldMk cId="0" sldId="259"/>
            <ac:spMk id="4" creationId="{3C5CC6AA-58BA-44B6-9F6B-28FC84337953}"/>
          </ac:spMkLst>
        </pc:spChg>
        <pc:spChg chg="add del mod">
          <ac:chgData name="Isaac Mellis-Glynn" userId="5c488137-6b80-4052-842a-b73c799749b2" providerId="ADAL" clId="{772B160C-0AA5-4392-9C14-FEE78319D78E}" dt="2022-03-15T00:23:58.747" v="517" actId="478"/>
          <ac:spMkLst>
            <pc:docMk/>
            <pc:sldMk cId="0" sldId="259"/>
            <ac:spMk id="6" creationId="{E9DC836D-E429-446E-BCF2-E61BBB11C8BC}"/>
          </ac:spMkLst>
        </pc:spChg>
        <pc:spChg chg="add del mod">
          <ac:chgData name="Isaac Mellis-Glynn" userId="5c488137-6b80-4052-842a-b73c799749b2" providerId="ADAL" clId="{772B160C-0AA5-4392-9C14-FEE78319D78E}" dt="2022-03-15T01:49:29.711" v="1521"/>
          <ac:spMkLst>
            <pc:docMk/>
            <pc:sldMk cId="0" sldId="259"/>
            <ac:spMk id="7" creationId="{C71B5CB2-DDC1-4831-BC2A-06F2638E3DB1}"/>
          </ac:spMkLst>
        </pc:spChg>
        <pc:spChg chg="mod">
          <ac:chgData name="Isaac Mellis-Glynn" userId="5c488137-6b80-4052-842a-b73c799749b2" providerId="ADAL" clId="{772B160C-0AA5-4392-9C14-FEE78319D78E}" dt="2022-03-14T21:26:04.093" v="8" actId="1076"/>
          <ac:spMkLst>
            <pc:docMk/>
            <pc:sldMk cId="0" sldId="259"/>
            <ac:spMk id="45" creationId="{00000000-0000-0000-0000-000000000000}"/>
          </ac:spMkLst>
        </pc:spChg>
        <pc:spChg chg="mod">
          <ac:chgData name="Isaac Mellis-Glynn" userId="5c488137-6b80-4052-842a-b73c799749b2" providerId="ADAL" clId="{772B160C-0AA5-4392-9C14-FEE78319D78E}" dt="2022-03-14T21:26:10.522" v="9" actId="1076"/>
          <ac:spMkLst>
            <pc:docMk/>
            <pc:sldMk cId="0" sldId="259"/>
            <ac:spMk id="46" creationId="{00000000-0000-0000-0000-000000000000}"/>
          </ac:spMkLst>
        </pc:spChg>
        <pc:spChg chg="mod">
          <ac:chgData name="Isaac Mellis-Glynn" userId="5c488137-6b80-4052-842a-b73c799749b2" providerId="ADAL" clId="{772B160C-0AA5-4392-9C14-FEE78319D78E}" dt="2022-03-15T02:47:05.499" v="3188" actId="20577"/>
          <ac:spMkLst>
            <pc:docMk/>
            <pc:sldMk cId="0" sldId="259"/>
            <ac:spMk id="51" creationId="{00000000-0000-0000-0000-000000000000}"/>
          </ac:spMkLst>
        </pc:spChg>
        <pc:spChg chg="mod">
          <ac:chgData name="Isaac Mellis-Glynn" userId="5c488137-6b80-4052-842a-b73c799749b2" providerId="ADAL" clId="{772B160C-0AA5-4392-9C14-FEE78319D78E}" dt="2022-03-14T23:41:27.695" v="114" actId="20577"/>
          <ac:spMkLst>
            <pc:docMk/>
            <pc:sldMk cId="0" sldId="259"/>
            <ac:spMk id="53" creationId="{350D9B10-B557-4145-95FF-23637DD29A17}"/>
          </ac:spMkLst>
        </pc:spChg>
        <pc:spChg chg="del">
          <ac:chgData name="Isaac Mellis-Glynn" userId="5c488137-6b80-4052-842a-b73c799749b2" providerId="ADAL" clId="{772B160C-0AA5-4392-9C14-FEE78319D78E}" dt="2022-03-14T21:30:01.786" v="21" actId="21"/>
          <ac:spMkLst>
            <pc:docMk/>
            <pc:sldMk cId="0" sldId="259"/>
            <ac:spMk id="57" creationId="{205AE9F6-9517-4030-BAEE-DA32ACB4A30F}"/>
          </ac:spMkLst>
        </pc:spChg>
        <pc:graphicFrameChg chg="add del mod">
          <ac:chgData name="Isaac Mellis-Glynn" userId="5c488137-6b80-4052-842a-b73c799749b2" providerId="ADAL" clId="{772B160C-0AA5-4392-9C14-FEE78319D78E}" dt="2022-03-14T21:33:07.460" v="86" actId="478"/>
          <ac:graphicFrameMkLst>
            <pc:docMk/>
            <pc:sldMk cId="0" sldId="259"/>
            <ac:graphicFrameMk id="5" creationId="{446C6054-44BE-4276-9102-0F95CEBC3997}"/>
          </ac:graphicFrameMkLst>
        </pc:graphicFrameChg>
        <pc:graphicFrameChg chg="add mod">
          <ac:chgData name="Isaac Mellis-Glynn" userId="5c488137-6b80-4052-842a-b73c799749b2" providerId="ADAL" clId="{772B160C-0AA5-4392-9C14-FEE78319D78E}" dt="2022-03-15T00:47:59.819" v="736"/>
          <ac:graphicFrameMkLst>
            <pc:docMk/>
            <pc:sldMk cId="0" sldId="259"/>
            <ac:graphicFrameMk id="13" creationId="{DCE5A1C9-887C-4523-B865-7EA83AF35A67}"/>
          </ac:graphicFrameMkLst>
        </pc:graphicFrameChg>
        <pc:graphicFrameChg chg="add mod">
          <ac:chgData name="Isaac Mellis-Glynn" userId="5c488137-6b80-4052-842a-b73c799749b2" providerId="ADAL" clId="{772B160C-0AA5-4392-9C14-FEE78319D78E}" dt="2022-03-15T00:48:09.193" v="744" actId="20577"/>
          <ac:graphicFrameMkLst>
            <pc:docMk/>
            <pc:sldMk cId="0" sldId="259"/>
            <ac:graphicFrameMk id="15" creationId="{DDE5B48F-185F-4463-A22C-38B21004DBCF}"/>
          </ac:graphicFrameMkLst>
        </pc:graphicFrameChg>
        <pc:graphicFrameChg chg="add del mod">
          <ac:chgData name="Isaac Mellis-Glynn" userId="5c488137-6b80-4052-842a-b73c799749b2" providerId="ADAL" clId="{772B160C-0AA5-4392-9C14-FEE78319D78E}" dt="2022-03-15T00:47:10.949" v="700"/>
          <ac:graphicFrameMkLst>
            <pc:docMk/>
            <pc:sldMk cId="0" sldId="259"/>
            <ac:graphicFrameMk id="17" creationId="{B257693E-78E0-43D9-A3E0-EE54CBCF3763}"/>
          </ac:graphicFrameMkLst>
        </pc:graphicFrameChg>
        <pc:graphicFrameChg chg="del mod">
          <ac:chgData name="Isaac Mellis-Glynn" userId="5c488137-6b80-4052-842a-b73c799749b2" providerId="ADAL" clId="{772B160C-0AA5-4392-9C14-FEE78319D78E}" dt="2022-03-14T23:34:00.776" v="106" actId="478"/>
          <ac:graphicFrameMkLst>
            <pc:docMk/>
            <pc:sldMk cId="0" sldId="259"/>
            <ac:graphicFrameMk id="52" creationId="{328AC896-84F8-4003-BD61-B46FD09C7A7F}"/>
          </ac:graphicFrameMkLst>
        </pc:graphicFrameChg>
        <pc:graphicFrameChg chg="del">
          <ac:chgData name="Isaac Mellis-Glynn" userId="5c488137-6b80-4052-842a-b73c799749b2" providerId="ADAL" clId="{772B160C-0AA5-4392-9C14-FEE78319D78E}" dt="2022-03-14T21:25:38.493" v="0" actId="478"/>
          <ac:graphicFrameMkLst>
            <pc:docMk/>
            <pc:sldMk cId="0" sldId="259"/>
            <ac:graphicFrameMk id="58" creationId="{D7DBFE27-2A1D-48DE-B412-9E89D26E6937}"/>
          </ac:graphicFrameMkLst>
        </pc:graphicFrameChg>
      </pc:sldChg>
      <pc:sldChg chg="addSp delSp modSp mod">
        <pc:chgData name="Isaac Mellis-Glynn" userId="5c488137-6b80-4052-842a-b73c799749b2" providerId="ADAL" clId="{772B160C-0AA5-4392-9C14-FEE78319D78E}" dt="2022-03-15T01:57:08.157" v="1661" actId="14100"/>
        <pc:sldMkLst>
          <pc:docMk/>
          <pc:sldMk cId="0" sldId="260"/>
        </pc:sldMkLst>
        <pc:spChg chg="mod">
          <ac:chgData name="Isaac Mellis-Glynn" userId="5c488137-6b80-4052-842a-b73c799749b2" providerId="ADAL" clId="{772B160C-0AA5-4392-9C14-FEE78319D78E}" dt="2022-03-15T00:18:44.213" v="500" actId="20577"/>
          <ac:spMkLst>
            <pc:docMk/>
            <pc:sldMk cId="0" sldId="260"/>
            <ac:spMk id="2" creationId="{00000000-0000-0000-0000-000000000000}"/>
          </ac:spMkLst>
        </pc:spChg>
        <pc:spChg chg="del">
          <ac:chgData name="Isaac Mellis-Glynn" userId="5c488137-6b80-4052-842a-b73c799749b2" providerId="ADAL" clId="{772B160C-0AA5-4392-9C14-FEE78319D78E}" dt="2022-03-14T23:58:48.576" v="268" actId="478"/>
          <ac:spMkLst>
            <pc:docMk/>
            <pc:sldMk cId="0" sldId="260"/>
            <ac:spMk id="4" creationId="{00000000-0000-0000-0000-000000000000}"/>
          </ac:spMkLst>
        </pc:spChg>
        <pc:spChg chg="del mod">
          <ac:chgData name="Isaac Mellis-Glynn" userId="5c488137-6b80-4052-842a-b73c799749b2" providerId="ADAL" clId="{772B160C-0AA5-4392-9C14-FEE78319D78E}" dt="2022-03-15T00:18:13.907" v="494" actId="478"/>
          <ac:spMkLst>
            <pc:docMk/>
            <pc:sldMk cId="0" sldId="260"/>
            <ac:spMk id="9" creationId="{0FAF2FED-D837-4D88-927C-EA35A4AA858D}"/>
          </ac:spMkLst>
        </pc:spChg>
        <pc:spChg chg="mod">
          <ac:chgData name="Isaac Mellis-Glynn" userId="5c488137-6b80-4052-842a-b73c799749b2" providerId="ADAL" clId="{772B160C-0AA5-4392-9C14-FEE78319D78E}" dt="2022-03-15T00:01:19.083" v="292" actId="20577"/>
          <ac:spMkLst>
            <pc:docMk/>
            <pc:sldMk cId="0" sldId="260"/>
            <ac:spMk id="10" creationId="{DED0E3B6-7DEF-4D7B-9738-2B338F242CB7}"/>
          </ac:spMkLst>
        </pc:spChg>
        <pc:spChg chg="add del mod">
          <ac:chgData name="Isaac Mellis-Glynn" userId="5c488137-6b80-4052-842a-b73c799749b2" providerId="ADAL" clId="{772B160C-0AA5-4392-9C14-FEE78319D78E}" dt="2022-03-15T00:18:40.585" v="496" actId="478"/>
          <ac:spMkLst>
            <pc:docMk/>
            <pc:sldMk cId="0" sldId="260"/>
            <ac:spMk id="12" creationId="{5056399D-6019-442E-A285-5330B716C130}"/>
          </ac:spMkLst>
        </pc:spChg>
        <pc:spChg chg="del">
          <ac:chgData name="Isaac Mellis-Glynn" userId="5c488137-6b80-4052-842a-b73c799749b2" providerId="ADAL" clId="{772B160C-0AA5-4392-9C14-FEE78319D78E}" dt="2022-03-14T23:42:26.511" v="118" actId="478"/>
          <ac:spMkLst>
            <pc:docMk/>
            <pc:sldMk cId="0" sldId="260"/>
            <ac:spMk id="31" creationId="{5B29DF33-F63A-4967-9F70-F67132BF765B}"/>
          </ac:spMkLst>
        </pc:spChg>
        <pc:spChg chg="mod">
          <ac:chgData name="Isaac Mellis-Glynn" userId="5c488137-6b80-4052-842a-b73c799749b2" providerId="ADAL" clId="{772B160C-0AA5-4392-9C14-FEE78319D78E}" dt="2022-03-15T01:26:13.657" v="1098" actId="20577"/>
          <ac:spMkLst>
            <pc:docMk/>
            <pc:sldMk cId="0" sldId="260"/>
            <ac:spMk id="34" creationId="{ED2F966B-C192-4E50-9B1A-20F8547D3F20}"/>
          </ac:spMkLst>
        </pc:spChg>
        <pc:spChg chg="add mod">
          <ac:chgData name="Isaac Mellis-Glynn" userId="5c488137-6b80-4052-842a-b73c799749b2" providerId="ADAL" clId="{772B160C-0AA5-4392-9C14-FEE78319D78E}" dt="2022-03-15T00:19:14.517" v="502" actId="1076"/>
          <ac:spMkLst>
            <pc:docMk/>
            <pc:sldMk cId="0" sldId="260"/>
            <ac:spMk id="35" creationId="{91473D2C-EFBF-47FB-AA33-462FE7AE88B4}"/>
          </ac:spMkLst>
        </pc:spChg>
        <pc:spChg chg="add mod">
          <ac:chgData name="Isaac Mellis-Glynn" userId="5c488137-6b80-4052-842a-b73c799749b2" providerId="ADAL" clId="{772B160C-0AA5-4392-9C14-FEE78319D78E}" dt="2022-03-15T00:17:58.021" v="490" actId="113"/>
          <ac:spMkLst>
            <pc:docMk/>
            <pc:sldMk cId="0" sldId="260"/>
            <ac:spMk id="37" creationId="{FDE7C994-4309-4CD2-841C-DE8FE36F9B5F}"/>
          </ac:spMkLst>
        </pc:spChg>
        <pc:spChg chg="add mod">
          <ac:chgData name="Isaac Mellis-Glynn" userId="5c488137-6b80-4052-842a-b73c799749b2" providerId="ADAL" clId="{772B160C-0AA5-4392-9C14-FEE78319D78E}" dt="2022-03-14T23:58:49.433" v="269"/>
          <ac:spMkLst>
            <pc:docMk/>
            <pc:sldMk cId="0" sldId="260"/>
            <ac:spMk id="38" creationId="{710056CE-223A-41AC-BA32-A3A5E354EEC6}"/>
          </ac:spMkLst>
        </pc:spChg>
        <pc:spChg chg="add del mod">
          <ac:chgData name="Isaac Mellis-Glynn" userId="5c488137-6b80-4052-842a-b73c799749b2" providerId="ADAL" clId="{772B160C-0AA5-4392-9C14-FEE78319D78E}" dt="2022-03-15T00:00:50.579" v="286" actId="478"/>
          <ac:spMkLst>
            <pc:docMk/>
            <pc:sldMk cId="0" sldId="260"/>
            <ac:spMk id="39" creationId="{00F4883D-83F0-4760-803A-0BC42B144CE3}"/>
          </ac:spMkLst>
        </pc:spChg>
        <pc:spChg chg="add mod">
          <ac:chgData name="Isaac Mellis-Glynn" userId="5c488137-6b80-4052-842a-b73c799749b2" providerId="ADAL" clId="{772B160C-0AA5-4392-9C14-FEE78319D78E}" dt="2022-03-15T00:20:00.896" v="505" actId="207"/>
          <ac:spMkLst>
            <pc:docMk/>
            <pc:sldMk cId="0" sldId="260"/>
            <ac:spMk id="40" creationId="{A9A5D9EF-4D4C-46BB-BB8F-5B299EB831DC}"/>
          </ac:spMkLst>
        </pc:spChg>
        <pc:spChg chg="add mod">
          <ac:chgData name="Isaac Mellis-Glynn" userId="5c488137-6b80-4052-842a-b73c799749b2" providerId="ADAL" clId="{772B160C-0AA5-4392-9C14-FEE78319D78E}" dt="2022-03-15T00:18:04.094" v="491" actId="113"/>
          <ac:spMkLst>
            <pc:docMk/>
            <pc:sldMk cId="0" sldId="260"/>
            <ac:spMk id="52" creationId="{DC686F19-235A-4270-A3AF-EA37D8EEC25F}"/>
          </ac:spMkLst>
        </pc:spChg>
        <pc:spChg chg="add mod">
          <ac:chgData name="Isaac Mellis-Glynn" userId="5c488137-6b80-4052-842a-b73c799749b2" providerId="ADAL" clId="{772B160C-0AA5-4392-9C14-FEE78319D78E}" dt="2022-03-15T00:19:11.328" v="501" actId="1076"/>
          <ac:spMkLst>
            <pc:docMk/>
            <pc:sldMk cId="0" sldId="260"/>
            <ac:spMk id="53" creationId="{2404D1B3-AF7E-4C3B-A708-B8907AE4861A}"/>
          </ac:spMkLst>
        </pc:spChg>
        <pc:spChg chg="add mod">
          <ac:chgData name="Isaac Mellis-Glynn" userId="5c488137-6b80-4052-842a-b73c799749b2" providerId="ADAL" clId="{772B160C-0AA5-4392-9C14-FEE78319D78E}" dt="2022-03-15T00:17:52.277" v="489" actId="113"/>
          <ac:spMkLst>
            <pc:docMk/>
            <pc:sldMk cId="0" sldId="260"/>
            <ac:spMk id="54" creationId="{98EBE58B-6D93-43F5-B6B4-1D78F50C6601}"/>
          </ac:spMkLst>
        </pc:spChg>
        <pc:spChg chg="add del mod">
          <ac:chgData name="Isaac Mellis-Glynn" userId="5c488137-6b80-4052-842a-b73c799749b2" providerId="ADAL" clId="{772B160C-0AA5-4392-9C14-FEE78319D78E}" dt="2022-03-15T00:20:03.586" v="506" actId="478"/>
          <ac:spMkLst>
            <pc:docMk/>
            <pc:sldMk cId="0" sldId="260"/>
            <ac:spMk id="55" creationId="{8268FDD9-D8EA-43AC-B660-F88C52AE4446}"/>
          </ac:spMkLst>
        </pc:spChg>
        <pc:spChg chg="mod">
          <ac:chgData name="Isaac Mellis-Glynn" userId="5c488137-6b80-4052-842a-b73c799749b2" providerId="ADAL" clId="{772B160C-0AA5-4392-9C14-FEE78319D78E}" dt="2022-03-15T01:57:08.157" v="1661" actId="14100"/>
          <ac:spMkLst>
            <pc:docMk/>
            <pc:sldMk cId="0" sldId="260"/>
            <ac:spMk id="64" creationId="{E6D0FF04-F14B-40B5-A616-2AD51FC95C8A}"/>
          </ac:spMkLst>
        </pc:spChg>
        <pc:graphicFrameChg chg="del">
          <ac:chgData name="Isaac Mellis-Glynn" userId="5c488137-6b80-4052-842a-b73c799749b2" providerId="ADAL" clId="{772B160C-0AA5-4392-9C14-FEE78319D78E}" dt="2022-03-14T23:42:24.833" v="117" actId="478"/>
          <ac:graphicFrameMkLst>
            <pc:docMk/>
            <pc:sldMk cId="0" sldId="260"/>
            <ac:graphicFrameMk id="32" creationId="{8D90A6CE-0A75-4D65-A45E-1177737A7655}"/>
          </ac:graphicFrameMkLst>
        </pc:graphicFrameChg>
        <pc:graphicFrameChg chg="mod">
          <ac:chgData name="Isaac Mellis-Glynn" userId="5c488137-6b80-4052-842a-b73c799749b2" providerId="ADAL" clId="{772B160C-0AA5-4392-9C14-FEE78319D78E}" dt="2022-03-15T01:56:58.598" v="1658" actId="14100"/>
          <ac:graphicFrameMkLst>
            <pc:docMk/>
            <pc:sldMk cId="0" sldId="260"/>
            <ac:graphicFrameMk id="36" creationId="{CA44A591-79BA-46BA-9019-EFA9B1A2A3BC}"/>
          </ac:graphicFrameMkLst>
        </pc:graphicFrameChg>
      </pc:sldChg>
      <pc:sldChg chg="addSp delSp modSp mod">
        <pc:chgData name="Isaac Mellis-Glynn" userId="5c488137-6b80-4052-842a-b73c799749b2" providerId="ADAL" clId="{772B160C-0AA5-4392-9C14-FEE78319D78E}" dt="2022-03-15T01:47:27.817" v="1518" actId="478"/>
        <pc:sldMkLst>
          <pc:docMk/>
          <pc:sldMk cId="0" sldId="261"/>
        </pc:sldMkLst>
        <pc:spChg chg="add del mod">
          <ac:chgData name="Isaac Mellis-Glynn" userId="5c488137-6b80-4052-842a-b73c799749b2" providerId="ADAL" clId="{772B160C-0AA5-4392-9C14-FEE78319D78E}" dt="2022-03-15T01:47:27.817" v="1518" actId="478"/>
          <ac:spMkLst>
            <pc:docMk/>
            <pc:sldMk cId="0" sldId="261"/>
            <ac:spMk id="18" creationId="{E6378259-1FEF-4C5A-8549-B30865268046}"/>
          </ac:spMkLst>
        </pc:spChg>
        <pc:spChg chg="del">
          <ac:chgData name="Isaac Mellis-Glynn" userId="5c488137-6b80-4052-842a-b73c799749b2" providerId="ADAL" clId="{772B160C-0AA5-4392-9C14-FEE78319D78E}" dt="2022-03-14T23:59:42.085" v="277" actId="478"/>
          <ac:spMkLst>
            <pc:docMk/>
            <pc:sldMk cId="0" sldId="261"/>
            <ac:spMk id="24" creationId="{00000000-0000-0000-0000-000000000000}"/>
          </ac:spMkLst>
        </pc:spChg>
        <pc:spChg chg="add mod">
          <ac:chgData name="Isaac Mellis-Glynn" userId="5c488137-6b80-4052-842a-b73c799749b2" providerId="ADAL" clId="{772B160C-0AA5-4392-9C14-FEE78319D78E}" dt="2022-03-14T23:59:43.265" v="278"/>
          <ac:spMkLst>
            <pc:docMk/>
            <pc:sldMk cId="0" sldId="261"/>
            <ac:spMk id="26" creationId="{C130F821-7DD3-43F0-BB58-B4A08E165467}"/>
          </ac:spMkLst>
        </pc:spChg>
        <pc:spChg chg="mod">
          <ac:chgData name="Isaac Mellis-Glynn" userId="5c488137-6b80-4052-842a-b73c799749b2" providerId="ADAL" clId="{772B160C-0AA5-4392-9C14-FEE78319D78E}" dt="2022-03-14T23:41:22.436" v="112" actId="20577"/>
          <ac:spMkLst>
            <pc:docMk/>
            <pc:sldMk cId="0" sldId="261"/>
            <ac:spMk id="28" creationId="{274632E2-A9BE-4D19-AD64-0CD2303577B3}"/>
          </ac:spMkLst>
        </pc:spChg>
      </pc:sldChg>
      <pc:sldChg chg="modSp mod">
        <pc:chgData name="Isaac Mellis-Glynn" userId="5c488137-6b80-4052-842a-b73c799749b2" providerId="ADAL" clId="{772B160C-0AA5-4392-9C14-FEE78319D78E}" dt="2022-03-15T02:04:31.145" v="1737" actId="20577"/>
        <pc:sldMkLst>
          <pc:docMk/>
          <pc:sldMk cId="0" sldId="264"/>
        </pc:sldMkLst>
        <pc:spChg chg="mod">
          <ac:chgData name="Isaac Mellis-Glynn" userId="5c488137-6b80-4052-842a-b73c799749b2" providerId="ADAL" clId="{772B160C-0AA5-4392-9C14-FEE78319D78E}" dt="2022-03-15T02:00:27.207" v="1679"/>
          <ac:spMkLst>
            <pc:docMk/>
            <pc:sldMk cId="0" sldId="264"/>
            <ac:spMk id="7" creationId="{00000000-0000-0000-0000-000000000000}"/>
          </ac:spMkLst>
        </pc:spChg>
        <pc:spChg chg="mod">
          <ac:chgData name="Isaac Mellis-Glynn" userId="5c488137-6b80-4052-842a-b73c799749b2" providerId="ADAL" clId="{772B160C-0AA5-4392-9C14-FEE78319D78E}" dt="2022-03-15T02:04:31.145" v="1737" actId="20577"/>
          <ac:spMkLst>
            <pc:docMk/>
            <pc:sldMk cId="0" sldId="264"/>
            <ac:spMk id="13" creationId="{00000000-0000-0000-0000-000000000000}"/>
          </ac:spMkLst>
        </pc:spChg>
      </pc:sldChg>
      <pc:sldChg chg="addSp delSp modSp mod">
        <pc:chgData name="Isaac Mellis-Glynn" userId="5c488137-6b80-4052-842a-b73c799749b2" providerId="ADAL" clId="{772B160C-0AA5-4392-9C14-FEE78319D78E}" dt="2022-03-15T02:06:20.745" v="1744" actId="20577"/>
        <pc:sldMkLst>
          <pc:docMk/>
          <pc:sldMk cId="0" sldId="267"/>
        </pc:sldMkLst>
        <pc:spChg chg="mod">
          <ac:chgData name="Isaac Mellis-Glynn" userId="5c488137-6b80-4052-842a-b73c799749b2" providerId="ADAL" clId="{772B160C-0AA5-4392-9C14-FEE78319D78E}" dt="2022-03-15T01:30:04.173" v="1243" actId="20577"/>
          <ac:spMkLst>
            <pc:docMk/>
            <pc:sldMk cId="0" sldId="267"/>
            <ac:spMk id="4" creationId="{00000000-0000-0000-0000-000000000000}"/>
          </ac:spMkLst>
        </pc:spChg>
        <pc:spChg chg="del">
          <ac:chgData name="Isaac Mellis-Glynn" userId="5c488137-6b80-4052-842a-b73c799749b2" providerId="ADAL" clId="{772B160C-0AA5-4392-9C14-FEE78319D78E}" dt="2022-03-14T23:58:59.721" v="271" actId="478"/>
          <ac:spMkLst>
            <pc:docMk/>
            <pc:sldMk cId="0" sldId="267"/>
            <ac:spMk id="9" creationId="{00000000-0000-0000-0000-000000000000}"/>
          </ac:spMkLst>
        </pc:spChg>
        <pc:spChg chg="add del mod">
          <ac:chgData name="Isaac Mellis-Glynn" userId="5c488137-6b80-4052-842a-b73c799749b2" providerId="ADAL" clId="{772B160C-0AA5-4392-9C14-FEE78319D78E}" dt="2022-03-15T01:26:56.497" v="1110" actId="478"/>
          <ac:spMkLst>
            <pc:docMk/>
            <pc:sldMk cId="0" sldId="267"/>
            <ac:spMk id="34" creationId="{14BA315B-1B38-4177-8380-44D8D18C7C11}"/>
          </ac:spMkLst>
        </pc:spChg>
        <pc:spChg chg="add mod">
          <ac:chgData name="Isaac Mellis-Glynn" userId="5c488137-6b80-4052-842a-b73c799749b2" providerId="ADAL" clId="{772B160C-0AA5-4392-9C14-FEE78319D78E}" dt="2022-03-14T23:59:00.271" v="272"/>
          <ac:spMkLst>
            <pc:docMk/>
            <pc:sldMk cId="0" sldId="267"/>
            <ac:spMk id="39" creationId="{39E23203-8F6F-4A8B-8128-855AE6BD940D}"/>
          </ac:spMkLst>
        </pc:spChg>
        <pc:graphicFrameChg chg="mod modGraphic">
          <ac:chgData name="Isaac Mellis-Glynn" userId="5c488137-6b80-4052-842a-b73c799749b2" providerId="ADAL" clId="{772B160C-0AA5-4392-9C14-FEE78319D78E}" dt="2022-03-15T02:06:20.745" v="1744" actId="20577"/>
          <ac:graphicFrameMkLst>
            <pc:docMk/>
            <pc:sldMk cId="0" sldId="267"/>
            <ac:graphicFrameMk id="7" creationId="{00000000-0000-0000-0000-000000000000}"/>
          </ac:graphicFrameMkLst>
        </pc:graphicFrameChg>
        <pc:picChg chg="mod">
          <ac:chgData name="Isaac Mellis-Glynn" userId="5c488137-6b80-4052-842a-b73c799749b2" providerId="ADAL" clId="{772B160C-0AA5-4392-9C14-FEE78319D78E}" dt="2022-03-15T01:33:48.779" v="1285" actId="1076"/>
          <ac:picMkLst>
            <pc:docMk/>
            <pc:sldMk cId="0" sldId="267"/>
            <ac:picMk id="11" creationId="{00000000-0000-0000-0000-000000000000}"/>
          </ac:picMkLst>
        </pc:picChg>
        <pc:picChg chg="mod">
          <ac:chgData name="Isaac Mellis-Glynn" userId="5c488137-6b80-4052-842a-b73c799749b2" providerId="ADAL" clId="{772B160C-0AA5-4392-9C14-FEE78319D78E}" dt="2022-03-15T01:33:41.616" v="1284" actId="1076"/>
          <ac:picMkLst>
            <pc:docMk/>
            <pc:sldMk cId="0" sldId="267"/>
            <ac:picMk id="12" creationId="{00000000-0000-0000-0000-000000000000}"/>
          </ac:picMkLst>
        </pc:picChg>
        <pc:picChg chg="mod">
          <ac:chgData name="Isaac Mellis-Glynn" userId="5c488137-6b80-4052-842a-b73c799749b2" providerId="ADAL" clId="{772B160C-0AA5-4392-9C14-FEE78319D78E}" dt="2022-03-15T01:31:40.788" v="1246" actId="1076"/>
          <ac:picMkLst>
            <pc:docMk/>
            <pc:sldMk cId="0" sldId="267"/>
            <ac:picMk id="13" creationId="{00000000-0000-0000-0000-000000000000}"/>
          </ac:picMkLst>
        </pc:picChg>
        <pc:picChg chg="mod">
          <ac:chgData name="Isaac Mellis-Glynn" userId="5c488137-6b80-4052-842a-b73c799749b2" providerId="ADAL" clId="{772B160C-0AA5-4392-9C14-FEE78319D78E}" dt="2022-03-15T01:32:24.198" v="1252" actId="1076"/>
          <ac:picMkLst>
            <pc:docMk/>
            <pc:sldMk cId="0" sldId="267"/>
            <ac:picMk id="14" creationId="{00000000-0000-0000-0000-000000000000}"/>
          </ac:picMkLst>
        </pc:picChg>
        <pc:picChg chg="mod">
          <ac:chgData name="Isaac Mellis-Glynn" userId="5c488137-6b80-4052-842a-b73c799749b2" providerId="ADAL" clId="{772B160C-0AA5-4392-9C14-FEE78319D78E}" dt="2022-03-15T01:32:28.639" v="1253" actId="1076"/>
          <ac:picMkLst>
            <pc:docMk/>
            <pc:sldMk cId="0" sldId="267"/>
            <ac:picMk id="15" creationId="{00000000-0000-0000-0000-000000000000}"/>
          </ac:picMkLst>
        </pc:picChg>
        <pc:picChg chg="mod">
          <ac:chgData name="Isaac Mellis-Glynn" userId="5c488137-6b80-4052-842a-b73c799749b2" providerId="ADAL" clId="{772B160C-0AA5-4392-9C14-FEE78319D78E}" dt="2022-03-15T01:32:33.907" v="1254" actId="1076"/>
          <ac:picMkLst>
            <pc:docMk/>
            <pc:sldMk cId="0" sldId="267"/>
            <ac:picMk id="16" creationId="{00000000-0000-0000-0000-000000000000}"/>
          </ac:picMkLst>
        </pc:picChg>
        <pc:picChg chg="mod">
          <ac:chgData name="Isaac Mellis-Glynn" userId="5c488137-6b80-4052-842a-b73c799749b2" providerId="ADAL" clId="{772B160C-0AA5-4392-9C14-FEE78319D78E}" dt="2022-03-15T01:32:38.625" v="1255" actId="1076"/>
          <ac:picMkLst>
            <pc:docMk/>
            <pc:sldMk cId="0" sldId="267"/>
            <ac:picMk id="17" creationId="{00000000-0000-0000-0000-000000000000}"/>
          </ac:picMkLst>
        </pc:picChg>
        <pc:picChg chg="mod">
          <ac:chgData name="Isaac Mellis-Glynn" userId="5c488137-6b80-4052-842a-b73c799749b2" providerId="ADAL" clId="{772B160C-0AA5-4392-9C14-FEE78319D78E}" dt="2022-03-15T01:34:08.956" v="1287" actId="1076"/>
          <ac:picMkLst>
            <pc:docMk/>
            <pc:sldMk cId="0" sldId="267"/>
            <ac:picMk id="18" creationId="{00000000-0000-0000-0000-000000000000}"/>
          </ac:picMkLst>
        </pc:picChg>
        <pc:picChg chg="mod">
          <ac:chgData name="Isaac Mellis-Glynn" userId="5c488137-6b80-4052-842a-b73c799749b2" providerId="ADAL" clId="{772B160C-0AA5-4392-9C14-FEE78319D78E}" dt="2022-03-15T01:34:49.276" v="1291" actId="1076"/>
          <ac:picMkLst>
            <pc:docMk/>
            <pc:sldMk cId="0" sldId="267"/>
            <ac:picMk id="19" creationId="{00000000-0000-0000-0000-000000000000}"/>
          </ac:picMkLst>
        </pc:picChg>
        <pc:picChg chg="mod">
          <ac:chgData name="Isaac Mellis-Glynn" userId="5c488137-6b80-4052-842a-b73c799749b2" providerId="ADAL" clId="{772B160C-0AA5-4392-9C14-FEE78319D78E}" dt="2022-03-15T01:34:21.400" v="1289" actId="1076"/>
          <ac:picMkLst>
            <pc:docMk/>
            <pc:sldMk cId="0" sldId="267"/>
            <ac:picMk id="20" creationId="{00000000-0000-0000-0000-000000000000}"/>
          </ac:picMkLst>
        </pc:picChg>
        <pc:picChg chg="mod">
          <ac:chgData name="Isaac Mellis-Glynn" userId="5c488137-6b80-4052-842a-b73c799749b2" providerId="ADAL" clId="{772B160C-0AA5-4392-9C14-FEE78319D78E}" dt="2022-03-15T01:35:09.592" v="1294" actId="1076"/>
          <ac:picMkLst>
            <pc:docMk/>
            <pc:sldMk cId="0" sldId="267"/>
            <ac:picMk id="21" creationId="{00000000-0000-0000-0000-000000000000}"/>
          </ac:picMkLst>
        </pc:picChg>
        <pc:picChg chg="mod">
          <ac:chgData name="Isaac Mellis-Glynn" userId="5c488137-6b80-4052-842a-b73c799749b2" providerId="ADAL" clId="{772B160C-0AA5-4392-9C14-FEE78319D78E}" dt="2022-03-15T01:32:07.697" v="1248" actId="1076"/>
          <ac:picMkLst>
            <pc:docMk/>
            <pc:sldMk cId="0" sldId="267"/>
            <ac:picMk id="24" creationId="{00000000-0000-0000-0000-000000000000}"/>
          </ac:picMkLst>
        </pc:picChg>
        <pc:picChg chg="mod">
          <ac:chgData name="Isaac Mellis-Glynn" userId="5c488137-6b80-4052-842a-b73c799749b2" providerId="ADAL" clId="{772B160C-0AA5-4392-9C14-FEE78319D78E}" dt="2022-03-15T01:32:13.041" v="1249" actId="1076"/>
          <ac:picMkLst>
            <pc:docMk/>
            <pc:sldMk cId="0" sldId="267"/>
            <ac:picMk id="25" creationId="{00000000-0000-0000-0000-000000000000}"/>
          </ac:picMkLst>
        </pc:picChg>
        <pc:picChg chg="mod">
          <ac:chgData name="Isaac Mellis-Glynn" userId="5c488137-6b80-4052-842a-b73c799749b2" providerId="ADAL" clId="{772B160C-0AA5-4392-9C14-FEE78319D78E}" dt="2022-03-15T01:32:19.506" v="1251" actId="1076"/>
          <ac:picMkLst>
            <pc:docMk/>
            <pc:sldMk cId="0" sldId="267"/>
            <ac:picMk id="26" creationId="{00000000-0000-0000-0000-000000000000}"/>
          </ac:picMkLst>
        </pc:picChg>
        <pc:picChg chg="mod">
          <ac:chgData name="Isaac Mellis-Glynn" userId="5c488137-6b80-4052-842a-b73c799749b2" providerId="ADAL" clId="{772B160C-0AA5-4392-9C14-FEE78319D78E}" dt="2022-03-15T01:32:48.816" v="1256" actId="1076"/>
          <ac:picMkLst>
            <pc:docMk/>
            <pc:sldMk cId="0" sldId="267"/>
            <ac:picMk id="27" creationId="{00000000-0000-0000-0000-000000000000}"/>
          </ac:picMkLst>
        </pc:picChg>
        <pc:picChg chg="mod">
          <ac:chgData name="Isaac Mellis-Glynn" userId="5c488137-6b80-4052-842a-b73c799749b2" providerId="ADAL" clId="{772B160C-0AA5-4392-9C14-FEE78319D78E}" dt="2022-03-15T01:32:54.641" v="1257" actId="1076"/>
          <ac:picMkLst>
            <pc:docMk/>
            <pc:sldMk cId="0" sldId="267"/>
            <ac:picMk id="28" creationId="{00000000-0000-0000-0000-000000000000}"/>
          </ac:picMkLst>
        </pc:picChg>
        <pc:picChg chg="mod">
          <ac:chgData name="Isaac Mellis-Glynn" userId="5c488137-6b80-4052-842a-b73c799749b2" providerId="ADAL" clId="{772B160C-0AA5-4392-9C14-FEE78319D78E}" dt="2022-03-15T01:33:12.117" v="1281" actId="1076"/>
          <ac:picMkLst>
            <pc:docMk/>
            <pc:sldMk cId="0" sldId="267"/>
            <ac:picMk id="29" creationId="{00000000-0000-0000-0000-000000000000}"/>
          </ac:picMkLst>
        </pc:picChg>
        <pc:picChg chg="mod">
          <ac:chgData name="Isaac Mellis-Glynn" userId="5c488137-6b80-4052-842a-b73c799749b2" providerId="ADAL" clId="{772B160C-0AA5-4392-9C14-FEE78319D78E}" dt="2022-03-15T01:35:25.260" v="1295" actId="1076"/>
          <ac:picMkLst>
            <pc:docMk/>
            <pc:sldMk cId="0" sldId="267"/>
            <ac:picMk id="30" creationId="{00000000-0000-0000-0000-000000000000}"/>
          </ac:picMkLst>
        </pc:picChg>
        <pc:picChg chg="mod">
          <ac:chgData name="Isaac Mellis-Glynn" userId="5c488137-6b80-4052-842a-b73c799749b2" providerId="ADAL" clId="{772B160C-0AA5-4392-9C14-FEE78319D78E}" dt="2022-03-15T01:35:37.070" v="1296" actId="1076"/>
          <ac:picMkLst>
            <pc:docMk/>
            <pc:sldMk cId="0" sldId="267"/>
            <ac:picMk id="31" creationId="{00000000-0000-0000-0000-000000000000}"/>
          </ac:picMkLst>
        </pc:picChg>
        <pc:picChg chg="mod">
          <ac:chgData name="Isaac Mellis-Glynn" userId="5c488137-6b80-4052-842a-b73c799749b2" providerId="ADAL" clId="{772B160C-0AA5-4392-9C14-FEE78319D78E}" dt="2022-03-15T01:35:42.908" v="1297" actId="1076"/>
          <ac:picMkLst>
            <pc:docMk/>
            <pc:sldMk cId="0" sldId="267"/>
            <ac:picMk id="32" creationId="{00000000-0000-0000-0000-000000000000}"/>
          </ac:picMkLst>
        </pc:picChg>
        <pc:picChg chg="add mod">
          <ac:chgData name="Isaac Mellis-Glynn" userId="5c488137-6b80-4052-842a-b73c799749b2" providerId="ADAL" clId="{772B160C-0AA5-4392-9C14-FEE78319D78E}" dt="2022-03-15T01:34:56.785" v="1293" actId="1076"/>
          <ac:picMkLst>
            <pc:docMk/>
            <pc:sldMk cId="0" sldId="267"/>
            <ac:picMk id="40" creationId="{5CC24AB8-17CD-48CF-84D4-E069F0D78D7B}"/>
          </ac:picMkLst>
        </pc:picChg>
      </pc:sldChg>
      <pc:sldChg chg="addSp delSp modSp mod">
        <pc:chgData name="Isaac Mellis-Glynn" userId="5c488137-6b80-4052-842a-b73c799749b2" providerId="ADAL" clId="{772B160C-0AA5-4392-9C14-FEE78319D78E}" dt="2022-03-15T02:41:56.962" v="3167" actId="1076"/>
        <pc:sldMkLst>
          <pc:docMk/>
          <pc:sldMk cId="0" sldId="269"/>
        </pc:sldMkLst>
        <pc:spChg chg="add mod">
          <ac:chgData name="Isaac Mellis-Glynn" userId="5c488137-6b80-4052-842a-b73c799749b2" providerId="ADAL" clId="{772B160C-0AA5-4392-9C14-FEE78319D78E}" dt="2022-03-15T02:41:56.962" v="3167" actId="1076"/>
          <ac:spMkLst>
            <pc:docMk/>
            <pc:sldMk cId="0" sldId="269"/>
            <ac:spMk id="2" creationId="{A5387F1D-87D0-4B45-90F1-4DC00A560DC2}"/>
          </ac:spMkLst>
        </pc:spChg>
        <pc:spChg chg="del">
          <ac:chgData name="Isaac Mellis-Glynn" userId="5c488137-6b80-4052-842a-b73c799749b2" providerId="ADAL" clId="{772B160C-0AA5-4392-9C14-FEE78319D78E}" dt="2022-03-15T02:19:36.550" v="1832" actId="478"/>
          <ac:spMkLst>
            <pc:docMk/>
            <pc:sldMk cId="0" sldId="269"/>
            <ac:spMk id="10" creationId="{B75A0400-19A2-4CEC-A019-F70655B6B732}"/>
          </ac:spMkLst>
        </pc:spChg>
        <pc:spChg chg="add mod">
          <ac:chgData name="Isaac Mellis-Glynn" userId="5c488137-6b80-4052-842a-b73c799749b2" providerId="ADAL" clId="{772B160C-0AA5-4392-9C14-FEE78319D78E}" dt="2022-03-15T02:40:14.994" v="3059"/>
          <ac:spMkLst>
            <pc:docMk/>
            <pc:sldMk cId="0" sldId="269"/>
            <ac:spMk id="13" creationId="{DC108841-99D8-4126-A3A2-BF742EA14607}"/>
          </ac:spMkLst>
        </pc:spChg>
      </pc:sldChg>
      <pc:sldChg chg="addSp delSp modSp mod">
        <pc:chgData name="Isaac Mellis-Glynn" userId="5c488137-6b80-4052-842a-b73c799749b2" providerId="ADAL" clId="{772B160C-0AA5-4392-9C14-FEE78319D78E}" dt="2022-03-15T02:15:54.508" v="1820" actId="20577"/>
        <pc:sldMkLst>
          <pc:docMk/>
          <pc:sldMk cId="0" sldId="270"/>
        </pc:sldMkLst>
        <pc:spChg chg="mod">
          <ac:chgData name="Isaac Mellis-Glynn" userId="5c488137-6b80-4052-842a-b73c799749b2" providerId="ADAL" clId="{772B160C-0AA5-4392-9C14-FEE78319D78E}" dt="2022-03-15T00:00:24.254" v="282" actId="1076"/>
          <ac:spMkLst>
            <pc:docMk/>
            <pc:sldMk cId="0" sldId="270"/>
            <ac:spMk id="2"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3"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4"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6"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7" creationId="{00000000-0000-0000-0000-000000000000}"/>
          </ac:spMkLst>
        </pc:spChg>
        <pc:spChg chg="mod">
          <ac:chgData name="Isaac Mellis-Glynn" userId="5c488137-6b80-4052-842a-b73c799749b2" providerId="ADAL" clId="{772B160C-0AA5-4392-9C14-FEE78319D78E}" dt="2022-03-15T02:13:47.789" v="1812" actId="20577"/>
          <ac:spMkLst>
            <pc:docMk/>
            <pc:sldMk cId="0" sldId="270"/>
            <ac:spMk id="9" creationId="{00000000-0000-0000-0000-000000000000}"/>
          </ac:spMkLst>
        </pc:spChg>
        <pc:spChg chg="add del mod">
          <ac:chgData name="Isaac Mellis-Glynn" userId="5c488137-6b80-4052-842a-b73c799749b2" providerId="ADAL" clId="{772B160C-0AA5-4392-9C14-FEE78319D78E}" dt="2022-03-15T00:00:05.165" v="281" actId="478"/>
          <ac:spMkLst>
            <pc:docMk/>
            <pc:sldMk cId="0" sldId="270"/>
            <ac:spMk id="10" creationId="{E7E45870-6902-463A-9F88-668F8B67314F}"/>
          </ac:spMkLst>
        </pc:spChg>
        <pc:spChg chg="add del mod">
          <ac:chgData name="Isaac Mellis-Glynn" userId="5c488137-6b80-4052-842a-b73c799749b2" providerId="ADAL" clId="{772B160C-0AA5-4392-9C14-FEE78319D78E}" dt="2022-03-15T01:57:55.819" v="1678"/>
          <ac:spMkLst>
            <pc:docMk/>
            <pc:sldMk cId="0" sldId="270"/>
            <ac:spMk id="11" creationId="{E9E375BB-743D-4996-88EC-F3CE3B49A952}"/>
          </ac:spMkLst>
        </pc:spChg>
        <pc:spChg chg="mod">
          <ac:chgData name="Isaac Mellis-Glynn" userId="5c488137-6b80-4052-842a-b73c799749b2" providerId="ADAL" clId="{772B160C-0AA5-4392-9C14-FEE78319D78E}" dt="2022-03-15T02:14:19.075" v="1813" actId="20577"/>
          <ac:spMkLst>
            <pc:docMk/>
            <pc:sldMk cId="0" sldId="270"/>
            <ac:spMk id="17" creationId="{00000000-0000-0000-0000-000000000000}"/>
          </ac:spMkLst>
        </pc:spChg>
        <pc:spChg chg="mod">
          <ac:chgData name="Isaac Mellis-Glynn" userId="5c488137-6b80-4052-842a-b73c799749b2" providerId="ADAL" clId="{772B160C-0AA5-4392-9C14-FEE78319D78E}" dt="2022-03-15T02:15:54.508" v="1820" actId="20577"/>
          <ac:spMkLst>
            <pc:docMk/>
            <pc:sldMk cId="0" sldId="270"/>
            <ac:spMk id="18" creationId="{00000000-0000-0000-0000-000000000000}"/>
          </ac:spMkLst>
        </pc:spChg>
        <pc:spChg chg="mod">
          <ac:chgData name="Isaac Mellis-Glynn" userId="5c488137-6b80-4052-842a-b73c799749b2" providerId="ADAL" clId="{772B160C-0AA5-4392-9C14-FEE78319D78E}" dt="2022-03-15T02:10:41.325" v="1746" actId="20577"/>
          <ac:spMkLst>
            <pc:docMk/>
            <pc:sldMk cId="0" sldId="270"/>
            <ac:spMk id="19" creationId="{00000000-0000-0000-0000-000000000000}"/>
          </ac:spMkLst>
        </pc:spChg>
        <pc:spChg chg="mod">
          <ac:chgData name="Isaac Mellis-Glynn" userId="5c488137-6b80-4052-842a-b73c799749b2" providerId="ADAL" clId="{772B160C-0AA5-4392-9C14-FEE78319D78E}" dt="2022-03-15T00:33:20.611" v="571" actId="1076"/>
          <ac:spMkLst>
            <pc:docMk/>
            <pc:sldMk cId="0" sldId="270"/>
            <ac:spMk id="20" creationId="{00000000-0000-0000-0000-000000000000}"/>
          </ac:spMkLst>
        </pc:spChg>
        <pc:spChg chg="mod">
          <ac:chgData name="Isaac Mellis-Glynn" userId="5c488137-6b80-4052-842a-b73c799749b2" providerId="ADAL" clId="{772B160C-0AA5-4392-9C14-FEE78319D78E}" dt="2022-03-15T00:33:29.677" v="572" actId="1076"/>
          <ac:spMkLst>
            <pc:docMk/>
            <pc:sldMk cId="0" sldId="270"/>
            <ac:spMk id="21" creationId="{00000000-0000-0000-0000-000000000000}"/>
          </ac:spMkLst>
        </pc:spChg>
        <pc:spChg chg="mod">
          <ac:chgData name="Isaac Mellis-Glynn" userId="5c488137-6b80-4052-842a-b73c799749b2" providerId="ADAL" clId="{772B160C-0AA5-4392-9C14-FEE78319D78E}" dt="2022-03-15T01:36:03.191" v="1298" actId="20577"/>
          <ac:spMkLst>
            <pc:docMk/>
            <pc:sldMk cId="0" sldId="270"/>
            <ac:spMk id="22"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23"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24"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25"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26"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27" creationId="{00000000-0000-0000-0000-000000000000}"/>
          </ac:spMkLst>
        </pc:spChg>
        <pc:spChg chg="mod">
          <ac:chgData name="Isaac Mellis-Glynn" userId="5c488137-6b80-4052-842a-b73c799749b2" providerId="ADAL" clId="{772B160C-0AA5-4392-9C14-FEE78319D78E}" dt="2022-03-15T00:33:29.677" v="572" actId="1076"/>
          <ac:spMkLst>
            <pc:docMk/>
            <pc:sldMk cId="0" sldId="270"/>
            <ac:spMk id="28" creationId="{00000000-0000-0000-0000-000000000000}"/>
          </ac:spMkLst>
        </pc:spChg>
        <pc:spChg chg="mod">
          <ac:chgData name="Isaac Mellis-Glynn" userId="5c488137-6b80-4052-842a-b73c799749b2" providerId="ADAL" clId="{772B160C-0AA5-4392-9C14-FEE78319D78E}" dt="2022-03-15T00:33:29.677" v="572" actId="1076"/>
          <ac:spMkLst>
            <pc:docMk/>
            <pc:sldMk cId="0" sldId="270"/>
            <ac:spMk id="29" creationId="{00000000-0000-0000-0000-000000000000}"/>
          </ac:spMkLst>
        </pc:spChg>
        <pc:spChg chg="mod">
          <ac:chgData name="Isaac Mellis-Glynn" userId="5c488137-6b80-4052-842a-b73c799749b2" providerId="ADAL" clId="{772B160C-0AA5-4392-9C14-FEE78319D78E}" dt="2022-03-15T00:34:17.182" v="576" actId="1076"/>
          <ac:spMkLst>
            <pc:docMk/>
            <pc:sldMk cId="0" sldId="270"/>
            <ac:spMk id="41"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42" creationId="{6063C537-690C-4DF1-879A-22ED8D450AED}"/>
          </ac:spMkLst>
        </pc:spChg>
        <pc:spChg chg="mod">
          <ac:chgData name="Isaac Mellis-Glynn" userId="5c488137-6b80-4052-842a-b73c799749b2" providerId="ADAL" clId="{772B160C-0AA5-4392-9C14-FEE78319D78E}" dt="2022-03-15T02:14:38.458" v="1814" actId="1076"/>
          <ac:spMkLst>
            <pc:docMk/>
            <pc:sldMk cId="0" sldId="270"/>
            <ac:spMk id="45" creationId="{6B6459BE-4851-4CAF-BFE5-F54C67674C24}"/>
          </ac:spMkLst>
        </pc:spChg>
        <pc:spChg chg="del">
          <ac:chgData name="Isaac Mellis-Glynn" userId="5c488137-6b80-4052-842a-b73c799749b2" providerId="ADAL" clId="{772B160C-0AA5-4392-9C14-FEE78319D78E}" dt="2022-03-14T23:59:07.154" v="273" actId="478"/>
          <ac:spMkLst>
            <pc:docMk/>
            <pc:sldMk cId="0" sldId="270"/>
            <ac:spMk id="46" creationId="{00000000-0000-0000-0000-000000000000}"/>
          </ac:spMkLst>
        </pc:spChg>
        <pc:spChg chg="mod">
          <ac:chgData name="Isaac Mellis-Glynn" userId="5c488137-6b80-4052-842a-b73c799749b2" providerId="ADAL" clId="{772B160C-0AA5-4392-9C14-FEE78319D78E}" dt="2022-03-15T00:00:24.254" v="282" actId="1076"/>
          <ac:spMkLst>
            <pc:docMk/>
            <pc:sldMk cId="0" sldId="270"/>
            <ac:spMk id="49" creationId="{3B56EA7D-08CC-4E5F-B2F0-7F9AD23B83DB}"/>
          </ac:spMkLst>
        </pc:spChg>
        <pc:spChg chg="add del mod">
          <ac:chgData name="Isaac Mellis-Glynn" userId="5c488137-6b80-4052-842a-b73c799749b2" providerId="ADAL" clId="{772B160C-0AA5-4392-9C14-FEE78319D78E}" dt="2022-03-15T00:00:28.909" v="283" actId="478"/>
          <ac:spMkLst>
            <pc:docMk/>
            <pc:sldMk cId="0" sldId="270"/>
            <ac:spMk id="53" creationId="{CB171DEC-E2DD-480A-80FE-DF5313011B8F}"/>
          </ac:spMkLst>
        </pc:spChg>
        <pc:spChg chg="add mod">
          <ac:chgData name="Isaac Mellis-Glynn" userId="5c488137-6b80-4052-842a-b73c799749b2" providerId="ADAL" clId="{772B160C-0AA5-4392-9C14-FEE78319D78E}" dt="2022-03-15T00:00:29.847" v="284"/>
          <ac:spMkLst>
            <pc:docMk/>
            <pc:sldMk cId="0" sldId="270"/>
            <ac:spMk id="54" creationId="{17647301-BEF8-4348-90C2-4FF376601DF3}"/>
          </ac:spMkLst>
        </pc:spChg>
        <pc:spChg chg="mod">
          <ac:chgData name="Isaac Mellis-Glynn" userId="5c488137-6b80-4052-842a-b73c799749b2" providerId="ADAL" clId="{772B160C-0AA5-4392-9C14-FEE78319D78E}" dt="2022-03-15T00:00:24.254" v="282" actId="1076"/>
          <ac:spMkLst>
            <pc:docMk/>
            <pc:sldMk cId="0" sldId="270"/>
            <ac:spMk id="73" creationId="{9ADB33C6-165E-4F3B-A692-CC3D42207E0D}"/>
          </ac:spMkLst>
        </pc:spChg>
        <pc:spChg chg="mod">
          <ac:chgData name="Isaac Mellis-Glynn" userId="5c488137-6b80-4052-842a-b73c799749b2" providerId="ADAL" clId="{772B160C-0AA5-4392-9C14-FEE78319D78E}" dt="2022-03-15T00:34:24.216" v="577" actId="1076"/>
          <ac:spMkLst>
            <pc:docMk/>
            <pc:sldMk cId="0" sldId="270"/>
            <ac:spMk id="74" creationId="{82991B4E-7E0C-417F-B4E5-9F1F04A4A7A2}"/>
          </ac:spMkLst>
        </pc:spChg>
        <pc:grpChg chg="mod">
          <ac:chgData name="Isaac Mellis-Glynn" userId="5c488137-6b80-4052-842a-b73c799749b2" providerId="ADAL" clId="{772B160C-0AA5-4392-9C14-FEE78319D78E}" dt="2022-03-15T00:00:24.254" v="282" actId="1076"/>
          <ac:grpSpMkLst>
            <pc:docMk/>
            <pc:sldMk cId="0" sldId="270"/>
            <ac:grpSpMk id="8" creationId="{B44EB2A9-3FD3-45E4-826A-4564621A7882}"/>
          </ac:grpSpMkLst>
        </pc:grpChg>
        <pc:grpChg chg="mod">
          <ac:chgData name="Isaac Mellis-Glynn" userId="5c488137-6b80-4052-842a-b73c799749b2" providerId="ADAL" clId="{772B160C-0AA5-4392-9C14-FEE78319D78E}" dt="2022-03-15T00:00:24.254" v="282" actId="1076"/>
          <ac:grpSpMkLst>
            <pc:docMk/>
            <pc:sldMk cId="0" sldId="270"/>
            <ac:grpSpMk id="43" creationId="{1BE241AA-2972-40AD-BB00-8BC636F4BE51}"/>
          </ac:grpSpMkLst>
        </pc:grpChg>
      </pc:sldChg>
      <pc:sldChg chg="modSp mod">
        <pc:chgData name="Isaac Mellis-Glynn" userId="5c488137-6b80-4052-842a-b73c799749b2" providerId="ADAL" clId="{772B160C-0AA5-4392-9C14-FEE78319D78E}" dt="2022-03-15T02:05:23.636" v="1740" actId="20577"/>
        <pc:sldMkLst>
          <pc:docMk/>
          <pc:sldMk cId="4292585874" sldId="284"/>
        </pc:sldMkLst>
        <pc:spChg chg="mod">
          <ac:chgData name="Isaac Mellis-Glynn" userId="5c488137-6b80-4052-842a-b73c799749b2" providerId="ADAL" clId="{772B160C-0AA5-4392-9C14-FEE78319D78E}" dt="2022-03-15T02:05:23.636" v="1740" actId="20577"/>
          <ac:spMkLst>
            <pc:docMk/>
            <pc:sldMk cId="4292585874" sldId="284"/>
            <ac:spMk id="2" creationId="{00000000-0000-0000-0000-000000000000}"/>
          </ac:spMkLst>
        </pc:spChg>
        <pc:spChg chg="mod">
          <ac:chgData name="Isaac Mellis-Glynn" userId="5c488137-6b80-4052-842a-b73c799749b2" providerId="ADAL" clId="{772B160C-0AA5-4392-9C14-FEE78319D78E}" dt="2022-03-15T02:00:27.207" v="1679"/>
          <ac:spMkLst>
            <pc:docMk/>
            <pc:sldMk cId="4292585874" sldId="284"/>
            <ac:spMk id="4" creationId="{00000000-0000-0000-0000-000000000000}"/>
          </ac:spMkLst>
        </pc:spChg>
      </pc:sldChg>
      <pc:sldChg chg="addSp modSp mod">
        <pc:chgData name="Isaac Mellis-Glynn" userId="5c488137-6b80-4052-842a-b73c799749b2" providerId="ADAL" clId="{772B160C-0AA5-4392-9C14-FEE78319D78E}" dt="2022-03-15T02:54:35.055" v="3255" actId="1076"/>
        <pc:sldMkLst>
          <pc:docMk/>
          <pc:sldMk cId="3119629470" sldId="302"/>
        </pc:sldMkLst>
        <pc:spChg chg="mod">
          <ac:chgData name="Isaac Mellis-Glynn" userId="5c488137-6b80-4052-842a-b73c799749b2" providerId="ADAL" clId="{772B160C-0AA5-4392-9C14-FEE78319D78E}" dt="2022-03-15T02:48:15.217" v="3200" actId="20577"/>
          <ac:spMkLst>
            <pc:docMk/>
            <pc:sldMk cId="3119629470" sldId="302"/>
            <ac:spMk id="8" creationId="{7B0CF96E-AF20-41EB-BDC7-C21041DA62D7}"/>
          </ac:spMkLst>
        </pc:spChg>
        <pc:spChg chg="mod">
          <ac:chgData name="Isaac Mellis-Glynn" userId="5c488137-6b80-4052-842a-b73c799749b2" providerId="ADAL" clId="{772B160C-0AA5-4392-9C14-FEE78319D78E}" dt="2022-03-15T02:49:24.841" v="3206" actId="20577"/>
          <ac:spMkLst>
            <pc:docMk/>
            <pc:sldMk cId="3119629470" sldId="302"/>
            <ac:spMk id="9" creationId="{EBAD7A3C-883D-4C5B-AF53-29C4D80BB626}"/>
          </ac:spMkLst>
        </pc:spChg>
        <pc:spChg chg="mod">
          <ac:chgData name="Isaac Mellis-Glynn" userId="5c488137-6b80-4052-842a-b73c799749b2" providerId="ADAL" clId="{772B160C-0AA5-4392-9C14-FEE78319D78E}" dt="2022-03-15T02:50:23.173" v="3211" actId="20577"/>
          <ac:spMkLst>
            <pc:docMk/>
            <pc:sldMk cId="3119629470" sldId="302"/>
            <ac:spMk id="12" creationId="{AC86F158-5D85-4EB4-A056-0349C7C58576}"/>
          </ac:spMkLst>
        </pc:spChg>
        <pc:spChg chg="mod">
          <ac:chgData name="Isaac Mellis-Glynn" userId="5c488137-6b80-4052-842a-b73c799749b2" providerId="ADAL" clId="{772B160C-0AA5-4392-9C14-FEE78319D78E}" dt="2022-03-15T02:51:04.290" v="3213" actId="20577"/>
          <ac:spMkLst>
            <pc:docMk/>
            <pc:sldMk cId="3119629470" sldId="302"/>
            <ac:spMk id="14" creationId="{E4DB5A1F-3283-426F-8D31-89D4723EFF8A}"/>
          </ac:spMkLst>
        </pc:spChg>
        <pc:spChg chg="mod">
          <ac:chgData name="Isaac Mellis-Glynn" userId="5c488137-6b80-4052-842a-b73c799749b2" providerId="ADAL" clId="{772B160C-0AA5-4392-9C14-FEE78319D78E}" dt="2022-03-15T02:52:11.770" v="3216" actId="20577"/>
          <ac:spMkLst>
            <pc:docMk/>
            <pc:sldMk cId="3119629470" sldId="302"/>
            <ac:spMk id="16" creationId="{4F81B98C-36D7-423C-9118-C9D0D0206616}"/>
          </ac:spMkLst>
        </pc:spChg>
        <pc:spChg chg="mod">
          <ac:chgData name="Isaac Mellis-Glynn" userId="5c488137-6b80-4052-842a-b73c799749b2" providerId="ADAL" clId="{772B160C-0AA5-4392-9C14-FEE78319D78E}" dt="2022-03-15T02:54:06.439" v="3254" actId="20577"/>
          <ac:spMkLst>
            <pc:docMk/>
            <pc:sldMk cId="3119629470" sldId="302"/>
            <ac:spMk id="21" creationId="{C535C051-9C8B-418A-832D-515F6554BAC3}"/>
          </ac:spMkLst>
        </pc:spChg>
        <pc:spChg chg="mod">
          <ac:chgData name="Isaac Mellis-Glynn" userId="5c488137-6b80-4052-842a-b73c799749b2" providerId="ADAL" clId="{772B160C-0AA5-4392-9C14-FEE78319D78E}" dt="2022-03-15T02:54:35.055" v="3255" actId="1076"/>
          <ac:spMkLst>
            <pc:docMk/>
            <pc:sldMk cId="3119629470" sldId="302"/>
            <ac:spMk id="23" creationId="{BFD21487-CF2C-410D-B2A0-6B3C6E61439A}"/>
          </ac:spMkLst>
        </pc:spChg>
        <pc:spChg chg="mod">
          <ac:chgData name="Isaac Mellis-Glynn" userId="5c488137-6b80-4052-842a-b73c799749b2" providerId="ADAL" clId="{772B160C-0AA5-4392-9C14-FEE78319D78E}" dt="2022-03-14T23:41:33.616" v="116" actId="20577"/>
          <ac:spMkLst>
            <pc:docMk/>
            <pc:sldMk cId="3119629470" sldId="302"/>
            <ac:spMk id="26" creationId="{26D93127-0504-412B-BF02-2F9DA6392B4F}"/>
          </ac:spMkLst>
        </pc:spChg>
        <pc:spChg chg="add mod">
          <ac:chgData name="Isaac Mellis-Glynn" userId="5c488137-6b80-4052-842a-b73c799749b2" providerId="ADAL" clId="{772B160C-0AA5-4392-9C14-FEE78319D78E}" dt="2022-03-14T23:59:47.130" v="279"/>
          <ac:spMkLst>
            <pc:docMk/>
            <pc:sldMk cId="3119629470" sldId="302"/>
            <ac:spMk id="29" creationId="{78D2B277-2E20-4626-9C1B-399BBC40C219}"/>
          </ac:spMkLst>
        </pc:spChg>
      </pc:sldChg>
      <pc:sldChg chg="addSp delSp modSp mod">
        <pc:chgData name="Isaac Mellis-Glynn" userId="5c488137-6b80-4052-842a-b73c799749b2" providerId="ADAL" clId="{772B160C-0AA5-4392-9C14-FEE78319D78E}" dt="2022-03-15T02:42:04.428" v="3168" actId="1076"/>
        <pc:sldMkLst>
          <pc:docMk/>
          <pc:sldMk cId="2121771773" sldId="314"/>
        </pc:sldMkLst>
        <pc:spChg chg="del mod">
          <ac:chgData name="Isaac Mellis-Glynn" userId="5c488137-6b80-4052-842a-b73c799749b2" providerId="ADAL" clId="{772B160C-0AA5-4392-9C14-FEE78319D78E}" dt="2022-03-15T00:39:08.178" v="672" actId="478"/>
          <ac:spMkLst>
            <pc:docMk/>
            <pc:sldMk cId="2121771773" sldId="314"/>
            <ac:spMk id="2" creationId="{CF57AF21-4C1A-4284-9D38-1E7A363963CA}"/>
          </ac:spMkLst>
        </pc:spChg>
        <pc:spChg chg="add mod">
          <ac:chgData name="Isaac Mellis-Glynn" userId="5c488137-6b80-4052-842a-b73c799749b2" providerId="ADAL" clId="{772B160C-0AA5-4392-9C14-FEE78319D78E}" dt="2022-03-15T02:42:04.428" v="3168" actId="1076"/>
          <ac:spMkLst>
            <pc:docMk/>
            <pc:sldMk cId="2121771773" sldId="314"/>
            <ac:spMk id="3" creationId="{470F0B08-06EB-442B-953D-F7A1EFE199BF}"/>
          </ac:spMkLst>
        </pc:spChg>
        <pc:spChg chg="del">
          <ac:chgData name="Isaac Mellis-Glynn" userId="5c488137-6b80-4052-842a-b73c799749b2" providerId="ADAL" clId="{772B160C-0AA5-4392-9C14-FEE78319D78E}" dt="2022-03-15T02:19:31.774" v="1831" actId="478"/>
          <ac:spMkLst>
            <pc:docMk/>
            <pc:sldMk cId="2121771773" sldId="314"/>
            <ac:spMk id="10" creationId="{B75A0400-19A2-4CEC-A019-F70655B6B732}"/>
          </ac:spMkLst>
        </pc:spChg>
        <pc:spChg chg="mod">
          <ac:chgData name="Isaac Mellis-Glynn" userId="5c488137-6b80-4052-842a-b73c799749b2" providerId="ADAL" clId="{772B160C-0AA5-4392-9C14-FEE78319D78E}" dt="2022-03-15T02:17:29.009" v="1821" actId="14100"/>
          <ac:spMkLst>
            <pc:docMk/>
            <pc:sldMk cId="2121771773" sldId="314"/>
            <ac:spMk id="26" creationId="{CF600789-4744-441C-BC7A-23C48CC9D5DE}"/>
          </ac:spMkLst>
        </pc:spChg>
        <pc:spChg chg="add mod">
          <ac:chgData name="Isaac Mellis-Glynn" userId="5c488137-6b80-4052-842a-b73c799749b2" providerId="ADAL" clId="{772B160C-0AA5-4392-9C14-FEE78319D78E}" dt="2022-03-15T02:40:07.615" v="3057"/>
          <ac:spMkLst>
            <pc:docMk/>
            <pc:sldMk cId="2121771773" sldId="314"/>
            <ac:spMk id="36" creationId="{BCF38DBC-CCBD-4BAE-BB88-318BF063BB36}"/>
          </ac:spMkLst>
        </pc:spChg>
        <pc:spChg chg="mod">
          <ac:chgData name="Isaac Mellis-Glynn" userId="5c488137-6b80-4052-842a-b73c799749b2" providerId="ADAL" clId="{772B160C-0AA5-4392-9C14-FEE78319D78E}" dt="2022-03-15T02:17:48.112" v="1830" actId="20577"/>
          <ac:spMkLst>
            <pc:docMk/>
            <pc:sldMk cId="2121771773" sldId="314"/>
            <ac:spMk id="37" creationId="{190DFDA5-EE97-40F7-B80C-F6E13E99BFA4}"/>
          </ac:spMkLst>
        </pc:spChg>
        <pc:spChg chg="mod">
          <ac:chgData name="Isaac Mellis-Glynn" userId="5c488137-6b80-4052-842a-b73c799749b2" providerId="ADAL" clId="{772B160C-0AA5-4392-9C14-FEE78319D78E}" dt="2022-03-15T00:35:48.407" v="666" actId="20577"/>
          <ac:spMkLst>
            <pc:docMk/>
            <pc:sldMk cId="2121771773" sldId="314"/>
            <ac:spMk id="43" creationId="{70B48944-BB57-4D39-8371-FB31F782241B}"/>
          </ac:spMkLst>
        </pc:spChg>
        <pc:spChg chg="mod">
          <ac:chgData name="Isaac Mellis-Glynn" userId="5c488137-6b80-4052-842a-b73c799749b2" providerId="ADAL" clId="{772B160C-0AA5-4392-9C14-FEE78319D78E}" dt="2022-03-15T00:38:51.829" v="669" actId="1076"/>
          <ac:spMkLst>
            <pc:docMk/>
            <pc:sldMk cId="2121771773" sldId="314"/>
            <ac:spMk id="48" creationId="{54ACD2FF-D992-47BC-BFC3-6FA363FA2A25}"/>
          </ac:spMkLst>
        </pc:spChg>
        <pc:spChg chg="mod">
          <ac:chgData name="Isaac Mellis-Glynn" userId="5c488137-6b80-4052-842a-b73c799749b2" providerId="ADAL" clId="{772B160C-0AA5-4392-9C14-FEE78319D78E}" dt="2022-03-15T00:38:30.986" v="668" actId="1076"/>
          <ac:spMkLst>
            <pc:docMk/>
            <pc:sldMk cId="2121771773" sldId="314"/>
            <ac:spMk id="49" creationId="{5204735E-D209-4642-8010-AC4AE04C67A1}"/>
          </ac:spMkLst>
        </pc:spChg>
      </pc:sldChg>
      <pc:sldChg chg="addSp delSp modSp new mod">
        <pc:chgData name="Isaac Mellis-Glynn" userId="5c488137-6b80-4052-842a-b73c799749b2" providerId="ADAL" clId="{772B160C-0AA5-4392-9C14-FEE78319D78E}" dt="2022-03-14T23:59:50.253" v="280"/>
        <pc:sldMkLst>
          <pc:docMk/>
          <pc:sldMk cId="4259921168" sldId="315"/>
        </pc:sldMkLst>
        <pc:spChg chg="del">
          <ac:chgData name="Isaac Mellis-Glynn" userId="5c488137-6b80-4052-842a-b73c799749b2" providerId="ADAL" clId="{772B160C-0AA5-4392-9C14-FEE78319D78E}" dt="2022-03-14T21:29:47.049" v="20" actId="478"/>
          <ac:spMkLst>
            <pc:docMk/>
            <pc:sldMk cId="4259921168" sldId="315"/>
            <ac:spMk id="2" creationId="{201325BA-61CE-46C1-A3FC-707FF7EC1581}"/>
          </ac:spMkLst>
        </pc:spChg>
        <pc:spChg chg="del">
          <ac:chgData name="Isaac Mellis-Glynn" userId="5c488137-6b80-4052-842a-b73c799749b2" providerId="ADAL" clId="{772B160C-0AA5-4392-9C14-FEE78319D78E}" dt="2022-03-14T21:32:17.041" v="81" actId="478"/>
          <ac:spMkLst>
            <pc:docMk/>
            <pc:sldMk cId="4259921168" sldId="315"/>
            <ac:spMk id="3" creationId="{454A71EF-780F-4AE3-AD6D-502328E0CF61}"/>
          </ac:spMkLst>
        </pc:spChg>
        <pc:spChg chg="del">
          <ac:chgData name="Isaac Mellis-Glynn" userId="5c488137-6b80-4052-842a-b73c799749b2" providerId="ADAL" clId="{772B160C-0AA5-4392-9C14-FEE78319D78E}" dt="2022-03-14T21:32:22.605" v="82" actId="478"/>
          <ac:spMkLst>
            <pc:docMk/>
            <pc:sldMk cId="4259921168" sldId="315"/>
            <ac:spMk id="4" creationId="{5A23E9B8-4F83-4D94-A534-EC3C751128D1}"/>
          </ac:spMkLst>
        </pc:spChg>
        <pc:spChg chg="add mod">
          <ac:chgData name="Isaac Mellis-Glynn" userId="5c488137-6b80-4052-842a-b73c799749b2" providerId="ADAL" clId="{772B160C-0AA5-4392-9C14-FEE78319D78E}" dt="2022-03-14T21:32:14.244" v="80" actId="1076"/>
          <ac:spMkLst>
            <pc:docMk/>
            <pc:sldMk cId="4259921168" sldId="315"/>
            <ac:spMk id="5" creationId="{F8BCB159-E622-455A-8CFA-B26DE24EC570}"/>
          </ac:spMkLst>
        </pc:spChg>
        <pc:spChg chg="add del mod">
          <ac:chgData name="Isaac Mellis-Glynn" userId="5c488137-6b80-4052-842a-b73c799749b2" providerId="ADAL" clId="{772B160C-0AA5-4392-9C14-FEE78319D78E}" dt="2022-03-14T21:31:03.029" v="36" actId="478"/>
          <ac:spMkLst>
            <pc:docMk/>
            <pc:sldMk cId="4259921168" sldId="315"/>
            <ac:spMk id="6" creationId="{EE9A33F5-56A3-4BBE-8F09-F41152AA7612}"/>
          </ac:spMkLst>
        </pc:spChg>
        <pc:spChg chg="add del mod">
          <ac:chgData name="Isaac Mellis-Glynn" userId="5c488137-6b80-4052-842a-b73c799749b2" providerId="ADAL" clId="{772B160C-0AA5-4392-9C14-FEE78319D78E}" dt="2022-03-14T21:31:09.060" v="37" actId="478"/>
          <ac:spMkLst>
            <pc:docMk/>
            <pc:sldMk cId="4259921168" sldId="315"/>
            <ac:spMk id="7" creationId="{F993EB63-6DC1-455D-A375-4E1B7FB95D4D}"/>
          </ac:spMkLst>
        </pc:spChg>
        <pc:spChg chg="add del mod">
          <ac:chgData name="Isaac Mellis-Glynn" userId="5c488137-6b80-4052-842a-b73c799749b2" providerId="ADAL" clId="{772B160C-0AA5-4392-9C14-FEE78319D78E}" dt="2022-03-14T21:31:31.480" v="44" actId="478"/>
          <ac:spMkLst>
            <pc:docMk/>
            <pc:sldMk cId="4259921168" sldId="315"/>
            <ac:spMk id="8" creationId="{80B9D584-4124-4BC0-8A55-EF2F703D6EC6}"/>
          </ac:spMkLst>
        </pc:spChg>
        <pc:spChg chg="add mod">
          <ac:chgData name="Isaac Mellis-Glynn" userId="5c488137-6b80-4052-842a-b73c799749b2" providerId="ADAL" clId="{772B160C-0AA5-4392-9C14-FEE78319D78E}" dt="2022-03-14T21:32:08.718" v="79" actId="20577"/>
          <ac:spMkLst>
            <pc:docMk/>
            <pc:sldMk cId="4259921168" sldId="315"/>
            <ac:spMk id="9" creationId="{DD5AF55D-1D21-4E96-AADF-42477EBB1DE5}"/>
          </ac:spMkLst>
        </pc:spChg>
        <pc:spChg chg="add mod">
          <ac:chgData name="Isaac Mellis-Glynn" userId="5c488137-6b80-4052-842a-b73c799749b2" providerId="ADAL" clId="{772B160C-0AA5-4392-9C14-FEE78319D78E}" dt="2022-03-14T23:59:50.253" v="280"/>
          <ac:spMkLst>
            <pc:docMk/>
            <pc:sldMk cId="4259921168" sldId="315"/>
            <ac:spMk id="10" creationId="{62B557BA-E5EB-4B3A-A367-E7D183582819}"/>
          </ac:spMkLst>
        </pc:spChg>
      </pc:sldChg>
      <pc:sldChg chg="add del">
        <pc:chgData name="Isaac Mellis-Glynn" userId="5c488137-6b80-4052-842a-b73c799749b2" providerId="ADAL" clId="{772B160C-0AA5-4392-9C14-FEE78319D78E}" dt="2022-03-14T21:27:56.155" v="19" actId="47"/>
        <pc:sldMkLst>
          <pc:docMk/>
          <pc:sldMk cId="66471918" sldId="316"/>
        </pc:sldMkLst>
      </pc:sldChg>
      <pc:sldChg chg="add del">
        <pc:chgData name="Isaac Mellis-Glynn" userId="5c488137-6b80-4052-842a-b73c799749b2" providerId="ADAL" clId="{772B160C-0AA5-4392-9C14-FEE78319D78E}" dt="2022-03-14T21:27:51.096" v="17" actId="47"/>
        <pc:sldMkLst>
          <pc:docMk/>
          <pc:sldMk cId="2008087323" sldId="31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reamtrading-my.sharepoint.com/personal/isaac_creamtrading_com/Documents/Trades%20and%20GMV%202016-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saacMellis-Glynn\Downloads\Company%20Trading%20Report_2017-01-01_2022-02-27%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saacMellis-Glynn\Downloads\Company%20Trading%20Report_2017-01-01_2022-02-27%20(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dirty="0"/>
              <a:t>Number of trades per annum</a:t>
            </a:r>
            <a:r>
              <a:rPr lang="en-NZ" baseline="0" dirty="0"/>
              <a:t> since inception</a:t>
            </a:r>
            <a:endParaRPr lang="en-NZ"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Sheet1!$A$9:$A$14</c:f>
              <c:numCache>
                <c:formatCode>General</c:formatCode>
                <c:ptCount val="6"/>
                <c:pt idx="0">
                  <c:v>2016</c:v>
                </c:pt>
                <c:pt idx="1">
                  <c:v>2017</c:v>
                </c:pt>
                <c:pt idx="2">
                  <c:v>2018</c:v>
                </c:pt>
                <c:pt idx="3">
                  <c:v>2019</c:v>
                </c:pt>
                <c:pt idx="4">
                  <c:v>2020</c:v>
                </c:pt>
                <c:pt idx="5">
                  <c:v>2021</c:v>
                </c:pt>
              </c:numCache>
            </c:numRef>
          </c:cat>
          <c:val>
            <c:numRef>
              <c:f>Sheet1!$B$9:$B$14</c:f>
              <c:numCache>
                <c:formatCode>General</c:formatCode>
                <c:ptCount val="6"/>
                <c:pt idx="0">
                  <c:v>68</c:v>
                </c:pt>
                <c:pt idx="1">
                  <c:v>252</c:v>
                </c:pt>
                <c:pt idx="2">
                  <c:v>446</c:v>
                </c:pt>
                <c:pt idx="3">
                  <c:v>558</c:v>
                </c:pt>
                <c:pt idx="4">
                  <c:v>563</c:v>
                </c:pt>
                <c:pt idx="5" formatCode="#,##0">
                  <c:v>1664</c:v>
                </c:pt>
              </c:numCache>
            </c:numRef>
          </c:val>
          <c:extLst>
            <c:ext xmlns:c16="http://schemas.microsoft.com/office/drawing/2014/chart" uri="{C3380CC4-5D6E-409C-BE32-E72D297353CC}">
              <c16:uniqueId val="{00000000-8D6B-488B-B73D-A4BAE27A8BAA}"/>
            </c:ext>
          </c:extLst>
        </c:ser>
        <c:dLbls>
          <c:showLegendKey val="0"/>
          <c:showVal val="0"/>
          <c:showCatName val="0"/>
          <c:showSerName val="0"/>
          <c:showPercent val="0"/>
          <c:showBubbleSize val="0"/>
        </c:dLbls>
        <c:gapWidth val="219"/>
        <c:overlap val="-27"/>
        <c:axId val="1576724960"/>
        <c:axId val="1576719968"/>
      </c:barChart>
      <c:catAx>
        <c:axId val="157672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6719968"/>
        <c:crosses val="autoZero"/>
        <c:auto val="1"/>
        <c:lblAlgn val="ctr"/>
        <c:lblOffset val="100"/>
        <c:noMultiLvlLbl val="0"/>
      </c:catAx>
      <c:valAx>
        <c:axId val="1576719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672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r>
              <a:rPr lang="en-NZ" dirty="0">
                <a:solidFill>
                  <a:schemeClr val="tx1"/>
                </a:solidFill>
              </a:rPr>
              <a:t>FY2025</a:t>
            </a:r>
            <a:r>
              <a:rPr lang="en-NZ" baseline="0" dirty="0">
                <a:solidFill>
                  <a:schemeClr val="tx1"/>
                </a:solidFill>
              </a:rPr>
              <a:t> </a:t>
            </a:r>
            <a:r>
              <a:rPr lang="en-NZ" cap="none" baseline="0" dirty="0">
                <a:solidFill>
                  <a:schemeClr val="tx1"/>
                </a:solidFill>
              </a:rPr>
              <a:t>revenue forecast - composition</a:t>
            </a:r>
            <a:endParaRPr lang="en-NZ"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solidFill>
              <a:latin typeface="+mn-lt"/>
              <a:ea typeface="+mn-ea"/>
              <a:cs typeface="+mn-cs"/>
            </a:defRPr>
          </a:pPr>
          <a:endParaRPr lang="en-US"/>
        </a:p>
      </c:txPr>
    </c:title>
    <c:autoTitleDeleted val="0"/>
    <c:plotArea>
      <c:layout/>
      <c:pieChart>
        <c:varyColors val="1"/>
        <c:ser>
          <c:idx val="0"/>
          <c:order val="0"/>
          <c:tx>
            <c:strRef>
              <c:f>Trades!$AH$16</c:f>
              <c:strCache>
                <c:ptCount val="1"/>
                <c:pt idx="0">
                  <c:v>Values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E16-4359-BB23-C1CD120B985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E16-4359-BB23-C1CD120B985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E16-4359-BB23-C1CD120B985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E16-4359-BB23-C1CD120B9852}"/>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E16-4359-BB23-C1CD120B9852}"/>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E16-4359-BB23-C1CD120B9852}"/>
              </c:ext>
            </c:extLst>
          </c:dPt>
          <c:dLbls>
            <c:dLbl>
              <c:idx val="0"/>
              <c:layout>
                <c:manualLayout>
                  <c:x val="2.2617358433343521E-2"/>
                  <c:y val="2.0962692672011154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16-4359-BB23-C1CD120B9852}"/>
                </c:ext>
              </c:extLst>
            </c:dLbl>
            <c:dLbl>
              <c:idx val="1"/>
              <c:layout>
                <c:manualLayout>
                  <c:x val="2.2708989501312334E-2"/>
                  <c:y val="-1.3384733158355205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2"/>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16-4359-BB23-C1CD120B9852}"/>
                </c:ext>
              </c:extLst>
            </c:dLbl>
            <c:dLbl>
              <c:idx val="2"/>
              <c:layout>
                <c:manualLayout>
                  <c:x val="6.7385816526580225E-2"/>
                  <c:y val="-0.11390570558366629"/>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3"/>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16-4359-BB23-C1CD120B9852}"/>
                </c:ext>
              </c:extLst>
            </c:dLbl>
            <c:dLbl>
              <c:idx val="3"/>
              <c:layout>
                <c:manualLayout>
                  <c:x val="-1.3284448818897638E-2"/>
                  <c:y val="-9.8574657334499858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4"/>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16-4359-BB23-C1CD120B9852}"/>
                </c:ext>
              </c:extLst>
            </c:dLbl>
            <c:dLbl>
              <c:idx val="4"/>
              <c:layout>
                <c:manualLayout>
                  <c:x val="-5.1560586176728034E-3"/>
                  <c:y val="-2.0940871974336542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5"/>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16-4359-BB23-C1CD120B9852}"/>
                </c:ext>
              </c:extLst>
            </c:dLbl>
            <c:dLbl>
              <c:idx val="5"/>
              <c:layout>
                <c:manualLayout>
                  <c:x val="-1.7711909958407348E-2"/>
                  <c:y val="4.9357411137948212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6"/>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16-4359-BB23-C1CD120B985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Trades!$AG$17:$AG$22</c:f>
              <c:strCache>
                <c:ptCount val="6"/>
                <c:pt idx="0">
                  <c:v>FY 2021</c:v>
                </c:pt>
                <c:pt idx="1">
                  <c:v>Existing Customers</c:v>
                </c:pt>
                <c:pt idx="2">
                  <c:v>New Customers</c:v>
                </c:pt>
                <c:pt idx="3">
                  <c:v>DAO EU</c:v>
                </c:pt>
                <c:pt idx="4">
                  <c:v>DAO USA</c:v>
                </c:pt>
                <c:pt idx="5">
                  <c:v>Ethanol</c:v>
                </c:pt>
              </c:strCache>
            </c:strRef>
          </c:cat>
          <c:val>
            <c:numRef>
              <c:f>Trades!$AH$17:$AH$22</c:f>
              <c:numCache>
                <c:formatCode>_-"$"* #,##0_-;\-"$"* #,##0_-;_-"$"* "-"??_-;_-@_-</c:formatCode>
                <c:ptCount val="6"/>
                <c:pt idx="0">
                  <c:v>1516549.69</c:v>
                </c:pt>
                <c:pt idx="1">
                  <c:v>1003383.8242213451</c:v>
                </c:pt>
                <c:pt idx="2">
                  <c:v>3108743.989278642</c:v>
                </c:pt>
                <c:pt idx="3">
                  <c:v>422748.51906291844</c:v>
                </c:pt>
                <c:pt idx="4">
                  <c:v>2817538.896746818</c:v>
                </c:pt>
                <c:pt idx="5">
                  <c:v>1380933.5228288539</c:v>
                </c:pt>
              </c:numCache>
            </c:numRef>
          </c:val>
          <c:extLst>
            <c:ext xmlns:c16="http://schemas.microsoft.com/office/drawing/2014/chart" uri="{C3380CC4-5D6E-409C-BE32-E72D297353CC}">
              <c16:uniqueId val="{0000000C-3E16-4359-BB23-C1CD120B9852}"/>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Revenue</a:t>
            </a:r>
            <a:r>
              <a:rPr lang="en-US" sz="1600" b="1" baseline="0" dirty="0">
                <a:solidFill>
                  <a:schemeClr val="tx1"/>
                </a:solidFill>
              </a:rPr>
              <a:t>, EBITDA &amp; net cash forecast </a:t>
            </a:r>
            <a:endParaRPr lang="en-US" sz="1600" b="1"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Trades!$AF$108</c:f>
              <c:strCache>
                <c:ptCount val="1"/>
                <c:pt idx="0">
                  <c:v>Revenue </c:v>
                </c:pt>
              </c:strCache>
            </c:strRef>
          </c:tx>
          <c:spPr>
            <a:solidFill>
              <a:schemeClr val="accent1"/>
            </a:solidFill>
            <a:ln>
              <a:noFill/>
            </a:ln>
            <a:effectLst/>
          </c:spPr>
          <c:invertIfNegative val="0"/>
          <c:cat>
            <c:strRef>
              <c:f>Trades!$AG$107:$AN$107</c:f>
              <c:strCache>
                <c:ptCount val="8"/>
                <c:pt idx="0">
                  <c:v>FY18</c:v>
                </c:pt>
                <c:pt idx="1">
                  <c:v>FY19</c:v>
                </c:pt>
                <c:pt idx="2">
                  <c:v>FY20</c:v>
                </c:pt>
                <c:pt idx="3">
                  <c:v>FY21</c:v>
                </c:pt>
                <c:pt idx="4">
                  <c:v>FY22</c:v>
                </c:pt>
                <c:pt idx="5">
                  <c:v>FY23</c:v>
                </c:pt>
                <c:pt idx="6">
                  <c:v>FY24</c:v>
                </c:pt>
                <c:pt idx="7">
                  <c:v>FY25</c:v>
                </c:pt>
              </c:strCache>
            </c:strRef>
          </c:cat>
          <c:val>
            <c:numRef>
              <c:f>Trades!$AG$108:$AN$108</c:f>
              <c:numCache>
                <c:formatCode>General</c:formatCode>
                <c:ptCount val="8"/>
                <c:pt idx="0">
                  <c:v>0.57699999999999996</c:v>
                </c:pt>
                <c:pt idx="1">
                  <c:v>1.077</c:v>
                </c:pt>
                <c:pt idx="2">
                  <c:v>0.80700000000000005</c:v>
                </c:pt>
                <c:pt idx="3">
                  <c:v>1.5169999999999999</c:v>
                </c:pt>
                <c:pt idx="4">
                  <c:v>2.2250000000000001</c:v>
                </c:pt>
                <c:pt idx="5">
                  <c:v>4.3010000000000002</c:v>
                </c:pt>
                <c:pt idx="6">
                  <c:v>7.2140000000000004</c:v>
                </c:pt>
                <c:pt idx="7">
                  <c:v>10.25</c:v>
                </c:pt>
              </c:numCache>
            </c:numRef>
          </c:val>
          <c:extLst>
            <c:ext xmlns:c16="http://schemas.microsoft.com/office/drawing/2014/chart" uri="{C3380CC4-5D6E-409C-BE32-E72D297353CC}">
              <c16:uniqueId val="{00000000-BC07-4B9A-8F9A-8CD62D3DDFDC}"/>
            </c:ext>
          </c:extLst>
        </c:ser>
        <c:ser>
          <c:idx val="1"/>
          <c:order val="1"/>
          <c:tx>
            <c:strRef>
              <c:f>Trades!$AF$109</c:f>
              <c:strCache>
                <c:ptCount val="1"/>
                <c:pt idx="0">
                  <c:v>EBITDA </c:v>
                </c:pt>
              </c:strCache>
            </c:strRef>
          </c:tx>
          <c:spPr>
            <a:solidFill>
              <a:schemeClr val="accent2"/>
            </a:solidFill>
            <a:ln>
              <a:noFill/>
            </a:ln>
            <a:effectLst/>
          </c:spPr>
          <c:invertIfNegative val="0"/>
          <c:cat>
            <c:strRef>
              <c:f>Trades!$AG$107:$AN$107</c:f>
              <c:strCache>
                <c:ptCount val="8"/>
                <c:pt idx="0">
                  <c:v>FY18</c:v>
                </c:pt>
                <c:pt idx="1">
                  <c:v>FY19</c:v>
                </c:pt>
                <c:pt idx="2">
                  <c:v>FY20</c:v>
                </c:pt>
                <c:pt idx="3">
                  <c:v>FY21</c:v>
                </c:pt>
                <c:pt idx="4">
                  <c:v>FY22</c:v>
                </c:pt>
                <c:pt idx="5">
                  <c:v>FY23</c:v>
                </c:pt>
                <c:pt idx="6">
                  <c:v>FY24</c:v>
                </c:pt>
                <c:pt idx="7">
                  <c:v>FY25</c:v>
                </c:pt>
              </c:strCache>
            </c:strRef>
          </c:cat>
          <c:val>
            <c:numRef>
              <c:f>Trades!$AG$109:$AN$109</c:f>
              <c:numCache>
                <c:formatCode>General</c:formatCode>
                <c:ptCount val="8"/>
                <c:pt idx="0">
                  <c:v>-1.468</c:v>
                </c:pt>
                <c:pt idx="1">
                  <c:v>-1.446</c:v>
                </c:pt>
                <c:pt idx="2">
                  <c:v>-1.571</c:v>
                </c:pt>
                <c:pt idx="3">
                  <c:v>-1.222</c:v>
                </c:pt>
              </c:numCache>
            </c:numRef>
          </c:val>
          <c:extLst>
            <c:ext xmlns:c16="http://schemas.microsoft.com/office/drawing/2014/chart" uri="{C3380CC4-5D6E-409C-BE32-E72D297353CC}">
              <c16:uniqueId val="{00000001-BC07-4B9A-8F9A-8CD62D3DDFDC}"/>
            </c:ext>
          </c:extLst>
        </c:ser>
        <c:ser>
          <c:idx val="2"/>
          <c:order val="2"/>
          <c:tx>
            <c:strRef>
              <c:f>Trades!$AF$110</c:f>
              <c:strCache>
                <c:ptCount val="1"/>
                <c:pt idx="0">
                  <c:v>Net Cash </c:v>
                </c:pt>
              </c:strCache>
            </c:strRef>
          </c:tx>
          <c:spPr>
            <a:solidFill>
              <a:schemeClr val="accent3"/>
            </a:solidFill>
            <a:ln>
              <a:noFill/>
            </a:ln>
            <a:effectLst/>
          </c:spPr>
          <c:invertIfNegative val="0"/>
          <c:cat>
            <c:strRef>
              <c:f>Trades!$AG$107:$AN$107</c:f>
              <c:strCache>
                <c:ptCount val="8"/>
                <c:pt idx="0">
                  <c:v>FY18</c:v>
                </c:pt>
                <c:pt idx="1">
                  <c:v>FY19</c:v>
                </c:pt>
                <c:pt idx="2">
                  <c:v>FY20</c:v>
                </c:pt>
                <c:pt idx="3">
                  <c:v>FY21</c:v>
                </c:pt>
                <c:pt idx="4">
                  <c:v>FY22</c:v>
                </c:pt>
                <c:pt idx="5">
                  <c:v>FY23</c:v>
                </c:pt>
                <c:pt idx="6">
                  <c:v>FY24</c:v>
                </c:pt>
                <c:pt idx="7">
                  <c:v>FY25</c:v>
                </c:pt>
              </c:strCache>
            </c:strRef>
          </c:cat>
          <c:val>
            <c:numRef>
              <c:f>Trades!$AG$110:$AN$110</c:f>
              <c:numCache>
                <c:formatCode>General</c:formatCode>
                <c:ptCount val="8"/>
              </c:numCache>
            </c:numRef>
          </c:val>
          <c:extLst>
            <c:ext xmlns:c16="http://schemas.microsoft.com/office/drawing/2014/chart" uri="{C3380CC4-5D6E-409C-BE32-E72D297353CC}">
              <c16:uniqueId val="{00000002-BC07-4B9A-8F9A-8CD62D3DDFDC}"/>
            </c:ext>
          </c:extLst>
        </c:ser>
        <c:dLbls>
          <c:showLegendKey val="0"/>
          <c:showVal val="0"/>
          <c:showCatName val="0"/>
          <c:showSerName val="0"/>
          <c:showPercent val="0"/>
          <c:showBubbleSize val="0"/>
        </c:dLbls>
        <c:gapWidth val="219"/>
        <c:overlap val="-27"/>
        <c:axId val="2051927744"/>
        <c:axId val="2051929408"/>
      </c:barChart>
      <c:catAx>
        <c:axId val="205192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2051929408"/>
        <c:crosses val="autoZero"/>
        <c:auto val="1"/>
        <c:lblAlgn val="ctr"/>
        <c:lblOffset val="100"/>
        <c:noMultiLvlLbl val="0"/>
      </c:catAx>
      <c:valAx>
        <c:axId val="2051929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NZ" sz="1050" b="1">
                    <a:solidFill>
                      <a:schemeClr val="tx1"/>
                    </a:solidFill>
                  </a:rPr>
                  <a:t>Millions NZD</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5192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0.53595</cdr:x>
      <cdr:y>0.10482</cdr:y>
    </cdr:from>
    <cdr:to>
      <cdr:x>0.53595</cdr:x>
      <cdr:y>0.89352</cdr:y>
    </cdr:to>
    <cdr:cxnSp macro="">
      <cdr:nvCxnSpPr>
        <cdr:cNvPr id="3" name="Straight Connector 2">
          <a:extLst xmlns:a="http://schemas.openxmlformats.org/drawingml/2006/main">
            <a:ext uri="{FF2B5EF4-FFF2-40B4-BE49-F238E27FC236}">
              <a16:creationId xmlns:a16="http://schemas.microsoft.com/office/drawing/2014/main" id="{79B3937F-9823-42BD-B44A-4764C0053F5F}"/>
            </a:ext>
          </a:extLst>
        </cdr:cNvPr>
        <cdr:cNvCxnSpPr/>
      </cdr:nvCxnSpPr>
      <cdr:spPr>
        <a:xfrm xmlns:a="http://schemas.openxmlformats.org/drawingml/2006/main">
          <a:off x="3589047" y="455716"/>
          <a:ext cx="0" cy="342900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0.53402</cdr:x>
      <cdr:y>0.12324</cdr:y>
    </cdr:from>
    <cdr:to>
      <cdr:x>0.72402</cdr:x>
      <cdr:y>0.19352</cdr:y>
    </cdr:to>
    <cdr:sp macro="" textlink="">
      <cdr:nvSpPr>
        <cdr:cNvPr id="8" name="TextBox 7">
          <a:extLst xmlns:a="http://schemas.openxmlformats.org/drawingml/2006/main">
            <a:ext uri="{FF2B5EF4-FFF2-40B4-BE49-F238E27FC236}">
              <a16:creationId xmlns:a16="http://schemas.microsoft.com/office/drawing/2014/main" id="{A8895298-5B58-45EE-A991-34E65AA5205F}"/>
            </a:ext>
          </a:extLst>
        </cdr:cNvPr>
        <cdr:cNvSpPr txBox="1"/>
      </cdr:nvSpPr>
      <cdr:spPr>
        <a:xfrm xmlns:a="http://schemas.openxmlformats.org/drawingml/2006/main">
          <a:off x="3576150" y="535801"/>
          <a:ext cx="1272356" cy="3055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1050" b="1" i="0" dirty="0">
              <a:solidFill>
                <a:schemeClr val="tx1"/>
              </a:solidFill>
            </a:rPr>
            <a:t>Forecast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490" cy="356018"/>
          </a:xfrm>
          <a:prstGeom prst="rect">
            <a:avLst/>
          </a:prstGeom>
        </p:spPr>
        <p:txBody>
          <a:bodyPr vert="horz" lIns="72613" tIns="36306" rIns="72613" bIns="36306" rtlCol="0"/>
          <a:lstStyle>
            <a:lvl1pPr algn="l">
              <a:defRPr sz="1000"/>
            </a:lvl1pPr>
          </a:lstStyle>
          <a:p>
            <a:endParaRPr lang="en-NZ"/>
          </a:p>
        </p:txBody>
      </p:sp>
      <p:sp>
        <p:nvSpPr>
          <p:cNvPr id="3" name="Date Placeholder 2"/>
          <p:cNvSpPr>
            <a:spLocks noGrp="1"/>
          </p:cNvSpPr>
          <p:nvPr>
            <p:ph type="dt" idx="1"/>
          </p:nvPr>
        </p:nvSpPr>
        <p:spPr>
          <a:xfrm>
            <a:off x="5317726" y="0"/>
            <a:ext cx="4068490" cy="356018"/>
          </a:xfrm>
          <a:prstGeom prst="rect">
            <a:avLst/>
          </a:prstGeom>
        </p:spPr>
        <p:txBody>
          <a:bodyPr vert="horz" lIns="72613" tIns="36306" rIns="72613" bIns="36306" rtlCol="0"/>
          <a:lstStyle>
            <a:lvl1pPr algn="r">
              <a:defRPr sz="1000"/>
            </a:lvl1pPr>
          </a:lstStyle>
          <a:p>
            <a:fld id="{33EECBA8-F587-4589-95B2-0591506BBCEE}" type="datetimeFigureOut">
              <a:rPr lang="en-NZ" smtClean="0"/>
              <a:t>15/03/2022</a:t>
            </a:fld>
            <a:endParaRPr lang="en-NZ"/>
          </a:p>
        </p:txBody>
      </p:sp>
      <p:sp>
        <p:nvSpPr>
          <p:cNvPr id="4" name="Slide Image Placeholder 3"/>
          <p:cNvSpPr>
            <a:spLocks noGrp="1" noRot="1" noChangeAspect="1"/>
          </p:cNvSpPr>
          <p:nvPr>
            <p:ph type="sldImg" idx="2"/>
          </p:nvPr>
        </p:nvSpPr>
        <p:spPr>
          <a:xfrm>
            <a:off x="2605088" y="887413"/>
            <a:ext cx="4178300" cy="2397125"/>
          </a:xfrm>
          <a:prstGeom prst="rect">
            <a:avLst/>
          </a:prstGeom>
          <a:noFill/>
          <a:ln w="12700">
            <a:solidFill>
              <a:prstClr val="black"/>
            </a:solidFill>
          </a:ln>
        </p:spPr>
        <p:txBody>
          <a:bodyPr vert="horz" lIns="72613" tIns="36306" rIns="72613" bIns="36306" rtlCol="0" anchor="ctr"/>
          <a:lstStyle/>
          <a:p>
            <a:endParaRPr lang="en-NZ"/>
          </a:p>
        </p:txBody>
      </p:sp>
      <p:sp>
        <p:nvSpPr>
          <p:cNvPr id="5" name="Notes Placeholder 4"/>
          <p:cNvSpPr>
            <a:spLocks noGrp="1"/>
          </p:cNvSpPr>
          <p:nvPr>
            <p:ph type="body" sz="quarter" idx="3"/>
          </p:nvPr>
        </p:nvSpPr>
        <p:spPr>
          <a:xfrm>
            <a:off x="938622" y="3418663"/>
            <a:ext cx="7511232" cy="2796003"/>
          </a:xfrm>
          <a:prstGeom prst="rect">
            <a:avLst/>
          </a:prstGeom>
        </p:spPr>
        <p:txBody>
          <a:bodyPr vert="horz" lIns="72613" tIns="36306" rIns="72613" bIns="36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6746458"/>
            <a:ext cx="4068490" cy="356017"/>
          </a:xfrm>
          <a:prstGeom prst="rect">
            <a:avLst/>
          </a:prstGeom>
        </p:spPr>
        <p:txBody>
          <a:bodyPr vert="horz" lIns="72613" tIns="36306" rIns="72613" bIns="36306" rtlCol="0" anchor="b"/>
          <a:lstStyle>
            <a:lvl1pPr algn="l">
              <a:defRPr sz="1000"/>
            </a:lvl1pPr>
          </a:lstStyle>
          <a:p>
            <a:endParaRPr lang="en-NZ"/>
          </a:p>
        </p:txBody>
      </p:sp>
      <p:sp>
        <p:nvSpPr>
          <p:cNvPr id="7" name="Slide Number Placeholder 6"/>
          <p:cNvSpPr>
            <a:spLocks noGrp="1"/>
          </p:cNvSpPr>
          <p:nvPr>
            <p:ph type="sldNum" sz="quarter" idx="5"/>
          </p:nvPr>
        </p:nvSpPr>
        <p:spPr>
          <a:xfrm>
            <a:off x="5317726" y="6746458"/>
            <a:ext cx="4068490" cy="356017"/>
          </a:xfrm>
          <a:prstGeom prst="rect">
            <a:avLst/>
          </a:prstGeom>
        </p:spPr>
        <p:txBody>
          <a:bodyPr vert="horz" lIns="72613" tIns="36306" rIns="72613" bIns="36306" rtlCol="0" anchor="b"/>
          <a:lstStyle>
            <a:lvl1pPr algn="r">
              <a:defRPr sz="1000"/>
            </a:lvl1pPr>
          </a:lstStyle>
          <a:p>
            <a:fld id="{914C1980-97A1-47DF-B890-C14612CBAFBD}" type="slidenum">
              <a:rPr lang="en-NZ" smtClean="0"/>
              <a:t>‹#›</a:t>
            </a:fld>
            <a:endParaRPr lang="en-NZ"/>
          </a:p>
        </p:txBody>
      </p:sp>
    </p:spTree>
    <p:extLst>
      <p:ext uri="{BB962C8B-B14F-4D97-AF65-F5344CB8AC3E}">
        <p14:creationId xmlns:p14="http://schemas.microsoft.com/office/powerpoint/2010/main" val="131688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4C1980-97A1-47DF-B890-C14612CBAFBD}" type="slidenum">
              <a:rPr lang="en-NZ" smtClean="0"/>
              <a:t>5</a:t>
            </a:fld>
            <a:endParaRPr lang="en-NZ"/>
          </a:p>
        </p:txBody>
      </p:sp>
    </p:spTree>
    <p:extLst>
      <p:ext uri="{BB962C8B-B14F-4D97-AF65-F5344CB8AC3E}">
        <p14:creationId xmlns:p14="http://schemas.microsoft.com/office/powerpoint/2010/main" val="45811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4C1980-97A1-47DF-B890-C14612CBAFBD}" type="slidenum">
              <a:rPr lang="en-NZ" smtClean="0"/>
              <a:t>8</a:t>
            </a:fld>
            <a:endParaRPr lang="en-NZ"/>
          </a:p>
        </p:txBody>
      </p:sp>
    </p:spTree>
    <p:extLst>
      <p:ext uri="{BB962C8B-B14F-4D97-AF65-F5344CB8AC3E}">
        <p14:creationId xmlns:p14="http://schemas.microsoft.com/office/powerpoint/2010/main" val="6497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4C1980-97A1-47DF-B890-C14612CBAFBD}" type="slidenum">
              <a:rPr lang="en-NZ" smtClean="0"/>
              <a:t>13</a:t>
            </a:fld>
            <a:endParaRPr lang="en-NZ"/>
          </a:p>
        </p:txBody>
      </p:sp>
    </p:spTree>
    <p:extLst>
      <p:ext uri="{BB962C8B-B14F-4D97-AF65-F5344CB8AC3E}">
        <p14:creationId xmlns:p14="http://schemas.microsoft.com/office/powerpoint/2010/main" val="3747527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392564" y="6644665"/>
            <a:ext cx="3808933" cy="917016"/>
          </a:xfrm>
          <a:prstGeom prst="rect">
            <a:avLst/>
          </a:prstGeom>
        </p:spPr>
      </p:pic>
      <p:pic>
        <p:nvPicPr>
          <p:cNvPr id="17" name="bg object 17"/>
          <p:cNvPicPr/>
          <p:nvPr/>
        </p:nvPicPr>
        <p:blipFill>
          <a:blip r:embed="rId3" cstate="print"/>
          <a:stretch>
            <a:fillRect/>
          </a:stretch>
        </p:blipFill>
        <p:spPr>
          <a:xfrm>
            <a:off x="10947" y="1676"/>
            <a:ext cx="13190550" cy="7560005"/>
          </a:xfrm>
          <a:prstGeom prst="rect">
            <a:avLst/>
          </a:prstGeom>
        </p:spPr>
      </p:pic>
      <p:sp>
        <p:nvSpPr>
          <p:cNvPr id="18" name="bg object 18"/>
          <p:cNvSpPr/>
          <p:nvPr/>
        </p:nvSpPr>
        <p:spPr>
          <a:xfrm>
            <a:off x="5473" y="3123"/>
            <a:ext cx="13196569" cy="7557134"/>
          </a:xfrm>
          <a:custGeom>
            <a:avLst/>
            <a:gdLst/>
            <a:ahLst/>
            <a:cxnLst/>
            <a:rect l="l" t="t" r="r" b="b"/>
            <a:pathLst>
              <a:path w="13196569" h="7557134">
                <a:moveTo>
                  <a:pt x="13196023" y="0"/>
                </a:moveTo>
                <a:lnTo>
                  <a:pt x="0" y="0"/>
                </a:lnTo>
                <a:lnTo>
                  <a:pt x="0" y="7557122"/>
                </a:lnTo>
                <a:lnTo>
                  <a:pt x="13196023" y="7557122"/>
                </a:lnTo>
                <a:lnTo>
                  <a:pt x="13196023" y="0"/>
                </a:lnTo>
                <a:close/>
              </a:path>
            </a:pathLst>
          </a:custGeom>
          <a:solidFill>
            <a:srgbClr val="FFFFFF">
              <a:alpha val="59999"/>
            </a:srgbClr>
          </a:solidFill>
        </p:spPr>
        <p:txBody>
          <a:bodyPr wrap="square" lIns="0" tIns="0" rIns="0" bIns="0" rtlCol="0"/>
          <a:lstStyle/>
          <a:p>
            <a:endParaRPr/>
          </a:p>
        </p:txBody>
      </p:sp>
      <p:sp>
        <p:nvSpPr>
          <p:cNvPr id="19" name="bg object 19"/>
          <p:cNvSpPr/>
          <p:nvPr/>
        </p:nvSpPr>
        <p:spPr>
          <a:xfrm>
            <a:off x="0" y="0"/>
            <a:ext cx="13201650" cy="7560945"/>
          </a:xfrm>
          <a:custGeom>
            <a:avLst/>
            <a:gdLst/>
            <a:ahLst/>
            <a:cxnLst/>
            <a:rect l="l" t="t" r="r" b="b"/>
            <a:pathLst>
              <a:path w="13201650" h="7560945">
                <a:moveTo>
                  <a:pt x="13201497" y="0"/>
                </a:moveTo>
                <a:lnTo>
                  <a:pt x="0" y="0"/>
                </a:lnTo>
                <a:lnTo>
                  <a:pt x="0" y="7560767"/>
                </a:lnTo>
                <a:lnTo>
                  <a:pt x="13201497" y="7560767"/>
                </a:lnTo>
                <a:lnTo>
                  <a:pt x="13201497" y="0"/>
                </a:lnTo>
                <a:close/>
              </a:path>
            </a:pathLst>
          </a:custGeom>
          <a:solidFill>
            <a:srgbClr val="1F2F42"/>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6600749" y="0"/>
            <a:ext cx="6600761" cy="7560766"/>
          </a:xfrm>
          <a:prstGeom prst="rect">
            <a:avLst/>
          </a:prstGeom>
        </p:spPr>
      </p:pic>
      <p:pic>
        <p:nvPicPr>
          <p:cNvPr id="21" name="bg object 21"/>
          <p:cNvPicPr/>
          <p:nvPr/>
        </p:nvPicPr>
        <p:blipFill>
          <a:blip r:embed="rId5" cstate="print"/>
          <a:stretch>
            <a:fillRect/>
          </a:stretch>
        </p:blipFill>
        <p:spPr>
          <a:xfrm>
            <a:off x="972197" y="721346"/>
            <a:ext cx="1161681" cy="1079284"/>
          </a:xfrm>
          <a:prstGeom prst="rect">
            <a:avLst/>
          </a:prstGeom>
        </p:spPr>
      </p:pic>
      <p:pic>
        <p:nvPicPr>
          <p:cNvPr id="22" name="bg object 22"/>
          <p:cNvPicPr/>
          <p:nvPr/>
        </p:nvPicPr>
        <p:blipFill>
          <a:blip r:embed="rId6" cstate="print"/>
          <a:stretch>
            <a:fillRect/>
          </a:stretch>
        </p:blipFill>
        <p:spPr>
          <a:xfrm>
            <a:off x="972197" y="758405"/>
            <a:ext cx="1161681" cy="1042225"/>
          </a:xfrm>
          <a:prstGeom prst="rect">
            <a:avLst/>
          </a:prstGeom>
        </p:spPr>
      </p:pic>
      <p:sp>
        <p:nvSpPr>
          <p:cNvPr id="23" name="bg object 23"/>
          <p:cNvSpPr/>
          <p:nvPr/>
        </p:nvSpPr>
        <p:spPr>
          <a:xfrm>
            <a:off x="908888" y="657211"/>
            <a:ext cx="1288415" cy="1207770"/>
          </a:xfrm>
          <a:custGeom>
            <a:avLst/>
            <a:gdLst/>
            <a:ahLst/>
            <a:cxnLst/>
            <a:rect l="l" t="t" r="r" b="b"/>
            <a:pathLst>
              <a:path w="1288414" h="1207770">
                <a:moveTo>
                  <a:pt x="538213" y="704126"/>
                </a:moveTo>
                <a:lnTo>
                  <a:pt x="532498" y="655967"/>
                </a:lnTo>
                <a:lnTo>
                  <a:pt x="515353" y="619302"/>
                </a:lnTo>
                <a:lnTo>
                  <a:pt x="465162" y="590308"/>
                </a:lnTo>
                <a:lnTo>
                  <a:pt x="441363" y="588365"/>
                </a:lnTo>
                <a:lnTo>
                  <a:pt x="427913" y="589140"/>
                </a:lnTo>
                <a:lnTo>
                  <a:pt x="384822" y="600621"/>
                </a:lnTo>
                <a:lnTo>
                  <a:pt x="342430" y="623836"/>
                </a:lnTo>
                <a:lnTo>
                  <a:pt x="329488" y="633704"/>
                </a:lnTo>
                <a:lnTo>
                  <a:pt x="317461" y="598170"/>
                </a:lnTo>
                <a:lnTo>
                  <a:pt x="272338" y="598170"/>
                </a:lnTo>
                <a:lnTo>
                  <a:pt x="272338" y="895210"/>
                </a:lnTo>
                <a:lnTo>
                  <a:pt x="339712" y="895210"/>
                </a:lnTo>
                <a:lnTo>
                  <a:pt x="339712" y="687590"/>
                </a:lnTo>
                <a:lnTo>
                  <a:pt x="363334" y="669645"/>
                </a:lnTo>
                <a:lnTo>
                  <a:pt x="385432" y="656818"/>
                </a:lnTo>
                <a:lnTo>
                  <a:pt x="406031" y="649109"/>
                </a:lnTo>
                <a:lnTo>
                  <a:pt x="425132" y="646544"/>
                </a:lnTo>
                <a:lnTo>
                  <a:pt x="444868" y="650417"/>
                </a:lnTo>
                <a:lnTo>
                  <a:pt x="458965" y="662025"/>
                </a:lnTo>
                <a:lnTo>
                  <a:pt x="467423" y="681355"/>
                </a:lnTo>
                <a:lnTo>
                  <a:pt x="470242" y="708418"/>
                </a:lnTo>
                <a:lnTo>
                  <a:pt x="470242" y="895210"/>
                </a:lnTo>
                <a:lnTo>
                  <a:pt x="538213" y="895210"/>
                </a:lnTo>
                <a:lnTo>
                  <a:pt x="538213" y="704126"/>
                </a:lnTo>
                <a:close/>
              </a:path>
              <a:path w="1288414" h="1207770">
                <a:moveTo>
                  <a:pt x="856411" y="598170"/>
                </a:moveTo>
                <a:lnTo>
                  <a:pt x="788441" y="598170"/>
                </a:lnTo>
                <a:lnTo>
                  <a:pt x="788441" y="805802"/>
                </a:lnTo>
                <a:lnTo>
                  <a:pt x="764832" y="823760"/>
                </a:lnTo>
                <a:lnTo>
                  <a:pt x="742721" y="836574"/>
                </a:lnTo>
                <a:lnTo>
                  <a:pt x="722122" y="844270"/>
                </a:lnTo>
                <a:lnTo>
                  <a:pt x="703021" y="846836"/>
                </a:lnTo>
                <a:lnTo>
                  <a:pt x="683285" y="842975"/>
                </a:lnTo>
                <a:lnTo>
                  <a:pt x="669188" y="831367"/>
                </a:lnTo>
                <a:lnTo>
                  <a:pt x="660730" y="812038"/>
                </a:lnTo>
                <a:lnTo>
                  <a:pt x="657910" y="784974"/>
                </a:lnTo>
                <a:lnTo>
                  <a:pt x="657910" y="598170"/>
                </a:lnTo>
                <a:lnTo>
                  <a:pt x="590537" y="598170"/>
                </a:lnTo>
                <a:lnTo>
                  <a:pt x="590537" y="789266"/>
                </a:lnTo>
                <a:lnTo>
                  <a:pt x="596557" y="839901"/>
                </a:lnTo>
                <a:lnTo>
                  <a:pt x="614603" y="876071"/>
                </a:lnTo>
                <a:lnTo>
                  <a:pt x="644677" y="897775"/>
                </a:lnTo>
                <a:lnTo>
                  <a:pt x="686790" y="905014"/>
                </a:lnTo>
                <a:lnTo>
                  <a:pt x="700239" y="904252"/>
                </a:lnTo>
                <a:lnTo>
                  <a:pt x="743318" y="892759"/>
                </a:lnTo>
                <a:lnTo>
                  <a:pt x="785736" y="869581"/>
                </a:lnTo>
                <a:lnTo>
                  <a:pt x="798664" y="859701"/>
                </a:lnTo>
                <a:lnTo>
                  <a:pt x="810691" y="895210"/>
                </a:lnTo>
                <a:lnTo>
                  <a:pt x="856411" y="895210"/>
                </a:lnTo>
                <a:lnTo>
                  <a:pt x="856411" y="598170"/>
                </a:lnTo>
                <a:close/>
              </a:path>
              <a:path w="1288414" h="1207770">
                <a:moveTo>
                  <a:pt x="976579" y="597903"/>
                </a:moveTo>
                <a:lnTo>
                  <a:pt x="908608" y="597903"/>
                </a:lnTo>
                <a:lnTo>
                  <a:pt x="908608" y="894943"/>
                </a:lnTo>
                <a:lnTo>
                  <a:pt x="976579" y="894943"/>
                </a:lnTo>
                <a:lnTo>
                  <a:pt x="976579" y="597903"/>
                </a:lnTo>
                <a:close/>
              </a:path>
              <a:path w="1288414" h="1207770">
                <a:moveTo>
                  <a:pt x="982002" y="509092"/>
                </a:moveTo>
                <a:lnTo>
                  <a:pt x="964082" y="475399"/>
                </a:lnTo>
                <a:lnTo>
                  <a:pt x="941705" y="468668"/>
                </a:lnTo>
                <a:lnTo>
                  <a:pt x="933869" y="469417"/>
                </a:lnTo>
                <a:lnTo>
                  <a:pt x="903312" y="501116"/>
                </a:lnTo>
                <a:lnTo>
                  <a:pt x="902601" y="509092"/>
                </a:lnTo>
                <a:lnTo>
                  <a:pt x="903287" y="517347"/>
                </a:lnTo>
                <a:lnTo>
                  <a:pt x="933627" y="549389"/>
                </a:lnTo>
                <a:lnTo>
                  <a:pt x="941705" y="550125"/>
                </a:lnTo>
                <a:lnTo>
                  <a:pt x="949794" y="549389"/>
                </a:lnTo>
                <a:lnTo>
                  <a:pt x="979068" y="524941"/>
                </a:lnTo>
                <a:lnTo>
                  <a:pt x="982002" y="509092"/>
                </a:lnTo>
                <a:close/>
              </a:path>
              <a:path w="1288414" h="1207770">
                <a:moveTo>
                  <a:pt x="1288288" y="842149"/>
                </a:moveTo>
                <a:lnTo>
                  <a:pt x="1280756" y="792441"/>
                </a:lnTo>
                <a:lnTo>
                  <a:pt x="1265682" y="743813"/>
                </a:lnTo>
                <a:lnTo>
                  <a:pt x="1243088" y="697001"/>
                </a:lnTo>
                <a:lnTo>
                  <a:pt x="1224978" y="665645"/>
                </a:lnTo>
                <a:lnTo>
                  <a:pt x="1224978" y="867194"/>
                </a:lnTo>
                <a:lnTo>
                  <a:pt x="1220812" y="914476"/>
                </a:lnTo>
                <a:lnTo>
                  <a:pt x="1208328" y="960818"/>
                </a:lnTo>
                <a:lnTo>
                  <a:pt x="1187526" y="1005306"/>
                </a:lnTo>
                <a:lnTo>
                  <a:pt x="1159408" y="1045578"/>
                </a:lnTo>
                <a:lnTo>
                  <a:pt x="1125499" y="1079563"/>
                </a:lnTo>
                <a:lnTo>
                  <a:pt x="1086637" y="1106805"/>
                </a:lnTo>
                <a:lnTo>
                  <a:pt x="1043609" y="1126845"/>
                </a:lnTo>
                <a:lnTo>
                  <a:pt x="997229" y="1139202"/>
                </a:lnTo>
                <a:lnTo>
                  <a:pt x="948309" y="1143431"/>
                </a:lnTo>
                <a:lnTo>
                  <a:pt x="339979" y="1143431"/>
                </a:lnTo>
                <a:lnTo>
                  <a:pt x="291045" y="1139202"/>
                </a:lnTo>
                <a:lnTo>
                  <a:pt x="244678" y="1126845"/>
                </a:lnTo>
                <a:lnTo>
                  <a:pt x="201650" y="1106805"/>
                </a:lnTo>
                <a:lnTo>
                  <a:pt x="162775" y="1079563"/>
                </a:lnTo>
                <a:lnTo>
                  <a:pt x="128879" y="1045578"/>
                </a:lnTo>
                <a:lnTo>
                  <a:pt x="100761" y="1005306"/>
                </a:lnTo>
                <a:lnTo>
                  <a:pt x="79946" y="960818"/>
                </a:lnTo>
                <a:lnTo>
                  <a:pt x="67462" y="914476"/>
                </a:lnTo>
                <a:lnTo>
                  <a:pt x="63309" y="867194"/>
                </a:lnTo>
                <a:lnTo>
                  <a:pt x="67462" y="819912"/>
                </a:lnTo>
                <a:lnTo>
                  <a:pt x="79946" y="773557"/>
                </a:lnTo>
                <a:lnTo>
                  <a:pt x="100761" y="729068"/>
                </a:lnTo>
                <a:lnTo>
                  <a:pt x="404914" y="202247"/>
                </a:lnTo>
                <a:lnTo>
                  <a:pt x="433031" y="161988"/>
                </a:lnTo>
                <a:lnTo>
                  <a:pt x="466940" y="128003"/>
                </a:lnTo>
                <a:lnTo>
                  <a:pt x="505802" y="100761"/>
                </a:lnTo>
                <a:lnTo>
                  <a:pt x="548830" y="80721"/>
                </a:lnTo>
                <a:lnTo>
                  <a:pt x="595210" y="68364"/>
                </a:lnTo>
                <a:lnTo>
                  <a:pt x="644144" y="64135"/>
                </a:lnTo>
                <a:lnTo>
                  <a:pt x="693077" y="68364"/>
                </a:lnTo>
                <a:lnTo>
                  <a:pt x="739457" y="80721"/>
                </a:lnTo>
                <a:lnTo>
                  <a:pt x="782485" y="100761"/>
                </a:lnTo>
                <a:lnTo>
                  <a:pt x="821347" y="128016"/>
                </a:lnTo>
                <a:lnTo>
                  <a:pt x="855243" y="162001"/>
                </a:lnTo>
                <a:lnTo>
                  <a:pt x="883361" y="202260"/>
                </a:lnTo>
                <a:lnTo>
                  <a:pt x="1187526" y="729068"/>
                </a:lnTo>
                <a:lnTo>
                  <a:pt x="1208328" y="773557"/>
                </a:lnTo>
                <a:lnTo>
                  <a:pt x="1220812" y="819912"/>
                </a:lnTo>
                <a:lnTo>
                  <a:pt x="1224978" y="867194"/>
                </a:lnTo>
                <a:lnTo>
                  <a:pt x="1224978" y="665645"/>
                </a:lnTo>
                <a:lnTo>
                  <a:pt x="938911" y="170180"/>
                </a:lnTo>
                <a:lnTo>
                  <a:pt x="909662" y="127203"/>
                </a:lnTo>
                <a:lnTo>
                  <a:pt x="875080" y="89839"/>
                </a:lnTo>
                <a:lnTo>
                  <a:pt x="842911" y="64135"/>
                </a:lnTo>
                <a:lnTo>
                  <a:pt x="792429" y="33426"/>
                </a:lnTo>
                <a:lnTo>
                  <a:pt x="745617" y="15100"/>
                </a:lnTo>
                <a:lnTo>
                  <a:pt x="695972" y="3835"/>
                </a:lnTo>
                <a:lnTo>
                  <a:pt x="644144" y="0"/>
                </a:lnTo>
                <a:lnTo>
                  <a:pt x="592289" y="3835"/>
                </a:lnTo>
                <a:lnTo>
                  <a:pt x="542645" y="15100"/>
                </a:lnTo>
                <a:lnTo>
                  <a:pt x="495833" y="33426"/>
                </a:lnTo>
                <a:lnTo>
                  <a:pt x="452462" y="58470"/>
                </a:lnTo>
                <a:lnTo>
                  <a:pt x="413181" y="89852"/>
                </a:lnTo>
                <a:lnTo>
                  <a:pt x="378612" y="127215"/>
                </a:lnTo>
                <a:lnTo>
                  <a:pt x="349364" y="170192"/>
                </a:lnTo>
                <a:lnTo>
                  <a:pt x="45212" y="697001"/>
                </a:lnTo>
                <a:lnTo>
                  <a:pt x="22606" y="743813"/>
                </a:lnTo>
                <a:lnTo>
                  <a:pt x="7531" y="792441"/>
                </a:lnTo>
                <a:lnTo>
                  <a:pt x="0" y="842149"/>
                </a:lnTo>
                <a:lnTo>
                  <a:pt x="0" y="892225"/>
                </a:lnTo>
                <a:lnTo>
                  <a:pt x="7531" y="941933"/>
                </a:lnTo>
                <a:lnTo>
                  <a:pt x="22606" y="990561"/>
                </a:lnTo>
                <a:lnTo>
                  <a:pt x="45212" y="1037386"/>
                </a:lnTo>
                <a:lnTo>
                  <a:pt x="74447" y="1080363"/>
                </a:lnTo>
                <a:lnTo>
                  <a:pt x="109029" y="1117727"/>
                </a:lnTo>
                <a:lnTo>
                  <a:pt x="148310" y="1149108"/>
                </a:lnTo>
                <a:lnTo>
                  <a:pt x="191668" y="1174140"/>
                </a:lnTo>
                <a:lnTo>
                  <a:pt x="238493" y="1192466"/>
                </a:lnTo>
                <a:lnTo>
                  <a:pt x="288137" y="1203731"/>
                </a:lnTo>
                <a:lnTo>
                  <a:pt x="339979" y="1207566"/>
                </a:lnTo>
                <a:lnTo>
                  <a:pt x="948309" y="1207566"/>
                </a:lnTo>
                <a:lnTo>
                  <a:pt x="1000150" y="1203731"/>
                </a:lnTo>
                <a:lnTo>
                  <a:pt x="1049794" y="1192466"/>
                </a:lnTo>
                <a:lnTo>
                  <a:pt x="1096606" y="1174140"/>
                </a:lnTo>
                <a:lnTo>
                  <a:pt x="1139977" y="1149108"/>
                </a:lnTo>
                <a:lnTo>
                  <a:pt x="1147076" y="1143431"/>
                </a:lnTo>
                <a:lnTo>
                  <a:pt x="1179258" y="1117727"/>
                </a:lnTo>
                <a:lnTo>
                  <a:pt x="1213840" y="1080363"/>
                </a:lnTo>
                <a:lnTo>
                  <a:pt x="1243088" y="1037386"/>
                </a:lnTo>
                <a:lnTo>
                  <a:pt x="1265682" y="990561"/>
                </a:lnTo>
                <a:lnTo>
                  <a:pt x="1280756" y="941933"/>
                </a:lnTo>
                <a:lnTo>
                  <a:pt x="1288288" y="892225"/>
                </a:lnTo>
                <a:lnTo>
                  <a:pt x="1288288" y="842149"/>
                </a:lnTo>
                <a:close/>
              </a:path>
            </a:pathLst>
          </a:custGeom>
          <a:solidFill>
            <a:srgbClr val="FFFFFF"/>
          </a:solidFill>
        </p:spPr>
        <p:txBody>
          <a:bodyPr wrap="square" lIns="0" tIns="0" rIns="0" bIns="0" rtlCol="0"/>
          <a:lstStyle/>
          <a:p>
            <a:endParaRPr/>
          </a:p>
        </p:txBody>
      </p:sp>
      <p:sp>
        <p:nvSpPr>
          <p:cNvPr id="24" name="bg object 24"/>
          <p:cNvSpPr/>
          <p:nvPr/>
        </p:nvSpPr>
        <p:spPr>
          <a:xfrm>
            <a:off x="844586" y="593257"/>
            <a:ext cx="1417320" cy="1336040"/>
          </a:xfrm>
          <a:custGeom>
            <a:avLst/>
            <a:gdLst/>
            <a:ahLst/>
            <a:cxnLst/>
            <a:rect l="l" t="t" r="r" b="b"/>
            <a:pathLst>
              <a:path w="1417320" h="1336039">
                <a:moveTo>
                  <a:pt x="708446" y="0"/>
                </a:moveTo>
                <a:lnTo>
                  <a:pt x="660349" y="2765"/>
                </a:lnTo>
                <a:lnTo>
                  <a:pt x="613732" y="10927"/>
                </a:lnTo>
                <a:lnTo>
                  <a:pt x="568946" y="24282"/>
                </a:lnTo>
                <a:lnTo>
                  <a:pt x="526342" y="42629"/>
                </a:lnTo>
                <a:lnTo>
                  <a:pt x="486269" y="65765"/>
                </a:lnTo>
                <a:lnTo>
                  <a:pt x="449078" y="93488"/>
                </a:lnTo>
                <a:lnTo>
                  <a:pt x="415118" y="125597"/>
                </a:lnTo>
                <a:lnTo>
                  <a:pt x="384740" y="161887"/>
                </a:lnTo>
                <a:lnTo>
                  <a:pt x="358295" y="202158"/>
                </a:lnTo>
                <a:lnTo>
                  <a:pt x="54130" y="728980"/>
                </a:lnTo>
                <a:lnTo>
                  <a:pt x="32478" y="772016"/>
                </a:lnTo>
                <a:lnTo>
                  <a:pt x="16239" y="816468"/>
                </a:lnTo>
                <a:lnTo>
                  <a:pt x="5413" y="861932"/>
                </a:lnTo>
                <a:lnTo>
                  <a:pt x="0" y="908001"/>
                </a:lnTo>
                <a:lnTo>
                  <a:pt x="0" y="954277"/>
                </a:lnTo>
                <a:lnTo>
                  <a:pt x="5413" y="1000348"/>
                </a:lnTo>
                <a:lnTo>
                  <a:pt x="16239" y="1045814"/>
                </a:lnTo>
                <a:lnTo>
                  <a:pt x="32478" y="1090269"/>
                </a:lnTo>
                <a:lnTo>
                  <a:pt x="54130" y="1133309"/>
                </a:lnTo>
                <a:lnTo>
                  <a:pt x="80572" y="1173580"/>
                </a:lnTo>
                <a:lnTo>
                  <a:pt x="110948" y="1209869"/>
                </a:lnTo>
                <a:lnTo>
                  <a:pt x="144907" y="1241976"/>
                </a:lnTo>
                <a:lnTo>
                  <a:pt x="182099" y="1269697"/>
                </a:lnTo>
                <a:lnTo>
                  <a:pt x="222173" y="1292831"/>
                </a:lnTo>
                <a:lnTo>
                  <a:pt x="264779" y="1311176"/>
                </a:lnTo>
                <a:lnTo>
                  <a:pt x="309566" y="1324530"/>
                </a:lnTo>
                <a:lnTo>
                  <a:pt x="356183" y="1332690"/>
                </a:lnTo>
                <a:lnTo>
                  <a:pt x="404281" y="1335455"/>
                </a:lnTo>
                <a:lnTo>
                  <a:pt x="1012611" y="1335455"/>
                </a:lnTo>
                <a:lnTo>
                  <a:pt x="1060709" y="1332690"/>
                </a:lnTo>
                <a:lnTo>
                  <a:pt x="1107326" y="1324530"/>
                </a:lnTo>
                <a:lnTo>
                  <a:pt x="1152112" y="1311176"/>
                </a:lnTo>
                <a:lnTo>
                  <a:pt x="1194716" y="1292831"/>
                </a:lnTo>
                <a:lnTo>
                  <a:pt x="1231647" y="1271511"/>
                </a:lnTo>
                <a:lnTo>
                  <a:pt x="404281" y="1271511"/>
                </a:lnTo>
                <a:lnTo>
                  <a:pt x="352437" y="1267676"/>
                </a:lnTo>
                <a:lnTo>
                  <a:pt x="302793" y="1256414"/>
                </a:lnTo>
                <a:lnTo>
                  <a:pt x="255976" y="1238085"/>
                </a:lnTo>
                <a:lnTo>
                  <a:pt x="212613" y="1213050"/>
                </a:lnTo>
                <a:lnTo>
                  <a:pt x="173331" y="1181672"/>
                </a:lnTo>
                <a:lnTo>
                  <a:pt x="138756" y="1144312"/>
                </a:lnTo>
                <a:lnTo>
                  <a:pt x="109514" y="1101331"/>
                </a:lnTo>
                <a:lnTo>
                  <a:pt x="86911" y="1054514"/>
                </a:lnTo>
                <a:lnTo>
                  <a:pt x="71842" y="1005888"/>
                </a:lnTo>
                <a:lnTo>
                  <a:pt x="64308" y="956176"/>
                </a:lnTo>
                <a:lnTo>
                  <a:pt x="64308" y="906103"/>
                </a:lnTo>
                <a:lnTo>
                  <a:pt x="71842" y="856394"/>
                </a:lnTo>
                <a:lnTo>
                  <a:pt x="86911" y="807770"/>
                </a:lnTo>
                <a:lnTo>
                  <a:pt x="109514" y="760958"/>
                </a:lnTo>
                <a:lnTo>
                  <a:pt x="413679" y="234137"/>
                </a:lnTo>
                <a:lnTo>
                  <a:pt x="442921" y="191151"/>
                </a:lnTo>
                <a:lnTo>
                  <a:pt x="477496" y="153787"/>
                </a:lnTo>
                <a:lnTo>
                  <a:pt x="516778" y="122407"/>
                </a:lnTo>
                <a:lnTo>
                  <a:pt x="560141" y="97371"/>
                </a:lnTo>
                <a:lnTo>
                  <a:pt x="606958" y="79041"/>
                </a:lnTo>
                <a:lnTo>
                  <a:pt x="656602" y="67779"/>
                </a:lnTo>
                <a:lnTo>
                  <a:pt x="708446" y="63944"/>
                </a:lnTo>
                <a:lnTo>
                  <a:pt x="927472" y="63944"/>
                </a:lnTo>
                <a:lnTo>
                  <a:pt x="890552" y="42629"/>
                </a:lnTo>
                <a:lnTo>
                  <a:pt x="847947" y="24282"/>
                </a:lnTo>
                <a:lnTo>
                  <a:pt x="803161" y="10927"/>
                </a:lnTo>
                <a:lnTo>
                  <a:pt x="756544" y="2765"/>
                </a:lnTo>
                <a:lnTo>
                  <a:pt x="708446" y="0"/>
                </a:lnTo>
                <a:close/>
              </a:path>
              <a:path w="1417320" h="1336039">
                <a:moveTo>
                  <a:pt x="927472" y="63944"/>
                </a:moveTo>
                <a:lnTo>
                  <a:pt x="708446" y="63944"/>
                </a:lnTo>
                <a:lnTo>
                  <a:pt x="760291" y="67779"/>
                </a:lnTo>
                <a:lnTo>
                  <a:pt x="809935" y="79044"/>
                </a:lnTo>
                <a:lnTo>
                  <a:pt x="856753" y="97375"/>
                </a:lnTo>
                <a:lnTo>
                  <a:pt x="900117" y="122412"/>
                </a:lnTo>
                <a:lnTo>
                  <a:pt x="939402" y="153793"/>
                </a:lnTo>
                <a:lnTo>
                  <a:pt x="973980" y="191155"/>
                </a:lnTo>
                <a:lnTo>
                  <a:pt x="1003226" y="234137"/>
                </a:lnTo>
                <a:lnTo>
                  <a:pt x="1307391" y="760958"/>
                </a:lnTo>
                <a:lnTo>
                  <a:pt x="1329990" y="807770"/>
                </a:lnTo>
                <a:lnTo>
                  <a:pt x="1345056" y="856394"/>
                </a:lnTo>
                <a:lnTo>
                  <a:pt x="1352589" y="906103"/>
                </a:lnTo>
                <a:lnTo>
                  <a:pt x="1352589" y="956176"/>
                </a:lnTo>
                <a:lnTo>
                  <a:pt x="1345056" y="1005888"/>
                </a:lnTo>
                <a:lnTo>
                  <a:pt x="1329990" y="1054514"/>
                </a:lnTo>
                <a:lnTo>
                  <a:pt x="1307391" y="1101331"/>
                </a:lnTo>
                <a:lnTo>
                  <a:pt x="1278145" y="1144312"/>
                </a:lnTo>
                <a:lnTo>
                  <a:pt x="1243567" y="1181672"/>
                </a:lnTo>
                <a:lnTo>
                  <a:pt x="1204282" y="1213050"/>
                </a:lnTo>
                <a:lnTo>
                  <a:pt x="1160918" y="1238085"/>
                </a:lnTo>
                <a:lnTo>
                  <a:pt x="1114100" y="1256414"/>
                </a:lnTo>
                <a:lnTo>
                  <a:pt x="1064456" y="1267676"/>
                </a:lnTo>
                <a:lnTo>
                  <a:pt x="1012611" y="1271511"/>
                </a:lnTo>
                <a:lnTo>
                  <a:pt x="1231647" y="1271511"/>
                </a:lnTo>
                <a:lnTo>
                  <a:pt x="1271980" y="1241976"/>
                </a:lnTo>
                <a:lnTo>
                  <a:pt x="1305940" y="1209869"/>
                </a:lnTo>
                <a:lnTo>
                  <a:pt x="1336318" y="1173580"/>
                </a:lnTo>
                <a:lnTo>
                  <a:pt x="1362763" y="1133309"/>
                </a:lnTo>
                <a:lnTo>
                  <a:pt x="1384419" y="1090269"/>
                </a:lnTo>
                <a:lnTo>
                  <a:pt x="1400661" y="1045814"/>
                </a:lnTo>
                <a:lnTo>
                  <a:pt x="1411489" y="1000348"/>
                </a:lnTo>
                <a:lnTo>
                  <a:pt x="1416903" y="954277"/>
                </a:lnTo>
                <a:lnTo>
                  <a:pt x="1416903" y="908001"/>
                </a:lnTo>
                <a:lnTo>
                  <a:pt x="1411489" y="861928"/>
                </a:lnTo>
                <a:lnTo>
                  <a:pt x="1400661" y="816462"/>
                </a:lnTo>
                <a:lnTo>
                  <a:pt x="1384419" y="772007"/>
                </a:lnTo>
                <a:lnTo>
                  <a:pt x="1362763" y="728967"/>
                </a:lnTo>
                <a:lnTo>
                  <a:pt x="1058611" y="202158"/>
                </a:lnTo>
                <a:lnTo>
                  <a:pt x="1032161" y="161887"/>
                </a:lnTo>
                <a:lnTo>
                  <a:pt x="1001781" y="125597"/>
                </a:lnTo>
                <a:lnTo>
                  <a:pt x="967819" y="93488"/>
                </a:lnTo>
                <a:lnTo>
                  <a:pt x="930626" y="65765"/>
                </a:lnTo>
                <a:lnTo>
                  <a:pt x="927472" y="63944"/>
                </a:lnTo>
                <a:close/>
              </a:path>
            </a:pathLst>
          </a:custGeom>
          <a:solidFill>
            <a:srgbClr val="E6E0D7"/>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2407742" y="1388872"/>
            <a:ext cx="2725635" cy="217576"/>
          </a:xfrm>
          <a:prstGeom prst="rect">
            <a:avLst/>
          </a:prstGeom>
        </p:spPr>
      </p:pic>
      <p:sp>
        <p:nvSpPr>
          <p:cNvPr id="2" name="Holder 2"/>
          <p:cNvSpPr>
            <a:spLocks noGrp="1"/>
          </p:cNvSpPr>
          <p:nvPr>
            <p:ph type="ctrTitle"/>
          </p:nvPr>
        </p:nvSpPr>
        <p:spPr>
          <a:xfrm>
            <a:off x="822225" y="2773373"/>
            <a:ext cx="11557198" cy="124967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80247" y="4238752"/>
            <a:ext cx="9241155" cy="18923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CCCCC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949" y="3117"/>
            <a:ext cx="13190549" cy="7556529"/>
          </a:xfrm>
          <a:prstGeom prst="rect">
            <a:avLst/>
          </a:prstGeom>
        </p:spPr>
      </p:pic>
      <p:sp>
        <p:nvSpPr>
          <p:cNvPr id="17" name="bg object 17"/>
          <p:cNvSpPr/>
          <p:nvPr/>
        </p:nvSpPr>
        <p:spPr>
          <a:xfrm>
            <a:off x="0" y="0"/>
            <a:ext cx="2298065" cy="7560945"/>
          </a:xfrm>
          <a:custGeom>
            <a:avLst/>
            <a:gdLst/>
            <a:ahLst/>
            <a:cxnLst/>
            <a:rect l="l" t="t" r="r" b="b"/>
            <a:pathLst>
              <a:path w="2298065" h="7560945">
                <a:moveTo>
                  <a:pt x="2297582" y="0"/>
                </a:moveTo>
                <a:lnTo>
                  <a:pt x="0" y="0"/>
                </a:lnTo>
                <a:lnTo>
                  <a:pt x="0" y="7560767"/>
                </a:lnTo>
                <a:lnTo>
                  <a:pt x="2297582" y="7560767"/>
                </a:lnTo>
                <a:lnTo>
                  <a:pt x="2297582" y="0"/>
                </a:lnTo>
                <a:close/>
              </a:path>
            </a:pathLst>
          </a:custGeom>
          <a:solidFill>
            <a:srgbClr val="1F2F42"/>
          </a:solidFill>
        </p:spPr>
        <p:txBody>
          <a:bodyPr wrap="square" lIns="0" tIns="0" rIns="0" bIns="0" rtlCol="0"/>
          <a:lstStyle/>
          <a:p>
            <a:endParaRPr/>
          </a:p>
        </p:txBody>
      </p:sp>
      <p:sp>
        <p:nvSpPr>
          <p:cNvPr id="18" name="bg object 18"/>
          <p:cNvSpPr/>
          <p:nvPr/>
        </p:nvSpPr>
        <p:spPr>
          <a:xfrm>
            <a:off x="690619" y="329244"/>
            <a:ext cx="916305" cy="862330"/>
          </a:xfrm>
          <a:custGeom>
            <a:avLst/>
            <a:gdLst/>
            <a:ahLst/>
            <a:cxnLst/>
            <a:rect l="l" t="t" r="r" b="b"/>
            <a:pathLst>
              <a:path w="916305" h="862330">
                <a:moveTo>
                  <a:pt x="457444" y="0"/>
                </a:moveTo>
                <a:lnTo>
                  <a:pt x="411230" y="3810"/>
                </a:lnTo>
                <a:lnTo>
                  <a:pt x="367479" y="15240"/>
                </a:lnTo>
                <a:lnTo>
                  <a:pt x="326905" y="34290"/>
                </a:lnTo>
                <a:lnTo>
                  <a:pt x="290225" y="59690"/>
                </a:lnTo>
                <a:lnTo>
                  <a:pt x="258155" y="92709"/>
                </a:lnTo>
                <a:lnTo>
                  <a:pt x="231409" y="130809"/>
                </a:lnTo>
                <a:lnTo>
                  <a:pt x="34940" y="471170"/>
                </a:lnTo>
                <a:lnTo>
                  <a:pt x="15467" y="513080"/>
                </a:lnTo>
                <a:lnTo>
                  <a:pt x="3783" y="557530"/>
                </a:lnTo>
                <a:lnTo>
                  <a:pt x="0" y="600710"/>
                </a:lnTo>
                <a:lnTo>
                  <a:pt x="0" y="603250"/>
                </a:lnTo>
                <a:lnTo>
                  <a:pt x="3783" y="646430"/>
                </a:lnTo>
                <a:lnTo>
                  <a:pt x="15467" y="689610"/>
                </a:lnTo>
                <a:lnTo>
                  <a:pt x="34940" y="732790"/>
                </a:lnTo>
                <a:lnTo>
                  <a:pt x="61350" y="770890"/>
                </a:lnTo>
                <a:lnTo>
                  <a:pt x="93324" y="802640"/>
                </a:lnTo>
                <a:lnTo>
                  <a:pt x="130070" y="828040"/>
                </a:lnTo>
                <a:lnTo>
                  <a:pt x="170790" y="847090"/>
                </a:lnTo>
                <a:lnTo>
                  <a:pt x="214690" y="858519"/>
                </a:lnTo>
                <a:lnTo>
                  <a:pt x="260975" y="862330"/>
                </a:lnTo>
                <a:lnTo>
                  <a:pt x="653913" y="862330"/>
                </a:lnTo>
                <a:lnTo>
                  <a:pt x="700198" y="858519"/>
                </a:lnTo>
                <a:lnTo>
                  <a:pt x="744098" y="847090"/>
                </a:lnTo>
                <a:lnTo>
                  <a:pt x="784820" y="828040"/>
                </a:lnTo>
                <a:lnTo>
                  <a:pt x="795844" y="820419"/>
                </a:lnTo>
                <a:lnTo>
                  <a:pt x="260975" y="820419"/>
                </a:lnTo>
                <a:lnTo>
                  <a:pt x="214585" y="816610"/>
                </a:lnTo>
                <a:lnTo>
                  <a:pt x="171169" y="802640"/>
                </a:lnTo>
                <a:lnTo>
                  <a:pt x="131873" y="779780"/>
                </a:lnTo>
                <a:lnTo>
                  <a:pt x="97841" y="749300"/>
                </a:lnTo>
                <a:lnTo>
                  <a:pt x="70221" y="711200"/>
                </a:lnTo>
                <a:lnTo>
                  <a:pt x="50994" y="669290"/>
                </a:lnTo>
                <a:lnTo>
                  <a:pt x="41381" y="623570"/>
                </a:lnTo>
                <a:lnTo>
                  <a:pt x="41381" y="579120"/>
                </a:lnTo>
                <a:lnTo>
                  <a:pt x="50994" y="534670"/>
                </a:lnTo>
                <a:lnTo>
                  <a:pt x="70221" y="491490"/>
                </a:lnTo>
                <a:lnTo>
                  <a:pt x="266703" y="151130"/>
                </a:lnTo>
                <a:lnTo>
                  <a:pt x="294322" y="113030"/>
                </a:lnTo>
                <a:lnTo>
                  <a:pt x="328350" y="82550"/>
                </a:lnTo>
                <a:lnTo>
                  <a:pt x="367642" y="59690"/>
                </a:lnTo>
                <a:lnTo>
                  <a:pt x="411055" y="45720"/>
                </a:lnTo>
                <a:lnTo>
                  <a:pt x="457444" y="40640"/>
                </a:lnTo>
                <a:lnTo>
                  <a:pt x="597697" y="40640"/>
                </a:lnTo>
                <a:lnTo>
                  <a:pt x="588470" y="34290"/>
                </a:lnTo>
                <a:lnTo>
                  <a:pt x="547665" y="15240"/>
                </a:lnTo>
                <a:lnTo>
                  <a:pt x="503733" y="3810"/>
                </a:lnTo>
                <a:lnTo>
                  <a:pt x="457444" y="0"/>
                </a:lnTo>
                <a:close/>
              </a:path>
              <a:path w="916305" h="862330">
                <a:moveTo>
                  <a:pt x="597697" y="40640"/>
                </a:moveTo>
                <a:lnTo>
                  <a:pt x="457444" y="40640"/>
                </a:lnTo>
                <a:lnTo>
                  <a:pt x="503834" y="45720"/>
                </a:lnTo>
                <a:lnTo>
                  <a:pt x="547250" y="59690"/>
                </a:lnTo>
                <a:lnTo>
                  <a:pt x="586546" y="82550"/>
                </a:lnTo>
                <a:lnTo>
                  <a:pt x="620577" y="113030"/>
                </a:lnTo>
                <a:lnTo>
                  <a:pt x="648198" y="151130"/>
                </a:lnTo>
                <a:lnTo>
                  <a:pt x="844667" y="491490"/>
                </a:lnTo>
                <a:lnTo>
                  <a:pt x="863894" y="534670"/>
                </a:lnTo>
                <a:lnTo>
                  <a:pt x="873507" y="579120"/>
                </a:lnTo>
                <a:lnTo>
                  <a:pt x="873507" y="623570"/>
                </a:lnTo>
                <a:lnTo>
                  <a:pt x="863894" y="669290"/>
                </a:lnTo>
                <a:lnTo>
                  <a:pt x="844667" y="711200"/>
                </a:lnTo>
                <a:lnTo>
                  <a:pt x="817139" y="749300"/>
                </a:lnTo>
                <a:lnTo>
                  <a:pt x="783293" y="779780"/>
                </a:lnTo>
                <a:lnTo>
                  <a:pt x="744136" y="802640"/>
                </a:lnTo>
                <a:lnTo>
                  <a:pt x="700674" y="816610"/>
                </a:lnTo>
                <a:lnTo>
                  <a:pt x="653913" y="820419"/>
                </a:lnTo>
                <a:lnTo>
                  <a:pt x="795844" y="820419"/>
                </a:lnTo>
                <a:lnTo>
                  <a:pt x="853545" y="770890"/>
                </a:lnTo>
                <a:lnTo>
                  <a:pt x="879960" y="732790"/>
                </a:lnTo>
                <a:lnTo>
                  <a:pt x="899835" y="689610"/>
                </a:lnTo>
                <a:lnTo>
                  <a:pt x="911788" y="646430"/>
                </a:lnTo>
                <a:lnTo>
                  <a:pt x="915730" y="603250"/>
                </a:lnTo>
                <a:lnTo>
                  <a:pt x="915737" y="600710"/>
                </a:lnTo>
                <a:lnTo>
                  <a:pt x="912035" y="557530"/>
                </a:lnTo>
                <a:lnTo>
                  <a:pt x="900382" y="513080"/>
                </a:lnTo>
                <a:lnTo>
                  <a:pt x="880913" y="471170"/>
                </a:lnTo>
                <a:lnTo>
                  <a:pt x="684444" y="130809"/>
                </a:lnTo>
                <a:lnTo>
                  <a:pt x="657628" y="92709"/>
                </a:lnTo>
                <a:lnTo>
                  <a:pt x="625380" y="59690"/>
                </a:lnTo>
                <a:lnTo>
                  <a:pt x="597697" y="40640"/>
                </a:lnTo>
                <a:close/>
              </a:path>
              <a:path w="916305" h="862330">
                <a:moveTo>
                  <a:pt x="336324" y="467359"/>
                </a:moveTo>
                <a:lnTo>
                  <a:pt x="332908" y="473709"/>
                </a:lnTo>
                <a:lnTo>
                  <a:pt x="329764" y="481330"/>
                </a:lnTo>
                <a:lnTo>
                  <a:pt x="326801" y="488950"/>
                </a:lnTo>
                <a:lnTo>
                  <a:pt x="323929" y="496570"/>
                </a:lnTo>
                <a:lnTo>
                  <a:pt x="317053" y="514350"/>
                </a:lnTo>
                <a:lnTo>
                  <a:pt x="309021" y="533400"/>
                </a:lnTo>
                <a:lnTo>
                  <a:pt x="299381" y="549910"/>
                </a:lnTo>
                <a:lnTo>
                  <a:pt x="287683" y="565150"/>
                </a:lnTo>
                <a:lnTo>
                  <a:pt x="280152" y="572770"/>
                </a:lnTo>
                <a:lnTo>
                  <a:pt x="273253" y="580390"/>
                </a:lnTo>
                <a:lnTo>
                  <a:pt x="266891" y="585470"/>
                </a:lnTo>
                <a:lnTo>
                  <a:pt x="260975" y="590550"/>
                </a:lnTo>
                <a:lnTo>
                  <a:pt x="260975" y="618490"/>
                </a:lnTo>
                <a:lnTo>
                  <a:pt x="231409" y="618490"/>
                </a:lnTo>
                <a:lnTo>
                  <a:pt x="225682" y="626110"/>
                </a:lnTo>
                <a:lnTo>
                  <a:pt x="208588" y="646430"/>
                </a:lnTo>
                <a:lnTo>
                  <a:pt x="186219" y="664210"/>
                </a:lnTo>
                <a:lnTo>
                  <a:pt x="129352" y="698500"/>
                </a:lnTo>
                <a:lnTo>
                  <a:pt x="117909" y="707390"/>
                </a:lnTo>
                <a:lnTo>
                  <a:pt x="146302" y="737870"/>
                </a:lnTo>
                <a:lnTo>
                  <a:pt x="180503" y="760730"/>
                </a:lnTo>
                <a:lnTo>
                  <a:pt x="219174" y="774700"/>
                </a:lnTo>
                <a:lnTo>
                  <a:pt x="260975" y="779780"/>
                </a:lnTo>
                <a:lnTo>
                  <a:pt x="290540" y="779780"/>
                </a:lnTo>
                <a:lnTo>
                  <a:pt x="304996" y="740410"/>
                </a:lnTo>
                <a:lnTo>
                  <a:pt x="321060" y="708660"/>
                </a:lnTo>
                <a:lnTo>
                  <a:pt x="357304" y="665480"/>
                </a:lnTo>
                <a:lnTo>
                  <a:pt x="393784" y="642620"/>
                </a:lnTo>
                <a:lnTo>
                  <a:pt x="414855" y="632460"/>
                </a:lnTo>
                <a:lnTo>
                  <a:pt x="424778" y="626110"/>
                </a:lnTo>
                <a:lnTo>
                  <a:pt x="432432" y="621030"/>
                </a:lnTo>
                <a:lnTo>
                  <a:pt x="344896" y="621030"/>
                </a:lnTo>
                <a:lnTo>
                  <a:pt x="344896" y="499109"/>
                </a:lnTo>
                <a:lnTo>
                  <a:pt x="344361" y="488950"/>
                </a:lnTo>
                <a:lnTo>
                  <a:pt x="342753" y="480059"/>
                </a:lnTo>
                <a:lnTo>
                  <a:pt x="340074" y="472440"/>
                </a:lnTo>
                <a:lnTo>
                  <a:pt x="336324" y="467359"/>
                </a:lnTo>
                <a:close/>
              </a:path>
              <a:path w="916305" h="862330">
                <a:moveTo>
                  <a:pt x="449824" y="615950"/>
                </a:moveTo>
                <a:lnTo>
                  <a:pt x="418970" y="638810"/>
                </a:lnTo>
                <a:lnTo>
                  <a:pt x="387464" y="655320"/>
                </a:lnTo>
                <a:lnTo>
                  <a:pt x="375525" y="662940"/>
                </a:lnTo>
                <a:lnTo>
                  <a:pt x="344724" y="687070"/>
                </a:lnTo>
                <a:lnTo>
                  <a:pt x="313254" y="741680"/>
                </a:lnTo>
                <a:lnTo>
                  <a:pt x="299126" y="778510"/>
                </a:lnTo>
                <a:lnTo>
                  <a:pt x="450764" y="778510"/>
                </a:lnTo>
                <a:lnTo>
                  <a:pt x="465926" y="763270"/>
                </a:lnTo>
                <a:lnTo>
                  <a:pt x="480458" y="749300"/>
                </a:lnTo>
                <a:lnTo>
                  <a:pt x="493021" y="737870"/>
                </a:lnTo>
                <a:lnTo>
                  <a:pt x="502275" y="731520"/>
                </a:lnTo>
                <a:lnTo>
                  <a:pt x="506085" y="728980"/>
                </a:lnTo>
                <a:lnTo>
                  <a:pt x="511813" y="723900"/>
                </a:lnTo>
                <a:lnTo>
                  <a:pt x="522779" y="715010"/>
                </a:lnTo>
                <a:lnTo>
                  <a:pt x="538754" y="708660"/>
                </a:lnTo>
                <a:lnTo>
                  <a:pt x="564385" y="704850"/>
                </a:lnTo>
                <a:lnTo>
                  <a:pt x="800080" y="704850"/>
                </a:lnTo>
                <a:lnTo>
                  <a:pt x="805299" y="697230"/>
                </a:lnTo>
                <a:lnTo>
                  <a:pt x="810339" y="689610"/>
                </a:lnTo>
                <a:lnTo>
                  <a:pt x="821977" y="665480"/>
                </a:lnTo>
                <a:lnTo>
                  <a:pt x="829768" y="641350"/>
                </a:lnTo>
                <a:lnTo>
                  <a:pt x="832392" y="624840"/>
                </a:lnTo>
                <a:lnTo>
                  <a:pt x="475704" y="624840"/>
                </a:lnTo>
                <a:lnTo>
                  <a:pt x="466154" y="623570"/>
                </a:lnTo>
                <a:lnTo>
                  <a:pt x="457498" y="619760"/>
                </a:lnTo>
                <a:lnTo>
                  <a:pt x="449824" y="615950"/>
                </a:lnTo>
                <a:close/>
              </a:path>
              <a:path w="916305" h="862330">
                <a:moveTo>
                  <a:pt x="564445" y="713740"/>
                </a:moveTo>
                <a:lnTo>
                  <a:pt x="525696" y="722630"/>
                </a:lnTo>
                <a:lnTo>
                  <a:pt x="508942" y="736600"/>
                </a:lnTo>
                <a:lnTo>
                  <a:pt x="505132" y="737870"/>
                </a:lnTo>
                <a:lnTo>
                  <a:pt x="486660" y="753110"/>
                </a:lnTo>
                <a:lnTo>
                  <a:pt x="473886" y="765810"/>
                </a:lnTo>
                <a:lnTo>
                  <a:pt x="460301" y="778510"/>
                </a:lnTo>
                <a:lnTo>
                  <a:pt x="653913" y="778510"/>
                </a:lnTo>
                <a:lnTo>
                  <a:pt x="689565" y="775970"/>
                </a:lnTo>
                <a:lnTo>
                  <a:pt x="723067" y="765810"/>
                </a:lnTo>
                <a:lnTo>
                  <a:pt x="753707" y="749300"/>
                </a:lnTo>
                <a:lnTo>
                  <a:pt x="780773" y="726440"/>
                </a:lnTo>
                <a:lnTo>
                  <a:pt x="721110" y="726440"/>
                </a:lnTo>
                <a:lnTo>
                  <a:pt x="691230" y="725170"/>
                </a:lnTo>
                <a:lnTo>
                  <a:pt x="602414" y="716280"/>
                </a:lnTo>
                <a:lnTo>
                  <a:pt x="564445" y="713740"/>
                </a:lnTo>
                <a:close/>
              </a:path>
              <a:path w="916305" h="862330">
                <a:moveTo>
                  <a:pt x="757159" y="725170"/>
                </a:moveTo>
                <a:lnTo>
                  <a:pt x="749290" y="725170"/>
                </a:lnTo>
                <a:lnTo>
                  <a:pt x="721110" y="726440"/>
                </a:lnTo>
                <a:lnTo>
                  <a:pt x="772903" y="726440"/>
                </a:lnTo>
                <a:lnTo>
                  <a:pt x="757159" y="725170"/>
                </a:lnTo>
                <a:close/>
              </a:path>
              <a:path w="916305" h="862330">
                <a:moveTo>
                  <a:pt x="791449" y="716280"/>
                </a:moveTo>
                <a:lnTo>
                  <a:pt x="759690" y="716280"/>
                </a:lnTo>
                <a:lnTo>
                  <a:pt x="769318" y="717550"/>
                </a:lnTo>
                <a:lnTo>
                  <a:pt x="778946" y="717550"/>
                </a:lnTo>
                <a:lnTo>
                  <a:pt x="788393" y="720090"/>
                </a:lnTo>
                <a:lnTo>
                  <a:pt x="791449" y="716280"/>
                </a:lnTo>
                <a:close/>
              </a:path>
              <a:path w="916305" h="862330">
                <a:moveTo>
                  <a:pt x="800080" y="704850"/>
                </a:moveTo>
                <a:lnTo>
                  <a:pt x="564385" y="704850"/>
                </a:lnTo>
                <a:lnTo>
                  <a:pt x="604319" y="707390"/>
                </a:lnTo>
                <a:lnTo>
                  <a:pt x="655021" y="713740"/>
                </a:lnTo>
                <a:lnTo>
                  <a:pt x="692307" y="716280"/>
                </a:lnTo>
                <a:lnTo>
                  <a:pt x="722079" y="717550"/>
                </a:lnTo>
                <a:lnTo>
                  <a:pt x="750242" y="717550"/>
                </a:lnTo>
                <a:lnTo>
                  <a:pt x="759690" y="716280"/>
                </a:lnTo>
                <a:lnTo>
                  <a:pt x="791449" y="716280"/>
                </a:lnTo>
                <a:lnTo>
                  <a:pt x="794505" y="712470"/>
                </a:lnTo>
                <a:lnTo>
                  <a:pt x="800080" y="704850"/>
                </a:lnTo>
                <a:close/>
              </a:path>
              <a:path w="916305" h="862330">
                <a:moveTo>
                  <a:pt x="552821" y="107950"/>
                </a:moveTo>
                <a:lnTo>
                  <a:pt x="543283" y="111759"/>
                </a:lnTo>
                <a:lnTo>
                  <a:pt x="535650" y="114300"/>
                </a:lnTo>
                <a:lnTo>
                  <a:pt x="528983" y="114300"/>
                </a:lnTo>
                <a:lnTo>
                  <a:pt x="487551" y="120650"/>
                </a:lnTo>
                <a:lnTo>
                  <a:pt x="455779" y="134620"/>
                </a:lnTo>
                <a:lnTo>
                  <a:pt x="432948" y="149859"/>
                </a:lnTo>
                <a:lnTo>
                  <a:pt x="418341" y="163830"/>
                </a:lnTo>
                <a:lnTo>
                  <a:pt x="415483" y="166370"/>
                </a:lnTo>
                <a:lnTo>
                  <a:pt x="411660" y="172720"/>
                </a:lnTo>
                <a:lnTo>
                  <a:pt x="405945" y="177800"/>
                </a:lnTo>
                <a:lnTo>
                  <a:pt x="388494" y="200660"/>
                </a:lnTo>
                <a:lnTo>
                  <a:pt x="367198" y="224790"/>
                </a:lnTo>
                <a:lnTo>
                  <a:pt x="343577" y="248920"/>
                </a:lnTo>
                <a:lnTo>
                  <a:pt x="299512" y="285750"/>
                </a:lnTo>
                <a:lnTo>
                  <a:pt x="282909" y="303530"/>
                </a:lnTo>
                <a:lnTo>
                  <a:pt x="268453" y="322580"/>
                </a:lnTo>
                <a:lnTo>
                  <a:pt x="255247" y="341630"/>
                </a:lnTo>
                <a:lnTo>
                  <a:pt x="250224" y="349250"/>
                </a:lnTo>
                <a:lnTo>
                  <a:pt x="245114" y="356870"/>
                </a:lnTo>
                <a:lnTo>
                  <a:pt x="239826" y="364490"/>
                </a:lnTo>
                <a:lnTo>
                  <a:pt x="234267" y="373380"/>
                </a:lnTo>
                <a:lnTo>
                  <a:pt x="221199" y="386080"/>
                </a:lnTo>
                <a:lnTo>
                  <a:pt x="201960" y="401320"/>
                </a:lnTo>
                <a:lnTo>
                  <a:pt x="178608" y="416559"/>
                </a:lnTo>
                <a:lnTo>
                  <a:pt x="153203" y="430530"/>
                </a:lnTo>
                <a:lnTo>
                  <a:pt x="106467" y="511809"/>
                </a:lnTo>
                <a:lnTo>
                  <a:pt x="88229" y="556260"/>
                </a:lnTo>
                <a:lnTo>
                  <a:pt x="82149" y="601980"/>
                </a:lnTo>
                <a:lnTo>
                  <a:pt x="88229" y="646430"/>
                </a:lnTo>
                <a:lnTo>
                  <a:pt x="106467" y="690880"/>
                </a:lnTo>
                <a:lnTo>
                  <a:pt x="108372" y="694690"/>
                </a:lnTo>
                <a:lnTo>
                  <a:pt x="111242" y="698500"/>
                </a:lnTo>
                <a:lnTo>
                  <a:pt x="113147" y="702310"/>
                </a:lnTo>
                <a:lnTo>
                  <a:pt x="118862" y="697230"/>
                </a:lnTo>
                <a:lnTo>
                  <a:pt x="125542" y="692150"/>
                </a:lnTo>
                <a:lnTo>
                  <a:pt x="156794" y="674370"/>
                </a:lnTo>
                <a:lnTo>
                  <a:pt x="181457" y="659130"/>
                </a:lnTo>
                <a:lnTo>
                  <a:pt x="203438" y="641350"/>
                </a:lnTo>
                <a:lnTo>
                  <a:pt x="219967" y="622300"/>
                </a:lnTo>
                <a:lnTo>
                  <a:pt x="222824" y="618490"/>
                </a:lnTo>
                <a:lnTo>
                  <a:pt x="218062" y="618490"/>
                </a:lnTo>
                <a:lnTo>
                  <a:pt x="218062" y="427990"/>
                </a:lnTo>
                <a:lnTo>
                  <a:pt x="297952" y="427990"/>
                </a:lnTo>
                <a:lnTo>
                  <a:pt x="301182" y="426720"/>
                </a:lnTo>
                <a:lnTo>
                  <a:pt x="310330" y="424180"/>
                </a:lnTo>
                <a:lnTo>
                  <a:pt x="319121" y="422909"/>
                </a:lnTo>
                <a:lnTo>
                  <a:pt x="380247" y="422909"/>
                </a:lnTo>
                <a:lnTo>
                  <a:pt x="382041" y="421640"/>
                </a:lnTo>
                <a:lnTo>
                  <a:pt x="397835" y="407670"/>
                </a:lnTo>
                <a:lnTo>
                  <a:pt x="411483" y="393700"/>
                </a:lnTo>
                <a:lnTo>
                  <a:pt x="421198" y="379730"/>
                </a:lnTo>
                <a:lnTo>
                  <a:pt x="438330" y="356870"/>
                </a:lnTo>
                <a:lnTo>
                  <a:pt x="468280" y="327660"/>
                </a:lnTo>
                <a:lnTo>
                  <a:pt x="508072" y="298450"/>
                </a:lnTo>
                <a:lnTo>
                  <a:pt x="554728" y="279400"/>
                </a:lnTo>
                <a:lnTo>
                  <a:pt x="605272" y="276860"/>
                </a:lnTo>
                <a:lnTo>
                  <a:pt x="673180" y="276860"/>
                </a:lnTo>
                <a:lnTo>
                  <a:pt x="612905" y="171450"/>
                </a:lnTo>
                <a:lnTo>
                  <a:pt x="600434" y="152400"/>
                </a:lnTo>
                <a:lnTo>
                  <a:pt x="586082" y="135890"/>
                </a:lnTo>
                <a:lnTo>
                  <a:pt x="570121" y="120650"/>
                </a:lnTo>
                <a:lnTo>
                  <a:pt x="552821" y="107950"/>
                </a:lnTo>
                <a:close/>
              </a:path>
              <a:path w="916305" h="862330">
                <a:moveTo>
                  <a:pt x="558549" y="596900"/>
                </a:moveTo>
                <a:lnTo>
                  <a:pt x="522303" y="618490"/>
                </a:lnTo>
                <a:lnTo>
                  <a:pt x="512614" y="621030"/>
                </a:lnTo>
                <a:lnTo>
                  <a:pt x="503465" y="623570"/>
                </a:lnTo>
                <a:lnTo>
                  <a:pt x="494674" y="624840"/>
                </a:lnTo>
                <a:lnTo>
                  <a:pt x="832392" y="624840"/>
                </a:lnTo>
                <a:lnTo>
                  <a:pt x="833199" y="619760"/>
                </a:lnTo>
                <a:lnTo>
                  <a:pt x="566169" y="619760"/>
                </a:lnTo>
                <a:lnTo>
                  <a:pt x="558549" y="596900"/>
                </a:lnTo>
                <a:close/>
              </a:path>
              <a:path w="916305" h="862330">
                <a:moveTo>
                  <a:pt x="603367" y="284480"/>
                </a:moveTo>
                <a:lnTo>
                  <a:pt x="555261" y="285750"/>
                </a:lnTo>
                <a:lnTo>
                  <a:pt x="510358" y="304800"/>
                </a:lnTo>
                <a:lnTo>
                  <a:pt x="471864" y="332740"/>
                </a:lnTo>
                <a:lnTo>
                  <a:pt x="442985" y="361950"/>
                </a:lnTo>
                <a:lnTo>
                  <a:pt x="416660" y="397510"/>
                </a:lnTo>
                <a:lnTo>
                  <a:pt x="402727" y="411480"/>
                </a:lnTo>
                <a:lnTo>
                  <a:pt x="386826" y="424180"/>
                </a:lnTo>
                <a:lnTo>
                  <a:pt x="370652" y="436880"/>
                </a:lnTo>
                <a:lnTo>
                  <a:pt x="373510" y="439420"/>
                </a:lnTo>
                <a:lnTo>
                  <a:pt x="374475" y="441959"/>
                </a:lnTo>
                <a:lnTo>
                  <a:pt x="380733" y="452120"/>
                </a:lnTo>
                <a:lnTo>
                  <a:pt x="385201" y="464820"/>
                </a:lnTo>
                <a:lnTo>
                  <a:pt x="387882" y="480059"/>
                </a:lnTo>
                <a:lnTo>
                  <a:pt x="388775" y="496570"/>
                </a:lnTo>
                <a:lnTo>
                  <a:pt x="388775" y="621030"/>
                </a:lnTo>
                <a:lnTo>
                  <a:pt x="432432" y="621030"/>
                </a:lnTo>
                <a:lnTo>
                  <a:pt x="434346" y="619760"/>
                </a:lnTo>
                <a:lnTo>
                  <a:pt x="444096" y="610870"/>
                </a:lnTo>
                <a:lnTo>
                  <a:pt x="435330" y="600710"/>
                </a:lnTo>
                <a:lnTo>
                  <a:pt x="429072" y="586740"/>
                </a:lnTo>
                <a:lnTo>
                  <a:pt x="425319" y="570230"/>
                </a:lnTo>
                <a:lnTo>
                  <a:pt x="424068" y="551180"/>
                </a:lnTo>
                <a:lnTo>
                  <a:pt x="424068" y="426720"/>
                </a:lnTo>
                <a:lnTo>
                  <a:pt x="759492" y="426720"/>
                </a:lnTo>
                <a:lnTo>
                  <a:pt x="741965" y="396240"/>
                </a:lnTo>
                <a:lnTo>
                  <a:pt x="643423" y="396240"/>
                </a:lnTo>
                <a:lnTo>
                  <a:pt x="636755" y="393700"/>
                </a:lnTo>
                <a:lnTo>
                  <a:pt x="627217" y="384810"/>
                </a:lnTo>
                <a:lnTo>
                  <a:pt x="624347" y="377190"/>
                </a:lnTo>
                <a:lnTo>
                  <a:pt x="624347" y="369570"/>
                </a:lnTo>
                <a:lnTo>
                  <a:pt x="625312" y="363220"/>
                </a:lnTo>
                <a:lnTo>
                  <a:pt x="627217" y="356870"/>
                </a:lnTo>
                <a:lnTo>
                  <a:pt x="636755" y="346710"/>
                </a:lnTo>
                <a:lnTo>
                  <a:pt x="642470" y="344170"/>
                </a:lnTo>
                <a:lnTo>
                  <a:pt x="712023" y="344170"/>
                </a:lnTo>
                <a:lnTo>
                  <a:pt x="680621" y="289560"/>
                </a:lnTo>
                <a:lnTo>
                  <a:pt x="636274" y="287020"/>
                </a:lnTo>
                <a:lnTo>
                  <a:pt x="617586" y="285750"/>
                </a:lnTo>
                <a:lnTo>
                  <a:pt x="603367" y="284480"/>
                </a:lnTo>
                <a:close/>
              </a:path>
              <a:path w="916305" h="862330">
                <a:moveTo>
                  <a:pt x="603773" y="453390"/>
                </a:moveTo>
                <a:lnTo>
                  <a:pt x="595734" y="453390"/>
                </a:lnTo>
                <a:lnTo>
                  <a:pt x="595734" y="619760"/>
                </a:lnTo>
                <a:lnTo>
                  <a:pt x="629122" y="619760"/>
                </a:lnTo>
                <a:lnTo>
                  <a:pt x="629122" y="457200"/>
                </a:lnTo>
                <a:lnTo>
                  <a:pt x="603773" y="453390"/>
                </a:lnTo>
                <a:close/>
              </a:path>
              <a:path w="916305" h="862330">
                <a:moveTo>
                  <a:pt x="672036" y="472440"/>
                </a:moveTo>
                <a:lnTo>
                  <a:pt x="672036" y="619760"/>
                </a:lnTo>
                <a:lnTo>
                  <a:pt x="833199" y="619760"/>
                </a:lnTo>
                <a:lnTo>
                  <a:pt x="833804" y="615950"/>
                </a:lnTo>
                <a:lnTo>
                  <a:pt x="834177" y="590550"/>
                </a:lnTo>
                <a:lnTo>
                  <a:pt x="809486" y="588010"/>
                </a:lnTo>
                <a:lnTo>
                  <a:pt x="755970" y="579120"/>
                </a:lnTo>
                <a:lnTo>
                  <a:pt x="720797" y="549910"/>
                </a:lnTo>
                <a:lnTo>
                  <a:pt x="688505" y="496570"/>
                </a:lnTo>
                <a:lnTo>
                  <a:pt x="681739" y="483870"/>
                </a:lnTo>
                <a:lnTo>
                  <a:pt x="678716" y="480059"/>
                </a:lnTo>
                <a:lnTo>
                  <a:pt x="676811" y="476250"/>
                </a:lnTo>
                <a:lnTo>
                  <a:pt x="674906" y="474980"/>
                </a:lnTo>
                <a:lnTo>
                  <a:pt x="672036" y="472440"/>
                </a:lnTo>
                <a:close/>
              </a:path>
              <a:path w="916305" h="862330">
                <a:moveTo>
                  <a:pt x="551868" y="453390"/>
                </a:moveTo>
                <a:lnTo>
                  <a:pt x="514712" y="491490"/>
                </a:lnTo>
                <a:lnTo>
                  <a:pt x="499175" y="529590"/>
                </a:lnTo>
                <a:lnTo>
                  <a:pt x="492497" y="546100"/>
                </a:lnTo>
                <a:lnTo>
                  <a:pt x="484746" y="562610"/>
                </a:lnTo>
                <a:lnTo>
                  <a:pt x="475567" y="579120"/>
                </a:lnTo>
                <a:lnTo>
                  <a:pt x="480329" y="585470"/>
                </a:lnTo>
                <a:lnTo>
                  <a:pt x="487009" y="588010"/>
                </a:lnTo>
                <a:lnTo>
                  <a:pt x="496547" y="588010"/>
                </a:lnTo>
                <a:lnTo>
                  <a:pt x="509083" y="586740"/>
                </a:lnTo>
                <a:lnTo>
                  <a:pt x="522422" y="581660"/>
                </a:lnTo>
                <a:lnTo>
                  <a:pt x="536654" y="572770"/>
                </a:lnTo>
                <a:lnTo>
                  <a:pt x="551868" y="561340"/>
                </a:lnTo>
                <a:lnTo>
                  <a:pt x="551868" y="453390"/>
                </a:lnTo>
                <a:close/>
              </a:path>
              <a:path w="916305" h="862330">
                <a:moveTo>
                  <a:pt x="759492" y="426720"/>
                </a:moveTo>
                <a:lnTo>
                  <a:pt x="672036" y="426720"/>
                </a:lnTo>
                <a:lnTo>
                  <a:pt x="672036" y="463550"/>
                </a:lnTo>
                <a:lnTo>
                  <a:pt x="677763" y="466090"/>
                </a:lnTo>
                <a:lnTo>
                  <a:pt x="684444" y="474980"/>
                </a:lnTo>
                <a:lnTo>
                  <a:pt x="690760" y="485140"/>
                </a:lnTo>
                <a:lnTo>
                  <a:pt x="694232" y="491490"/>
                </a:lnTo>
                <a:lnTo>
                  <a:pt x="697791" y="499109"/>
                </a:lnTo>
                <a:lnTo>
                  <a:pt x="710252" y="520700"/>
                </a:lnTo>
                <a:lnTo>
                  <a:pt x="740175" y="561340"/>
                </a:lnTo>
                <a:lnTo>
                  <a:pt x="786253" y="576580"/>
                </a:lnTo>
                <a:lnTo>
                  <a:pt x="807893" y="580390"/>
                </a:lnTo>
                <a:lnTo>
                  <a:pt x="831319" y="584200"/>
                </a:lnTo>
                <a:lnTo>
                  <a:pt x="828281" y="566420"/>
                </a:lnTo>
                <a:lnTo>
                  <a:pt x="823451" y="547370"/>
                </a:lnTo>
                <a:lnTo>
                  <a:pt x="816832" y="529590"/>
                </a:lnTo>
                <a:lnTo>
                  <a:pt x="808421" y="511809"/>
                </a:lnTo>
                <a:lnTo>
                  <a:pt x="759492" y="426720"/>
                </a:lnTo>
                <a:close/>
              </a:path>
              <a:path w="916305" h="862330">
                <a:moveTo>
                  <a:pt x="322011" y="457200"/>
                </a:moveTo>
                <a:lnTo>
                  <a:pt x="316283" y="457200"/>
                </a:lnTo>
                <a:lnTo>
                  <a:pt x="303755" y="459740"/>
                </a:lnTo>
                <a:lnTo>
                  <a:pt x="290420" y="464820"/>
                </a:lnTo>
                <a:lnTo>
                  <a:pt x="276189" y="473709"/>
                </a:lnTo>
                <a:lnTo>
                  <a:pt x="260975" y="485140"/>
                </a:lnTo>
                <a:lnTo>
                  <a:pt x="260975" y="580390"/>
                </a:lnTo>
                <a:lnTo>
                  <a:pt x="265462" y="576580"/>
                </a:lnTo>
                <a:lnTo>
                  <a:pt x="270393" y="571500"/>
                </a:lnTo>
                <a:lnTo>
                  <a:pt x="275861" y="566420"/>
                </a:lnTo>
                <a:lnTo>
                  <a:pt x="302464" y="529590"/>
                </a:lnTo>
                <a:lnTo>
                  <a:pt x="320672" y="485140"/>
                </a:lnTo>
                <a:lnTo>
                  <a:pt x="323918" y="476250"/>
                </a:lnTo>
                <a:lnTo>
                  <a:pt x="327166" y="468630"/>
                </a:lnTo>
                <a:lnTo>
                  <a:pt x="330596" y="461009"/>
                </a:lnTo>
                <a:lnTo>
                  <a:pt x="326786" y="459740"/>
                </a:lnTo>
                <a:lnTo>
                  <a:pt x="322011" y="457200"/>
                </a:lnTo>
                <a:close/>
              </a:path>
              <a:path w="916305" h="862330">
                <a:moveTo>
                  <a:pt x="550916" y="426720"/>
                </a:moveTo>
                <a:lnTo>
                  <a:pt x="466982" y="426720"/>
                </a:lnTo>
                <a:lnTo>
                  <a:pt x="466982" y="557530"/>
                </a:lnTo>
                <a:lnTo>
                  <a:pt x="467934" y="566420"/>
                </a:lnTo>
                <a:lnTo>
                  <a:pt x="470804" y="571500"/>
                </a:lnTo>
                <a:lnTo>
                  <a:pt x="478865" y="556260"/>
                </a:lnTo>
                <a:lnTo>
                  <a:pt x="485944" y="541020"/>
                </a:lnTo>
                <a:lnTo>
                  <a:pt x="492130" y="525780"/>
                </a:lnTo>
                <a:lnTo>
                  <a:pt x="497512" y="511809"/>
                </a:lnTo>
                <a:lnTo>
                  <a:pt x="507330" y="487680"/>
                </a:lnTo>
                <a:lnTo>
                  <a:pt x="518132" y="466090"/>
                </a:lnTo>
                <a:lnTo>
                  <a:pt x="531976" y="452120"/>
                </a:lnTo>
                <a:lnTo>
                  <a:pt x="550916" y="445770"/>
                </a:lnTo>
                <a:lnTo>
                  <a:pt x="550916" y="426720"/>
                </a:lnTo>
                <a:close/>
              </a:path>
              <a:path w="916305" h="862330">
                <a:moveTo>
                  <a:pt x="297952" y="427990"/>
                </a:moveTo>
                <a:lnTo>
                  <a:pt x="247627" y="427990"/>
                </a:lnTo>
                <a:lnTo>
                  <a:pt x="255247" y="450850"/>
                </a:lnTo>
                <a:lnTo>
                  <a:pt x="263464" y="444500"/>
                </a:lnTo>
                <a:lnTo>
                  <a:pt x="272303" y="439420"/>
                </a:lnTo>
                <a:lnTo>
                  <a:pt x="281675" y="434340"/>
                </a:lnTo>
                <a:lnTo>
                  <a:pt x="297952" y="427990"/>
                </a:lnTo>
                <a:close/>
              </a:path>
              <a:path w="916305" h="862330">
                <a:moveTo>
                  <a:pt x="628170" y="426720"/>
                </a:moveTo>
                <a:lnTo>
                  <a:pt x="594782" y="426720"/>
                </a:lnTo>
                <a:lnTo>
                  <a:pt x="594782" y="444500"/>
                </a:lnTo>
                <a:lnTo>
                  <a:pt x="603356" y="444500"/>
                </a:lnTo>
                <a:lnTo>
                  <a:pt x="628170" y="448309"/>
                </a:lnTo>
                <a:lnTo>
                  <a:pt x="628170" y="426720"/>
                </a:lnTo>
                <a:close/>
              </a:path>
              <a:path w="916305" h="862330">
                <a:moveTo>
                  <a:pt x="380247" y="422909"/>
                </a:moveTo>
                <a:lnTo>
                  <a:pt x="339200" y="422909"/>
                </a:lnTo>
                <a:lnTo>
                  <a:pt x="349319" y="425450"/>
                </a:lnTo>
                <a:lnTo>
                  <a:pt x="358185" y="427990"/>
                </a:lnTo>
                <a:lnTo>
                  <a:pt x="365890" y="433070"/>
                </a:lnTo>
                <a:lnTo>
                  <a:pt x="380247" y="422909"/>
                </a:lnTo>
                <a:close/>
              </a:path>
              <a:path w="916305" h="862330">
                <a:moveTo>
                  <a:pt x="458396" y="82550"/>
                </a:moveTo>
                <a:lnTo>
                  <a:pt x="411459" y="88900"/>
                </a:lnTo>
                <a:lnTo>
                  <a:pt x="368988" y="106680"/>
                </a:lnTo>
                <a:lnTo>
                  <a:pt x="332595" y="134620"/>
                </a:lnTo>
                <a:lnTo>
                  <a:pt x="303888" y="172720"/>
                </a:lnTo>
                <a:lnTo>
                  <a:pt x="161775" y="417830"/>
                </a:lnTo>
                <a:lnTo>
                  <a:pt x="202436" y="391160"/>
                </a:lnTo>
                <a:lnTo>
                  <a:pt x="235063" y="360680"/>
                </a:lnTo>
                <a:lnTo>
                  <a:pt x="245462" y="345440"/>
                </a:lnTo>
                <a:lnTo>
                  <a:pt x="264254" y="318770"/>
                </a:lnTo>
                <a:lnTo>
                  <a:pt x="279093" y="298450"/>
                </a:lnTo>
                <a:lnTo>
                  <a:pt x="296078" y="280670"/>
                </a:lnTo>
                <a:lnTo>
                  <a:pt x="316283" y="264160"/>
                </a:lnTo>
                <a:lnTo>
                  <a:pt x="340148" y="243840"/>
                </a:lnTo>
                <a:lnTo>
                  <a:pt x="363386" y="219710"/>
                </a:lnTo>
                <a:lnTo>
                  <a:pt x="384297" y="195580"/>
                </a:lnTo>
                <a:lnTo>
                  <a:pt x="401183" y="173990"/>
                </a:lnTo>
                <a:lnTo>
                  <a:pt x="405945" y="167640"/>
                </a:lnTo>
                <a:lnTo>
                  <a:pt x="410721" y="162559"/>
                </a:lnTo>
                <a:lnTo>
                  <a:pt x="453154" y="127000"/>
                </a:lnTo>
                <a:lnTo>
                  <a:pt x="529935" y="107950"/>
                </a:lnTo>
                <a:lnTo>
                  <a:pt x="533745" y="107950"/>
                </a:lnTo>
                <a:lnTo>
                  <a:pt x="539473" y="106680"/>
                </a:lnTo>
                <a:lnTo>
                  <a:pt x="544236" y="104140"/>
                </a:lnTo>
                <a:lnTo>
                  <a:pt x="524383" y="95250"/>
                </a:lnTo>
                <a:lnTo>
                  <a:pt x="503459" y="88900"/>
                </a:lnTo>
                <a:lnTo>
                  <a:pt x="481463" y="83820"/>
                </a:lnTo>
                <a:lnTo>
                  <a:pt x="458396" y="82550"/>
                </a:lnTo>
                <a:close/>
              </a:path>
              <a:path w="916305" h="862330">
                <a:moveTo>
                  <a:pt x="712023" y="344170"/>
                </a:moveTo>
                <a:lnTo>
                  <a:pt x="657736" y="344170"/>
                </a:lnTo>
                <a:lnTo>
                  <a:pt x="663451" y="346710"/>
                </a:lnTo>
                <a:lnTo>
                  <a:pt x="672988" y="356870"/>
                </a:lnTo>
                <a:lnTo>
                  <a:pt x="675858" y="363220"/>
                </a:lnTo>
                <a:lnTo>
                  <a:pt x="675858" y="377190"/>
                </a:lnTo>
                <a:lnTo>
                  <a:pt x="672988" y="383540"/>
                </a:lnTo>
                <a:lnTo>
                  <a:pt x="663451" y="394970"/>
                </a:lnTo>
                <a:lnTo>
                  <a:pt x="656783" y="396240"/>
                </a:lnTo>
                <a:lnTo>
                  <a:pt x="741965" y="396240"/>
                </a:lnTo>
                <a:lnTo>
                  <a:pt x="712023" y="344170"/>
                </a:lnTo>
                <a:close/>
              </a:path>
              <a:path w="916305" h="862330">
                <a:moveTo>
                  <a:pt x="673180" y="276860"/>
                </a:moveTo>
                <a:lnTo>
                  <a:pt x="605272" y="276860"/>
                </a:lnTo>
                <a:lnTo>
                  <a:pt x="618063" y="279400"/>
                </a:lnTo>
                <a:lnTo>
                  <a:pt x="635322" y="280670"/>
                </a:lnTo>
                <a:lnTo>
                  <a:pt x="676811" y="283210"/>
                </a:lnTo>
                <a:lnTo>
                  <a:pt x="673180" y="27686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1" i="0">
                <a:solidFill>
                  <a:srgbClr val="CCCCCC"/>
                </a:solidFill>
                <a:latin typeface="Arial"/>
                <a:cs typeface="Arial"/>
              </a:defRPr>
            </a:lvl1pPr>
          </a:lstStyle>
          <a:p>
            <a:endParaRPr/>
          </a:p>
        </p:txBody>
      </p:sp>
      <p:sp>
        <p:nvSpPr>
          <p:cNvPr id="3" name="Holder 3"/>
          <p:cNvSpPr>
            <a:spLocks noGrp="1"/>
          </p:cNvSpPr>
          <p:nvPr>
            <p:ph sz="half" idx="2"/>
          </p:nvPr>
        </p:nvSpPr>
        <p:spPr>
          <a:xfrm>
            <a:off x="660082" y="1740916"/>
            <a:ext cx="5742718" cy="499567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98849" y="1740916"/>
            <a:ext cx="5742718" cy="499567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392564" y="6644665"/>
            <a:ext cx="3808933" cy="917016"/>
          </a:xfrm>
          <a:prstGeom prst="rect">
            <a:avLst/>
          </a:prstGeom>
        </p:spPr>
      </p:pic>
      <p:pic>
        <p:nvPicPr>
          <p:cNvPr id="17" name="bg object 17"/>
          <p:cNvPicPr/>
          <p:nvPr/>
        </p:nvPicPr>
        <p:blipFill>
          <a:blip r:embed="rId3" cstate="print"/>
          <a:stretch>
            <a:fillRect/>
          </a:stretch>
        </p:blipFill>
        <p:spPr>
          <a:xfrm>
            <a:off x="10947" y="1676"/>
            <a:ext cx="13190550" cy="7560005"/>
          </a:xfrm>
          <a:prstGeom prst="rect">
            <a:avLst/>
          </a:prstGeom>
        </p:spPr>
      </p:pic>
      <p:sp>
        <p:nvSpPr>
          <p:cNvPr id="18" name="bg object 18"/>
          <p:cNvSpPr/>
          <p:nvPr/>
        </p:nvSpPr>
        <p:spPr>
          <a:xfrm>
            <a:off x="5473" y="3123"/>
            <a:ext cx="13196569" cy="7557134"/>
          </a:xfrm>
          <a:custGeom>
            <a:avLst/>
            <a:gdLst/>
            <a:ahLst/>
            <a:cxnLst/>
            <a:rect l="l" t="t" r="r" b="b"/>
            <a:pathLst>
              <a:path w="13196569" h="7557134">
                <a:moveTo>
                  <a:pt x="13196023" y="0"/>
                </a:moveTo>
                <a:lnTo>
                  <a:pt x="0" y="0"/>
                </a:lnTo>
                <a:lnTo>
                  <a:pt x="0" y="7557122"/>
                </a:lnTo>
                <a:lnTo>
                  <a:pt x="13196023" y="7557122"/>
                </a:lnTo>
                <a:lnTo>
                  <a:pt x="13196023" y="0"/>
                </a:lnTo>
                <a:close/>
              </a:path>
            </a:pathLst>
          </a:custGeom>
          <a:solidFill>
            <a:srgbClr val="FFFFFF">
              <a:alpha val="59999"/>
            </a:srgbClr>
          </a:solidFill>
        </p:spPr>
        <p:txBody>
          <a:bodyPr wrap="square" lIns="0" tIns="0" rIns="0" bIns="0" rtlCol="0"/>
          <a:lstStyle/>
          <a:p>
            <a:endParaRPr/>
          </a:p>
        </p:txBody>
      </p:sp>
      <p:sp>
        <p:nvSpPr>
          <p:cNvPr id="19" name="bg object 19"/>
          <p:cNvSpPr/>
          <p:nvPr/>
        </p:nvSpPr>
        <p:spPr>
          <a:xfrm>
            <a:off x="0" y="0"/>
            <a:ext cx="13201650" cy="7560945"/>
          </a:xfrm>
          <a:custGeom>
            <a:avLst/>
            <a:gdLst/>
            <a:ahLst/>
            <a:cxnLst/>
            <a:rect l="l" t="t" r="r" b="b"/>
            <a:pathLst>
              <a:path w="13201650" h="7560945">
                <a:moveTo>
                  <a:pt x="13201497" y="0"/>
                </a:moveTo>
                <a:lnTo>
                  <a:pt x="0" y="0"/>
                </a:lnTo>
                <a:lnTo>
                  <a:pt x="0" y="7560767"/>
                </a:lnTo>
                <a:lnTo>
                  <a:pt x="13201497" y="7560767"/>
                </a:lnTo>
                <a:lnTo>
                  <a:pt x="13201497" y="0"/>
                </a:lnTo>
                <a:close/>
              </a:path>
            </a:pathLst>
          </a:custGeom>
          <a:solidFill>
            <a:srgbClr val="1F2F4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1" i="0">
                <a:solidFill>
                  <a:srgbClr val="CCCCC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949" y="3117"/>
            <a:ext cx="13190549" cy="7556529"/>
          </a:xfrm>
          <a:prstGeom prst="rect">
            <a:avLst/>
          </a:prstGeom>
        </p:spPr>
      </p:pic>
      <p:sp>
        <p:nvSpPr>
          <p:cNvPr id="2" name="Holder 2"/>
          <p:cNvSpPr>
            <a:spLocks noGrp="1"/>
          </p:cNvSpPr>
          <p:nvPr>
            <p:ph type="title"/>
          </p:nvPr>
        </p:nvSpPr>
        <p:spPr>
          <a:xfrm>
            <a:off x="745158" y="281045"/>
            <a:ext cx="11711332" cy="534669"/>
          </a:xfrm>
          <a:prstGeom prst="rect">
            <a:avLst/>
          </a:prstGeom>
        </p:spPr>
        <p:txBody>
          <a:bodyPr wrap="square" lIns="0" tIns="0" rIns="0" bIns="0">
            <a:spAutoFit/>
          </a:bodyPr>
          <a:lstStyle>
            <a:lvl1pPr>
              <a:defRPr sz="3300" b="1" i="0">
                <a:solidFill>
                  <a:srgbClr val="CCCCCC"/>
                </a:solidFill>
                <a:latin typeface="Arial"/>
                <a:cs typeface="Arial"/>
              </a:defRPr>
            </a:lvl1pPr>
          </a:lstStyle>
          <a:p>
            <a:endParaRPr/>
          </a:p>
        </p:txBody>
      </p:sp>
      <p:sp>
        <p:nvSpPr>
          <p:cNvPr id="3" name="Holder 3"/>
          <p:cNvSpPr>
            <a:spLocks noGrp="1"/>
          </p:cNvSpPr>
          <p:nvPr>
            <p:ph type="body" idx="1"/>
          </p:nvPr>
        </p:nvSpPr>
        <p:spPr>
          <a:xfrm>
            <a:off x="712508" y="1826479"/>
            <a:ext cx="11729085" cy="50292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88561" y="7039356"/>
            <a:ext cx="4224528" cy="3784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60082" y="7039356"/>
            <a:ext cx="3036379" cy="3784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3/15/2022</a:t>
            </a:fld>
            <a:endParaRPr lang="en-US"/>
          </a:p>
        </p:txBody>
      </p:sp>
      <p:sp>
        <p:nvSpPr>
          <p:cNvPr id="6" name="Holder 6"/>
          <p:cNvSpPr>
            <a:spLocks noGrp="1"/>
          </p:cNvSpPr>
          <p:nvPr>
            <p:ph type="sldNum" sz="quarter" idx="7"/>
          </p:nvPr>
        </p:nvSpPr>
        <p:spPr>
          <a:xfrm>
            <a:off x="9505188" y="7039356"/>
            <a:ext cx="3036379" cy="3784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82650" y="4238253"/>
            <a:ext cx="5029200" cy="1679947"/>
          </a:xfrm>
          <a:prstGeom prst="rect">
            <a:avLst/>
          </a:prstGeom>
        </p:spPr>
        <p:txBody>
          <a:bodyPr vert="horz" wrap="square" lIns="0" tIns="12700" rIns="0" bIns="0" rtlCol="0">
            <a:spAutoFit/>
          </a:bodyPr>
          <a:lstStyle/>
          <a:p>
            <a:pPr marL="12700">
              <a:lnSpc>
                <a:spcPts val="3220"/>
              </a:lnSpc>
              <a:spcBef>
                <a:spcPts val="100"/>
              </a:spcBef>
            </a:pPr>
            <a:r>
              <a:rPr lang="en-US" i="1" dirty="0">
                <a:solidFill>
                  <a:schemeClr val="bg1"/>
                </a:solidFill>
              </a:rPr>
              <a:t>Transforming global commodity markets with our efficient, transparent, and digital trade platform. </a:t>
            </a:r>
            <a:endParaRPr lang="en-NZ" i="1" dirty="0">
              <a:solidFill>
                <a:schemeClr val="bg1"/>
              </a:solidFill>
            </a:endParaRPr>
          </a:p>
          <a:p>
            <a:pPr marL="12700">
              <a:lnSpc>
                <a:spcPts val="3220"/>
              </a:lnSpc>
              <a:spcBef>
                <a:spcPts val="100"/>
              </a:spcBef>
            </a:pPr>
            <a:endParaRPr lang="en-AU" sz="2800" spc="140" dirty="0">
              <a:solidFill>
                <a:srgbClr val="1AB5E4"/>
              </a:solidFill>
              <a:latin typeface="Arial"/>
              <a:cs typeface="Arial"/>
            </a:endParaRPr>
          </a:p>
          <a:p>
            <a:pPr marL="12700">
              <a:lnSpc>
                <a:spcPts val="3220"/>
              </a:lnSpc>
              <a:spcBef>
                <a:spcPts val="100"/>
              </a:spcBef>
            </a:pPr>
            <a:endParaRPr sz="2800" dirty="0">
              <a:latin typeface="Arial"/>
              <a:cs typeface="Arial"/>
            </a:endParaRPr>
          </a:p>
        </p:txBody>
      </p:sp>
      <p:sp>
        <p:nvSpPr>
          <p:cNvPr id="6" name="object 4">
            <a:extLst>
              <a:ext uri="{FF2B5EF4-FFF2-40B4-BE49-F238E27FC236}">
                <a16:creationId xmlns:a16="http://schemas.microsoft.com/office/drawing/2014/main" id="{A8031656-B8C5-4DD1-99C8-D07A1E425AE4}"/>
              </a:ext>
            </a:extLst>
          </p:cNvPr>
          <p:cNvSpPr txBox="1"/>
          <p:nvPr/>
        </p:nvSpPr>
        <p:spPr>
          <a:xfrm>
            <a:off x="882649" y="3048422"/>
            <a:ext cx="4862195" cy="1269578"/>
          </a:xfrm>
          <a:prstGeom prst="rect">
            <a:avLst/>
          </a:prstGeom>
        </p:spPr>
        <p:txBody>
          <a:bodyPr vert="horz" wrap="square" lIns="0" tIns="12700" rIns="0" bIns="0" rtlCol="0">
            <a:spAutoFit/>
          </a:bodyPr>
          <a:lstStyle/>
          <a:p>
            <a:pPr marL="12700">
              <a:lnSpc>
                <a:spcPts val="3220"/>
              </a:lnSpc>
              <a:spcBef>
                <a:spcPts val="100"/>
              </a:spcBef>
            </a:pPr>
            <a:r>
              <a:rPr lang="en-US" sz="2800" dirty="0">
                <a:solidFill>
                  <a:srgbClr val="A5D5E2"/>
                </a:solidFill>
              </a:rPr>
              <a:t>Investor Pitch Deck – March 2022</a:t>
            </a:r>
            <a:endParaRPr lang="en-NZ" sz="2800" dirty="0">
              <a:solidFill>
                <a:srgbClr val="A5D5E2"/>
              </a:solidFill>
            </a:endParaRPr>
          </a:p>
          <a:p>
            <a:pPr marL="12700">
              <a:lnSpc>
                <a:spcPts val="3220"/>
              </a:lnSpc>
              <a:spcBef>
                <a:spcPts val="100"/>
              </a:spcBef>
            </a:pPr>
            <a:endParaRPr lang="en-AU" sz="2800" spc="140" dirty="0">
              <a:solidFill>
                <a:srgbClr val="1AB5E4"/>
              </a:solidFill>
              <a:latin typeface="Arial"/>
              <a:cs typeface="Arial"/>
            </a:endParaRPr>
          </a:p>
          <a:p>
            <a:pPr marL="12700">
              <a:lnSpc>
                <a:spcPts val="3220"/>
              </a:lnSpc>
              <a:spcBef>
                <a:spcPts val="100"/>
              </a:spcBef>
            </a:pPr>
            <a:endParaRPr sz="2800" dirty="0">
              <a:latin typeface="Arial"/>
              <a:cs typeface="Arial"/>
            </a:endParaRPr>
          </a:p>
        </p:txBody>
      </p:sp>
      <p:sp>
        <p:nvSpPr>
          <p:cNvPr id="7" name="object 20">
            <a:extLst>
              <a:ext uri="{FF2B5EF4-FFF2-40B4-BE49-F238E27FC236}">
                <a16:creationId xmlns:a16="http://schemas.microsoft.com/office/drawing/2014/main" id="{EBBA7380-8FC3-4139-B2C5-36B9BF7ACA05}"/>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725789" y="1488471"/>
            <a:ext cx="11702735" cy="5330140"/>
          </a:xfrm>
          <a:prstGeom prst="rect">
            <a:avLst/>
          </a:prstGeom>
        </p:spPr>
      </p:pic>
      <p:sp>
        <p:nvSpPr>
          <p:cNvPr id="6" name="object 6"/>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8" name="object 11">
            <a:extLst>
              <a:ext uri="{FF2B5EF4-FFF2-40B4-BE49-F238E27FC236}">
                <a16:creationId xmlns:a16="http://schemas.microsoft.com/office/drawing/2014/main" id="{48B2D419-74D1-48F2-9087-12D106A4DB04}"/>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10</a:t>
            </a:r>
            <a:endParaRPr lang="en-US" sz="1400" spc="20" dirty="0">
              <a:solidFill>
                <a:srgbClr val="999999"/>
              </a:solidFill>
              <a:latin typeface="Catamaran"/>
              <a:cs typeface="Catamaran"/>
            </a:endParaRPr>
          </a:p>
        </p:txBody>
      </p:sp>
      <p:sp>
        <p:nvSpPr>
          <p:cNvPr id="9" name="object 44">
            <a:extLst>
              <a:ext uri="{FF2B5EF4-FFF2-40B4-BE49-F238E27FC236}">
                <a16:creationId xmlns:a16="http://schemas.microsoft.com/office/drawing/2014/main" id="{B7205711-6AA8-4242-B3A9-9A658DE52EB0}"/>
              </a:ext>
            </a:extLst>
          </p:cNvPr>
          <p:cNvSpPr txBox="1"/>
          <p:nvPr/>
        </p:nvSpPr>
        <p:spPr>
          <a:xfrm>
            <a:off x="565373" y="230627"/>
            <a:ext cx="9796145" cy="793115"/>
          </a:xfrm>
          <a:prstGeom prst="rect">
            <a:avLst/>
          </a:prstGeom>
        </p:spPr>
        <p:txBody>
          <a:bodyPr vert="horz" wrap="square" lIns="0" tIns="12700" rIns="0" bIns="0" rtlCol="0">
            <a:spAutoFit/>
          </a:bodyPr>
          <a:lstStyle/>
          <a:p>
            <a:pPr marL="12700">
              <a:lnSpc>
                <a:spcPct val="100000"/>
              </a:lnSpc>
              <a:spcBef>
                <a:spcPts val="100"/>
              </a:spcBef>
            </a:pPr>
            <a:r>
              <a:rPr lang="en-NZ" sz="2400" dirty="0">
                <a:solidFill>
                  <a:srgbClr val="1AB5E4"/>
                </a:solidFill>
                <a:latin typeface="Museo"/>
                <a:cs typeface="Museo"/>
              </a:rPr>
              <a:t>      </a:t>
            </a:r>
            <a:r>
              <a:rPr lang="en-US" sz="2400" dirty="0">
                <a:solidFill>
                  <a:srgbClr val="1AB5E4"/>
                </a:solidFill>
                <a:latin typeface="Museo"/>
                <a:cs typeface="Museo"/>
              </a:rPr>
              <a:t>Enhancing platform features </a:t>
            </a:r>
            <a:endParaRPr sz="2400" dirty="0">
              <a:latin typeface="Museo"/>
              <a:cs typeface="Museo"/>
            </a:endParaRPr>
          </a:p>
          <a:p>
            <a:pPr marL="12700">
              <a:lnSpc>
                <a:spcPct val="100000"/>
              </a:lnSpc>
              <a:spcBef>
                <a:spcPts val="1480"/>
              </a:spcBef>
            </a:pPr>
            <a:endParaRPr sz="1400" dirty="0">
              <a:latin typeface="Catamaran-SemiBold"/>
              <a:cs typeface="Catamaran-SemiBold"/>
            </a:endParaRPr>
          </a:p>
        </p:txBody>
      </p:sp>
      <p:sp>
        <p:nvSpPr>
          <p:cNvPr id="11" name="object 72">
            <a:extLst>
              <a:ext uri="{FF2B5EF4-FFF2-40B4-BE49-F238E27FC236}">
                <a16:creationId xmlns:a16="http://schemas.microsoft.com/office/drawing/2014/main" id="{789686BE-69C6-4A26-8DB7-41097EFAA234}"/>
              </a:ext>
            </a:extLst>
          </p:cNvPr>
          <p:cNvSpPr/>
          <p:nvPr/>
        </p:nvSpPr>
        <p:spPr>
          <a:xfrm>
            <a:off x="611239" y="258755"/>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12" name="object 73">
            <a:extLst>
              <a:ext uri="{FF2B5EF4-FFF2-40B4-BE49-F238E27FC236}">
                <a16:creationId xmlns:a16="http://schemas.microsoft.com/office/drawing/2014/main" id="{C0369205-2211-454F-922E-83B90B56C201}"/>
              </a:ext>
            </a:extLst>
          </p:cNvPr>
          <p:cNvSpPr txBox="1"/>
          <p:nvPr/>
        </p:nvSpPr>
        <p:spPr>
          <a:xfrm>
            <a:off x="707162" y="268914"/>
            <a:ext cx="108585" cy="305435"/>
          </a:xfrm>
          <a:prstGeom prst="rect">
            <a:avLst/>
          </a:prstGeom>
          <a:noFill/>
        </p:spPr>
        <p:txBody>
          <a:bodyPr vert="horz" wrap="square" lIns="0" tIns="17145" rIns="0" bIns="0" rtlCol="0">
            <a:spAutoFit/>
          </a:bodyPr>
          <a:lstStyle/>
          <a:p>
            <a:pPr marL="12700">
              <a:lnSpc>
                <a:spcPct val="100000"/>
              </a:lnSpc>
              <a:spcBef>
                <a:spcPts val="135"/>
              </a:spcBef>
            </a:pPr>
            <a:r>
              <a:rPr lang="en-US" sz="1800" b="1" spc="30" dirty="0">
                <a:solidFill>
                  <a:srgbClr val="FFFFFF"/>
                </a:solidFill>
                <a:latin typeface="Catamaran-SemiBold"/>
                <a:cs typeface="Catamaran-SemiBold"/>
              </a:rPr>
              <a:t>3</a:t>
            </a:r>
            <a:endParaRPr sz="1800" dirty="0">
              <a:latin typeface="Catamaran-SemiBold"/>
              <a:cs typeface="Catamaran-SemiBold"/>
            </a:endParaRPr>
          </a:p>
        </p:txBody>
      </p:sp>
      <p:sp>
        <p:nvSpPr>
          <p:cNvPr id="2" name="TextBox 1">
            <a:extLst>
              <a:ext uri="{FF2B5EF4-FFF2-40B4-BE49-F238E27FC236}">
                <a16:creationId xmlns:a16="http://schemas.microsoft.com/office/drawing/2014/main" id="{A5387F1D-87D0-4B45-90F1-4DC00A560DC2}"/>
              </a:ext>
            </a:extLst>
          </p:cNvPr>
          <p:cNvSpPr txBox="1"/>
          <p:nvPr/>
        </p:nvSpPr>
        <p:spPr>
          <a:xfrm>
            <a:off x="936994" y="715772"/>
            <a:ext cx="10080256" cy="523220"/>
          </a:xfrm>
          <a:prstGeom prst="rect">
            <a:avLst/>
          </a:prstGeom>
          <a:noFill/>
        </p:spPr>
        <p:txBody>
          <a:bodyPr wrap="square" rtlCol="0">
            <a:spAutoFit/>
          </a:bodyPr>
          <a:lstStyle/>
          <a:p>
            <a:r>
              <a:rPr lang="en-US" sz="1400" b="1" dirty="0">
                <a:latin typeface="Catamaran-SemiBold"/>
              </a:rPr>
              <a:t>The transition from Nui 1.0 to Nui 2.0 will involve the addition of ten features to offer an even more integrated, efficient and transparent way to trade.  </a:t>
            </a:r>
            <a:endParaRPr lang="en-NZ" sz="1400" b="1" dirty="0">
              <a:latin typeface="Catamaran-SemiBold"/>
            </a:endParaRPr>
          </a:p>
        </p:txBody>
      </p:sp>
      <p:sp>
        <p:nvSpPr>
          <p:cNvPr id="13" name="object 47">
            <a:extLst>
              <a:ext uri="{FF2B5EF4-FFF2-40B4-BE49-F238E27FC236}">
                <a16:creationId xmlns:a16="http://schemas.microsoft.com/office/drawing/2014/main" id="{DC108841-99D8-4126-A3A2-BF742EA14607}"/>
              </a:ext>
            </a:extLst>
          </p:cNvPr>
          <p:cNvSpPr/>
          <p:nvPr/>
        </p:nvSpPr>
        <p:spPr>
          <a:xfrm>
            <a:off x="578073" y="1238992"/>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6015" y="2227868"/>
            <a:ext cx="5673090" cy="4609465"/>
          </a:xfrm>
          <a:custGeom>
            <a:avLst/>
            <a:gdLst/>
            <a:ahLst/>
            <a:cxnLst/>
            <a:rect l="l" t="t" r="r" b="b"/>
            <a:pathLst>
              <a:path w="5673090" h="4609465">
                <a:moveTo>
                  <a:pt x="5545975" y="0"/>
                </a:moveTo>
                <a:lnTo>
                  <a:pt x="127000" y="0"/>
                </a:lnTo>
                <a:lnTo>
                  <a:pt x="77688" y="10021"/>
                </a:lnTo>
                <a:lnTo>
                  <a:pt x="37306" y="37306"/>
                </a:lnTo>
                <a:lnTo>
                  <a:pt x="10021" y="77688"/>
                </a:lnTo>
                <a:lnTo>
                  <a:pt x="0" y="127000"/>
                </a:lnTo>
                <a:lnTo>
                  <a:pt x="0" y="4482287"/>
                </a:lnTo>
                <a:lnTo>
                  <a:pt x="10021" y="4531600"/>
                </a:lnTo>
                <a:lnTo>
                  <a:pt x="37306" y="4571987"/>
                </a:lnTo>
                <a:lnTo>
                  <a:pt x="77688" y="4599276"/>
                </a:lnTo>
                <a:lnTo>
                  <a:pt x="127000" y="4609299"/>
                </a:lnTo>
                <a:lnTo>
                  <a:pt x="5545975" y="4609299"/>
                </a:lnTo>
                <a:lnTo>
                  <a:pt x="5595287" y="4599276"/>
                </a:lnTo>
                <a:lnTo>
                  <a:pt x="5635669" y="4571987"/>
                </a:lnTo>
                <a:lnTo>
                  <a:pt x="5662954" y="4531600"/>
                </a:lnTo>
                <a:lnTo>
                  <a:pt x="5672975" y="4482287"/>
                </a:lnTo>
                <a:lnTo>
                  <a:pt x="5672975" y="127000"/>
                </a:lnTo>
                <a:lnTo>
                  <a:pt x="5662954" y="77688"/>
                </a:lnTo>
                <a:lnTo>
                  <a:pt x="5635669" y="37306"/>
                </a:lnTo>
                <a:lnTo>
                  <a:pt x="5595287" y="10021"/>
                </a:lnTo>
                <a:lnTo>
                  <a:pt x="5545975" y="0"/>
                </a:lnTo>
                <a:close/>
              </a:path>
            </a:pathLst>
          </a:custGeom>
          <a:solidFill>
            <a:srgbClr val="E1F9FD">
              <a:alpha val="59999"/>
            </a:srgbClr>
          </a:solidFill>
        </p:spPr>
        <p:txBody>
          <a:bodyPr wrap="square" lIns="0" tIns="0" rIns="0" bIns="0" rtlCol="0"/>
          <a:lstStyle/>
          <a:p>
            <a:endParaRPr/>
          </a:p>
        </p:txBody>
      </p:sp>
      <p:sp>
        <p:nvSpPr>
          <p:cNvPr id="3" name="object 3"/>
          <p:cNvSpPr/>
          <p:nvPr/>
        </p:nvSpPr>
        <p:spPr>
          <a:xfrm>
            <a:off x="6768311" y="2227868"/>
            <a:ext cx="5673090" cy="4593807"/>
          </a:xfrm>
          <a:custGeom>
            <a:avLst/>
            <a:gdLst/>
            <a:ahLst/>
            <a:cxnLst/>
            <a:rect l="l" t="t" r="r" b="b"/>
            <a:pathLst>
              <a:path w="5673090" h="4609465">
                <a:moveTo>
                  <a:pt x="5545962" y="0"/>
                </a:moveTo>
                <a:lnTo>
                  <a:pt x="126999" y="0"/>
                </a:lnTo>
                <a:lnTo>
                  <a:pt x="77688" y="10021"/>
                </a:lnTo>
                <a:lnTo>
                  <a:pt x="37306" y="37306"/>
                </a:lnTo>
                <a:lnTo>
                  <a:pt x="10021" y="77688"/>
                </a:lnTo>
                <a:lnTo>
                  <a:pt x="0" y="127000"/>
                </a:lnTo>
                <a:lnTo>
                  <a:pt x="0" y="4482287"/>
                </a:lnTo>
                <a:lnTo>
                  <a:pt x="10021" y="4531600"/>
                </a:lnTo>
                <a:lnTo>
                  <a:pt x="37306" y="4571987"/>
                </a:lnTo>
                <a:lnTo>
                  <a:pt x="77688" y="4599276"/>
                </a:lnTo>
                <a:lnTo>
                  <a:pt x="126999" y="4609299"/>
                </a:lnTo>
                <a:lnTo>
                  <a:pt x="5545962" y="4609299"/>
                </a:lnTo>
                <a:lnTo>
                  <a:pt x="5595282" y="4599276"/>
                </a:lnTo>
                <a:lnTo>
                  <a:pt x="5635667" y="4571987"/>
                </a:lnTo>
                <a:lnTo>
                  <a:pt x="5662954" y="4531600"/>
                </a:lnTo>
                <a:lnTo>
                  <a:pt x="5672975" y="4482287"/>
                </a:lnTo>
                <a:lnTo>
                  <a:pt x="5672975" y="127000"/>
                </a:lnTo>
                <a:lnTo>
                  <a:pt x="5662954" y="77688"/>
                </a:lnTo>
                <a:lnTo>
                  <a:pt x="5635667" y="37306"/>
                </a:lnTo>
                <a:lnTo>
                  <a:pt x="5595282" y="10021"/>
                </a:lnTo>
                <a:lnTo>
                  <a:pt x="5545962" y="0"/>
                </a:lnTo>
                <a:close/>
              </a:path>
            </a:pathLst>
          </a:custGeom>
          <a:solidFill>
            <a:srgbClr val="E1F9FD">
              <a:alpha val="79998"/>
            </a:srgbClr>
          </a:solidFill>
        </p:spPr>
        <p:txBody>
          <a:bodyPr wrap="square" lIns="0" tIns="0" rIns="0" bIns="0" rtlCol="0"/>
          <a:lstStyle/>
          <a:p>
            <a:endParaRPr/>
          </a:p>
        </p:txBody>
      </p:sp>
      <p:sp>
        <p:nvSpPr>
          <p:cNvPr id="4" name="object 4"/>
          <p:cNvSpPr/>
          <p:nvPr/>
        </p:nvSpPr>
        <p:spPr>
          <a:xfrm>
            <a:off x="578073" y="1282468"/>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5" name="object 5"/>
          <p:cNvSpPr txBox="1"/>
          <p:nvPr/>
        </p:nvSpPr>
        <p:spPr>
          <a:xfrm>
            <a:off x="565242" y="298566"/>
            <a:ext cx="9427845" cy="382156"/>
          </a:xfrm>
          <a:prstGeom prst="rect">
            <a:avLst/>
          </a:prstGeom>
        </p:spPr>
        <p:txBody>
          <a:bodyPr vert="horz" wrap="square" lIns="0" tIns="12700" rIns="0" bIns="0" rtlCol="0">
            <a:spAutoFit/>
          </a:bodyPr>
          <a:lstStyle/>
          <a:p>
            <a:pPr marL="12700">
              <a:lnSpc>
                <a:spcPct val="100000"/>
              </a:lnSpc>
              <a:spcBef>
                <a:spcPts val="100"/>
              </a:spcBef>
            </a:pPr>
            <a:r>
              <a:rPr sz="2400" spc="-45" dirty="0">
                <a:solidFill>
                  <a:srgbClr val="1AB5E4"/>
                </a:solidFill>
                <a:latin typeface="Museo"/>
                <a:cs typeface="Museo"/>
              </a:rPr>
              <a:t>We’re</a:t>
            </a:r>
            <a:r>
              <a:rPr sz="2400" spc="-5" dirty="0">
                <a:solidFill>
                  <a:srgbClr val="1AB5E4"/>
                </a:solidFill>
                <a:latin typeface="Museo"/>
                <a:cs typeface="Museo"/>
              </a:rPr>
              <a:t> </a:t>
            </a:r>
            <a:r>
              <a:rPr sz="2400" spc="-15" dirty="0">
                <a:solidFill>
                  <a:srgbClr val="1AB5E4"/>
                </a:solidFill>
                <a:latin typeface="Museo"/>
                <a:cs typeface="Museo"/>
              </a:rPr>
              <a:t>raising</a:t>
            </a:r>
            <a:r>
              <a:rPr sz="2400" dirty="0">
                <a:solidFill>
                  <a:srgbClr val="1AB5E4"/>
                </a:solidFill>
                <a:latin typeface="Museo"/>
                <a:cs typeface="Museo"/>
              </a:rPr>
              <a:t> </a:t>
            </a:r>
            <a:r>
              <a:rPr lang="en-US" sz="2400" dirty="0">
                <a:solidFill>
                  <a:srgbClr val="1AB5E4"/>
                </a:solidFill>
                <a:latin typeface="Museo"/>
                <a:cs typeface="Museo"/>
              </a:rPr>
              <a:t>an 8m EUR </a:t>
            </a:r>
            <a:r>
              <a:rPr sz="2400" spc="-10" dirty="0">
                <a:solidFill>
                  <a:srgbClr val="1AB5E4"/>
                </a:solidFill>
                <a:latin typeface="Museo"/>
                <a:cs typeface="Museo"/>
              </a:rPr>
              <a:t>round</a:t>
            </a:r>
            <a:r>
              <a:rPr sz="2400" dirty="0">
                <a:solidFill>
                  <a:srgbClr val="1AB5E4"/>
                </a:solidFill>
                <a:latin typeface="Museo"/>
                <a:cs typeface="Museo"/>
              </a:rPr>
              <a:t> </a:t>
            </a:r>
            <a:r>
              <a:rPr lang="en-US" sz="2400" spc="-15" dirty="0">
                <a:solidFill>
                  <a:srgbClr val="1AB5E4"/>
                </a:solidFill>
                <a:latin typeface="Museo"/>
                <a:cs typeface="Museo"/>
              </a:rPr>
              <a:t>at a pre-money valuation of 30m EUR</a:t>
            </a:r>
            <a:endParaRPr sz="2400" dirty="0">
              <a:latin typeface="Museo"/>
              <a:cs typeface="Museo"/>
            </a:endParaRPr>
          </a:p>
        </p:txBody>
      </p:sp>
      <p:sp>
        <p:nvSpPr>
          <p:cNvPr id="6" name="object 6"/>
          <p:cNvSpPr txBox="1"/>
          <p:nvPr/>
        </p:nvSpPr>
        <p:spPr>
          <a:xfrm>
            <a:off x="565373" y="1419268"/>
            <a:ext cx="5386705" cy="536237"/>
          </a:xfrm>
          <a:prstGeom prst="rect">
            <a:avLst/>
          </a:prstGeom>
        </p:spPr>
        <p:txBody>
          <a:bodyPr vert="horz" wrap="square" lIns="0" tIns="12700" rIns="0" bIns="0" rtlCol="0">
            <a:spAutoFit/>
          </a:bodyPr>
          <a:lstStyle/>
          <a:p>
            <a:pPr marL="12700" marR="5080">
              <a:lnSpc>
                <a:spcPct val="116700"/>
              </a:lnSpc>
              <a:spcBef>
                <a:spcPts val="100"/>
              </a:spcBef>
            </a:pPr>
            <a:r>
              <a:rPr lang="en-US" sz="1500" spc="50" dirty="0">
                <a:solidFill>
                  <a:srgbClr val="666666"/>
                </a:solidFill>
                <a:latin typeface="Catamaran"/>
                <a:cs typeface="Catamaran"/>
              </a:rPr>
              <a:t>In 2021, a bridging round of 1.6m EUR was raised which enabled us to begin our expansion. The use of funds were as follows:</a:t>
            </a:r>
            <a:endParaRPr sz="1500" dirty="0">
              <a:latin typeface="Catamaran"/>
              <a:cs typeface="Catamaran"/>
            </a:endParaRPr>
          </a:p>
        </p:txBody>
      </p:sp>
      <p:sp>
        <p:nvSpPr>
          <p:cNvPr id="7" name="object 7"/>
          <p:cNvSpPr txBox="1"/>
          <p:nvPr/>
        </p:nvSpPr>
        <p:spPr>
          <a:xfrm>
            <a:off x="6755549" y="1419268"/>
            <a:ext cx="5744647" cy="536237"/>
          </a:xfrm>
          <a:prstGeom prst="rect">
            <a:avLst/>
          </a:prstGeom>
        </p:spPr>
        <p:txBody>
          <a:bodyPr vert="horz" wrap="square" lIns="0" tIns="12700" rIns="0" bIns="0" rtlCol="0">
            <a:spAutoFit/>
          </a:bodyPr>
          <a:lstStyle/>
          <a:p>
            <a:pPr marL="12700" marR="5080">
              <a:lnSpc>
                <a:spcPct val="116700"/>
              </a:lnSpc>
              <a:spcBef>
                <a:spcPts val="100"/>
              </a:spcBef>
            </a:pPr>
            <a:r>
              <a:rPr lang="en-US" sz="1500" spc="65" dirty="0">
                <a:solidFill>
                  <a:srgbClr val="666666"/>
                </a:solidFill>
                <a:latin typeface="Catamaran"/>
                <a:cs typeface="Catamaran"/>
              </a:rPr>
              <a:t>We are now looking for European professional  investors with a strong track history of supporting international market expansion.  </a:t>
            </a:r>
            <a:endParaRPr sz="1500" dirty="0">
              <a:latin typeface="Catamaran"/>
              <a:cs typeface="Catamaran"/>
            </a:endParaRPr>
          </a:p>
        </p:txBody>
      </p:sp>
      <p:sp>
        <p:nvSpPr>
          <p:cNvPr id="8" name="object 8"/>
          <p:cNvSpPr txBox="1"/>
          <p:nvPr/>
        </p:nvSpPr>
        <p:spPr>
          <a:xfrm>
            <a:off x="897223" y="2375928"/>
            <a:ext cx="4892675" cy="4231640"/>
          </a:xfrm>
          <a:prstGeom prst="rect">
            <a:avLst/>
          </a:prstGeom>
        </p:spPr>
        <p:txBody>
          <a:bodyPr vert="horz" wrap="square" lIns="0" tIns="12700" rIns="0" bIns="0" rtlCol="0">
            <a:spAutoFit/>
          </a:bodyPr>
          <a:lstStyle/>
          <a:p>
            <a:pPr marL="12700">
              <a:lnSpc>
                <a:spcPct val="100000"/>
              </a:lnSpc>
              <a:spcBef>
                <a:spcPts val="100"/>
              </a:spcBef>
            </a:pPr>
            <a:endParaRPr lang="en-GB" sz="1400" dirty="0">
              <a:highlight>
                <a:srgbClr val="FF0000"/>
              </a:highlight>
              <a:latin typeface="Catamaran-SemiBold"/>
              <a:cs typeface="Catamaran-SemiBold"/>
            </a:endParaRPr>
          </a:p>
          <a:p>
            <a:pPr marL="274955">
              <a:lnSpc>
                <a:spcPct val="100000"/>
              </a:lnSpc>
              <a:spcBef>
                <a:spcPts val="1670"/>
              </a:spcBef>
            </a:pPr>
            <a:r>
              <a:rPr sz="1300" spc="50" dirty="0">
                <a:solidFill>
                  <a:srgbClr val="666667"/>
                </a:solidFill>
                <a:latin typeface="Catamaran"/>
                <a:cs typeface="Catamaran"/>
              </a:rPr>
              <a:t>30%:</a:t>
            </a:r>
            <a:r>
              <a:rPr sz="1300" spc="10" dirty="0">
                <a:solidFill>
                  <a:srgbClr val="666667"/>
                </a:solidFill>
                <a:latin typeface="Catamaran"/>
                <a:cs typeface="Catamaran"/>
              </a:rPr>
              <a:t> </a:t>
            </a:r>
            <a:r>
              <a:rPr sz="1300" spc="45" dirty="0">
                <a:solidFill>
                  <a:srgbClr val="666667"/>
                </a:solidFill>
                <a:latin typeface="Catamaran"/>
                <a:cs typeface="Catamaran"/>
              </a:rPr>
              <a:t>Increase</a:t>
            </a:r>
            <a:r>
              <a:rPr sz="1300" spc="15" dirty="0">
                <a:solidFill>
                  <a:srgbClr val="666667"/>
                </a:solidFill>
                <a:latin typeface="Catamaran"/>
                <a:cs typeface="Catamaran"/>
              </a:rPr>
              <a:t> </a:t>
            </a:r>
            <a:r>
              <a:rPr sz="1300" spc="65" dirty="0">
                <a:solidFill>
                  <a:srgbClr val="666667"/>
                </a:solidFill>
                <a:latin typeface="Catamaran"/>
                <a:cs typeface="Catamaran"/>
              </a:rPr>
              <a:t>BAU</a:t>
            </a:r>
            <a:r>
              <a:rPr sz="1300" spc="10" dirty="0">
                <a:solidFill>
                  <a:srgbClr val="666667"/>
                </a:solidFill>
                <a:latin typeface="Catamaran"/>
                <a:cs typeface="Catamaran"/>
              </a:rPr>
              <a:t> </a:t>
            </a:r>
            <a:r>
              <a:rPr sz="1300" spc="50" dirty="0">
                <a:solidFill>
                  <a:srgbClr val="666667"/>
                </a:solidFill>
                <a:latin typeface="Catamaran"/>
                <a:cs typeface="Catamaran"/>
              </a:rPr>
              <a:t>runway</a:t>
            </a:r>
            <a:r>
              <a:rPr sz="1300" spc="15" dirty="0">
                <a:solidFill>
                  <a:srgbClr val="666667"/>
                </a:solidFill>
                <a:latin typeface="Catamaran"/>
                <a:cs typeface="Catamaran"/>
              </a:rPr>
              <a:t> </a:t>
            </a:r>
            <a:r>
              <a:rPr sz="1300" spc="50" dirty="0">
                <a:solidFill>
                  <a:srgbClr val="666667"/>
                </a:solidFill>
                <a:latin typeface="Catamaran"/>
                <a:cs typeface="Catamaran"/>
              </a:rPr>
              <a:t>by</a:t>
            </a:r>
            <a:r>
              <a:rPr sz="1300" spc="15" dirty="0">
                <a:solidFill>
                  <a:srgbClr val="666667"/>
                </a:solidFill>
                <a:latin typeface="Catamaran"/>
                <a:cs typeface="Catamaran"/>
              </a:rPr>
              <a:t> </a:t>
            </a:r>
            <a:r>
              <a:rPr sz="1300" spc="50" dirty="0">
                <a:solidFill>
                  <a:srgbClr val="666667"/>
                </a:solidFill>
                <a:latin typeface="Catamaran"/>
                <a:cs typeface="Catamaran"/>
              </a:rPr>
              <a:t>9</a:t>
            </a:r>
            <a:r>
              <a:rPr sz="1300" spc="10" dirty="0">
                <a:solidFill>
                  <a:srgbClr val="666667"/>
                </a:solidFill>
                <a:latin typeface="Catamaran"/>
                <a:cs typeface="Catamaran"/>
              </a:rPr>
              <a:t> </a:t>
            </a:r>
            <a:r>
              <a:rPr sz="1300" spc="55" dirty="0">
                <a:solidFill>
                  <a:srgbClr val="666667"/>
                </a:solidFill>
                <a:latin typeface="Catamaran"/>
                <a:cs typeface="Catamaran"/>
              </a:rPr>
              <a:t>months</a:t>
            </a:r>
            <a:endParaRPr sz="1300" dirty="0">
              <a:latin typeface="Catamaran"/>
              <a:cs typeface="Catamaran"/>
            </a:endParaRPr>
          </a:p>
          <a:p>
            <a:pPr marL="274955" marR="5080">
              <a:lnSpc>
                <a:spcPct val="121800"/>
              </a:lnSpc>
              <a:spcBef>
                <a:spcPts val="900"/>
              </a:spcBef>
            </a:pPr>
            <a:r>
              <a:rPr sz="1300" spc="50" dirty="0">
                <a:solidFill>
                  <a:srgbClr val="666667"/>
                </a:solidFill>
                <a:latin typeface="Catamaran"/>
                <a:cs typeface="Catamaran"/>
              </a:rPr>
              <a:t>30%: </a:t>
            </a:r>
            <a:r>
              <a:rPr sz="1300" spc="45" dirty="0">
                <a:solidFill>
                  <a:srgbClr val="666667"/>
                </a:solidFill>
                <a:latin typeface="Catamaran"/>
                <a:cs typeface="Catamaran"/>
              </a:rPr>
              <a:t>Acquire the </a:t>
            </a:r>
            <a:r>
              <a:rPr sz="1300" spc="40" dirty="0">
                <a:solidFill>
                  <a:srgbClr val="666667"/>
                </a:solidFill>
                <a:latin typeface="Catamaran"/>
                <a:cs typeface="Catamaran"/>
              </a:rPr>
              <a:t>assets of </a:t>
            </a:r>
            <a:r>
              <a:rPr sz="1300" spc="45" dirty="0">
                <a:solidFill>
                  <a:srgbClr val="666667"/>
                </a:solidFill>
                <a:latin typeface="Catamaran"/>
                <a:cs typeface="Catamaran"/>
              </a:rPr>
              <a:t>the </a:t>
            </a:r>
            <a:r>
              <a:rPr sz="1300" spc="70" dirty="0">
                <a:solidFill>
                  <a:srgbClr val="666667"/>
                </a:solidFill>
                <a:latin typeface="Catamaran"/>
                <a:cs typeface="Catamaran"/>
              </a:rPr>
              <a:t>DAO </a:t>
            </a:r>
            <a:r>
              <a:rPr sz="1300" spc="35" dirty="0">
                <a:solidFill>
                  <a:srgbClr val="666667"/>
                </a:solidFill>
                <a:latin typeface="Catamaran"/>
                <a:cs typeface="Catamaran"/>
              </a:rPr>
              <a:t>(dairy </a:t>
            </a:r>
            <a:r>
              <a:rPr sz="1300" spc="40" dirty="0">
                <a:solidFill>
                  <a:srgbClr val="666667"/>
                </a:solidFill>
                <a:latin typeface="Catamaran"/>
                <a:cs typeface="Catamaran"/>
              </a:rPr>
              <a:t>trading) </a:t>
            </a:r>
            <a:r>
              <a:rPr sz="1300" spc="45" dirty="0">
                <a:solidFill>
                  <a:srgbClr val="666667"/>
                </a:solidFill>
                <a:latin typeface="Catamaran"/>
                <a:cs typeface="Catamaran"/>
              </a:rPr>
              <a:t>platform </a:t>
            </a:r>
            <a:r>
              <a:rPr sz="1300" spc="40" dirty="0">
                <a:solidFill>
                  <a:srgbClr val="666667"/>
                </a:solidFill>
                <a:latin typeface="Catamaran"/>
                <a:cs typeface="Catamaran"/>
              </a:rPr>
              <a:t>to </a:t>
            </a:r>
            <a:r>
              <a:rPr sz="1300" spc="-290" dirty="0">
                <a:solidFill>
                  <a:srgbClr val="666667"/>
                </a:solidFill>
                <a:latin typeface="Catamaran"/>
                <a:cs typeface="Catamaran"/>
              </a:rPr>
              <a:t> </a:t>
            </a:r>
            <a:r>
              <a:rPr sz="1300" spc="40" dirty="0">
                <a:solidFill>
                  <a:srgbClr val="666667"/>
                </a:solidFill>
                <a:latin typeface="Catamaran"/>
                <a:cs typeface="Catamaran"/>
              </a:rPr>
              <a:t>bring </a:t>
            </a:r>
            <a:r>
              <a:rPr sz="1300" spc="35" dirty="0">
                <a:solidFill>
                  <a:srgbClr val="666667"/>
                </a:solidFill>
                <a:latin typeface="Catamaran"/>
                <a:cs typeface="Catamaran"/>
              </a:rPr>
              <a:t>this </a:t>
            </a:r>
            <a:r>
              <a:rPr sz="1300" spc="45" dirty="0">
                <a:solidFill>
                  <a:srgbClr val="666667"/>
                </a:solidFill>
                <a:latin typeface="Catamaran"/>
                <a:cs typeface="Catamaran"/>
              </a:rPr>
              <a:t>marketplace </a:t>
            </a:r>
            <a:r>
              <a:rPr sz="1300" spc="50" dirty="0">
                <a:solidFill>
                  <a:srgbClr val="666667"/>
                </a:solidFill>
                <a:latin typeface="Catamaran"/>
                <a:cs typeface="Catamaran"/>
              </a:rPr>
              <a:t>under </a:t>
            </a:r>
            <a:r>
              <a:rPr sz="1300" spc="45" dirty="0">
                <a:solidFill>
                  <a:srgbClr val="666667"/>
                </a:solidFill>
                <a:latin typeface="Catamaran"/>
                <a:cs typeface="Catamaran"/>
              </a:rPr>
              <a:t>the </a:t>
            </a:r>
            <a:r>
              <a:rPr sz="1300" spc="40" dirty="0">
                <a:solidFill>
                  <a:srgbClr val="666667"/>
                </a:solidFill>
                <a:latin typeface="Catamaran"/>
                <a:cs typeface="Catamaran"/>
              </a:rPr>
              <a:t>control of Nui. </a:t>
            </a:r>
            <a:r>
              <a:rPr sz="1300" spc="55" dirty="0">
                <a:solidFill>
                  <a:srgbClr val="666667"/>
                </a:solidFill>
                <a:latin typeface="Catamaran"/>
                <a:cs typeface="Catamaran"/>
              </a:rPr>
              <a:t>Open up </a:t>
            </a:r>
            <a:r>
              <a:rPr sz="1300" spc="45" dirty="0">
                <a:solidFill>
                  <a:srgbClr val="666667"/>
                </a:solidFill>
                <a:latin typeface="Catamaran"/>
                <a:cs typeface="Catamaran"/>
              </a:rPr>
              <a:t>the </a:t>
            </a:r>
            <a:r>
              <a:rPr sz="1300" spc="50" dirty="0">
                <a:solidFill>
                  <a:srgbClr val="666667"/>
                </a:solidFill>
                <a:latin typeface="Catamaran"/>
                <a:cs typeface="Catamaran"/>
              </a:rPr>
              <a:t> </a:t>
            </a:r>
            <a:r>
              <a:rPr sz="1300" spc="45" dirty="0">
                <a:solidFill>
                  <a:srgbClr val="666667"/>
                </a:solidFill>
                <a:latin typeface="Catamaran"/>
                <a:cs typeface="Catamaran"/>
              </a:rPr>
              <a:t>marketplace </a:t>
            </a:r>
            <a:r>
              <a:rPr sz="1300" spc="40" dirty="0">
                <a:solidFill>
                  <a:srgbClr val="666667"/>
                </a:solidFill>
                <a:latin typeface="Catamaran"/>
                <a:cs typeface="Catamaran"/>
              </a:rPr>
              <a:t>to </a:t>
            </a:r>
            <a:r>
              <a:rPr sz="1300" spc="30" dirty="0">
                <a:solidFill>
                  <a:srgbClr val="666667"/>
                </a:solidFill>
                <a:latin typeface="Catamaran"/>
                <a:cs typeface="Catamaran"/>
              </a:rPr>
              <a:t>all </a:t>
            </a:r>
            <a:r>
              <a:rPr sz="1300" spc="35" dirty="0">
                <a:solidFill>
                  <a:srgbClr val="666667"/>
                </a:solidFill>
                <a:latin typeface="Catamaran"/>
                <a:cs typeface="Catamaran"/>
              </a:rPr>
              <a:t>sellers </a:t>
            </a:r>
            <a:r>
              <a:rPr sz="1300" spc="50" dirty="0">
                <a:solidFill>
                  <a:srgbClr val="666667"/>
                </a:solidFill>
                <a:latin typeface="Catamaran"/>
                <a:cs typeface="Catamaran"/>
              </a:rPr>
              <a:t>and </a:t>
            </a:r>
            <a:r>
              <a:rPr sz="1300" spc="45" dirty="0">
                <a:solidFill>
                  <a:srgbClr val="666667"/>
                </a:solidFill>
                <a:latin typeface="Catamaran"/>
                <a:cs typeface="Catamaran"/>
              </a:rPr>
              <a:t>operate with independent team. </a:t>
            </a:r>
            <a:r>
              <a:rPr sz="1300" spc="50" dirty="0">
                <a:solidFill>
                  <a:srgbClr val="666667"/>
                </a:solidFill>
                <a:latin typeface="Catamaran"/>
                <a:cs typeface="Catamaran"/>
              </a:rPr>
              <a:t> Nui</a:t>
            </a:r>
            <a:r>
              <a:rPr sz="1300" spc="20" dirty="0">
                <a:solidFill>
                  <a:srgbClr val="666667"/>
                </a:solidFill>
                <a:latin typeface="Catamaran"/>
                <a:cs typeface="Catamaran"/>
              </a:rPr>
              <a:t> </a:t>
            </a:r>
            <a:r>
              <a:rPr sz="1300" spc="30" dirty="0">
                <a:solidFill>
                  <a:srgbClr val="666667"/>
                </a:solidFill>
                <a:latin typeface="Catamaran"/>
                <a:cs typeface="Catamaran"/>
              </a:rPr>
              <a:t>is</a:t>
            </a:r>
            <a:r>
              <a:rPr sz="1300" spc="25" dirty="0">
                <a:solidFill>
                  <a:srgbClr val="666667"/>
                </a:solidFill>
                <a:latin typeface="Catamaran"/>
                <a:cs typeface="Catamaran"/>
              </a:rPr>
              <a:t> </a:t>
            </a:r>
            <a:r>
              <a:rPr sz="1300" spc="45" dirty="0">
                <a:solidFill>
                  <a:srgbClr val="666667"/>
                </a:solidFill>
                <a:latin typeface="Catamaran"/>
                <a:cs typeface="Catamaran"/>
              </a:rPr>
              <a:t>confident</a:t>
            </a:r>
            <a:r>
              <a:rPr sz="1300" spc="25" dirty="0">
                <a:solidFill>
                  <a:srgbClr val="666667"/>
                </a:solidFill>
                <a:latin typeface="Catamaran"/>
                <a:cs typeface="Catamaran"/>
              </a:rPr>
              <a:t> </a:t>
            </a:r>
            <a:r>
              <a:rPr sz="1300" spc="40" dirty="0">
                <a:solidFill>
                  <a:srgbClr val="666667"/>
                </a:solidFill>
                <a:latin typeface="Catamaran"/>
                <a:cs typeface="Catamaran"/>
              </a:rPr>
              <a:t>that</a:t>
            </a:r>
            <a:r>
              <a:rPr sz="1300" spc="20" dirty="0">
                <a:solidFill>
                  <a:srgbClr val="666667"/>
                </a:solidFill>
                <a:latin typeface="Catamaran"/>
                <a:cs typeface="Catamaran"/>
              </a:rPr>
              <a:t> </a:t>
            </a:r>
            <a:r>
              <a:rPr sz="1300" spc="60" dirty="0">
                <a:solidFill>
                  <a:srgbClr val="666667"/>
                </a:solidFill>
                <a:latin typeface="Catamaran"/>
                <a:cs typeface="Catamaran"/>
              </a:rPr>
              <a:t>we</a:t>
            </a:r>
            <a:r>
              <a:rPr sz="1300" spc="25" dirty="0">
                <a:solidFill>
                  <a:srgbClr val="666667"/>
                </a:solidFill>
                <a:latin typeface="Catamaran"/>
                <a:cs typeface="Catamaran"/>
              </a:rPr>
              <a:t> </a:t>
            </a:r>
            <a:r>
              <a:rPr sz="1300" spc="50" dirty="0">
                <a:solidFill>
                  <a:srgbClr val="666667"/>
                </a:solidFill>
                <a:latin typeface="Catamaran"/>
                <a:cs typeface="Catamaran"/>
              </a:rPr>
              <a:t>can</a:t>
            </a:r>
            <a:r>
              <a:rPr sz="1300" spc="25" dirty="0">
                <a:solidFill>
                  <a:srgbClr val="666667"/>
                </a:solidFill>
                <a:latin typeface="Catamaran"/>
                <a:cs typeface="Catamaran"/>
              </a:rPr>
              <a:t> </a:t>
            </a:r>
            <a:r>
              <a:rPr sz="1300" spc="40" dirty="0">
                <a:solidFill>
                  <a:srgbClr val="666667"/>
                </a:solidFill>
                <a:latin typeface="Catamaran"/>
                <a:cs typeface="Catamaran"/>
              </a:rPr>
              <a:t>increase</a:t>
            </a:r>
            <a:r>
              <a:rPr sz="1300" spc="20" dirty="0">
                <a:solidFill>
                  <a:srgbClr val="666667"/>
                </a:solidFill>
                <a:latin typeface="Catamaran"/>
                <a:cs typeface="Catamaran"/>
              </a:rPr>
              <a:t> </a:t>
            </a:r>
            <a:r>
              <a:rPr sz="1300" spc="45" dirty="0">
                <a:solidFill>
                  <a:srgbClr val="666667"/>
                </a:solidFill>
                <a:latin typeface="Catamaran"/>
                <a:cs typeface="Catamaran"/>
              </a:rPr>
              <a:t>volumes,</a:t>
            </a:r>
            <a:r>
              <a:rPr sz="1300" spc="25" dirty="0">
                <a:solidFill>
                  <a:srgbClr val="666667"/>
                </a:solidFill>
                <a:latin typeface="Catamaran"/>
                <a:cs typeface="Catamaran"/>
              </a:rPr>
              <a:t> </a:t>
            </a:r>
            <a:r>
              <a:rPr sz="1300" spc="40" dirty="0">
                <a:solidFill>
                  <a:srgbClr val="666667"/>
                </a:solidFill>
                <a:latin typeface="Catamaran"/>
                <a:cs typeface="Catamaran"/>
              </a:rPr>
              <a:t>participants</a:t>
            </a:r>
            <a:r>
              <a:rPr sz="1300" spc="25" dirty="0">
                <a:solidFill>
                  <a:srgbClr val="666667"/>
                </a:solidFill>
                <a:latin typeface="Catamaran"/>
                <a:cs typeface="Catamaran"/>
              </a:rPr>
              <a:t> </a:t>
            </a:r>
            <a:r>
              <a:rPr sz="1300" spc="50" dirty="0">
                <a:solidFill>
                  <a:srgbClr val="666667"/>
                </a:solidFill>
                <a:latin typeface="Catamaran"/>
                <a:cs typeface="Catamaran"/>
              </a:rPr>
              <a:t>and </a:t>
            </a:r>
            <a:r>
              <a:rPr sz="1300" spc="-290" dirty="0">
                <a:solidFill>
                  <a:srgbClr val="666667"/>
                </a:solidFill>
                <a:latin typeface="Catamaran"/>
                <a:cs typeface="Catamaran"/>
              </a:rPr>
              <a:t> </a:t>
            </a:r>
            <a:r>
              <a:rPr sz="1300" spc="50" dirty="0">
                <a:solidFill>
                  <a:srgbClr val="666667"/>
                </a:solidFill>
                <a:latin typeface="Catamaran"/>
                <a:cs typeface="Catamaran"/>
              </a:rPr>
              <a:t>revenue</a:t>
            </a:r>
            <a:r>
              <a:rPr sz="1300" spc="15" dirty="0">
                <a:solidFill>
                  <a:srgbClr val="666667"/>
                </a:solidFill>
                <a:latin typeface="Catamaran"/>
                <a:cs typeface="Catamaran"/>
              </a:rPr>
              <a:t> </a:t>
            </a:r>
            <a:r>
              <a:rPr sz="1300" spc="45" dirty="0">
                <a:solidFill>
                  <a:srgbClr val="666667"/>
                </a:solidFill>
                <a:latin typeface="Catamaran"/>
                <a:cs typeface="Catamaran"/>
              </a:rPr>
              <a:t>through</a:t>
            </a:r>
            <a:r>
              <a:rPr sz="1300" spc="20" dirty="0">
                <a:solidFill>
                  <a:srgbClr val="666667"/>
                </a:solidFill>
                <a:latin typeface="Catamaran"/>
                <a:cs typeface="Catamaran"/>
              </a:rPr>
              <a:t> </a:t>
            </a:r>
            <a:r>
              <a:rPr sz="1300" spc="35" dirty="0">
                <a:solidFill>
                  <a:srgbClr val="666667"/>
                </a:solidFill>
                <a:latin typeface="Catamaran"/>
                <a:cs typeface="Catamaran"/>
              </a:rPr>
              <a:t>this</a:t>
            </a:r>
            <a:r>
              <a:rPr sz="1300" spc="20" dirty="0">
                <a:solidFill>
                  <a:srgbClr val="666667"/>
                </a:solidFill>
                <a:latin typeface="Catamaran"/>
                <a:cs typeface="Catamaran"/>
              </a:rPr>
              <a:t> </a:t>
            </a:r>
            <a:r>
              <a:rPr sz="1300" spc="45" dirty="0">
                <a:solidFill>
                  <a:srgbClr val="666667"/>
                </a:solidFill>
                <a:latin typeface="Catamaran"/>
                <a:cs typeface="Catamaran"/>
              </a:rPr>
              <a:t>marketplace.</a:t>
            </a:r>
            <a:endParaRPr sz="1300" dirty="0">
              <a:latin typeface="Catamaran"/>
              <a:cs typeface="Catamaran"/>
            </a:endParaRPr>
          </a:p>
          <a:p>
            <a:pPr marL="274955" marR="401955">
              <a:lnSpc>
                <a:spcPct val="121800"/>
              </a:lnSpc>
              <a:spcBef>
                <a:spcPts val="900"/>
              </a:spcBef>
            </a:pPr>
            <a:r>
              <a:rPr sz="1300" spc="55" dirty="0">
                <a:solidFill>
                  <a:srgbClr val="666667"/>
                </a:solidFill>
                <a:latin typeface="Catamaran"/>
                <a:cs typeface="Catamaran"/>
              </a:rPr>
              <a:t>20%:</a:t>
            </a:r>
            <a:r>
              <a:rPr sz="1300" spc="20" dirty="0">
                <a:solidFill>
                  <a:srgbClr val="666667"/>
                </a:solidFill>
                <a:latin typeface="Catamaran"/>
                <a:cs typeface="Catamaran"/>
              </a:rPr>
              <a:t> </a:t>
            </a:r>
            <a:r>
              <a:rPr sz="1300" spc="50" dirty="0">
                <a:solidFill>
                  <a:srgbClr val="666667"/>
                </a:solidFill>
                <a:latin typeface="Catamaran"/>
                <a:cs typeface="Catamaran"/>
              </a:rPr>
              <a:t>Expand</a:t>
            </a:r>
            <a:r>
              <a:rPr sz="1300" spc="20" dirty="0">
                <a:solidFill>
                  <a:srgbClr val="666667"/>
                </a:solidFill>
                <a:latin typeface="Catamaran"/>
                <a:cs typeface="Catamaran"/>
              </a:rPr>
              <a:t> </a:t>
            </a:r>
            <a:r>
              <a:rPr sz="1300" spc="70" dirty="0">
                <a:solidFill>
                  <a:srgbClr val="666667"/>
                </a:solidFill>
                <a:latin typeface="Catamaran"/>
                <a:cs typeface="Catamaran"/>
              </a:rPr>
              <a:t>DAO</a:t>
            </a:r>
            <a:r>
              <a:rPr sz="1300" spc="25" dirty="0">
                <a:solidFill>
                  <a:srgbClr val="666667"/>
                </a:solidFill>
                <a:latin typeface="Catamaran"/>
                <a:cs typeface="Catamaran"/>
              </a:rPr>
              <a:t> </a:t>
            </a:r>
            <a:r>
              <a:rPr sz="1300" spc="40" dirty="0">
                <a:solidFill>
                  <a:srgbClr val="666667"/>
                </a:solidFill>
                <a:latin typeface="Catamaran"/>
                <a:cs typeface="Catamaran"/>
              </a:rPr>
              <a:t>into</a:t>
            </a:r>
            <a:r>
              <a:rPr sz="1300" spc="20" dirty="0">
                <a:solidFill>
                  <a:srgbClr val="666667"/>
                </a:solidFill>
                <a:latin typeface="Catamaran"/>
                <a:cs typeface="Catamaran"/>
              </a:rPr>
              <a:t> </a:t>
            </a:r>
            <a:r>
              <a:rPr sz="1300" spc="60" dirty="0">
                <a:solidFill>
                  <a:srgbClr val="666667"/>
                </a:solidFill>
                <a:latin typeface="Catamaran"/>
                <a:cs typeface="Catamaran"/>
              </a:rPr>
              <a:t>USA</a:t>
            </a:r>
            <a:r>
              <a:rPr sz="1300" spc="20" dirty="0">
                <a:solidFill>
                  <a:srgbClr val="666667"/>
                </a:solidFill>
                <a:latin typeface="Catamaran"/>
                <a:cs typeface="Catamaran"/>
              </a:rPr>
              <a:t> </a:t>
            </a:r>
            <a:r>
              <a:rPr sz="1300" spc="50" dirty="0">
                <a:solidFill>
                  <a:srgbClr val="666667"/>
                </a:solidFill>
                <a:latin typeface="Catamaran"/>
                <a:cs typeface="Catamaran"/>
              </a:rPr>
              <a:t>by</a:t>
            </a:r>
            <a:r>
              <a:rPr sz="1300" spc="25" dirty="0">
                <a:solidFill>
                  <a:srgbClr val="666667"/>
                </a:solidFill>
                <a:latin typeface="Catamaran"/>
                <a:cs typeface="Catamaran"/>
              </a:rPr>
              <a:t> </a:t>
            </a:r>
            <a:r>
              <a:rPr sz="1300" spc="40" dirty="0">
                <a:solidFill>
                  <a:srgbClr val="666667"/>
                </a:solidFill>
                <a:latin typeface="Catamaran"/>
                <a:cs typeface="Catamaran"/>
              </a:rPr>
              <a:t>acquiring</a:t>
            </a:r>
            <a:r>
              <a:rPr sz="1300" spc="20" dirty="0">
                <a:solidFill>
                  <a:srgbClr val="666667"/>
                </a:solidFill>
                <a:latin typeface="Catamaran"/>
                <a:cs typeface="Catamaran"/>
              </a:rPr>
              <a:t> </a:t>
            </a:r>
            <a:r>
              <a:rPr sz="1300" spc="70" dirty="0">
                <a:solidFill>
                  <a:srgbClr val="666667"/>
                </a:solidFill>
                <a:latin typeface="Catamaran"/>
                <a:cs typeface="Catamaran"/>
              </a:rPr>
              <a:t>DAO</a:t>
            </a:r>
            <a:r>
              <a:rPr sz="1300" spc="25" dirty="0">
                <a:solidFill>
                  <a:srgbClr val="666667"/>
                </a:solidFill>
                <a:latin typeface="Catamaran"/>
                <a:cs typeface="Catamaran"/>
              </a:rPr>
              <a:t> </a:t>
            </a:r>
            <a:r>
              <a:rPr sz="1300" spc="35" dirty="0">
                <a:solidFill>
                  <a:srgbClr val="666667"/>
                </a:solidFill>
                <a:latin typeface="Catamaran"/>
                <a:cs typeface="Catamaran"/>
              </a:rPr>
              <a:t>sellers</a:t>
            </a:r>
            <a:r>
              <a:rPr sz="1300" spc="20" dirty="0">
                <a:solidFill>
                  <a:srgbClr val="666667"/>
                </a:solidFill>
                <a:latin typeface="Catamaran"/>
                <a:cs typeface="Catamaran"/>
              </a:rPr>
              <a:t> </a:t>
            </a:r>
            <a:r>
              <a:rPr sz="1300" spc="50" dirty="0">
                <a:solidFill>
                  <a:srgbClr val="666667"/>
                </a:solidFill>
                <a:latin typeface="Catamaran"/>
                <a:cs typeface="Catamaran"/>
              </a:rPr>
              <a:t>and </a:t>
            </a:r>
            <a:r>
              <a:rPr sz="1300" spc="-290" dirty="0">
                <a:solidFill>
                  <a:srgbClr val="666667"/>
                </a:solidFill>
                <a:latin typeface="Catamaran"/>
                <a:cs typeface="Catamaran"/>
              </a:rPr>
              <a:t> </a:t>
            </a:r>
            <a:r>
              <a:rPr sz="1300" spc="40" dirty="0">
                <a:solidFill>
                  <a:srgbClr val="666667"/>
                </a:solidFill>
                <a:latin typeface="Catamaran"/>
                <a:cs typeface="Catamaran"/>
              </a:rPr>
              <a:t>establishing</a:t>
            </a:r>
            <a:r>
              <a:rPr sz="1300" spc="20" dirty="0">
                <a:solidFill>
                  <a:srgbClr val="666667"/>
                </a:solidFill>
                <a:latin typeface="Catamaran"/>
                <a:cs typeface="Catamaran"/>
              </a:rPr>
              <a:t> </a:t>
            </a:r>
            <a:r>
              <a:rPr sz="1300" spc="40" dirty="0">
                <a:solidFill>
                  <a:srgbClr val="666667"/>
                </a:solidFill>
                <a:latin typeface="Catamaran"/>
                <a:cs typeface="Catamaran"/>
              </a:rPr>
              <a:t>local</a:t>
            </a:r>
            <a:r>
              <a:rPr sz="1300" spc="20" dirty="0">
                <a:solidFill>
                  <a:srgbClr val="666667"/>
                </a:solidFill>
                <a:latin typeface="Catamaran"/>
                <a:cs typeface="Catamaran"/>
              </a:rPr>
              <a:t> </a:t>
            </a:r>
            <a:r>
              <a:rPr sz="1300" spc="45" dirty="0">
                <a:solidFill>
                  <a:srgbClr val="666667"/>
                </a:solidFill>
                <a:latin typeface="Catamaran"/>
                <a:cs typeface="Catamaran"/>
              </a:rPr>
              <a:t>platform</a:t>
            </a:r>
            <a:r>
              <a:rPr sz="1300" spc="20" dirty="0">
                <a:solidFill>
                  <a:srgbClr val="666667"/>
                </a:solidFill>
                <a:latin typeface="Catamaran"/>
                <a:cs typeface="Catamaran"/>
              </a:rPr>
              <a:t> </a:t>
            </a:r>
            <a:r>
              <a:rPr sz="1300" spc="50" dirty="0">
                <a:solidFill>
                  <a:srgbClr val="666667"/>
                </a:solidFill>
                <a:latin typeface="Catamaran"/>
                <a:cs typeface="Catamaran"/>
              </a:rPr>
              <a:t>ops</a:t>
            </a:r>
            <a:r>
              <a:rPr sz="1300" spc="20" dirty="0">
                <a:solidFill>
                  <a:srgbClr val="666667"/>
                </a:solidFill>
                <a:latin typeface="Catamaran"/>
                <a:cs typeface="Catamaran"/>
              </a:rPr>
              <a:t> </a:t>
            </a:r>
            <a:r>
              <a:rPr sz="1300" spc="50" dirty="0">
                <a:solidFill>
                  <a:srgbClr val="666667"/>
                </a:solidFill>
                <a:latin typeface="Catamaran"/>
                <a:cs typeface="Catamaran"/>
              </a:rPr>
              <a:t>and</a:t>
            </a:r>
            <a:r>
              <a:rPr sz="1300" spc="20" dirty="0">
                <a:solidFill>
                  <a:srgbClr val="666667"/>
                </a:solidFill>
                <a:latin typeface="Catamaran"/>
                <a:cs typeface="Catamaran"/>
              </a:rPr>
              <a:t> </a:t>
            </a:r>
            <a:r>
              <a:rPr sz="1300" spc="45" dirty="0">
                <a:solidFill>
                  <a:srgbClr val="666667"/>
                </a:solidFill>
                <a:latin typeface="Catamaran"/>
                <a:cs typeface="Catamaran"/>
              </a:rPr>
              <a:t>marketing</a:t>
            </a:r>
            <a:r>
              <a:rPr sz="1300" spc="20" dirty="0">
                <a:solidFill>
                  <a:srgbClr val="666667"/>
                </a:solidFill>
                <a:latin typeface="Catamaran"/>
                <a:cs typeface="Catamaran"/>
              </a:rPr>
              <a:t> </a:t>
            </a:r>
            <a:r>
              <a:rPr sz="1300" spc="55" dirty="0">
                <a:solidFill>
                  <a:srgbClr val="666667"/>
                </a:solidFill>
                <a:latin typeface="Catamaran"/>
                <a:cs typeface="Catamaran"/>
              </a:rPr>
              <a:t>team</a:t>
            </a:r>
            <a:endParaRPr sz="1300" dirty="0">
              <a:latin typeface="Catamaran"/>
              <a:cs typeface="Catamaran"/>
            </a:endParaRPr>
          </a:p>
          <a:p>
            <a:pPr marL="274955">
              <a:lnSpc>
                <a:spcPct val="100000"/>
              </a:lnSpc>
              <a:spcBef>
                <a:spcPts val="1240"/>
              </a:spcBef>
            </a:pPr>
            <a:r>
              <a:rPr sz="1300" spc="50" dirty="0">
                <a:solidFill>
                  <a:srgbClr val="666667"/>
                </a:solidFill>
                <a:latin typeface="Catamaran"/>
                <a:cs typeface="Catamaran"/>
              </a:rPr>
              <a:t>10%:</a:t>
            </a:r>
            <a:r>
              <a:rPr sz="1300" spc="20" dirty="0">
                <a:solidFill>
                  <a:srgbClr val="666667"/>
                </a:solidFill>
                <a:latin typeface="Catamaran"/>
                <a:cs typeface="Catamaran"/>
              </a:rPr>
              <a:t> </a:t>
            </a:r>
            <a:r>
              <a:rPr sz="1300" spc="55" dirty="0">
                <a:solidFill>
                  <a:srgbClr val="666667"/>
                </a:solidFill>
                <a:latin typeface="Catamaran"/>
                <a:cs typeface="Catamaran"/>
              </a:rPr>
              <a:t>Add</a:t>
            </a:r>
            <a:r>
              <a:rPr sz="1300" spc="20" dirty="0">
                <a:solidFill>
                  <a:srgbClr val="666667"/>
                </a:solidFill>
                <a:latin typeface="Catamaran"/>
                <a:cs typeface="Catamaran"/>
              </a:rPr>
              <a:t> </a:t>
            </a:r>
            <a:r>
              <a:rPr sz="1300" spc="40" dirty="0">
                <a:solidFill>
                  <a:srgbClr val="666667"/>
                </a:solidFill>
                <a:latin typeface="Catamaran"/>
                <a:cs typeface="Catamaran"/>
              </a:rPr>
              <a:t>at</a:t>
            </a:r>
            <a:r>
              <a:rPr sz="1300" spc="20" dirty="0">
                <a:solidFill>
                  <a:srgbClr val="666667"/>
                </a:solidFill>
                <a:latin typeface="Catamaran"/>
                <a:cs typeface="Catamaran"/>
              </a:rPr>
              <a:t> </a:t>
            </a:r>
            <a:r>
              <a:rPr sz="1300" spc="40" dirty="0">
                <a:solidFill>
                  <a:srgbClr val="666667"/>
                </a:solidFill>
                <a:latin typeface="Catamaran"/>
                <a:cs typeface="Catamaran"/>
              </a:rPr>
              <a:t>least</a:t>
            </a:r>
            <a:r>
              <a:rPr sz="1300" spc="20" dirty="0">
                <a:solidFill>
                  <a:srgbClr val="666667"/>
                </a:solidFill>
                <a:latin typeface="Catamaran"/>
                <a:cs typeface="Catamaran"/>
              </a:rPr>
              <a:t> </a:t>
            </a:r>
            <a:r>
              <a:rPr sz="1300" spc="50" dirty="0">
                <a:solidFill>
                  <a:srgbClr val="666667"/>
                </a:solidFill>
                <a:latin typeface="Catamaran"/>
                <a:cs typeface="Catamaran"/>
              </a:rPr>
              <a:t>one</a:t>
            </a:r>
            <a:r>
              <a:rPr sz="1300" spc="25" dirty="0">
                <a:solidFill>
                  <a:srgbClr val="666667"/>
                </a:solidFill>
                <a:latin typeface="Catamaran"/>
                <a:cs typeface="Catamaran"/>
              </a:rPr>
              <a:t> </a:t>
            </a:r>
            <a:r>
              <a:rPr sz="1300" spc="55" dirty="0">
                <a:solidFill>
                  <a:srgbClr val="666667"/>
                </a:solidFill>
                <a:latin typeface="Catamaran"/>
                <a:cs typeface="Catamaran"/>
              </a:rPr>
              <a:t>new</a:t>
            </a:r>
            <a:r>
              <a:rPr sz="1300" spc="20" dirty="0">
                <a:solidFill>
                  <a:srgbClr val="666667"/>
                </a:solidFill>
                <a:latin typeface="Catamaran"/>
                <a:cs typeface="Catamaran"/>
              </a:rPr>
              <a:t> </a:t>
            </a:r>
            <a:r>
              <a:rPr sz="1300" spc="35" dirty="0">
                <a:solidFill>
                  <a:srgbClr val="666667"/>
                </a:solidFill>
                <a:latin typeface="Catamaran"/>
                <a:cs typeface="Catamaran"/>
              </a:rPr>
              <a:t>vertical</a:t>
            </a:r>
            <a:r>
              <a:rPr sz="1300" spc="20" dirty="0">
                <a:solidFill>
                  <a:srgbClr val="666667"/>
                </a:solidFill>
                <a:latin typeface="Catamaran"/>
                <a:cs typeface="Catamaran"/>
              </a:rPr>
              <a:t> </a:t>
            </a:r>
            <a:r>
              <a:rPr sz="1300" spc="40" dirty="0">
                <a:solidFill>
                  <a:srgbClr val="666667"/>
                </a:solidFill>
                <a:latin typeface="Catamaran"/>
                <a:cs typeface="Catamaran"/>
              </a:rPr>
              <a:t>(Ethanol)</a:t>
            </a:r>
            <a:endParaRPr sz="1300" dirty="0">
              <a:latin typeface="Catamaran"/>
              <a:cs typeface="Catamaran"/>
            </a:endParaRPr>
          </a:p>
          <a:p>
            <a:pPr marL="274955" marR="196850">
              <a:lnSpc>
                <a:spcPct val="121800"/>
              </a:lnSpc>
              <a:spcBef>
                <a:spcPts val="900"/>
              </a:spcBef>
            </a:pPr>
            <a:r>
              <a:rPr sz="1300" spc="50" dirty="0">
                <a:solidFill>
                  <a:srgbClr val="666667"/>
                </a:solidFill>
                <a:latin typeface="Catamaran"/>
                <a:cs typeface="Catamaran"/>
              </a:rPr>
              <a:t>10%:</a:t>
            </a:r>
            <a:r>
              <a:rPr sz="1300" spc="20" dirty="0">
                <a:solidFill>
                  <a:srgbClr val="666667"/>
                </a:solidFill>
                <a:latin typeface="Catamaran"/>
                <a:cs typeface="Catamaran"/>
              </a:rPr>
              <a:t> </a:t>
            </a:r>
            <a:r>
              <a:rPr sz="1300" spc="40" dirty="0">
                <a:solidFill>
                  <a:srgbClr val="666667"/>
                </a:solidFill>
                <a:latin typeface="Catamaran"/>
                <a:cs typeface="Catamaran"/>
              </a:rPr>
              <a:t>Build</a:t>
            </a:r>
            <a:r>
              <a:rPr sz="1300" spc="25" dirty="0">
                <a:solidFill>
                  <a:srgbClr val="666667"/>
                </a:solidFill>
                <a:latin typeface="Catamaran"/>
                <a:cs typeface="Catamaran"/>
              </a:rPr>
              <a:t> </a:t>
            </a:r>
            <a:r>
              <a:rPr sz="1300" spc="45" dirty="0">
                <a:solidFill>
                  <a:srgbClr val="666667"/>
                </a:solidFill>
                <a:latin typeface="Catamaran"/>
                <a:cs typeface="Catamaran"/>
              </a:rPr>
              <a:t>Asian</a:t>
            </a:r>
            <a:r>
              <a:rPr sz="1300" spc="20" dirty="0">
                <a:solidFill>
                  <a:srgbClr val="666667"/>
                </a:solidFill>
                <a:latin typeface="Catamaran"/>
                <a:cs typeface="Catamaran"/>
              </a:rPr>
              <a:t> </a:t>
            </a:r>
            <a:r>
              <a:rPr sz="1300" spc="50" dirty="0">
                <a:solidFill>
                  <a:srgbClr val="666667"/>
                </a:solidFill>
                <a:latin typeface="Catamaran"/>
                <a:cs typeface="Catamaran"/>
              </a:rPr>
              <a:t>Buyer</a:t>
            </a:r>
            <a:r>
              <a:rPr sz="1300" spc="25" dirty="0">
                <a:solidFill>
                  <a:srgbClr val="666667"/>
                </a:solidFill>
                <a:latin typeface="Catamaran"/>
                <a:cs typeface="Catamaran"/>
              </a:rPr>
              <a:t> </a:t>
            </a:r>
            <a:r>
              <a:rPr sz="1300" spc="50" dirty="0">
                <a:solidFill>
                  <a:srgbClr val="666667"/>
                </a:solidFill>
                <a:latin typeface="Catamaran"/>
                <a:cs typeface="Catamaran"/>
              </a:rPr>
              <a:t>base</a:t>
            </a:r>
            <a:r>
              <a:rPr sz="1300" spc="25" dirty="0">
                <a:solidFill>
                  <a:srgbClr val="666667"/>
                </a:solidFill>
                <a:latin typeface="Catamaran"/>
                <a:cs typeface="Catamaran"/>
              </a:rPr>
              <a:t> </a:t>
            </a:r>
            <a:r>
              <a:rPr sz="1300" spc="45" dirty="0">
                <a:solidFill>
                  <a:srgbClr val="666667"/>
                </a:solidFill>
                <a:latin typeface="Catamaran"/>
                <a:cs typeface="Catamaran"/>
              </a:rPr>
              <a:t>through</a:t>
            </a:r>
            <a:r>
              <a:rPr sz="1300" spc="20" dirty="0">
                <a:solidFill>
                  <a:srgbClr val="666667"/>
                </a:solidFill>
                <a:latin typeface="Catamaran"/>
                <a:cs typeface="Catamaran"/>
              </a:rPr>
              <a:t> </a:t>
            </a:r>
            <a:r>
              <a:rPr sz="1300" spc="45" dirty="0">
                <a:solidFill>
                  <a:srgbClr val="666667"/>
                </a:solidFill>
                <a:latin typeface="Catamaran"/>
                <a:cs typeface="Catamaran"/>
              </a:rPr>
              <a:t>Business</a:t>
            </a:r>
            <a:r>
              <a:rPr sz="1300" spc="25" dirty="0">
                <a:solidFill>
                  <a:srgbClr val="666667"/>
                </a:solidFill>
                <a:latin typeface="Catamaran"/>
                <a:cs typeface="Catamaran"/>
              </a:rPr>
              <a:t> </a:t>
            </a:r>
            <a:r>
              <a:rPr sz="1300" spc="50" dirty="0">
                <a:solidFill>
                  <a:srgbClr val="666667"/>
                </a:solidFill>
                <a:latin typeface="Catamaran"/>
                <a:cs typeface="Catamaran"/>
              </a:rPr>
              <a:t>Development </a:t>
            </a:r>
            <a:r>
              <a:rPr sz="1300" spc="-290" dirty="0">
                <a:solidFill>
                  <a:srgbClr val="666667"/>
                </a:solidFill>
                <a:latin typeface="Catamaran"/>
                <a:cs typeface="Catamaran"/>
              </a:rPr>
              <a:t> </a:t>
            </a:r>
            <a:r>
              <a:rPr sz="1300" spc="50" dirty="0">
                <a:solidFill>
                  <a:srgbClr val="666667"/>
                </a:solidFill>
                <a:latin typeface="Catamaran"/>
                <a:cs typeface="Catamaran"/>
              </a:rPr>
              <a:t>Managers</a:t>
            </a:r>
            <a:r>
              <a:rPr sz="1300" spc="15" dirty="0">
                <a:solidFill>
                  <a:srgbClr val="666667"/>
                </a:solidFill>
                <a:latin typeface="Catamaran"/>
                <a:cs typeface="Catamaran"/>
              </a:rPr>
              <a:t> </a:t>
            </a:r>
            <a:r>
              <a:rPr sz="1300" spc="45" dirty="0">
                <a:solidFill>
                  <a:srgbClr val="666667"/>
                </a:solidFill>
                <a:latin typeface="Catamaran"/>
                <a:cs typeface="Catamaran"/>
              </a:rPr>
              <a:t>in-market</a:t>
            </a:r>
            <a:endParaRPr sz="1300" dirty="0">
              <a:latin typeface="Catamaran"/>
              <a:cs typeface="Catamaran"/>
            </a:endParaRPr>
          </a:p>
          <a:p>
            <a:pPr marL="274955" marR="586740">
              <a:lnSpc>
                <a:spcPct val="179500"/>
              </a:lnSpc>
            </a:pPr>
            <a:r>
              <a:rPr sz="1300" spc="40" dirty="0">
                <a:solidFill>
                  <a:srgbClr val="666667"/>
                </a:solidFill>
                <a:latin typeface="Catamaran"/>
                <a:cs typeface="Catamaran"/>
              </a:rPr>
              <a:t>Recruit</a:t>
            </a:r>
            <a:r>
              <a:rPr sz="1300" spc="20" dirty="0">
                <a:solidFill>
                  <a:srgbClr val="666667"/>
                </a:solidFill>
                <a:latin typeface="Catamaran"/>
                <a:cs typeface="Catamaran"/>
              </a:rPr>
              <a:t> </a:t>
            </a:r>
            <a:r>
              <a:rPr sz="1300" spc="45" dirty="0">
                <a:solidFill>
                  <a:srgbClr val="666667"/>
                </a:solidFill>
                <a:latin typeface="Catamaran"/>
                <a:cs typeface="Catamaran"/>
              </a:rPr>
              <a:t>key</a:t>
            </a:r>
            <a:r>
              <a:rPr sz="1300" spc="20" dirty="0">
                <a:solidFill>
                  <a:srgbClr val="666667"/>
                </a:solidFill>
                <a:latin typeface="Catamaran"/>
                <a:cs typeface="Catamaran"/>
              </a:rPr>
              <a:t> </a:t>
            </a:r>
            <a:r>
              <a:rPr sz="1300" spc="45" dirty="0">
                <a:solidFill>
                  <a:srgbClr val="666667"/>
                </a:solidFill>
                <a:latin typeface="Catamaran"/>
                <a:cs typeface="Catamaran"/>
              </a:rPr>
              <a:t>personnel</a:t>
            </a:r>
            <a:r>
              <a:rPr sz="1300" spc="20" dirty="0">
                <a:solidFill>
                  <a:srgbClr val="666667"/>
                </a:solidFill>
                <a:latin typeface="Catamaran"/>
                <a:cs typeface="Catamaran"/>
              </a:rPr>
              <a:t> </a:t>
            </a:r>
            <a:r>
              <a:rPr sz="1300" spc="40" dirty="0">
                <a:solidFill>
                  <a:srgbClr val="666667"/>
                </a:solidFill>
                <a:latin typeface="Catamaran"/>
                <a:cs typeface="Catamaran"/>
              </a:rPr>
              <a:t>for</a:t>
            </a:r>
            <a:r>
              <a:rPr sz="1300" spc="20" dirty="0">
                <a:solidFill>
                  <a:srgbClr val="666667"/>
                </a:solidFill>
                <a:latin typeface="Catamaran"/>
                <a:cs typeface="Catamaran"/>
              </a:rPr>
              <a:t> </a:t>
            </a:r>
            <a:r>
              <a:rPr sz="1300" spc="50" dirty="0">
                <a:solidFill>
                  <a:srgbClr val="666667"/>
                </a:solidFill>
                <a:latin typeface="Catamaran"/>
                <a:cs typeface="Catamaran"/>
              </a:rPr>
              <a:t>growth</a:t>
            </a:r>
            <a:r>
              <a:rPr sz="1300" spc="20" dirty="0">
                <a:solidFill>
                  <a:srgbClr val="666667"/>
                </a:solidFill>
                <a:latin typeface="Catamaran"/>
                <a:cs typeface="Catamaran"/>
              </a:rPr>
              <a:t> </a:t>
            </a:r>
            <a:r>
              <a:rPr sz="1300" spc="50" dirty="0">
                <a:solidFill>
                  <a:srgbClr val="666667"/>
                </a:solidFill>
                <a:latin typeface="Catamaran"/>
                <a:cs typeface="Catamaran"/>
              </a:rPr>
              <a:t>and</a:t>
            </a:r>
            <a:r>
              <a:rPr sz="1300" spc="20" dirty="0">
                <a:solidFill>
                  <a:srgbClr val="666667"/>
                </a:solidFill>
                <a:latin typeface="Catamaran"/>
                <a:cs typeface="Catamaran"/>
              </a:rPr>
              <a:t> </a:t>
            </a:r>
            <a:r>
              <a:rPr sz="1300" spc="40" dirty="0">
                <a:solidFill>
                  <a:srgbClr val="666667"/>
                </a:solidFill>
                <a:latin typeface="Catamaran"/>
                <a:cs typeface="Catamaran"/>
              </a:rPr>
              <a:t>series</a:t>
            </a:r>
            <a:r>
              <a:rPr sz="1300" spc="20" dirty="0">
                <a:solidFill>
                  <a:srgbClr val="666667"/>
                </a:solidFill>
                <a:latin typeface="Catamaran"/>
                <a:cs typeface="Catamaran"/>
              </a:rPr>
              <a:t> </a:t>
            </a:r>
            <a:r>
              <a:rPr sz="1300" spc="60" dirty="0">
                <a:solidFill>
                  <a:srgbClr val="666667"/>
                </a:solidFill>
                <a:latin typeface="Catamaran"/>
                <a:cs typeface="Catamaran"/>
              </a:rPr>
              <a:t>A</a:t>
            </a:r>
            <a:r>
              <a:rPr sz="1300" spc="20" dirty="0">
                <a:solidFill>
                  <a:srgbClr val="666667"/>
                </a:solidFill>
                <a:latin typeface="Catamaran"/>
                <a:cs typeface="Catamaran"/>
              </a:rPr>
              <a:t> </a:t>
            </a:r>
            <a:r>
              <a:rPr sz="1300" spc="50" dirty="0">
                <a:solidFill>
                  <a:srgbClr val="666667"/>
                </a:solidFill>
                <a:latin typeface="Catamaran"/>
                <a:cs typeface="Catamaran"/>
              </a:rPr>
              <a:t>cap</a:t>
            </a:r>
            <a:r>
              <a:rPr sz="1300" spc="20" dirty="0">
                <a:solidFill>
                  <a:srgbClr val="666667"/>
                </a:solidFill>
                <a:latin typeface="Catamaran"/>
                <a:cs typeface="Catamaran"/>
              </a:rPr>
              <a:t> </a:t>
            </a:r>
            <a:r>
              <a:rPr sz="1300" spc="40" dirty="0">
                <a:solidFill>
                  <a:srgbClr val="666667"/>
                </a:solidFill>
                <a:latin typeface="Catamaran"/>
                <a:cs typeface="Catamaran"/>
              </a:rPr>
              <a:t>raise </a:t>
            </a:r>
            <a:r>
              <a:rPr sz="1300" spc="-285" dirty="0">
                <a:solidFill>
                  <a:srgbClr val="666667"/>
                </a:solidFill>
                <a:latin typeface="Catamaran"/>
                <a:cs typeface="Catamaran"/>
              </a:rPr>
              <a:t> </a:t>
            </a:r>
            <a:r>
              <a:rPr sz="1300" spc="45" dirty="0">
                <a:solidFill>
                  <a:srgbClr val="666667"/>
                </a:solidFill>
                <a:latin typeface="Catamaran"/>
                <a:cs typeface="Catamaran"/>
              </a:rPr>
              <a:t>Continue</a:t>
            </a:r>
            <a:r>
              <a:rPr sz="1300" spc="20" dirty="0">
                <a:solidFill>
                  <a:srgbClr val="666667"/>
                </a:solidFill>
                <a:latin typeface="Catamaran"/>
                <a:cs typeface="Catamaran"/>
              </a:rPr>
              <a:t> </a:t>
            </a:r>
            <a:r>
              <a:rPr sz="1300" spc="40" dirty="0">
                <a:solidFill>
                  <a:srgbClr val="666667"/>
                </a:solidFill>
                <a:latin typeface="Catamaran"/>
                <a:cs typeface="Catamaran"/>
              </a:rPr>
              <a:t>to</a:t>
            </a:r>
            <a:r>
              <a:rPr sz="1300" spc="20" dirty="0">
                <a:solidFill>
                  <a:srgbClr val="666667"/>
                </a:solidFill>
                <a:latin typeface="Catamaran"/>
                <a:cs typeface="Catamaran"/>
              </a:rPr>
              <a:t> </a:t>
            </a:r>
            <a:r>
              <a:rPr sz="1300" spc="45" dirty="0">
                <a:solidFill>
                  <a:srgbClr val="666667"/>
                </a:solidFill>
                <a:latin typeface="Catamaran"/>
                <a:cs typeface="Catamaran"/>
              </a:rPr>
              <a:t>acquire</a:t>
            </a:r>
            <a:r>
              <a:rPr sz="1300" spc="20" dirty="0">
                <a:solidFill>
                  <a:srgbClr val="666667"/>
                </a:solidFill>
                <a:latin typeface="Catamaran"/>
                <a:cs typeface="Catamaran"/>
              </a:rPr>
              <a:t> </a:t>
            </a:r>
            <a:r>
              <a:rPr sz="1300" spc="45" dirty="0">
                <a:solidFill>
                  <a:srgbClr val="666667"/>
                </a:solidFill>
                <a:latin typeface="Catamaran"/>
                <a:cs typeface="Catamaran"/>
              </a:rPr>
              <a:t>key</a:t>
            </a:r>
            <a:r>
              <a:rPr sz="1300" spc="20" dirty="0">
                <a:solidFill>
                  <a:srgbClr val="666667"/>
                </a:solidFill>
                <a:latin typeface="Catamaran"/>
                <a:cs typeface="Catamaran"/>
              </a:rPr>
              <a:t> </a:t>
            </a:r>
            <a:r>
              <a:rPr sz="1300" spc="45" dirty="0">
                <a:solidFill>
                  <a:srgbClr val="666667"/>
                </a:solidFill>
                <a:latin typeface="Catamaran"/>
                <a:cs typeface="Catamaran"/>
              </a:rPr>
              <a:t>marketplace</a:t>
            </a:r>
            <a:r>
              <a:rPr sz="1300" spc="20" dirty="0">
                <a:solidFill>
                  <a:srgbClr val="666667"/>
                </a:solidFill>
                <a:latin typeface="Catamaran"/>
                <a:cs typeface="Catamaran"/>
              </a:rPr>
              <a:t> </a:t>
            </a:r>
            <a:r>
              <a:rPr sz="1300" spc="50" dirty="0">
                <a:solidFill>
                  <a:srgbClr val="666667"/>
                </a:solidFill>
                <a:latin typeface="Catamaran"/>
                <a:cs typeface="Catamaran"/>
              </a:rPr>
              <a:t>customers</a:t>
            </a:r>
            <a:endParaRPr sz="1300" dirty="0">
              <a:latin typeface="Catamaran"/>
              <a:cs typeface="Catamaran"/>
            </a:endParaRPr>
          </a:p>
        </p:txBody>
      </p:sp>
      <p:sp>
        <p:nvSpPr>
          <p:cNvPr id="9" name="object 9"/>
          <p:cNvSpPr txBox="1"/>
          <p:nvPr/>
        </p:nvSpPr>
        <p:spPr>
          <a:xfrm>
            <a:off x="7429741" y="2375928"/>
            <a:ext cx="4563745" cy="2849242"/>
          </a:xfrm>
          <a:prstGeom prst="rect">
            <a:avLst/>
          </a:prstGeom>
        </p:spPr>
        <p:txBody>
          <a:bodyPr vert="horz" wrap="square" lIns="0" tIns="12700" rIns="0" bIns="0" rtlCol="0">
            <a:spAutoFit/>
          </a:bodyPr>
          <a:lstStyle/>
          <a:p>
            <a:pPr marL="12700">
              <a:lnSpc>
                <a:spcPct val="100000"/>
              </a:lnSpc>
              <a:spcBef>
                <a:spcPts val="100"/>
              </a:spcBef>
            </a:pPr>
            <a:r>
              <a:rPr sz="1400" b="1" spc="60" dirty="0">
                <a:latin typeface="Catamaran-SemiBold"/>
                <a:cs typeface="Catamaran-SemiBold"/>
              </a:rPr>
              <a:t>Use</a:t>
            </a:r>
            <a:r>
              <a:rPr sz="1400" b="1" spc="20" dirty="0">
                <a:latin typeface="Catamaran-SemiBold"/>
                <a:cs typeface="Catamaran-SemiBold"/>
              </a:rPr>
              <a:t> </a:t>
            </a:r>
            <a:r>
              <a:rPr sz="1400" b="1" spc="50" dirty="0">
                <a:latin typeface="Catamaran-SemiBold"/>
                <a:cs typeface="Catamaran-SemiBold"/>
              </a:rPr>
              <a:t>of</a:t>
            </a:r>
            <a:r>
              <a:rPr sz="1400" b="1" spc="20" dirty="0">
                <a:latin typeface="Catamaran-SemiBold"/>
                <a:cs typeface="Catamaran-SemiBold"/>
              </a:rPr>
              <a:t> </a:t>
            </a:r>
            <a:r>
              <a:rPr sz="1400" b="1" spc="50" dirty="0">
                <a:latin typeface="Catamaran-SemiBold"/>
                <a:cs typeface="Catamaran-SemiBold"/>
              </a:rPr>
              <a:t>funds</a:t>
            </a:r>
            <a:r>
              <a:rPr sz="1400" b="1" spc="20" dirty="0">
                <a:latin typeface="Catamaran-SemiBold"/>
                <a:cs typeface="Catamaran-SemiBold"/>
              </a:rPr>
              <a:t> </a:t>
            </a:r>
            <a:r>
              <a:rPr sz="1400" b="1" spc="45" dirty="0">
                <a:latin typeface="Catamaran-SemiBold"/>
                <a:cs typeface="Catamaran-SemiBold"/>
              </a:rPr>
              <a:t>–</a:t>
            </a:r>
            <a:r>
              <a:rPr sz="1400" b="1" spc="20" dirty="0">
                <a:latin typeface="Catamaran-SemiBold"/>
                <a:cs typeface="Catamaran-SemiBold"/>
              </a:rPr>
              <a:t> </a:t>
            </a:r>
            <a:r>
              <a:rPr lang="en-US" sz="1400" b="1" spc="20" dirty="0">
                <a:latin typeface="Catamaran-SemiBold"/>
                <a:cs typeface="Catamaran-SemiBold"/>
              </a:rPr>
              <a:t>this </a:t>
            </a:r>
            <a:r>
              <a:rPr sz="1400" b="1" spc="45" dirty="0">
                <a:latin typeface="Catamaran-SemiBold"/>
                <a:cs typeface="Catamaran-SemiBold"/>
              </a:rPr>
              <a:t>Series</a:t>
            </a:r>
            <a:r>
              <a:rPr sz="1400" b="1" spc="20" dirty="0">
                <a:latin typeface="Catamaran-SemiBold"/>
                <a:cs typeface="Catamaran-SemiBold"/>
              </a:rPr>
              <a:t> </a:t>
            </a:r>
            <a:r>
              <a:rPr sz="1400" b="1" spc="70" dirty="0">
                <a:latin typeface="Catamaran-SemiBold"/>
                <a:cs typeface="Catamaran-SemiBold"/>
              </a:rPr>
              <a:t>A</a:t>
            </a:r>
            <a:r>
              <a:rPr sz="1400" b="1" spc="25" dirty="0">
                <a:latin typeface="Catamaran-SemiBold"/>
                <a:cs typeface="Catamaran-SemiBold"/>
              </a:rPr>
              <a:t> </a:t>
            </a:r>
            <a:r>
              <a:rPr sz="1400" b="1" spc="55" dirty="0">
                <a:latin typeface="Catamaran-SemiBold"/>
                <a:cs typeface="Catamaran-SemiBold"/>
              </a:rPr>
              <a:t>round</a:t>
            </a:r>
            <a:endParaRPr sz="1400" dirty="0">
              <a:latin typeface="Catamaran-SemiBold"/>
              <a:cs typeface="Catamaran-SemiBold"/>
            </a:endParaRPr>
          </a:p>
          <a:p>
            <a:pPr marL="330835" marR="247015">
              <a:lnSpc>
                <a:spcPct val="121800"/>
              </a:lnSpc>
              <a:spcBef>
                <a:spcPts val="1330"/>
              </a:spcBef>
            </a:pPr>
            <a:r>
              <a:rPr sz="1300" spc="40" dirty="0">
                <a:solidFill>
                  <a:srgbClr val="666667"/>
                </a:solidFill>
                <a:latin typeface="Catamaran"/>
                <a:cs typeface="Catamaran"/>
              </a:rPr>
              <a:t>Significant</a:t>
            </a:r>
            <a:r>
              <a:rPr sz="1300" spc="25" dirty="0">
                <a:solidFill>
                  <a:srgbClr val="666667"/>
                </a:solidFill>
                <a:latin typeface="Catamaran"/>
                <a:cs typeface="Catamaran"/>
              </a:rPr>
              <a:t> </a:t>
            </a:r>
            <a:r>
              <a:rPr sz="1300" spc="45" dirty="0">
                <a:solidFill>
                  <a:srgbClr val="666667"/>
                </a:solidFill>
                <a:latin typeface="Catamaran"/>
                <a:cs typeface="Catamaran"/>
              </a:rPr>
              <a:t>expansion</a:t>
            </a:r>
            <a:r>
              <a:rPr sz="1300" spc="30" dirty="0">
                <a:solidFill>
                  <a:srgbClr val="666667"/>
                </a:solidFill>
                <a:latin typeface="Catamaran"/>
                <a:cs typeface="Catamaran"/>
              </a:rPr>
              <a:t> </a:t>
            </a:r>
            <a:r>
              <a:rPr sz="1300" spc="40" dirty="0">
                <a:solidFill>
                  <a:srgbClr val="666667"/>
                </a:solidFill>
                <a:latin typeface="Catamaran"/>
                <a:cs typeface="Catamaran"/>
              </a:rPr>
              <a:t>of</a:t>
            </a:r>
            <a:r>
              <a:rPr sz="1300" spc="30" dirty="0">
                <a:solidFill>
                  <a:srgbClr val="666667"/>
                </a:solidFill>
                <a:latin typeface="Catamaran"/>
                <a:cs typeface="Catamaran"/>
              </a:rPr>
              <a:t> </a:t>
            </a:r>
            <a:r>
              <a:rPr sz="1300" spc="45" dirty="0">
                <a:solidFill>
                  <a:srgbClr val="666667"/>
                </a:solidFill>
                <a:latin typeface="Catamaran"/>
                <a:cs typeface="Catamaran"/>
              </a:rPr>
              <a:t>marketing</a:t>
            </a:r>
            <a:r>
              <a:rPr sz="1300" spc="25" dirty="0">
                <a:solidFill>
                  <a:srgbClr val="666667"/>
                </a:solidFill>
                <a:latin typeface="Catamaran"/>
                <a:cs typeface="Catamaran"/>
              </a:rPr>
              <a:t> </a:t>
            </a:r>
            <a:r>
              <a:rPr sz="1300" spc="50" dirty="0">
                <a:solidFill>
                  <a:srgbClr val="666667"/>
                </a:solidFill>
                <a:latin typeface="Catamaran"/>
                <a:cs typeface="Catamaran"/>
              </a:rPr>
              <a:t>and</a:t>
            </a:r>
            <a:r>
              <a:rPr sz="1300" spc="30" dirty="0">
                <a:solidFill>
                  <a:srgbClr val="666667"/>
                </a:solidFill>
                <a:latin typeface="Catamaran"/>
                <a:cs typeface="Catamaran"/>
              </a:rPr>
              <a:t> </a:t>
            </a:r>
            <a:r>
              <a:rPr sz="1300" spc="40" dirty="0">
                <a:solidFill>
                  <a:srgbClr val="666667"/>
                </a:solidFill>
                <a:latin typeface="Catamaran"/>
                <a:cs typeface="Catamaran"/>
              </a:rPr>
              <a:t>sales</a:t>
            </a:r>
            <a:r>
              <a:rPr sz="1300" spc="30" dirty="0">
                <a:solidFill>
                  <a:srgbClr val="666667"/>
                </a:solidFill>
                <a:latin typeface="Catamaran"/>
                <a:cs typeface="Catamaran"/>
              </a:rPr>
              <a:t> </a:t>
            </a:r>
            <a:r>
              <a:rPr sz="1300" spc="40" dirty="0">
                <a:solidFill>
                  <a:srgbClr val="666667"/>
                </a:solidFill>
                <a:latin typeface="Catamaran"/>
                <a:cs typeface="Catamaran"/>
              </a:rPr>
              <a:t>functions </a:t>
            </a:r>
            <a:r>
              <a:rPr sz="1300" spc="-290" dirty="0">
                <a:solidFill>
                  <a:srgbClr val="666667"/>
                </a:solidFill>
                <a:latin typeface="Catamaran"/>
                <a:cs typeface="Catamaran"/>
              </a:rPr>
              <a:t> </a:t>
            </a:r>
            <a:r>
              <a:rPr sz="1300" spc="45" dirty="0">
                <a:solidFill>
                  <a:srgbClr val="666667"/>
                </a:solidFill>
                <a:latin typeface="Catamaran"/>
                <a:cs typeface="Catamaran"/>
              </a:rPr>
              <a:t>across</a:t>
            </a:r>
            <a:r>
              <a:rPr sz="1300" spc="15" dirty="0">
                <a:solidFill>
                  <a:srgbClr val="666667"/>
                </a:solidFill>
                <a:latin typeface="Catamaran"/>
                <a:cs typeface="Catamaran"/>
              </a:rPr>
              <a:t> </a:t>
            </a:r>
            <a:r>
              <a:rPr sz="1300" spc="55" dirty="0">
                <a:solidFill>
                  <a:srgbClr val="666667"/>
                </a:solidFill>
                <a:latin typeface="Catamaran"/>
                <a:cs typeface="Catamaran"/>
              </a:rPr>
              <a:t>new</a:t>
            </a:r>
            <a:r>
              <a:rPr sz="1300" spc="20" dirty="0">
                <a:solidFill>
                  <a:srgbClr val="666667"/>
                </a:solidFill>
                <a:latin typeface="Catamaran"/>
                <a:cs typeface="Catamaran"/>
              </a:rPr>
              <a:t> </a:t>
            </a:r>
            <a:r>
              <a:rPr sz="1300" spc="45" dirty="0">
                <a:solidFill>
                  <a:srgbClr val="666667"/>
                </a:solidFill>
                <a:latin typeface="Catamaran"/>
                <a:cs typeface="Catamaran"/>
              </a:rPr>
              <a:t>markets.</a:t>
            </a:r>
            <a:endParaRPr sz="1300" dirty="0">
              <a:latin typeface="Catamaran"/>
              <a:cs typeface="Catamaran"/>
            </a:endParaRPr>
          </a:p>
          <a:p>
            <a:pPr marL="330835">
              <a:lnSpc>
                <a:spcPct val="100000"/>
              </a:lnSpc>
              <a:spcBef>
                <a:spcPts val="1340"/>
              </a:spcBef>
            </a:pPr>
            <a:r>
              <a:rPr sz="1300" spc="45" dirty="0">
                <a:solidFill>
                  <a:srgbClr val="666667"/>
                </a:solidFill>
                <a:latin typeface="Catamaran"/>
                <a:cs typeface="Catamaran"/>
              </a:rPr>
              <a:t>Continue</a:t>
            </a:r>
            <a:r>
              <a:rPr sz="1300" spc="15" dirty="0">
                <a:solidFill>
                  <a:srgbClr val="666667"/>
                </a:solidFill>
                <a:latin typeface="Catamaran"/>
                <a:cs typeface="Catamaran"/>
              </a:rPr>
              <a:t> </a:t>
            </a:r>
            <a:r>
              <a:rPr sz="1300" spc="45" dirty="0">
                <a:solidFill>
                  <a:srgbClr val="666667"/>
                </a:solidFill>
                <a:latin typeface="Catamaran"/>
                <a:cs typeface="Catamaran"/>
              </a:rPr>
              <a:t>our</a:t>
            </a:r>
            <a:r>
              <a:rPr sz="1300" spc="15" dirty="0">
                <a:solidFill>
                  <a:srgbClr val="666667"/>
                </a:solidFill>
                <a:latin typeface="Catamaran"/>
                <a:cs typeface="Catamaran"/>
              </a:rPr>
              <a:t> </a:t>
            </a:r>
            <a:r>
              <a:rPr sz="1300" spc="45" dirty="0">
                <a:solidFill>
                  <a:srgbClr val="666667"/>
                </a:solidFill>
                <a:latin typeface="Catamaran"/>
                <a:cs typeface="Catamaran"/>
              </a:rPr>
              <a:t>exponential</a:t>
            </a:r>
            <a:r>
              <a:rPr sz="1300" spc="15" dirty="0">
                <a:solidFill>
                  <a:srgbClr val="666667"/>
                </a:solidFill>
                <a:latin typeface="Catamaran"/>
                <a:cs typeface="Catamaran"/>
              </a:rPr>
              <a:t> </a:t>
            </a:r>
            <a:r>
              <a:rPr sz="1300" spc="50" dirty="0">
                <a:solidFill>
                  <a:srgbClr val="666667"/>
                </a:solidFill>
                <a:latin typeface="Catamaran"/>
                <a:cs typeface="Catamaran"/>
              </a:rPr>
              <a:t>growth</a:t>
            </a:r>
            <a:r>
              <a:rPr sz="1300" spc="15" dirty="0">
                <a:solidFill>
                  <a:srgbClr val="666667"/>
                </a:solidFill>
                <a:latin typeface="Catamaran"/>
                <a:cs typeface="Catamaran"/>
              </a:rPr>
              <a:t> </a:t>
            </a:r>
            <a:r>
              <a:rPr sz="1300" spc="35" dirty="0">
                <a:solidFill>
                  <a:srgbClr val="666667"/>
                </a:solidFill>
                <a:latin typeface="Catamaran"/>
                <a:cs typeface="Catamaran"/>
              </a:rPr>
              <a:t>in</a:t>
            </a:r>
            <a:r>
              <a:rPr sz="1300" spc="20" dirty="0">
                <a:solidFill>
                  <a:srgbClr val="666667"/>
                </a:solidFill>
                <a:latin typeface="Catamaran"/>
                <a:cs typeface="Catamaran"/>
              </a:rPr>
              <a:t> </a:t>
            </a:r>
            <a:r>
              <a:rPr sz="1300" spc="40" dirty="0">
                <a:solidFill>
                  <a:srgbClr val="666667"/>
                </a:solidFill>
                <a:latin typeface="Catamaran"/>
                <a:cs typeface="Catamaran"/>
              </a:rPr>
              <a:t>existing</a:t>
            </a:r>
            <a:r>
              <a:rPr sz="1300" spc="15" dirty="0">
                <a:solidFill>
                  <a:srgbClr val="666667"/>
                </a:solidFill>
                <a:latin typeface="Catamaran"/>
                <a:cs typeface="Catamaran"/>
              </a:rPr>
              <a:t> </a:t>
            </a:r>
            <a:r>
              <a:rPr sz="1300" spc="50" dirty="0">
                <a:solidFill>
                  <a:srgbClr val="666667"/>
                </a:solidFill>
                <a:latin typeface="Catamaran"/>
                <a:cs typeface="Catamaran"/>
              </a:rPr>
              <a:t>markets</a:t>
            </a:r>
            <a:endParaRPr sz="1300" dirty="0">
              <a:latin typeface="Catamaran"/>
              <a:cs typeface="Catamaran"/>
            </a:endParaRPr>
          </a:p>
          <a:p>
            <a:pPr marL="330835" marR="5080">
              <a:lnSpc>
                <a:spcPct val="121800"/>
              </a:lnSpc>
              <a:spcBef>
                <a:spcPts val="1000"/>
              </a:spcBef>
            </a:pPr>
            <a:r>
              <a:rPr sz="1300" spc="50" dirty="0">
                <a:solidFill>
                  <a:srgbClr val="666667"/>
                </a:solidFill>
                <a:latin typeface="Catamaran"/>
                <a:cs typeface="Catamaran"/>
              </a:rPr>
              <a:t>Improve </a:t>
            </a:r>
            <a:r>
              <a:rPr sz="1300" spc="45" dirty="0">
                <a:solidFill>
                  <a:srgbClr val="666667"/>
                </a:solidFill>
                <a:latin typeface="Catamaran"/>
                <a:cs typeface="Catamaran"/>
              </a:rPr>
              <a:t>product </a:t>
            </a:r>
            <a:r>
              <a:rPr sz="1300" spc="40" dirty="0">
                <a:solidFill>
                  <a:srgbClr val="666667"/>
                </a:solidFill>
                <a:latin typeface="Catamaran"/>
                <a:cs typeface="Catamaran"/>
              </a:rPr>
              <a:t>third-party integrations to increase </a:t>
            </a:r>
            <a:r>
              <a:rPr sz="1300" spc="45" dirty="0">
                <a:solidFill>
                  <a:srgbClr val="666667"/>
                </a:solidFill>
                <a:latin typeface="Catamaran"/>
                <a:cs typeface="Catamaran"/>
              </a:rPr>
              <a:t> breadth</a:t>
            </a:r>
            <a:r>
              <a:rPr sz="1300" spc="15" dirty="0">
                <a:solidFill>
                  <a:srgbClr val="666667"/>
                </a:solidFill>
                <a:latin typeface="Catamaran"/>
                <a:cs typeface="Catamaran"/>
              </a:rPr>
              <a:t> </a:t>
            </a:r>
            <a:r>
              <a:rPr sz="1300" spc="40" dirty="0">
                <a:solidFill>
                  <a:srgbClr val="666667"/>
                </a:solidFill>
                <a:latin typeface="Catamaran"/>
                <a:cs typeface="Catamaran"/>
              </a:rPr>
              <a:t>of</a:t>
            </a:r>
            <a:r>
              <a:rPr sz="1300" spc="20" dirty="0">
                <a:solidFill>
                  <a:srgbClr val="666667"/>
                </a:solidFill>
                <a:latin typeface="Catamaran"/>
                <a:cs typeface="Catamaran"/>
              </a:rPr>
              <a:t> </a:t>
            </a:r>
            <a:r>
              <a:rPr sz="1300" spc="45" dirty="0">
                <a:solidFill>
                  <a:srgbClr val="666667"/>
                </a:solidFill>
                <a:latin typeface="Catamaran"/>
                <a:cs typeface="Catamaran"/>
              </a:rPr>
              <a:t>product</a:t>
            </a:r>
            <a:r>
              <a:rPr sz="1300" spc="20" dirty="0">
                <a:solidFill>
                  <a:srgbClr val="666667"/>
                </a:solidFill>
                <a:latin typeface="Catamaran"/>
                <a:cs typeface="Catamaran"/>
              </a:rPr>
              <a:t> </a:t>
            </a:r>
            <a:r>
              <a:rPr sz="1300" spc="40" dirty="0">
                <a:solidFill>
                  <a:srgbClr val="666667"/>
                </a:solidFill>
                <a:latin typeface="Catamaran"/>
                <a:cs typeface="Catamaran"/>
              </a:rPr>
              <a:t>offering</a:t>
            </a:r>
            <a:r>
              <a:rPr sz="1300" spc="20" dirty="0">
                <a:solidFill>
                  <a:srgbClr val="666667"/>
                </a:solidFill>
                <a:latin typeface="Catamaran"/>
                <a:cs typeface="Catamaran"/>
              </a:rPr>
              <a:t> </a:t>
            </a:r>
            <a:r>
              <a:rPr sz="1300" spc="40" dirty="0">
                <a:solidFill>
                  <a:srgbClr val="666667"/>
                </a:solidFill>
                <a:latin typeface="Catamaran"/>
                <a:cs typeface="Catamaran"/>
              </a:rPr>
              <a:t>for</a:t>
            </a:r>
            <a:r>
              <a:rPr sz="1300" spc="20" dirty="0">
                <a:solidFill>
                  <a:srgbClr val="666667"/>
                </a:solidFill>
                <a:latin typeface="Catamaran"/>
                <a:cs typeface="Catamaran"/>
              </a:rPr>
              <a:t> </a:t>
            </a:r>
            <a:r>
              <a:rPr sz="1300" spc="55" dirty="0">
                <a:solidFill>
                  <a:srgbClr val="666667"/>
                </a:solidFill>
                <a:latin typeface="Catamaran"/>
                <a:cs typeface="Catamaran"/>
              </a:rPr>
              <a:t>more</a:t>
            </a:r>
            <a:r>
              <a:rPr sz="1300" spc="20" dirty="0">
                <a:solidFill>
                  <a:srgbClr val="666667"/>
                </a:solidFill>
                <a:latin typeface="Catamaran"/>
                <a:cs typeface="Catamaran"/>
              </a:rPr>
              <a:t> </a:t>
            </a:r>
            <a:r>
              <a:rPr sz="1300" spc="45" dirty="0">
                <a:solidFill>
                  <a:srgbClr val="666667"/>
                </a:solidFill>
                <a:latin typeface="Catamaran"/>
                <a:cs typeface="Catamaran"/>
              </a:rPr>
              <a:t>competitive</a:t>
            </a:r>
            <a:r>
              <a:rPr sz="1300" spc="15" dirty="0">
                <a:solidFill>
                  <a:srgbClr val="666667"/>
                </a:solidFill>
                <a:latin typeface="Catamaran"/>
                <a:cs typeface="Catamaran"/>
              </a:rPr>
              <a:t> </a:t>
            </a:r>
            <a:r>
              <a:rPr sz="1300" spc="50" dirty="0">
                <a:solidFill>
                  <a:srgbClr val="666667"/>
                </a:solidFill>
                <a:latin typeface="Catamaran"/>
                <a:cs typeface="Catamaran"/>
              </a:rPr>
              <a:t>markets</a:t>
            </a:r>
            <a:endParaRPr sz="1300" dirty="0">
              <a:latin typeface="Catamaran"/>
              <a:cs typeface="Catamaran"/>
            </a:endParaRPr>
          </a:p>
          <a:p>
            <a:pPr marL="330835" marR="180340">
              <a:lnSpc>
                <a:spcPct val="121800"/>
              </a:lnSpc>
              <a:spcBef>
                <a:spcPts val="1000"/>
              </a:spcBef>
            </a:pPr>
            <a:r>
              <a:rPr sz="1300" spc="45" dirty="0">
                <a:solidFill>
                  <a:srgbClr val="666667"/>
                </a:solidFill>
                <a:latin typeface="Catamaran"/>
                <a:cs typeface="Catamaran"/>
              </a:rPr>
              <a:t>Partner/acquire</a:t>
            </a:r>
            <a:r>
              <a:rPr sz="1300" spc="15" dirty="0">
                <a:solidFill>
                  <a:srgbClr val="666667"/>
                </a:solidFill>
                <a:latin typeface="Catamaran"/>
                <a:cs typeface="Catamaran"/>
              </a:rPr>
              <a:t> </a:t>
            </a:r>
            <a:r>
              <a:rPr sz="1300" spc="40" dirty="0">
                <a:solidFill>
                  <a:srgbClr val="666667"/>
                </a:solidFill>
                <a:latin typeface="Catamaran"/>
                <a:cs typeface="Catamaran"/>
              </a:rPr>
              <a:t>horizontal</a:t>
            </a:r>
            <a:r>
              <a:rPr sz="1300" spc="10" dirty="0">
                <a:solidFill>
                  <a:srgbClr val="666667"/>
                </a:solidFill>
                <a:latin typeface="Catamaran"/>
                <a:cs typeface="Catamaran"/>
              </a:rPr>
              <a:t> </a:t>
            </a:r>
            <a:r>
              <a:rPr sz="1300" spc="45" dirty="0">
                <a:solidFill>
                  <a:srgbClr val="666667"/>
                </a:solidFill>
                <a:latin typeface="Catamaran"/>
                <a:cs typeface="Catamaran"/>
              </a:rPr>
              <a:t>businesses</a:t>
            </a:r>
            <a:r>
              <a:rPr sz="1300" spc="15" dirty="0">
                <a:solidFill>
                  <a:srgbClr val="666667"/>
                </a:solidFill>
                <a:latin typeface="Catamaran"/>
                <a:cs typeface="Catamaran"/>
              </a:rPr>
              <a:t> </a:t>
            </a:r>
            <a:r>
              <a:rPr sz="1300" spc="45" dirty="0">
                <a:solidFill>
                  <a:srgbClr val="666667"/>
                </a:solidFill>
                <a:latin typeface="Catamaran"/>
                <a:cs typeface="Catamaran"/>
              </a:rPr>
              <a:t>(payments,</a:t>
            </a:r>
            <a:r>
              <a:rPr sz="1300" spc="15" dirty="0">
                <a:solidFill>
                  <a:srgbClr val="666667"/>
                </a:solidFill>
                <a:latin typeface="Catamaran"/>
                <a:cs typeface="Catamaran"/>
              </a:rPr>
              <a:t> </a:t>
            </a:r>
            <a:r>
              <a:rPr sz="1300" spc="45" dirty="0">
                <a:solidFill>
                  <a:srgbClr val="666667"/>
                </a:solidFill>
                <a:latin typeface="Catamaran"/>
                <a:cs typeface="Catamaran"/>
              </a:rPr>
              <a:t>trade </a:t>
            </a:r>
            <a:r>
              <a:rPr sz="1300" spc="-285" dirty="0">
                <a:solidFill>
                  <a:srgbClr val="666667"/>
                </a:solidFill>
                <a:latin typeface="Catamaran"/>
                <a:cs typeface="Catamaran"/>
              </a:rPr>
              <a:t> </a:t>
            </a:r>
            <a:r>
              <a:rPr sz="1300" spc="40" dirty="0">
                <a:solidFill>
                  <a:srgbClr val="666667"/>
                </a:solidFill>
                <a:latin typeface="Catamaran"/>
                <a:cs typeface="Catamaran"/>
              </a:rPr>
              <a:t>financing,</a:t>
            </a:r>
            <a:r>
              <a:rPr sz="1300" spc="15" dirty="0">
                <a:solidFill>
                  <a:srgbClr val="666667"/>
                </a:solidFill>
                <a:latin typeface="Catamaran"/>
                <a:cs typeface="Catamaran"/>
              </a:rPr>
              <a:t> </a:t>
            </a:r>
            <a:r>
              <a:rPr sz="1300" spc="55" dirty="0">
                <a:solidFill>
                  <a:srgbClr val="666667"/>
                </a:solidFill>
                <a:latin typeface="Catamaran"/>
                <a:cs typeface="Catamaran"/>
              </a:rPr>
              <a:t>document</a:t>
            </a:r>
            <a:r>
              <a:rPr sz="1300" spc="20" dirty="0">
                <a:solidFill>
                  <a:srgbClr val="666667"/>
                </a:solidFill>
                <a:latin typeface="Catamaran"/>
                <a:cs typeface="Catamaran"/>
              </a:rPr>
              <a:t> </a:t>
            </a:r>
            <a:r>
              <a:rPr sz="1300" spc="50" dirty="0">
                <a:solidFill>
                  <a:srgbClr val="666667"/>
                </a:solidFill>
                <a:latin typeface="Catamaran"/>
                <a:cs typeface="Catamaran"/>
              </a:rPr>
              <a:t>management,</a:t>
            </a:r>
            <a:r>
              <a:rPr sz="1300" spc="15" dirty="0">
                <a:solidFill>
                  <a:srgbClr val="666667"/>
                </a:solidFill>
                <a:latin typeface="Catamaran"/>
                <a:cs typeface="Catamaran"/>
              </a:rPr>
              <a:t> </a:t>
            </a:r>
            <a:r>
              <a:rPr sz="1300" spc="45" dirty="0">
                <a:solidFill>
                  <a:srgbClr val="666667"/>
                </a:solidFill>
                <a:latin typeface="Catamaran"/>
                <a:cs typeface="Catamaran"/>
              </a:rPr>
              <a:t>shipping</a:t>
            </a:r>
            <a:r>
              <a:rPr sz="1300" spc="20" dirty="0">
                <a:solidFill>
                  <a:srgbClr val="666667"/>
                </a:solidFill>
                <a:latin typeface="Catamaran"/>
                <a:cs typeface="Catamaran"/>
              </a:rPr>
              <a:t> </a:t>
            </a:r>
            <a:r>
              <a:rPr sz="1300" spc="40" dirty="0">
                <a:solidFill>
                  <a:srgbClr val="666667"/>
                </a:solidFill>
                <a:latin typeface="Catamaran"/>
                <a:cs typeface="Catamaran"/>
              </a:rPr>
              <a:t>etc)</a:t>
            </a:r>
            <a:endParaRPr sz="1300" dirty="0">
              <a:latin typeface="Catamaran"/>
              <a:cs typeface="Catamaran"/>
            </a:endParaRPr>
          </a:p>
          <a:p>
            <a:pPr marL="330835">
              <a:lnSpc>
                <a:spcPct val="100000"/>
              </a:lnSpc>
              <a:spcBef>
                <a:spcPts val="1340"/>
              </a:spcBef>
            </a:pPr>
            <a:r>
              <a:rPr sz="1300" spc="40" dirty="0">
                <a:solidFill>
                  <a:srgbClr val="666667"/>
                </a:solidFill>
                <a:latin typeface="Catamaran"/>
                <a:cs typeface="Catamaran"/>
              </a:rPr>
              <a:t>Potential</a:t>
            </a:r>
            <a:r>
              <a:rPr sz="1300" spc="15" dirty="0">
                <a:solidFill>
                  <a:srgbClr val="666667"/>
                </a:solidFill>
                <a:latin typeface="Catamaran"/>
                <a:cs typeface="Catamaran"/>
              </a:rPr>
              <a:t> </a:t>
            </a:r>
            <a:r>
              <a:rPr sz="1300" spc="40" dirty="0">
                <a:solidFill>
                  <a:srgbClr val="666667"/>
                </a:solidFill>
                <a:latin typeface="Catamaran"/>
                <a:cs typeface="Catamaran"/>
              </a:rPr>
              <a:t>to</a:t>
            </a:r>
            <a:r>
              <a:rPr sz="1300" spc="15" dirty="0">
                <a:solidFill>
                  <a:srgbClr val="666667"/>
                </a:solidFill>
                <a:latin typeface="Catamaran"/>
                <a:cs typeface="Catamaran"/>
              </a:rPr>
              <a:t> </a:t>
            </a:r>
            <a:r>
              <a:rPr sz="1300" spc="45" dirty="0">
                <a:solidFill>
                  <a:srgbClr val="666667"/>
                </a:solidFill>
                <a:latin typeface="Catamaran"/>
                <a:cs typeface="Catamaran"/>
              </a:rPr>
              <a:t>prepare</a:t>
            </a:r>
            <a:r>
              <a:rPr sz="1300" spc="20" dirty="0">
                <a:solidFill>
                  <a:srgbClr val="666667"/>
                </a:solidFill>
                <a:latin typeface="Catamaran"/>
                <a:cs typeface="Catamaran"/>
              </a:rPr>
              <a:t> </a:t>
            </a:r>
            <a:r>
              <a:rPr sz="1300" spc="55" dirty="0">
                <a:solidFill>
                  <a:srgbClr val="666667"/>
                </a:solidFill>
                <a:latin typeface="Catamaran"/>
                <a:cs typeface="Catamaran"/>
              </a:rPr>
              <a:t>company</a:t>
            </a:r>
            <a:r>
              <a:rPr sz="1300" spc="15" dirty="0">
                <a:solidFill>
                  <a:srgbClr val="666667"/>
                </a:solidFill>
                <a:latin typeface="Catamaran"/>
                <a:cs typeface="Catamaran"/>
              </a:rPr>
              <a:t> </a:t>
            </a:r>
            <a:r>
              <a:rPr sz="1300" spc="40" dirty="0">
                <a:solidFill>
                  <a:srgbClr val="666667"/>
                </a:solidFill>
                <a:latin typeface="Catamaran"/>
                <a:cs typeface="Catamaran"/>
              </a:rPr>
              <a:t>for</a:t>
            </a:r>
            <a:r>
              <a:rPr sz="1300" spc="20" dirty="0">
                <a:solidFill>
                  <a:srgbClr val="666667"/>
                </a:solidFill>
                <a:latin typeface="Catamaran"/>
                <a:cs typeface="Catamaran"/>
              </a:rPr>
              <a:t> </a:t>
            </a:r>
            <a:r>
              <a:rPr sz="1300" spc="50" dirty="0">
                <a:solidFill>
                  <a:srgbClr val="666667"/>
                </a:solidFill>
                <a:latin typeface="Catamaran"/>
                <a:cs typeface="Catamaran"/>
              </a:rPr>
              <a:t>IPO</a:t>
            </a:r>
            <a:endParaRPr sz="1300" dirty="0">
              <a:latin typeface="Catamaran"/>
              <a:cs typeface="Catamaran"/>
            </a:endParaRPr>
          </a:p>
        </p:txBody>
      </p:sp>
      <p:pic>
        <p:nvPicPr>
          <p:cNvPr id="10" name="object 10"/>
          <p:cNvPicPr/>
          <p:nvPr/>
        </p:nvPicPr>
        <p:blipFill>
          <a:blip r:embed="rId2" cstate="print"/>
          <a:stretch>
            <a:fillRect/>
          </a:stretch>
        </p:blipFill>
        <p:spPr>
          <a:xfrm>
            <a:off x="909927" y="2862955"/>
            <a:ext cx="190284" cy="144030"/>
          </a:xfrm>
          <a:prstGeom prst="rect">
            <a:avLst/>
          </a:prstGeom>
        </p:spPr>
      </p:pic>
      <p:pic>
        <p:nvPicPr>
          <p:cNvPr id="11" name="object 11"/>
          <p:cNvPicPr/>
          <p:nvPr/>
        </p:nvPicPr>
        <p:blipFill>
          <a:blip r:embed="rId3" cstate="print"/>
          <a:stretch>
            <a:fillRect/>
          </a:stretch>
        </p:blipFill>
        <p:spPr>
          <a:xfrm>
            <a:off x="909927" y="3221767"/>
            <a:ext cx="190284" cy="144030"/>
          </a:xfrm>
          <a:prstGeom prst="rect">
            <a:avLst/>
          </a:prstGeom>
        </p:spPr>
      </p:pic>
      <p:pic>
        <p:nvPicPr>
          <p:cNvPr id="12" name="object 12"/>
          <p:cNvPicPr/>
          <p:nvPr/>
        </p:nvPicPr>
        <p:blipFill>
          <a:blip r:embed="rId2" cstate="print"/>
          <a:stretch>
            <a:fillRect/>
          </a:stretch>
        </p:blipFill>
        <p:spPr>
          <a:xfrm>
            <a:off x="909927" y="4532601"/>
            <a:ext cx="190284" cy="144030"/>
          </a:xfrm>
          <a:prstGeom prst="rect">
            <a:avLst/>
          </a:prstGeom>
        </p:spPr>
      </p:pic>
      <p:pic>
        <p:nvPicPr>
          <p:cNvPr id="13" name="object 13"/>
          <p:cNvPicPr/>
          <p:nvPr/>
        </p:nvPicPr>
        <p:blipFill>
          <a:blip r:embed="rId2" cstate="print"/>
          <a:stretch>
            <a:fillRect/>
          </a:stretch>
        </p:blipFill>
        <p:spPr>
          <a:xfrm>
            <a:off x="909927" y="5118854"/>
            <a:ext cx="190284" cy="144030"/>
          </a:xfrm>
          <a:prstGeom prst="rect">
            <a:avLst/>
          </a:prstGeom>
        </p:spPr>
      </p:pic>
      <p:pic>
        <p:nvPicPr>
          <p:cNvPr id="14" name="object 14"/>
          <p:cNvPicPr/>
          <p:nvPr/>
        </p:nvPicPr>
        <p:blipFill>
          <a:blip r:embed="rId2" cstate="print"/>
          <a:stretch>
            <a:fillRect/>
          </a:stretch>
        </p:blipFill>
        <p:spPr>
          <a:xfrm>
            <a:off x="909927" y="5473808"/>
            <a:ext cx="190284" cy="144030"/>
          </a:xfrm>
          <a:prstGeom prst="rect">
            <a:avLst/>
          </a:prstGeom>
        </p:spPr>
      </p:pic>
      <p:pic>
        <p:nvPicPr>
          <p:cNvPr id="15" name="object 15"/>
          <p:cNvPicPr/>
          <p:nvPr/>
        </p:nvPicPr>
        <p:blipFill>
          <a:blip r:embed="rId2" cstate="print"/>
          <a:stretch>
            <a:fillRect/>
          </a:stretch>
        </p:blipFill>
        <p:spPr>
          <a:xfrm>
            <a:off x="909927" y="6066021"/>
            <a:ext cx="190284" cy="144043"/>
          </a:xfrm>
          <a:prstGeom prst="rect">
            <a:avLst/>
          </a:prstGeom>
        </p:spPr>
      </p:pic>
      <p:pic>
        <p:nvPicPr>
          <p:cNvPr id="16" name="object 16"/>
          <p:cNvPicPr/>
          <p:nvPr/>
        </p:nvPicPr>
        <p:blipFill>
          <a:blip r:embed="rId2" cstate="print"/>
          <a:stretch>
            <a:fillRect/>
          </a:stretch>
        </p:blipFill>
        <p:spPr>
          <a:xfrm>
            <a:off x="909927" y="6427723"/>
            <a:ext cx="190284" cy="144030"/>
          </a:xfrm>
          <a:prstGeom prst="rect">
            <a:avLst/>
          </a:prstGeom>
        </p:spPr>
      </p:pic>
      <p:sp>
        <p:nvSpPr>
          <p:cNvPr id="28" name="object 11">
            <a:extLst>
              <a:ext uri="{FF2B5EF4-FFF2-40B4-BE49-F238E27FC236}">
                <a16:creationId xmlns:a16="http://schemas.microsoft.com/office/drawing/2014/main" id="{274632E2-A9BE-4D19-AD64-0CD2303577B3}"/>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11</a:t>
            </a:r>
            <a:endParaRPr lang="en-US" sz="1400" spc="20" dirty="0">
              <a:solidFill>
                <a:srgbClr val="999999"/>
              </a:solidFill>
              <a:latin typeface="Catamaran"/>
              <a:cs typeface="Catamaran"/>
            </a:endParaRPr>
          </a:p>
        </p:txBody>
      </p:sp>
      <p:pic>
        <p:nvPicPr>
          <p:cNvPr id="29" name="object 10">
            <a:extLst>
              <a:ext uri="{FF2B5EF4-FFF2-40B4-BE49-F238E27FC236}">
                <a16:creationId xmlns:a16="http://schemas.microsoft.com/office/drawing/2014/main" id="{254B74BC-2651-45B4-856E-FFDC2501609B}"/>
              </a:ext>
            </a:extLst>
          </p:cNvPr>
          <p:cNvPicPr/>
          <p:nvPr/>
        </p:nvPicPr>
        <p:blipFill>
          <a:blip r:embed="rId2" cstate="print"/>
          <a:stretch>
            <a:fillRect/>
          </a:stretch>
        </p:blipFill>
        <p:spPr>
          <a:xfrm>
            <a:off x="7408348" y="2826154"/>
            <a:ext cx="190284" cy="144030"/>
          </a:xfrm>
          <a:prstGeom prst="rect">
            <a:avLst/>
          </a:prstGeom>
        </p:spPr>
      </p:pic>
      <p:pic>
        <p:nvPicPr>
          <p:cNvPr id="30" name="object 11">
            <a:extLst>
              <a:ext uri="{FF2B5EF4-FFF2-40B4-BE49-F238E27FC236}">
                <a16:creationId xmlns:a16="http://schemas.microsoft.com/office/drawing/2014/main" id="{0FE233F4-A8C1-4EA2-9164-4455D8142883}"/>
              </a:ext>
            </a:extLst>
          </p:cNvPr>
          <p:cNvPicPr/>
          <p:nvPr/>
        </p:nvPicPr>
        <p:blipFill>
          <a:blip r:embed="rId3" cstate="print"/>
          <a:stretch>
            <a:fillRect/>
          </a:stretch>
        </p:blipFill>
        <p:spPr>
          <a:xfrm>
            <a:off x="7408348" y="3441622"/>
            <a:ext cx="190284" cy="144030"/>
          </a:xfrm>
          <a:prstGeom prst="rect">
            <a:avLst/>
          </a:prstGeom>
        </p:spPr>
      </p:pic>
      <p:pic>
        <p:nvPicPr>
          <p:cNvPr id="31" name="object 12">
            <a:extLst>
              <a:ext uri="{FF2B5EF4-FFF2-40B4-BE49-F238E27FC236}">
                <a16:creationId xmlns:a16="http://schemas.microsoft.com/office/drawing/2014/main" id="{593B871B-D4C7-4D1D-B02C-FB0DE9A9FD7F}"/>
              </a:ext>
            </a:extLst>
          </p:cNvPr>
          <p:cNvPicPr/>
          <p:nvPr/>
        </p:nvPicPr>
        <p:blipFill>
          <a:blip r:embed="rId2" cstate="print"/>
          <a:stretch>
            <a:fillRect/>
          </a:stretch>
        </p:blipFill>
        <p:spPr>
          <a:xfrm>
            <a:off x="7408348" y="3839519"/>
            <a:ext cx="190284" cy="144030"/>
          </a:xfrm>
          <a:prstGeom prst="rect">
            <a:avLst/>
          </a:prstGeom>
        </p:spPr>
      </p:pic>
      <p:pic>
        <p:nvPicPr>
          <p:cNvPr id="32" name="object 12">
            <a:extLst>
              <a:ext uri="{FF2B5EF4-FFF2-40B4-BE49-F238E27FC236}">
                <a16:creationId xmlns:a16="http://schemas.microsoft.com/office/drawing/2014/main" id="{786A96D8-D7DC-453F-8B3C-7E071A62C7CB}"/>
              </a:ext>
            </a:extLst>
          </p:cNvPr>
          <p:cNvPicPr/>
          <p:nvPr/>
        </p:nvPicPr>
        <p:blipFill>
          <a:blip r:embed="rId2" cstate="print"/>
          <a:stretch>
            <a:fillRect/>
          </a:stretch>
        </p:blipFill>
        <p:spPr>
          <a:xfrm>
            <a:off x="7408348" y="4412866"/>
            <a:ext cx="190284" cy="144030"/>
          </a:xfrm>
          <a:prstGeom prst="rect">
            <a:avLst/>
          </a:prstGeom>
        </p:spPr>
      </p:pic>
      <p:pic>
        <p:nvPicPr>
          <p:cNvPr id="33" name="object 12">
            <a:extLst>
              <a:ext uri="{FF2B5EF4-FFF2-40B4-BE49-F238E27FC236}">
                <a16:creationId xmlns:a16="http://schemas.microsoft.com/office/drawing/2014/main" id="{25280ACE-30A7-41D4-970D-2042447713FF}"/>
              </a:ext>
            </a:extLst>
          </p:cNvPr>
          <p:cNvPicPr/>
          <p:nvPr/>
        </p:nvPicPr>
        <p:blipFill>
          <a:blip r:embed="rId2" cstate="print"/>
          <a:stretch>
            <a:fillRect/>
          </a:stretch>
        </p:blipFill>
        <p:spPr>
          <a:xfrm>
            <a:off x="7408348" y="4986213"/>
            <a:ext cx="190284" cy="144030"/>
          </a:xfrm>
          <a:prstGeom prst="rect">
            <a:avLst/>
          </a:prstGeom>
        </p:spPr>
      </p:pic>
      <p:sp>
        <p:nvSpPr>
          <p:cNvPr id="26" name="object 20">
            <a:extLst>
              <a:ext uri="{FF2B5EF4-FFF2-40B4-BE49-F238E27FC236}">
                <a16:creationId xmlns:a16="http://schemas.microsoft.com/office/drawing/2014/main" id="{C130F821-7DD3-43F0-BB58-B4A08E165467}"/>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a:latin typeface="Arial"/>
              <a:cs typeface="Arial"/>
            </a:endParaRPr>
          </a:p>
        </p:txBody>
      </p:sp>
      <p:sp>
        <p:nvSpPr>
          <p:cNvPr id="3" name="object 3"/>
          <p:cNvSpPr txBox="1">
            <a:spLocks noGrp="1"/>
          </p:cNvSpPr>
          <p:nvPr>
            <p:ph type="title"/>
          </p:nvPr>
        </p:nvSpPr>
        <p:spPr>
          <a:xfrm>
            <a:off x="565304" y="355520"/>
            <a:ext cx="11830956" cy="382156"/>
          </a:xfrm>
          <a:prstGeom prst="rect">
            <a:avLst/>
          </a:prstGeom>
        </p:spPr>
        <p:txBody>
          <a:bodyPr vert="horz" wrap="square" lIns="0" tIns="12700" rIns="0" bIns="0" rtlCol="0">
            <a:spAutoFit/>
          </a:bodyPr>
          <a:lstStyle/>
          <a:p>
            <a:pPr marL="12700">
              <a:lnSpc>
                <a:spcPct val="100000"/>
              </a:lnSpc>
              <a:spcBef>
                <a:spcPts val="100"/>
              </a:spcBef>
            </a:pPr>
            <a:r>
              <a:rPr lang="en-US" sz="2400" b="0" spc="-65" dirty="0">
                <a:solidFill>
                  <a:srgbClr val="1AB5E4"/>
                </a:solidFill>
                <a:latin typeface="Museo"/>
                <a:cs typeface="Museo"/>
              </a:rPr>
              <a:t>This investment will enable us to achieve a projected seven-fold increase in revenue </a:t>
            </a:r>
            <a:endParaRPr sz="2400" dirty="0">
              <a:latin typeface="Museo"/>
              <a:cs typeface="Museo"/>
            </a:endParaRPr>
          </a:p>
        </p:txBody>
      </p:sp>
      <p:sp>
        <p:nvSpPr>
          <p:cNvPr id="45" name="object 45"/>
          <p:cNvSpPr/>
          <p:nvPr/>
        </p:nvSpPr>
        <p:spPr>
          <a:xfrm>
            <a:off x="7239282" y="5459118"/>
            <a:ext cx="5578475" cy="1318260"/>
          </a:xfrm>
          <a:custGeom>
            <a:avLst/>
            <a:gdLst/>
            <a:ahLst/>
            <a:cxnLst/>
            <a:rect l="l" t="t" r="r" b="b"/>
            <a:pathLst>
              <a:path w="5578475" h="1318259">
                <a:moveTo>
                  <a:pt x="5541086" y="0"/>
                </a:moveTo>
                <a:lnTo>
                  <a:pt x="36855" y="0"/>
                </a:lnTo>
                <a:lnTo>
                  <a:pt x="22508" y="2895"/>
                </a:lnTo>
                <a:lnTo>
                  <a:pt x="10793" y="10793"/>
                </a:lnTo>
                <a:lnTo>
                  <a:pt x="2895" y="22508"/>
                </a:lnTo>
                <a:lnTo>
                  <a:pt x="0" y="36855"/>
                </a:lnTo>
                <a:lnTo>
                  <a:pt x="0" y="1280998"/>
                </a:lnTo>
                <a:lnTo>
                  <a:pt x="2895" y="1295340"/>
                </a:lnTo>
                <a:lnTo>
                  <a:pt x="10793" y="1307055"/>
                </a:lnTo>
                <a:lnTo>
                  <a:pt x="22508" y="1314956"/>
                </a:lnTo>
                <a:lnTo>
                  <a:pt x="36855" y="1317853"/>
                </a:lnTo>
                <a:lnTo>
                  <a:pt x="5541086" y="1317853"/>
                </a:lnTo>
                <a:lnTo>
                  <a:pt x="5555431" y="1314956"/>
                </a:lnTo>
                <a:lnTo>
                  <a:pt x="5567141" y="1307055"/>
                </a:lnTo>
                <a:lnTo>
                  <a:pt x="5575035" y="1295340"/>
                </a:lnTo>
                <a:lnTo>
                  <a:pt x="5577928" y="1280998"/>
                </a:lnTo>
                <a:lnTo>
                  <a:pt x="5577928" y="36855"/>
                </a:lnTo>
                <a:lnTo>
                  <a:pt x="5575035" y="22508"/>
                </a:lnTo>
                <a:lnTo>
                  <a:pt x="5567141" y="10793"/>
                </a:lnTo>
                <a:lnTo>
                  <a:pt x="5555431" y="2895"/>
                </a:lnTo>
                <a:lnTo>
                  <a:pt x="5541086" y="0"/>
                </a:lnTo>
                <a:close/>
              </a:path>
            </a:pathLst>
          </a:custGeom>
          <a:solidFill>
            <a:srgbClr val="E1F9FD">
              <a:alpha val="79998"/>
            </a:srgbClr>
          </a:solidFill>
        </p:spPr>
        <p:txBody>
          <a:bodyPr wrap="square" lIns="0" tIns="0" rIns="0" bIns="0" rtlCol="0"/>
          <a:lstStyle/>
          <a:p>
            <a:endParaRPr/>
          </a:p>
        </p:txBody>
      </p:sp>
      <p:sp>
        <p:nvSpPr>
          <p:cNvPr id="46" name="object 46"/>
          <p:cNvSpPr txBox="1"/>
          <p:nvPr/>
        </p:nvSpPr>
        <p:spPr>
          <a:xfrm>
            <a:off x="8123836" y="5758192"/>
            <a:ext cx="3809365" cy="699135"/>
          </a:xfrm>
          <a:prstGeom prst="rect">
            <a:avLst/>
          </a:prstGeom>
        </p:spPr>
        <p:txBody>
          <a:bodyPr vert="horz" wrap="square" lIns="0" tIns="11430" rIns="0" bIns="0" rtlCol="0">
            <a:spAutoFit/>
          </a:bodyPr>
          <a:lstStyle/>
          <a:p>
            <a:pPr marL="650240" marR="5080" indent="-638175">
              <a:lnSpc>
                <a:spcPct val="113300"/>
              </a:lnSpc>
              <a:spcBef>
                <a:spcPts val="90"/>
              </a:spcBef>
            </a:pPr>
            <a:r>
              <a:rPr sz="1950" spc="25" dirty="0">
                <a:solidFill>
                  <a:srgbClr val="666666"/>
                </a:solidFill>
                <a:latin typeface="Catamaran"/>
                <a:cs typeface="Catamaran"/>
              </a:rPr>
              <a:t>We</a:t>
            </a:r>
            <a:r>
              <a:rPr sz="1950" spc="-5" dirty="0">
                <a:solidFill>
                  <a:srgbClr val="666666"/>
                </a:solidFill>
                <a:latin typeface="Catamaran"/>
                <a:cs typeface="Catamaran"/>
              </a:rPr>
              <a:t> </a:t>
            </a:r>
            <a:r>
              <a:rPr sz="1950" spc="15" dirty="0">
                <a:solidFill>
                  <a:srgbClr val="666666"/>
                </a:solidFill>
                <a:latin typeface="Catamaran"/>
                <a:cs typeface="Catamaran"/>
              </a:rPr>
              <a:t>anticipate</a:t>
            </a:r>
            <a:r>
              <a:rPr sz="1950" dirty="0">
                <a:solidFill>
                  <a:srgbClr val="666666"/>
                </a:solidFill>
                <a:latin typeface="Catamaran"/>
                <a:cs typeface="Catamaran"/>
              </a:rPr>
              <a:t> </a:t>
            </a:r>
            <a:r>
              <a:rPr sz="1950" b="1" spc="15" dirty="0">
                <a:latin typeface="Catamaran-SemiBold"/>
                <a:cs typeface="Catamaran-SemiBold"/>
              </a:rPr>
              <a:t>7</a:t>
            </a:r>
            <a:r>
              <a:rPr sz="1950" b="1" dirty="0">
                <a:latin typeface="Catamaran-SemiBold"/>
                <a:cs typeface="Catamaran-SemiBold"/>
              </a:rPr>
              <a:t> </a:t>
            </a:r>
            <a:r>
              <a:rPr sz="1950" b="1" spc="15" dirty="0">
                <a:latin typeface="Catamaran-SemiBold"/>
                <a:cs typeface="Catamaran-SemiBold"/>
              </a:rPr>
              <a:t>fold</a:t>
            </a:r>
            <a:r>
              <a:rPr sz="1950" b="1" spc="10" dirty="0">
                <a:latin typeface="Catamaran-SemiBold"/>
                <a:cs typeface="Catamaran-SemiBold"/>
              </a:rPr>
              <a:t> </a:t>
            </a:r>
            <a:r>
              <a:rPr sz="1950" spc="15" dirty="0">
                <a:solidFill>
                  <a:srgbClr val="666666"/>
                </a:solidFill>
                <a:latin typeface="Catamaran"/>
                <a:cs typeface="Catamaran"/>
              </a:rPr>
              <a:t>revenue</a:t>
            </a:r>
            <a:r>
              <a:rPr sz="1950" dirty="0">
                <a:solidFill>
                  <a:srgbClr val="666666"/>
                </a:solidFill>
                <a:latin typeface="Catamaran"/>
                <a:cs typeface="Catamaran"/>
              </a:rPr>
              <a:t> </a:t>
            </a:r>
            <a:r>
              <a:rPr sz="1950" spc="15" dirty="0">
                <a:solidFill>
                  <a:srgbClr val="666666"/>
                </a:solidFill>
                <a:latin typeface="Catamaran"/>
                <a:cs typeface="Catamaran"/>
              </a:rPr>
              <a:t>growth </a:t>
            </a:r>
            <a:r>
              <a:rPr sz="1950" spc="-440" dirty="0">
                <a:solidFill>
                  <a:srgbClr val="666666"/>
                </a:solidFill>
                <a:latin typeface="Catamaran"/>
                <a:cs typeface="Catamaran"/>
              </a:rPr>
              <a:t> </a:t>
            </a:r>
            <a:r>
              <a:rPr sz="1950" spc="15" dirty="0">
                <a:solidFill>
                  <a:srgbClr val="666666"/>
                </a:solidFill>
                <a:latin typeface="Catamaran"/>
                <a:cs typeface="Catamaran"/>
              </a:rPr>
              <a:t>from</a:t>
            </a:r>
            <a:r>
              <a:rPr sz="1950" dirty="0">
                <a:solidFill>
                  <a:srgbClr val="666666"/>
                </a:solidFill>
                <a:latin typeface="Catamaran"/>
                <a:cs typeface="Catamaran"/>
              </a:rPr>
              <a:t> </a:t>
            </a:r>
            <a:r>
              <a:rPr sz="1950" b="1" spc="20" dirty="0">
                <a:latin typeface="Catamaran-SemiBold"/>
                <a:cs typeface="Catamaran-SemiBold"/>
              </a:rPr>
              <a:t>FY</a:t>
            </a:r>
            <a:r>
              <a:rPr sz="1950" b="1" dirty="0">
                <a:latin typeface="Catamaran-SemiBold"/>
                <a:cs typeface="Catamaran-SemiBold"/>
              </a:rPr>
              <a:t> </a:t>
            </a:r>
            <a:r>
              <a:rPr sz="1950" b="1" spc="15" dirty="0">
                <a:latin typeface="Catamaran-SemiBold"/>
                <a:cs typeface="Catamaran-SemiBold"/>
              </a:rPr>
              <a:t>2021</a:t>
            </a:r>
            <a:r>
              <a:rPr sz="1950" b="1" dirty="0">
                <a:latin typeface="Catamaran-SemiBold"/>
                <a:cs typeface="Catamaran-SemiBold"/>
              </a:rPr>
              <a:t> </a:t>
            </a:r>
            <a:r>
              <a:rPr sz="1950" spc="15" dirty="0">
                <a:solidFill>
                  <a:srgbClr val="666666"/>
                </a:solidFill>
                <a:latin typeface="Catamaran"/>
                <a:cs typeface="Catamaran"/>
              </a:rPr>
              <a:t>to</a:t>
            </a:r>
            <a:r>
              <a:rPr sz="1950" dirty="0">
                <a:solidFill>
                  <a:srgbClr val="666666"/>
                </a:solidFill>
                <a:latin typeface="Catamaran"/>
                <a:cs typeface="Catamaran"/>
              </a:rPr>
              <a:t> </a:t>
            </a:r>
            <a:r>
              <a:rPr sz="1950" b="1" spc="20" dirty="0">
                <a:latin typeface="Catamaran-SemiBold"/>
                <a:cs typeface="Catamaran-SemiBold"/>
              </a:rPr>
              <a:t>FY</a:t>
            </a:r>
            <a:r>
              <a:rPr sz="1950" b="1" spc="5" dirty="0">
                <a:latin typeface="Catamaran-SemiBold"/>
                <a:cs typeface="Catamaran-SemiBold"/>
              </a:rPr>
              <a:t> </a:t>
            </a:r>
            <a:r>
              <a:rPr sz="1950" b="1" spc="20" dirty="0">
                <a:latin typeface="Catamaran-SemiBold"/>
                <a:cs typeface="Catamaran-SemiBold"/>
              </a:rPr>
              <a:t>2025</a:t>
            </a:r>
            <a:endParaRPr sz="1950" dirty="0">
              <a:latin typeface="Catamaran-SemiBold"/>
              <a:cs typeface="Catamaran-SemiBold"/>
            </a:endParaRPr>
          </a:p>
        </p:txBody>
      </p:sp>
      <p:sp>
        <p:nvSpPr>
          <p:cNvPr id="50" name="object 50"/>
          <p:cNvSpPr/>
          <p:nvPr/>
        </p:nvSpPr>
        <p:spPr>
          <a:xfrm>
            <a:off x="578073" y="1601642"/>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51" name="object 51"/>
          <p:cNvSpPr txBox="1"/>
          <p:nvPr/>
        </p:nvSpPr>
        <p:spPr>
          <a:xfrm>
            <a:off x="565373" y="894761"/>
            <a:ext cx="11848465" cy="531492"/>
          </a:xfrm>
          <a:prstGeom prst="rect">
            <a:avLst/>
          </a:prstGeom>
        </p:spPr>
        <p:txBody>
          <a:bodyPr vert="horz" wrap="square" lIns="0" tIns="12700" rIns="0" bIns="0" rtlCol="0">
            <a:spAutoFit/>
          </a:bodyPr>
          <a:lstStyle/>
          <a:p>
            <a:pPr marL="12700" marR="5080">
              <a:lnSpc>
                <a:spcPct val="125000"/>
              </a:lnSpc>
              <a:spcBef>
                <a:spcPts val="100"/>
              </a:spcBef>
            </a:pPr>
            <a:r>
              <a:rPr sz="1400" b="1" spc="60" dirty="0">
                <a:latin typeface="Catamaran-SemiBold"/>
                <a:cs typeface="Catamaran-SemiBold"/>
              </a:rPr>
              <a:t>Revenue</a:t>
            </a:r>
            <a:r>
              <a:rPr sz="1400" b="1" spc="-10" dirty="0">
                <a:latin typeface="Catamaran-SemiBold"/>
                <a:cs typeface="Catamaran-SemiBold"/>
              </a:rPr>
              <a:t> </a:t>
            </a:r>
            <a:r>
              <a:rPr sz="1400" b="1" spc="55" dirty="0">
                <a:latin typeface="Catamaran-SemiBold"/>
                <a:cs typeface="Catamaran-SemiBold"/>
              </a:rPr>
              <a:t>growth</a:t>
            </a:r>
            <a:r>
              <a:rPr sz="1400" b="1" spc="-5" dirty="0">
                <a:latin typeface="Catamaran-SemiBold"/>
                <a:cs typeface="Catamaran-SemiBold"/>
              </a:rPr>
              <a:t> </a:t>
            </a:r>
            <a:r>
              <a:rPr sz="1400" b="1" spc="40" dirty="0">
                <a:latin typeface="Catamaran-SemiBold"/>
                <a:cs typeface="Catamaran-SemiBold"/>
              </a:rPr>
              <a:t>will</a:t>
            </a:r>
            <a:r>
              <a:rPr sz="1400" b="1" spc="-5" dirty="0">
                <a:latin typeface="Catamaran-SemiBold"/>
                <a:cs typeface="Catamaran-SemiBold"/>
              </a:rPr>
              <a:t> </a:t>
            </a:r>
            <a:r>
              <a:rPr sz="1400" b="1" spc="65" dirty="0">
                <a:latin typeface="Catamaran-SemiBold"/>
                <a:cs typeface="Catamaran-SemiBold"/>
              </a:rPr>
              <a:t>come</a:t>
            </a:r>
            <a:r>
              <a:rPr sz="1400" b="1" spc="-10" dirty="0">
                <a:latin typeface="Catamaran-SemiBold"/>
                <a:cs typeface="Catamaran-SemiBold"/>
              </a:rPr>
              <a:t> </a:t>
            </a:r>
            <a:r>
              <a:rPr sz="1400" b="1" spc="55" dirty="0">
                <a:latin typeface="Catamaran-SemiBold"/>
                <a:cs typeface="Catamaran-SemiBold"/>
              </a:rPr>
              <a:t>from</a:t>
            </a:r>
            <a:r>
              <a:rPr sz="1400" b="1" spc="-5" dirty="0">
                <a:latin typeface="Catamaran-SemiBold"/>
                <a:cs typeface="Catamaran-SemiBold"/>
              </a:rPr>
              <a:t> </a:t>
            </a:r>
            <a:r>
              <a:rPr sz="1400" b="1" spc="50" dirty="0">
                <a:latin typeface="Catamaran-SemiBold"/>
                <a:cs typeface="Catamaran-SemiBold"/>
              </a:rPr>
              <a:t>the</a:t>
            </a:r>
            <a:r>
              <a:rPr sz="1400" b="1" spc="-5" dirty="0">
                <a:latin typeface="Catamaran-SemiBold"/>
                <a:cs typeface="Catamaran-SemiBold"/>
              </a:rPr>
              <a:t> </a:t>
            </a:r>
            <a:r>
              <a:rPr sz="1400" b="1" spc="45" dirty="0">
                <a:latin typeface="Catamaran-SemiBold"/>
                <a:cs typeface="Catamaran-SemiBold"/>
              </a:rPr>
              <a:t>acquisition</a:t>
            </a:r>
            <a:r>
              <a:rPr sz="1400" b="1" spc="-5" dirty="0">
                <a:latin typeface="Catamaran-SemiBold"/>
                <a:cs typeface="Catamaran-SemiBold"/>
              </a:rPr>
              <a:t> </a:t>
            </a:r>
            <a:r>
              <a:rPr sz="1400" b="1" spc="50" dirty="0">
                <a:latin typeface="Catamaran-SemiBold"/>
                <a:cs typeface="Catamaran-SemiBold"/>
              </a:rPr>
              <a:t>of</a:t>
            </a:r>
            <a:r>
              <a:rPr sz="1400" b="1" spc="-10" dirty="0">
                <a:latin typeface="Catamaran-SemiBold"/>
                <a:cs typeface="Catamaran-SemiBold"/>
              </a:rPr>
              <a:t> </a:t>
            </a:r>
            <a:r>
              <a:rPr sz="1400" b="1" spc="65" dirty="0">
                <a:latin typeface="Catamaran-SemiBold"/>
                <a:cs typeface="Catamaran-SemiBold"/>
              </a:rPr>
              <a:t>new</a:t>
            </a:r>
            <a:r>
              <a:rPr sz="1400" b="1" spc="-5" dirty="0">
                <a:latin typeface="Catamaran-SemiBold"/>
                <a:cs typeface="Catamaran-SemiBold"/>
              </a:rPr>
              <a:t> </a:t>
            </a:r>
            <a:r>
              <a:rPr sz="1400" b="1" spc="50" dirty="0">
                <a:latin typeface="Catamaran-SemiBold"/>
                <a:cs typeface="Catamaran-SemiBold"/>
              </a:rPr>
              <a:t>customers,</a:t>
            </a:r>
            <a:r>
              <a:rPr sz="1400" b="1" spc="-5" dirty="0">
                <a:latin typeface="Catamaran-SemiBold"/>
                <a:cs typeface="Catamaran-SemiBold"/>
              </a:rPr>
              <a:t> </a:t>
            </a:r>
            <a:r>
              <a:rPr sz="1400" b="1" spc="50" dirty="0">
                <a:latin typeface="Catamaran-SemiBold"/>
                <a:cs typeface="Catamaran-SemiBold"/>
              </a:rPr>
              <a:t>the</a:t>
            </a:r>
            <a:r>
              <a:rPr sz="1400" b="1" spc="-5" dirty="0">
                <a:latin typeface="Catamaran-SemiBold"/>
                <a:cs typeface="Catamaran-SemiBold"/>
              </a:rPr>
              <a:t> </a:t>
            </a:r>
            <a:r>
              <a:rPr sz="1400" b="1" spc="45" dirty="0">
                <a:latin typeface="Catamaran-SemiBold"/>
                <a:cs typeface="Catamaran-SemiBold"/>
              </a:rPr>
              <a:t>acquisition</a:t>
            </a:r>
            <a:r>
              <a:rPr sz="1400" b="1" spc="-10" dirty="0">
                <a:latin typeface="Catamaran-SemiBold"/>
                <a:cs typeface="Catamaran-SemiBold"/>
              </a:rPr>
              <a:t> </a:t>
            </a:r>
            <a:r>
              <a:rPr sz="1400" b="1" spc="50" dirty="0">
                <a:latin typeface="Catamaran-SemiBold"/>
                <a:cs typeface="Catamaran-SemiBold"/>
              </a:rPr>
              <a:t>of</a:t>
            </a:r>
            <a:r>
              <a:rPr sz="1400" b="1" spc="-5" dirty="0">
                <a:latin typeface="Catamaran-SemiBold"/>
                <a:cs typeface="Catamaran-SemiBold"/>
              </a:rPr>
              <a:t> </a:t>
            </a:r>
            <a:r>
              <a:rPr sz="1400" b="1" spc="75" dirty="0">
                <a:latin typeface="Catamaran-SemiBold"/>
                <a:cs typeface="Catamaran-SemiBold"/>
              </a:rPr>
              <a:t>DAO</a:t>
            </a:r>
            <a:r>
              <a:rPr sz="1400" b="1" spc="-5" dirty="0">
                <a:latin typeface="Catamaran-SemiBold"/>
                <a:cs typeface="Catamaran-SemiBold"/>
              </a:rPr>
              <a:t> </a:t>
            </a:r>
            <a:r>
              <a:rPr sz="1400" b="1" spc="50" dirty="0">
                <a:latin typeface="Catamaran-SemiBold"/>
                <a:cs typeface="Catamaran-SemiBold"/>
              </a:rPr>
              <a:t>Europe,</a:t>
            </a:r>
            <a:r>
              <a:rPr sz="1400" b="1" spc="-10" dirty="0">
                <a:latin typeface="Catamaran-SemiBold"/>
                <a:cs typeface="Catamaran-SemiBold"/>
              </a:rPr>
              <a:t> </a:t>
            </a:r>
            <a:r>
              <a:rPr sz="1400" b="1" spc="50" dirty="0">
                <a:latin typeface="Catamaran-SemiBold"/>
                <a:cs typeface="Catamaran-SemiBold"/>
              </a:rPr>
              <a:t>the</a:t>
            </a:r>
            <a:r>
              <a:rPr sz="1400" b="1" spc="-5" dirty="0">
                <a:latin typeface="Catamaran-SemiBold"/>
                <a:cs typeface="Catamaran-SemiBold"/>
              </a:rPr>
              <a:t> </a:t>
            </a:r>
            <a:r>
              <a:rPr sz="1400" b="1" spc="50" dirty="0">
                <a:latin typeface="Catamaran-SemiBold"/>
                <a:cs typeface="Catamaran-SemiBold"/>
              </a:rPr>
              <a:t>establishment</a:t>
            </a:r>
            <a:r>
              <a:rPr sz="1400" b="1" spc="-5" dirty="0">
                <a:latin typeface="Catamaran-SemiBold"/>
                <a:cs typeface="Catamaran-SemiBold"/>
              </a:rPr>
              <a:t> </a:t>
            </a:r>
            <a:r>
              <a:rPr sz="1400" b="1" spc="50" dirty="0">
                <a:latin typeface="Catamaran-SemiBold"/>
                <a:cs typeface="Catamaran-SemiBold"/>
              </a:rPr>
              <a:t>of</a:t>
            </a:r>
            <a:r>
              <a:rPr sz="1400" b="1" spc="-5" dirty="0">
                <a:latin typeface="Catamaran-SemiBold"/>
                <a:cs typeface="Catamaran-SemiBold"/>
              </a:rPr>
              <a:t> </a:t>
            </a:r>
            <a:r>
              <a:rPr sz="1400" b="1" spc="55" dirty="0">
                <a:latin typeface="Catamaran-SemiBold"/>
                <a:cs typeface="Catamaran-SemiBold"/>
              </a:rPr>
              <a:t>a</a:t>
            </a:r>
            <a:r>
              <a:rPr sz="1400" b="1" spc="-10" dirty="0">
                <a:latin typeface="Catamaran-SemiBold"/>
                <a:cs typeface="Catamaran-SemiBold"/>
              </a:rPr>
              <a:t> </a:t>
            </a:r>
            <a:r>
              <a:rPr sz="1400" b="1" spc="45" dirty="0">
                <a:latin typeface="Catamaran-SemiBold"/>
                <a:cs typeface="Catamaran-SemiBold"/>
              </a:rPr>
              <a:t>multi</a:t>
            </a:r>
            <a:r>
              <a:rPr lang="en-US" sz="1400" b="1" spc="45" dirty="0">
                <a:latin typeface="Catamaran-SemiBold"/>
                <a:cs typeface="Catamaran-SemiBold"/>
              </a:rPr>
              <a:t> </a:t>
            </a:r>
            <a:r>
              <a:rPr sz="1400" b="1" spc="45" dirty="0">
                <a:latin typeface="Catamaran-SemiBold"/>
                <a:cs typeface="Catamaran-SemiBold"/>
              </a:rPr>
              <a:t>seller</a:t>
            </a:r>
            <a:r>
              <a:rPr sz="1400" b="1" spc="-5" dirty="0">
                <a:latin typeface="Catamaran-SemiBold"/>
                <a:cs typeface="Catamaran-SemiBold"/>
              </a:rPr>
              <a:t> </a:t>
            </a:r>
            <a:r>
              <a:rPr sz="1400" b="1" spc="50" dirty="0">
                <a:latin typeface="Catamaran-SemiBold"/>
                <a:cs typeface="Catamaran-SemiBold"/>
              </a:rPr>
              <a:t>platform</a:t>
            </a:r>
            <a:r>
              <a:rPr sz="1400" b="1" spc="-5" dirty="0">
                <a:latin typeface="Catamaran-SemiBold"/>
                <a:cs typeface="Catamaran-SemiBold"/>
              </a:rPr>
              <a:t> </a:t>
            </a:r>
            <a:r>
              <a:rPr sz="1400" b="1" spc="45" dirty="0">
                <a:latin typeface="Catamaran-SemiBold"/>
                <a:cs typeface="Catamaran-SemiBold"/>
              </a:rPr>
              <a:t>for </a:t>
            </a:r>
            <a:r>
              <a:rPr sz="1400" b="1" spc="-305" dirty="0">
                <a:latin typeface="Catamaran-SemiBold"/>
                <a:cs typeface="Catamaran-SemiBold"/>
              </a:rPr>
              <a:t> </a:t>
            </a:r>
            <a:r>
              <a:rPr sz="1400" b="1" spc="65" dirty="0">
                <a:latin typeface="Catamaran-SemiBold"/>
                <a:cs typeface="Catamaran-SemiBold"/>
              </a:rPr>
              <a:t>US</a:t>
            </a:r>
            <a:r>
              <a:rPr sz="1400" b="1" spc="25" dirty="0">
                <a:latin typeface="Catamaran-SemiBold"/>
                <a:cs typeface="Catamaran-SemiBold"/>
              </a:rPr>
              <a:t> </a:t>
            </a:r>
            <a:r>
              <a:rPr sz="1400" b="1" spc="45" dirty="0">
                <a:latin typeface="Catamaran-SemiBold"/>
                <a:cs typeface="Catamaran-SemiBold"/>
              </a:rPr>
              <a:t>dairy</a:t>
            </a:r>
            <a:r>
              <a:rPr sz="1400" b="1" spc="30" dirty="0">
                <a:latin typeface="Catamaran-SemiBold"/>
                <a:cs typeface="Catamaran-SemiBold"/>
              </a:rPr>
              <a:t> </a:t>
            </a:r>
            <a:r>
              <a:rPr sz="1400" b="1" spc="60" dirty="0">
                <a:latin typeface="Catamaran-SemiBold"/>
                <a:cs typeface="Catamaran-SemiBold"/>
              </a:rPr>
              <a:t>and</a:t>
            </a:r>
            <a:r>
              <a:rPr sz="1400" b="1" spc="25" dirty="0">
                <a:latin typeface="Catamaran-SemiBold"/>
                <a:cs typeface="Catamaran-SemiBold"/>
              </a:rPr>
              <a:t> </a:t>
            </a:r>
            <a:r>
              <a:rPr sz="1400" b="1" spc="50" dirty="0">
                <a:latin typeface="Catamaran-SemiBold"/>
                <a:cs typeface="Catamaran-SemiBold"/>
              </a:rPr>
              <a:t>the</a:t>
            </a:r>
            <a:r>
              <a:rPr sz="1400" b="1" spc="30" dirty="0">
                <a:latin typeface="Catamaran-SemiBold"/>
                <a:cs typeface="Catamaran-SemiBold"/>
              </a:rPr>
              <a:t> </a:t>
            </a:r>
            <a:r>
              <a:rPr sz="1400" b="1" spc="50" dirty="0">
                <a:latin typeface="Catamaran-SemiBold"/>
                <a:cs typeface="Catamaran-SemiBold"/>
              </a:rPr>
              <a:t>launch</a:t>
            </a:r>
            <a:r>
              <a:rPr sz="1400" b="1" spc="25" dirty="0">
                <a:latin typeface="Catamaran-SemiBold"/>
                <a:cs typeface="Catamaran-SemiBold"/>
              </a:rPr>
              <a:t> </a:t>
            </a:r>
            <a:r>
              <a:rPr sz="1400" b="1" spc="50" dirty="0">
                <a:latin typeface="Catamaran-SemiBold"/>
                <a:cs typeface="Catamaran-SemiBold"/>
              </a:rPr>
              <a:t>of</a:t>
            </a:r>
            <a:r>
              <a:rPr sz="1400" b="1" spc="30" dirty="0">
                <a:latin typeface="Catamaran-SemiBold"/>
                <a:cs typeface="Catamaran-SemiBold"/>
              </a:rPr>
              <a:t> </a:t>
            </a:r>
            <a:r>
              <a:rPr sz="1400" b="1" spc="55" dirty="0">
                <a:latin typeface="Catamaran-SemiBold"/>
                <a:cs typeface="Catamaran-SemiBold"/>
              </a:rPr>
              <a:t>a</a:t>
            </a:r>
            <a:r>
              <a:rPr sz="1400" b="1" spc="25" dirty="0">
                <a:latin typeface="Catamaran-SemiBold"/>
                <a:cs typeface="Catamaran-SemiBold"/>
              </a:rPr>
              <a:t> </a:t>
            </a:r>
            <a:r>
              <a:rPr sz="1400" b="1" spc="50" dirty="0">
                <a:latin typeface="Catamaran-SemiBold"/>
                <a:cs typeface="Catamaran-SemiBold"/>
              </a:rPr>
              <a:t>platform</a:t>
            </a:r>
            <a:r>
              <a:rPr sz="1400" b="1" spc="30" dirty="0">
                <a:latin typeface="Catamaran-SemiBold"/>
                <a:cs typeface="Catamaran-SemiBold"/>
              </a:rPr>
              <a:t> </a:t>
            </a:r>
            <a:r>
              <a:rPr sz="1400" b="1" spc="45" dirty="0">
                <a:latin typeface="Catamaran-SemiBold"/>
                <a:cs typeface="Catamaran-SemiBold"/>
              </a:rPr>
              <a:t>for</a:t>
            </a:r>
            <a:r>
              <a:rPr sz="1400" b="1" spc="25" dirty="0">
                <a:latin typeface="Catamaran-SemiBold"/>
                <a:cs typeface="Catamaran-SemiBold"/>
              </a:rPr>
              <a:t> </a:t>
            </a:r>
            <a:r>
              <a:rPr sz="1400" b="1" spc="50" dirty="0">
                <a:latin typeface="Catamaran-SemiBold"/>
                <a:cs typeface="Catamaran-SemiBold"/>
              </a:rPr>
              <a:t>ethanol</a:t>
            </a:r>
            <a:r>
              <a:rPr sz="1400" b="1" spc="30" dirty="0">
                <a:latin typeface="Catamaran-SemiBold"/>
                <a:cs typeface="Catamaran-SemiBold"/>
              </a:rPr>
              <a:t> </a:t>
            </a:r>
            <a:r>
              <a:rPr sz="1400" b="1" spc="40" dirty="0">
                <a:latin typeface="Catamaran-SemiBold"/>
                <a:cs typeface="Catamaran-SemiBold"/>
              </a:rPr>
              <a:t>in</a:t>
            </a:r>
            <a:r>
              <a:rPr sz="1400" b="1" spc="25" dirty="0">
                <a:latin typeface="Catamaran-SemiBold"/>
                <a:cs typeface="Catamaran-SemiBold"/>
              </a:rPr>
              <a:t> </a:t>
            </a:r>
            <a:r>
              <a:rPr sz="1400" b="1" spc="40" dirty="0">
                <a:latin typeface="Catamaran-SemiBold"/>
                <a:cs typeface="Catamaran-SemiBold"/>
              </a:rPr>
              <a:t>Brazil</a:t>
            </a:r>
            <a:r>
              <a:rPr lang="en-US" sz="1400" b="1" spc="40" dirty="0">
                <a:latin typeface="Catamaran-SemiBold"/>
                <a:cs typeface="Catamaran-SemiBold"/>
              </a:rPr>
              <a:t>. This investment will enable us to achieve the scale necessary to drive growth.</a:t>
            </a:r>
            <a:endParaRPr sz="1400" dirty="0">
              <a:latin typeface="Catamaran-SemiBold"/>
              <a:cs typeface="Catamaran-SemiBold"/>
            </a:endParaRPr>
          </a:p>
        </p:txBody>
      </p:sp>
      <p:sp>
        <p:nvSpPr>
          <p:cNvPr id="53" name="object 11">
            <a:extLst>
              <a:ext uri="{FF2B5EF4-FFF2-40B4-BE49-F238E27FC236}">
                <a16:creationId xmlns:a16="http://schemas.microsoft.com/office/drawing/2014/main" id="{350D9B10-B557-4145-95FF-23637DD29A17}"/>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12</a:t>
            </a:r>
            <a:endParaRPr lang="en-US" sz="1400" spc="20" dirty="0">
              <a:solidFill>
                <a:srgbClr val="999999"/>
              </a:solidFill>
              <a:latin typeface="Catamaran"/>
              <a:cs typeface="Catamaran"/>
            </a:endParaRPr>
          </a:p>
        </p:txBody>
      </p:sp>
      <p:graphicFrame>
        <p:nvGraphicFramePr>
          <p:cNvPr id="13" name="Chart 12">
            <a:extLst>
              <a:ext uri="{FF2B5EF4-FFF2-40B4-BE49-F238E27FC236}">
                <a16:creationId xmlns:a16="http://schemas.microsoft.com/office/drawing/2014/main" id="{DCE5A1C9-887C-4523-B865-7EA83AF35A67}"/>
              </a:ext>
            </a:extLst>
          </p:cNvPr>
          <p:cNvGraphicFramePr>
            <a:graphicFrameLocks/>
          </p:cNvGraphicFramePr>
          <p:nvPr>
            <p:extLst>
              <p:ext uri="{D42A27DB-BD31-4B8C-83A1-F6EECF244321}">
                <p14:modId xmlns:p14="http://schemas.microsoft.com/office/powerpoint/2010/main" val="51253653"/>
              </p:ext>
            </p:extLst>
          </p:nvPr>
        </p:nvGraphicFramePr>
        <p:xfrm>
          <a:off x="7074152" y="1777031"/>
          <a:ext cx="5908736" cy="3607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DDE5B48F-185F-4463-A22C-38B21004DBCF}"/>
              </a:ext>
            </a:extLst>
          </p:cNvPr>
          <p:cNvGraphicFramePr>
            <a:graphicFrameLocks/>
          </p:cNvGraphicFramePr>
          <p:nvPr>
            <p:extLst>
              <p:ext uri="{D42A27DB-BD31-4B8C-83A1-F6EECF244321}">
                <p14:modId xmlns:p14="http://schemas.microsoft.com/office/powerpoint/2010/main" val="1656953845"/>
              </p:ext>
            </p:extLst>
          </p:nvPr>
        </p:nvGraphicFramePr>
        <p:xfrm>
          <a:off x="377544" y="2109684"/>
          <a:ext cx="6696608" cy="43476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9F622ECD-B51C-4DF1-8693-28D3DC94E1FD}"/>
              </a:ext>
            </a:extLst>
          </p:cNvPr>
          <p:cNvPicPr/>
          <p:nvPr/>
        </p:nvPicPr>
        <p:blipFill>
          <a:blip r:embed="rId3" cstate="print"/>
          <a:stretch>
            <a:fillRect/>
          </a:stretch>
        </p:blipFill>
        <p:spPr>
          <a:xfrm>
            <a:off x="204283" y="2760112"/>
            <a:ext cx="914400" cy="914400"/>
          </a:xfrm>
          <a:prstGeom prst="rect">
            <a:avLst/>
          </a:prstGeom>
        </p:spPr>
      </p:pic>
      <p:pic>
        <p:nvPicPr>
          <p:cNvPr id="3" name="object 6">
            <a:extLst>
              <a:ext uri="{FF2B5EF4-FFF2-40B4-BE49-F238E27FC236}">
                <a16:creationId xmlns:a16="http://schemas.microsoft.com/office/drawing/2014/main" id="{422FACAD-ADDA-42DD-B910-715EB5BE7C17}"/>
              </a:ext>
            </a:extLst>
          </p:cNvPr>
          <p:cNvPicPr/>
          <p:nvPr/>
        </p:nvPicPr>
        <p:blipFill>
          <a:blip r:embed="rId4" cstate="print"/>
          <a:stretch>
            <a:fillRect/>
          </a:stretch>
        </p:blipFill>
        <p:spPr>
          <a:xfrm>
            <a:off x="194826" y="4304921"/>
            <a:ext cx="914401" cy="914400"/>
          </a:xfrm>
          <a:prstGeom prst="rect">
            <a:avLst/>
          </a:prstGeom>
        </p:spPr>
      </p:pic>
      <p:pic>
        <p:nvPicPr>
          <p:cNvPr id="5" name="object 6">
            <a:extLst>
              <a:ext uri="{FF2B5EF4-FFF2-40B4-BE49-F238E27FC236}">
                <a16:creationId xmlns:a16="http://schemas.microsoft.com/office/drawing/2014/main" id="{6868B201-DCD3-4F81-B6CB-E73890D921A6}"/>
              </a:ext>
            </a:extLst>
          </p:cNvPr>
          <p:cNvPicPr/>
          <p:nvPr/>
        </p:nvPicPr>
        <p:blipFill>
          <a:blip r:embed="rId5" cstate="print"/>
          <a:stretch>
            <a:fillRect/>
          </a:stretch>
        </p:blipFill>
        <p:spPr>
          <a:xfrm>
            <a:off x="194826" y="5830133"/>
            <a:ext cx="914400" cy="914400"/>
          </a:xfrm>
          <a:prstGeom prst="rect">
            <a:avLst/>
          </a:prstGeom>
        </p:spPr>
      </p:pic>
      <p:pic>
        <p:nvPicPr>
          <p:cNvPr id="6" name="object 7">
            <a:extLst>
              <a:ext uri="{FF2B5EF4-FFF2-40B4-BE49-F238E27FC236}">
                <a16:creationId xmlns:a16="http://schemas.microsoft.com/office/drawing/2014/main" id="{B3EA0132-7644-486B-A6A8-342444C9F9D1}"/>
              </a:ext>
            </a:extLst>
          </p:cNvPr>
          <p:cNvPicPr/>
          <p:nvPr/>
        </p:nvPicPr>
        <p:blipFill>
          <a:blip r:embed="rId6" cstate="print"/>
          <a:stretch>
            <a:fillRect/>
          </a:stretch>
        </p:blipFill>
        <p:spPr>
          <a:xfrm>
            <a:off x="6814227" y="1050140"/>
            <a:ext cx="914400" cy="914401"/>
          </a:xfrm>
          <a:prstGeom prst="rect">
            <a:avLst/>
          </a:prstGeom>
        </p:spPr>
      </p:pic>
      <p:pic>
        <p:nvPicPr>
          <p:cNvPr id="7" name="object 10">
            <a:extLst>
              <a:ext uri="{FF2B5EF4-FFF2-40B4-BE49-F238E27FC236}">
                <a16:creationId xmlns:a16="http://schemas.microsoft.com/office/drawing/2014/main" id="{DEEFD0D2-E198-40D0-AA79-B360A0C41FEB}"/>
              </a:ext>
            </a:extLst>
          </p:cNvPr>
          <p:cNvPicPr/>
          <p:nvPr/>
        </p:nvPicPr>
        <p:blipFill>
          <a:blip r:embed="rId7" cstate="print"/>
          <a:stretch>
            <a:fillRect/>
          </a:stretch>
        </p:blipFill>
        <p:spPr>
          <a:xfrm>
            <a:off x="6833411" y="2695043"/>
            <a:ext cx="914400" cy="914400"/>
          </a:xfrm>
          <a:prstGeom prst="rect">
            <a:avLst/>
          </a:prstGeom>
        </p:spPr>
      </p:pic>
      <p:sp>
        <p:nvSpPr>
          <p:cNvPr id="8" name="object 5">
            <a:extLst>
              <a:ext uri="{FF2B5EF4-FFF2-40B4-BE49-F238E27FC236}">
                <a16:creationId xmlns:a16="http://schemas.microsoft.com/office/drawing/2014/main" id="{7B0CF96E-AF20-41EB-BDC7-C21041DA62D7}"/>
              </a:ext>
            </a:extLst>
          </p:cNvPr>
          <p:cNvSpPr txBox="1"/>
          <p:nvPr/>
        </p:nvSpPr>
        <p:spPr>
          <a:xfrm>
            <a:off x="1304580" y="2755124"/>
            <a:ext cx="5334000" cy="1223026"/>
          </a:xfrm>
          <a:prstGeom prst="rect">
            <a:avLst/>
          </a:prstGeom>
        </p:spPr>
        <p:txBody>
          <a:bodyPr vert="horz" wrap="square" lIns="0" tIns="27939" rIns="0" bIns="0" rtlCol="0">
            <a:spAutoFit/>
          </a:bodyPr>
          <a:lstStyle/>
          <a:p>
            <a:pPr marL="12700" algn="just">
              <a:lnSpc>
                <a:spcPct val="100000"/>
              </a:lnSpc>
              <a:spcBef>
                <a:spcPts val="219"/>
              </a:spcBef>
            </a:pPr>
            <a:r>
              <a:rPr sz="1400" b="1" spc="15" dirty="0">
                <a:latin typeface="Catamaran-SemiBold"/>
                <a:cs typeface="Catamaran-SemiBold"/>
              </a:rPr>
              <a:t>Dr.</a:t>
            </a:r>
            <a:r>
              <a:rPr sz="1400" b="1" spc="5" dirty="0">
                <a:latin typeface="Catamaran-SemiBold"/>
                <a:cs typeface="Catamaran-SemiBold"/>
              </a:rPr>
              <a:t> </a:t>
            </a:r>
            <a:r>
              <a:rPr sz="1400" b="1" spc="15" dirty="0">
                <a:latin typeface="Catamaran-SemiBold"/>
                <a:cs typeface="Catamaran-SemiBold"/>
              </a:rPr>
              <a:t>Vladimir</a:t>
            </a:r>
            <a:r>
              <a:rPr sz="1400" b="1" spc="10" dirty="0">
                <a:latin typeface="Catamaran-SemiBold"/>
                <a:cs typeface="Catamaran-SemiBold"/>
              </a:rPr>
              <a:t> </a:t>
            </a:r>
            <a:r>
              <a:rPr sz="1400" b="1" spc="20" dirty="0">
                <a:latin typeface="Catamaran-SemiBold"/>
                <a:cs typeface="Catamaran-SemiBold"/>
              </a:rPr>
              <a:t>Managarov,</a:t>
            </a:r>
            <a:r>
              <a:rPr sz="1400" b="1" spc="10" dirty="0">
                <a:latin typeface="Catamaran-SemiBold"/>
                <a:cs typeface="Catamaran-SemiBold"/>
              </a:rPr>
              <a:t> </a:t>
            </a:r>
            <a:r>
              <a:rPr sz="1400" b="1" spc="25" dirty="0">
                <a:latin typeface="Catamaran-SemiBold"/>
                <a:cs typeface="Catamaran-SemiBold"/>
              </a:rPr>
              <a:t>PhD</a:t>
            </a:r>
            <a:r>
              <a:rPr sz="1400" b="1" spc="155" dirty="0">
                <a:latin typeface="Catamaran-SemiBold"/>
                <a:cs typeface="Catamaran-SemiBold"/>
              </a:rPr>
              <a:t> </a:t>
            </a:r>
            <a:r>
              <a:rPr sz="1000" spc="10" dirty="0">
                <a:solidFill>
                  <a:srgbClr val="666666"/>
                </a:solidFill>
                <a:latin typeface="Catamaran"/>
                <a:cs typeface="Catamaran"/>
              </a:rPr>
              <a:t>/ Chief</a:t>
            </a:r>
            <a:r>
              <a:rPr sz="1000" spc="5" dirty="0">
                <a:solidFill>
                  <a:srgbClr val="666666"/>
                </a:solidFill>
                <a:latin typeface="Catamaran"/>
                <a:cs typeface="Catamaran"/>
              </a:rPr>
              <a:t> </a:t>
            </a:r>
            <a:r>
              <a:rPr sz="1000" spc="10" dirty="0">
                <a:solidFill>
                  <a:srgbClr val="666666"/>
                </a:solidFill>
                <a:latin typeface="Catamaran"/>
                <a:cs typeface="Catamaran"/>
              </a:rPr>
              <a:t>Technology Officer</a:t>
            </a:r>
            <a:endParaRPr sz="1000" dirty="0">
              <a:latin typeface="Catamaran"/>
              <a:cs typeface="Catamaran"/>
            </a:endParaRPr>
          </a:p>
          <a:p>
            <a:pPr marL="12700" marR="5080" algn="just">
              <a:lnSpc>
                <a:spcPct val="107200"/>
              </a:lnSpc>
            </a:pPr>
            <a:r>
              <a:rPr sz="1200" spc="15" dirty="0">
                <a:solidFill>
                  <a:srgbClr val="666667"/>
                </a:solidFill>
                <a:latin typeface="Catamaran"/>
                <a:cs typeface="Catamaran"/>
              </a:rPr>
              <a:t>Vladimir</a:t>
            </a:r>
            <a:r>
              <a:rPr sz="1200" spc="-10" dirty="0">
                <a:solidFill>
                  <a:srgbClr val="666667"/>
                </a:solidFill>
                <a:latin typeface="Catamaran"/>
                <a:cs typeface="Catamaran"/>
              </a:rPr>
              <a:t> </a:t>
            </a:r>
            <a:r>
              <a:rPr sz="1200" spc="15" dirty="0">
                <a:solidFill>
                  <a:srgbClr val="666667"/>
                </a:solidFill>
                <a:latin typeface="Catamaran"/>
                <a:cs typeface="Catamaran"/>
              </a:rPr>
              <a:t>specialises</a:t>
            </a:r>
            <a:r>
              <a:rPr sz="1200" spc="-10" dirty="0">
                <a:solidFill>
                  <a:srgbClr val="666667"/>
                </a:solidFill>
                <a:latin typeface="Catamaran"/>
                <a:cs typeface="Catamaran"/>
              </a:rPr>
              <a:t> </a:t>
            </a:r>
            <a:r>
              <a:rPr sz="1200" spc="15" dirty="0">
                <a:solidFill>
                  <a:srgbClr val="666667"/>
                </a:solidFill>
                <a:latin typeface="Catamaran"/>
                <a:cs typeface="Catamaran"/>
              </a:rPr>
              <a:t>in</a:t>
            </a:r>
            <a:r>
              <a:rPr sz="1200" spc="-10" dirty="0">
                <a:solidFill>
                  <a:srgbClr val="666667"/>
                </a:solidFill>
                <a:latin typeface="Catamaran"/>
                <a:cs typeface="Catamaran"/>
              </a:rPr>
              <a:t> </a:t>
            </a:r>
            <a:r>
              <a:rPr sz="1200" spc="15" dirty="0">
                <a:solidFill>
                  <a:srgbClr val="666667"/>
                </a:solidFill>
                <a:latin typeface="Catamaran"/>
                <a:cs typeface="Catamaran"/>
              </a:rPr>
              <a:t>creating</a:t>
            </a:r>
            <a:r>
              <a:rPr sz="1200" spc="-10" dirty="0">
                <a:solidFill>
                  <a:srgbClr val="666667"/>
                </a:solidFill>
                <a:latin typeface="Catamaran"/>
                <a:cs typeface="Catamaran"/>
              </a:rPr>
              <a:t> </a:t>
            </a:r>
            <a:r>
              <a:rPr sz="1200" spc="20" dirty="0">
                <a:solidFill>
                  <a:srgbClr val="666667"/>
                </a:solidFill>
                <a:latin typeface="Catamaran"/>
                <a:cs typeface="Catamaran"/>
              </a:rPr>
              <a:t>complex</a:t>
            </a:r>
            <a:r>
              <a:rPr sz="1200" spc="-15" dirty="0">
                <a:solidFill>
                  <a:srgbClr val="666667"/>
                </a:solidFill>
                <a:latin typeface="Catamaran"/>
                <a:cs typeface="Catamaran"/>
              </a:rPr>
              <a:t> </a:t>
            </a:r>
            <a:r>
              <a:rPr sz="1200" spc="15" dirty="0">
                <a:solidFill>
                  <a:srgbClr val="666667"/>
                </a:solidFill>
                <a:latin typeface="Catamaran"/>
                <a:cs typeface="Catamaran"/>
              </a:rPr>
              <a:t>web-solutions</a:t>
            </a:r>
            <a:r>
              <a:rPr sz="1200" spc="-10" dirty="0">
                <a:solidFill>
                  <a:srgbClr val="666667"/>
                </a:solidFill>
                <a:latin typeface="Catamaran"/>
                <a:cs typeface="Catamaran"/>
              </a:rPr>
              <a:t> </a:t>
            </a:r>
            <a:r>
              <a:rPr sz="1200" spc="15" dirty="0">
                <a:solidFill>
                  <a:srgbClr val="666667"/>
                </a:solidFill>
                <a:latin typeface="Catamaran"/>
                <a:cs typeface="Catamaran"/>
              </a:rPr>
              <a:t>to</a:t>
            </a:r>
            <a:r>
              <a:rPr sz="1200" spc="-10" dirty="0">
                <a:solidFill>
                  <a:srgbClr val="666667"/>
                </a:solidFill>
                <a:latin typeface="Catamaran"/>
                <a:cs typeface="Catamaran"/>
              </a:rPr>
              <a:t> </a:t>
            </a:r>
            <a:r>
              <a:rPr sz="1200" spc="15" dirty="0">
                <a:solidFill>
                  <a:srgbClr val="666667"/>
                </a:solidFill>
                <a:latin typeface="Catamaran"/>
                <a:cs typeface="Catamaran"/>
              </a:rPr>
              <a:t>successfully</a:t>
            </a:r>
            <a:r>
              <a:rPr sz="1200" spc="-10" dirty="0">
                <a:solidFill>
                  <a:srgbClr val="666667"/>
                </a:solidFill>
                <a:latin typeface="Catamaran"/>
                <a:cs typeface="Catamaran"/>
              </a:rPr>
              <a:t> </a:t>
            </a:r>
            <a:r>
              <a:rPr sz="1200" spc="10" dirty="0">
                <a:solidFill>
                  <a:srgbClr val="666667"/>
                </a:solidFill>
                <a:latin typeface="Catamaran"/>
                <a:cs typeface="Catamaran"/>
              </a:rPr>
              <a:t>fulfil</a:t>
            </a:r>
            <a:r>
              <a:rPr sz="1200" spc="-15" dirty="0">
                <a:solidFill>
                  <a:srgbClr val="666667"/>
                </a:solidFill>
                <a:latin typeface="Catamaran"/>
                <a:cs typeface="Catamaran"/>
              </a:rPr>
              <a:t> </a:t>
            </a:r>
            <a:r>
              <a:rPr sz="1200" spc="15" dirty="0">
                <a:solidFill>
                  <a:srgbClr val="666667"/>
                </a:solidFill>
                <a:latin typeface="Catamaran"/>
                <a:cs typeface="Catamaran"/>
              </a:rPr>
              <a:t>business</a:t>
            </a:r>
            <a:r>
              <a:rPr sz="1200" spc="-10" dirty="0">
                <a:solidFill>
                  <a:srgbClr val="666667"/>
                </a:solidFill>
                <a:latin typeface="Catamaran"/>
                <a:cs typeface="Catamaran"/>
              </a:rPr>
              <a:t> </a:t>
            </a:r>
            <a:r>
              <a:rPr sz="1200" spc="20" dirty="0">
                <a:solidFill>
                  <a:srgbClr val="666667"/>
                </a:solidFill>
                <a:latin typeface="Catamaran"/>
                <a:cs typeface="Catamaran"/>
              </a:rPr>
              <a:t>needs</a:t>
            </a:r>
            <a:r>
              <a:rPr lang="en-US" sz="1200" spc="-10" dirty="0">
                <a:solidFill>
                  <a:srgbClr val="666667"/>
                </a:solidFill>
                <a:latin typeface="Catamaran"/>
                <a:cs typeface="Catamaran"/>
              </a:rPr>
              <a:t>. He</a:t>
            </a:r>
            <a:r>
              <a:rPr sz="1200" spc="-315" dirty="0">
                <a:solidFill>
                  <a:srgbClr val="666667"/>
                </a:solidFill>
                <a:latin typeface="Catamaran"/>
                <a:cs typeface="Catamaran"/>
              </a:rPr>
              <a:t> </a:t>
            </a:r>
            <a:r>
              <a:rPr sz="1200" spc="15" dirty="0">
                <a:solidFill>
                  <a:srgbClr val="666667"/>
                </a:solidFill>
                <a:latin typeface="Catamaran"/>
                <a:cs typeface="Catamaran"/>
              </a:rPr>
              <a:t>brings </a:t>
            </a:r>
            <a:r>
              <a:rPr sz="1200" spc="20" dirty="0">
                <a:solidFill>
                  <a:srgbClr val="666667"/>
                </a:solidFill>
                <a:latin typeface="Catamaran"/>
                <a:cs typeface="Catamaran"/>
              </a:rPr>
              <a:t>a </a:t>
            </a:r>
            <a:r>
              <a:rPr sz="1200" spc="15" dirty="0">
                <a:solidFill>
                  <a:srgbClr val="666667"/>
                </a:solidFill>
                <a:latin typeface="Catamaran"/>
                <a:cs typeface="Catamaran"/>
              </a:rPr>
              <a:t>clear view of time </a:t>
            </a:r>
            <a:r>
              <a:rPr sz="1200" spc="20" dirty="0">
                <a:solidFill>
                  <a:srgbClr val="666667"/>
                </a:solidFill>
                <a:latin typeface="Catamaran"/>
                <a:cs typeface="Catamaran"/>
              </a:rPr>
              <a:t>and </a:t>
            </a:r>
            <a:r>
              <a:rPr sz="1200" spc="15" dirty="0">
                <a:solidFill>
                  <a:srgbClr val="666667"/>
                </a:solidFill>
                <a:latin typeface="Catamaran"/>
                <a:cs typeface="Catamaran"/>
              </a:rPr>
              <a:t>resource allocation strategies. </a:t>
            </a:r>
            <a:r>
              <a:rPr sz="1200" spc="20" dirty="0">
                <a:solidFill>
                  <a:srgbClr val="666667"/>
                </a:solidFill>
                <a:latin typeface="Catamaran"/>
                <a:cs typeface="Catamaran"/>
              </a:rPr>
              <a:t>He has </a:t>
            </a:r>
            <a:r>
              <a:rPr sz="1200" spc="15" dirty="0">
                <a:solidFill>
                  <a:srgbClr val="666667"/>
                </a:solidFill>
                <a:latin typeface="Catamaran"/>
                <a:cs typeface="Catamaran"/>
              </a:rPr>
              <a:t>extensive experience in </a:t>
            </a:r>
            <a:r>
              <a:rPr sz="1200" spc="20" dirty="0">
                <a:solidFill>
                  <a:srgbClr val="666667"/>
                </a:solidFill>
                <a:latin typeface="Catamaran"/>
                <a:cs typeface="Catamaran"/>
              </a:rPr>
              <a:t>Europe and </a:t>
            </a:r>
            <a:r>
              <a:rPr sz="1200" spc="25" dirty="0">
                <a:solidFill>
                  <a:srgbClr val="666667"/>
                </a:solidFill>
                <a:latin typeface="Catamaran"/>
                <a:cs typeface="Catamaran"/>
              </a:rPr>
              <a:t>New </a:t>
            </a:r>
            <a:r>
              <a:rPr sz="1200" spc="15" dirty="0">
                <a:solidFill>
                  <a:srgbClr val="666667"/>
                </a:solidFill>
                <a:latin typeface="Catamaran"/>
                <a:cs typeface="Catamaran"/>
              </a:rPr>
              <a:t>Zealand, </a:t>
            </a:r>
            <a:r>
              <a:rPr sz="1200" spc="20" dirty="0">
                <a:solidFill>
                  <a:srgbClr val="666667"/>
                </a:solidFill>
                <a:latin typeface="Catamaran"/>
                <a:cs typeface="Catamaran"/>
              </a:rPr>
              <a:t>and </a:t>
            </a:r>
            <a:r>
              <a:rPr sz="1200" spc="15" dirty="0">
                <a:solidFill>
                  <a:srgbClr val="666667"/>
                </a:solidFill>
                <a:latin typeface="Catamaran"/>
                <a:cs typeface="Catamaran"/>
              </a:rPr>
              <a:t>prior</a:t>
            </a:r>
            <a:r>
              <a:rPr sz="1200" spc="-315" dirty="0">
                <a:solidFill>
                  <a:srgbClr val="666667"/>
                </a:solidFill>
                <a:latin typeface="Catamaran"/>
                <a:cs typeface="Catamaran"/>
              </a:rPr>
              <a:t> </a:t>
            </a:r>
            <a:r>
              <a:rPr sz="1200" spc="15" dirty="0">
                <a:solidFill>
                  <a:srgbClr val="666667"/>
                </a:solidFill>
                <a:latin typeface="Catamaran"/>
                <a:cs typeface="Catamaran"/>
              </a:rPr>
              <a:t>to joining </a:t>
            </a:r>
            <a:r>
              <a:rPr sz="1200" spc="20" dirty="0">
                <a:solidFill>
                  <a:srgbClr val="666667"/>
                </a:solidFill>
                <a:latin typeface="Catamaran"/>
                <a:cs typeface="Catamaran"/>
              </a:rPr>
              <a:t>Nui </a:t>
            </a:r>
            <a:r>
              <a:rPr sz="1200" spc="15" dirty="0">
                <a:solidFill>
                  <a:srgbClr val="666667"/>
                </a:solidFill>
                <a:latin typeface="Catamaran"/>
                <a:cs typeface="Catamaran"/>
              </a:rPr>
              <a:t>held </a:t>
            </a:r>
            <a:r>
              <a:rPr sz="1200" spc="20" dirty="0">
                <a:solidFill>
                  <a:srgbClr val="666667"/>
                </a:solidFill>
                <a:latin typeface="Catamaran"/>
                <a:cs typeface="Catamaran"/>
              </a:rPr>
              <a:t>a number </a:t>
            </a:r>
            <a:r>
              <a:rPr sz="1200" spc="15" dirty="0">
                <a:solidFill>
                  <a:srgbClr val="666667"/>
                </a:solidFill>
                <a:latin typeface="Catamaran"/>
                <a:cs typeface="Catamaran"/>
              </a:rPr>
              <a:t>of senior </a:t>
            </a:r>
            <a:r>
              <a:rPr sz="1200" spc="20" dirty="0">
                <a:solidFill>
                  <a:srgbClr val="666667"/>
                </a:solidFill>
                <a:latin typeface="Catamaran"/>
                <a:cs typeface="Catamaran"/>
              </a:rPr>
              <a:t>development </a:t>
            </a:r>
            <a:r>
              <a:rPr sz="1200" spc="15" dirty="0">
                <a:solidFill>
                  <a:srgbClr val="666667"/>
                </a:solidFill>
                <a:latin typeface="Catamaran"/>
                <a:cs typeface="Catamaran"/>
              </a:rPr>
              <a:t>roles with Yellow </a:t>
            </a:r>
            <a:r>
              <a:rPr sz="1200" spc="25" dirty="0">
                <a:solidFill>
                  <a:srgbClr val="666667"/>
                </a:solidFill>
                <a:latin typeface="Catamaran"/>
                <a:cs typeface="Catamaran"/>
              </a:rPr>
              <a:t>New </a:t>
            </a:r>
            <a:r>
              <a:rPr sz="1200" spc="15" dirty="0">
                <a:solidFill>
                  <a:srgbClr val="666667"/>
                </a:solidFill>
                <a:latin typeface="Catamaran"/>
                <a:cs typeface="Catamaran"/>
              </a:rPr>
              <a:t>Zealand, Evanti </a:t>
            </a:r>
            <a:r>
              <a:rPr sz="1200" spc="20" dirty="0">
                <a:solidFill>
                  <a:srgbClr val="666667"/>
                </a:solidFill>
                <a:latin typeface="Catamaran"/>
                <a:cs typeface="Catamaran"/>
              </a:rPr>
              <a:t>and Raduga </a:t>
            </a:r>
            <a:r>
              <a:rPr sz="1200" spc="15" dirty="0">
                <a:solidFill>
                  <a:srgbClr val="666667"/>
                </a:solidFill>
                <a:latin typeface="Catamaran"/>
                <a:cs typeface="Catamaran"/>
              </a:rPr>
              <a:t>Internet. </a:t>
            </a:r>
            <a:endParaRPr sz="1200" dirty="0">
              <a:latin typeface="Catamaran"/>
              <a:cs typeface="Catamaran"/>
            </a:endParaRPr>
          </a:p>
        </p:txBody>
      </p:sp>
      <p:sp>
        <p:nvSpPr>
          <p:cNvPr id="9" name="object 7">
            <a:extLst>
              <a:ext uri="{FF2B5EF4-FFF2-40B4-BE49-F238E27FC236}">
                <a16:creationId xmlns:a16="http://schemas.microsoft.com/office/drawing/2014/main" id="{EBAD7A3C-883D-4C5B-AF53-29C4D80BB626}"/>
              </a:ext>
            </a:extLst>
          </p:cNvPr>
          <p:cNvSpPr txBox="1"/>
          <p:nvPr/>
        </p:nvSpPr>
        <p:spPr>
          <a:xfrm>
            <a:off x="1286759" y="4211353"/>
            <a:ext cx="5334000" cy="1223026"/>
          </a:xfrm>
          <a:prstGeom prst="rect">
            <a:avLst/>
          </a:prstGeom>
        </p:spPr>
        <p:txBody>
          <a:bodyPr vert="horz" wrap="square" lIns="0" tIns="27939" rIns="0" bIns="0" rtlCol="0">
            <a:spAutoFit/>
          </a:bodyPr>
          <a:lstStyle/>
          <a:p>
            <a:pPr marL="12700" algn="just">
              <a:lnSpc>
                <a:spcPct val="100000"/>
              </a:lnSpc>
              <a:spcBef>
                <a:spcPts val="219"/>
              </a:spcBef>
            </a:pPr>
            <a:r>
              <a:rPr sz="1400" b="1" spc="20" dirty="0">
                <a:latin typeface="Catamaran-SemiBold"/>
                <a:cs typeface="Catamaran-SemiBold"/>
              </a:rPr>
              <a:t>Rebecca</a:t>
            </a:r>
            <a:r>
              <a:rPr sz="1400" b="1" spc="5" dirty="0">
                <a:latin typeface="Catamaran-SemiBold"/>
                <a:cs typeface="Catamaran-SemiBold"/>
              </a:rPr>
              <a:t> </a:t>
            </a:r>
            <a:r>
              <a:rPr sz="1400" b="1" spc="20" dirty="0">
                <a:latin typeface="Catamaran-SemiBold"/>
                <a:cs typeface="Catamaran-SemiBold"/>
              </a:rPr>
              <a:t>Swinson</a:t>
            </a:r>
            <a:r>
              <a:rPr sz="1400" b="1" spc="-80" dirty="0">
                <a:latin typeface="Catamaran-SemiBold"/>
                <a:cs typeface="Catamaran-SemiBold"/>
              </a:rPr>
              <a:t> </a:t>
            </a:r>
            <a:r>
              <a:rPr sz="1000" spc="10" dirty="0">
                <a:solidFill>
                  <a:srgbClr val="666666"/>
                </a:solidFill>
                <a:latin typeface="Catamaran"/>
                <a:cs typeface="Catamaran"/>
              </a:rPr>
              <a:t>/ Chief</a:t>
            </a:r>
            <a:r>
              <a:rPr sz="1000" spc="5" dirty="0">
                <a:solidFill>
                  <a:srgbClr val="666666"/>
                </a:solidFill>
                <a:latin typeface="Catamaran"/>
                <a:cs typeface="Catamaran"/>
              </a:rPr>
              <a:t> </a:t>
            </a:r>
            <a:r>
              <a:rPr sz="1000" spc="10" dirty="0">
                <a:solidFill>
                  <a:srgbClr val="666666"/>
                </a:solidFill>
                <a:latin typeface="Catamaran"/>
                <a:cs typeface="Catamaran"/>
              </a:rPr>
              <a:t>of Customer, Product </a:t>
            </a:r>
            <a:r>
              <a:rPr sz="1000" spc="15" dirty="0">
                <a:solidFill>
                  <a:srgbClr val="666666"/>
                </a:solidFill>
                <a:latin typeface="Catamaran"/>
                <a:cs typeface="Catamaran"/>
              </a:rPr>
              <a:t>and</a:t>
            </a:r>
            <a:r>
              <a:rPr sz="1000" spc="5" dirty="0">
                <a:solidFill>
                  <a:srgbClr val="666666"/>
                </a:solidFill>
                <a:latin typeface="Catamaran"/>
                <a:cs typeface="Catamaran"/>
              </a:rPr>
              <a:t> </a:t>
            </a:r>
            <a:r>
              <a:rPr sz="1000" spc="10" dirty="0">
                <a:solidFill>
                  <a:srgbClr val="666666"/>
                </a:solidFill>
                <a:latin typeface="Catamaran"/>
                <a:cs typeface="Catamaran"/>
              </a:rPr>
              <a:t>Delivery</a:t>
            </a:r>
            <a:endParaRPr sz="1000" dirty="0">
              <a:latin typeface="Catamaran"/>
              <a:cs typeface="Catamaran"/>
            </a:endParaRPr>
          </a:p>
          <a:p>
            <a:pPr marL="12700" marR="5080" algn="just">
              <a:lnSpc>
                <a:spcPct val="107200"/>
              </a:lnSpc>
            </a:pPr>
            <a:r>
              <a:rPr sz="1200" spc="20" dirty="0">
                <a:solidFill>
                  <a:srgbClr val="666667"/>
                </a:solidFill>
                <a:latin typeface="Catamaran"/>
                <a:cs typeface="Catamaran"/>
              </a:rPr>
              <a:t>Rebecca works </a:t>
            </a:r>
            <a:r>
              <a:rPr sz="1200" spc="15" dirty="0">
                <a:solidFill>
                  <a:srgbClr val="666667"/>
                </a:solidFill>
                <a:latin typeface="Catamaran"/>
                <a:cs typeface="Catamaran"/>
              </a:rPr>
              <a:t>closely with </a:t>
            </a:r>
            <a:r>
              <a:rPr sz="1200" spc="20" dirty="0">
                <a:solidFill>
                  <a:srgbClr val="666667"/>
                </a:solidFill>
                <a:latin typeface="Catamaran"/>
                <a:cs typeface="Catamaran"/>
              </a:rPr>
              <a:t>customers and </a:t>
            </a:r>
            <a:r>
              <a:rPr sz="1200" spc="15" dirty="0">
                <a:solidFill>
                  <a:srgbClr val="666667"/>
                </a:solidFill>
                <a:latin typeface="Catamaran"/>
                <a:cs typeface="Catamaran"/>
              </a:rPr>
              <a:t>our technical </a:t>
            </a:r>
            <a:r>
              <a:rPr sz="1200" spc="20" dirty="0">
                <a:solidFill>
                  <a:srgbClr val="666667"/>
                </a:solidFill>
                <a:latin typeface="Catamaran"/>
                <a:cs typeface="Catamaran"/>
              </a:rPr>
              <a:t>team </a:t>
            </a:r>
            <a:r>
              <a:rPr sz="1200" spc="15" dirty="0">
                <a:solidFill>
                  <a:srgbClr val="666667"/>
                </a:solidFill>
                <a:latin typeface="Catamaran"/>
                <a:cs typeface="Catamaran"/>
              </a:rPr>
              <a:t>to define </a:t>
            </a:r>
            <a:r>
              <a:rPr sz="1200" spc="20" dirty="0">
                <a:solidFill>
                  <a:srgbClr val="666667"/>
                </a:solidFill>
                <a:latin typeface="Catamaran"/>
                <a:cs typeface="Catamaran"/>
              </a:rPr>
              <a:t>and </a:t>
            </a:r>
            <a:r>
              <a:rPr sz="1200" spc="15" dirty="0">
                <a:solidFill>
                  <a:srgbClr val="666667"/>
                </a:solidFill>
                <a:latin typeface="Catamaran"/>
                <a:cs typeface="Catamaran"/>
              </a:rPr>
              <a:t>deliver platform </a:t>
            </a:r>
            <a:r>
              <a:rPr sz="1200" spc="20" dirty="0">
                <a:solidFill>
                  <a:srgbClr val="666667"/>
                </a:solidFill>
                <a:latin typeface="Catamaran"/>
                <a:cs typeface="Catamaran"/>
              </a:rPr>
              <a:t>improvements </a:t>
            </a:r>
            <a:r>
              <a:rPr sz="1200" spc="15" dirty="0">
                <a:solidFill>
                  <a:srgbClr val="666667"/>
                </a:solidFill>
                <a:latin typeface="Catamaran"/>
                <a:cs typeface="Catamaran"/>
              </a:rPr>
              <a:t>to </a:t>
            </a:r>
            <a:r>
              <a:rPr sz="1200" spc="20" dirty="0">
                <a:solidFill>
                  <a:srgbClr val="666667"/>
                </a:solidFill>
                <a:latin typeface="Catamaran"/>
                <a:cs typeface="Catamaran"/>
              </a:rPr>
              <a:t>meet </a:t>
            </a:r>
            <a:r>
              <a:rPr sz="1200" spc="15" dirty="0">
                <a:solidFill>
                  <a:srgbClr val="666667"/>
                </a:solidFill>
                <a:latin typeface="Catamaran"/>
                <a:cs typeface="Catamaran"/>
              </a:rPr>
              <a:t>the varying </a:t>
            </a:r>
            <a:r>
              <a:rPr sz="1200" spc="20" dirty="0">
                <a:solidFill>
                  <a:srgbClr val="666667"/>
                </a:solidFill>
                <a:latin typeface="Catamaran"/>
                <a:cs typeface="Catamaran"/>
              </a:rPr>
              <a:t> needs</a:t>
            </a:r>
            <a:r>
              <a:rPr sz="1200" spc="-50" dirty="0">
                <a:solidFill>
                  <a:srgbClr val="666667"/>
                </a:solidFill>
                <a:latin typeface="Catamaran"/>
                <a:cs typeface="Catamaran"/>
              </a:rPr>
              <a:t> </a:t>
            </a:r>
            <a:r>
              <a:rPr sz="1200" spc="15" dirty="0">
                <a:solidFill>
                  <a:srgbClr val="666667"/>
                </a:solidFill>
                <a:latin typeface="Catamaran"/>
                <a:cs typeface="Catamaran"/>
              </a:rPr>
              <a:t>of</a:t>
            </a:r>
            <a:r>
              <a:rPr sz="1200" spc="-45" dirty="0">
                <a:solidFill>
                  <a:srgbClr val="666667"/>
                </a:solidFill>
                <a:latin typeface="Catamaran"/>
                <a:cs typeface="Catamaran"/>
              </a:rPr>
              <a:t> </a:t>
            </a:r>
            <a:r>
              <a:rPr sz="1200" spc="15" dirty="0">
                <a:solidFill>
                  <a:srgbClr val="666667"/>
                </a:solidFill>
                <a:latin typeface="Catamaran"/>
                <a:cs typeface="Catamaran"/>
              </a:rPr>
              <a:t>our</a:t>
            </a:r>
            <a:r>
              <a:rPr sz="1200" spc="-45" dirty="0">
                <a:solidFill>
                  <a:srgbClr val="666667"/>
                </a:solidFill>
                <a:latin typeface="Catamaran"/>
                <a:cs typeface="Catamaran"/>
              </a:rPr>
              <a:t> </a:t>
            </a:r>
            <a:r>
              <a:rPr sz="1200" spc="15" dirty="0">
                <a:solidFill>
                  <a:srgbClr val="666667"/>
                </a:solidFill>
                <a:latin typeface="Catamaran"/>
                <a:cs typeface="Catamaran"/>
              </a:rPr>
              <a:t>customers</a:t>
            </a:r>
            <a:r>
              <a:rPr lang="en-US" sz="1200" spc="15" dirty="0">
                <a:solidFill>
                  <a:srgbClr val="666667"/>
                </a:solidFill>
                <a:latin typeface="Catamaran"/>
                <a:cs typeface="Catamaran"/>
              </a:rPr>
              <a:t>. </a:t>
            </a:r>
            <a:r>
              <a:rPr sz="1200" spc="15" dirty="0">
                <a:solidFill>
                  <a:srgbClr val="666667"/>
                </a:solidFill>
                <a:latin typeface="Catamaran"/>
                <a:cs typeface="Catamaran"/>
              </a:rPr>
              <a:t>Prior to joining Nui, </a:t>
            </a:r>
            <a:r>
              <a:rPr sz="1200" spc="20" dirty="0">
                <a:solidFill>
                  <a:srgbClr val="666667"/>
                </a:solidFill>
                <a:latin typeface="Catamaran"/>
                <a:cs typeface="Catamaran"/>
              </a:rPr>
              <a:t>Rebecca </a:t>
            </a:r>
            <a:r>
              <a:rPr sz="1200" spc="15" dirty="0">
                <a:solidFill>
                  <a:srgbClr val="666667"/>
                </a:solidFill>
                <a:latin typeface="Catamaran"/>
                <a:cs typeface="Catamaran"/>
              </a:rPr>
              <a:t>led business transformation </a:t>
            </a:r>
            <a:r>
              <a:rPr sz="1200" spc="10" dirty="0">
                <a:solidFill>
                  <a:srgbClr val="666667"/>
                </a:solidFill>
                <a:latin typeface="Catamaran"/>
                <a:cs typeface="Catamaran"/>
              </a:rPr>
              <a:t>initiatives </a:t>
            </a:r>
            <a:r>
              <a:rPr sz="1200" spc="15" dirty="0">
                <a:solidFill>
                  <a:srgbClr val="666667"/>
                </a:solidFill>
                <a:latin typeface="Catamaran"/>
                <a:cs typeface="Catamaran"/>
              </a:rPr>
              <a:t>for </a:t>
            </a:r>
            <a:r>
              <a:rPr sz="1200" spc="20" dirty="0">
                <a:solidFill>
                  <a:srgbClr val="666667"/>
                </a:solidFill>
                <a:latin typeface="Catamaran"/>
                <a:cs typeface="Catamaran"/>
              </a:rPr>
              <a:t>a number</a:t>
            </a:r>
            <a:r>
              <a:rPr sz="1200" spc="5" dirty="0">
                <a:solidFill>
                  <a:srgbClr val="666667"/>
                </a:solidFill>
                <a:latin typeface="Catamaran"/>
                <a:cs typeface="Catamaran"/>
              </a:rPr>
              <a:t> </a:t>
            </a:r>
            <a:r>
              <a:rPr sz="1200" spc="15" dirty="0">
                <a:solidFill>
                  <a:srgbClr val="666667"/>
                </a:solidFill>
                <a:latin typeface="Catamaran"/>
                <a:cs typeface="Catamaran"/>
              </a:rPr>
              <a:t>of</a:t>
            </a:r>
            <a:r>
              <a:rPr sz="1200" spc="10" dirty="0">
                <a:solidFill>
                  <a:srgbClr val="666667"/>
                </a:solidFill>
                <a:latin typeface="Catamaran"/>
                <a:cs typeface="Catamaran"/>
              </a:rPr>
              <a:t> </a:t>
            </a:r>
            <a:r>
              <a:rPr sz="1200" spc="15" dirty="0">
                <a:solidFill>
                  <a:srgbClr val="666667"/>
                </a:solidFill>
                <a:latin typeface="Catamaran"/>
                <a:cs typeface="Catamaran"/>
              </a:rPr>
              <a:t>large</a:t>
            </a:r>
            <a:r>
              <a:rPr sz="1200" spc="10" dirty="0">
                <a:solidFill>
                  <a:srgbClr val="666667"/>
                </a:solidFill>
                <a:latin typeface="Catamaran"/>
                <a:cs typeface="Catamaran"/>
              </a:rPr>
              <a:t> </a:t>
            </a:r>
            <a:r>
              <a:rPr sz="1200" spc="15" dirty="0">
                <a:solidFill>
                  <a:srgbClr val="666667"/>
                </a:solidFill>
                <a:latin typeface="Catamaran"/>
                <a:cs typeface="Catamaran"/>
              </a:rPr>
              <a:t>organisations</a:t>
            </a:r>
            <a:r>
              <a:rPr sz="1200" spc="10" dirty="0">
                <a:solidFill>
                  <a:srgbClr val="666667"/>
                </a:solidFill>
                <a:latin typeface="Catamaran"/>
                <a:cs typeface="Catamaran"/>
              </a:rPr>
              <a:t> </a:t>
            </a:r>
            <a:r>
              <a:rPr sz="1200" spc="15" dirty="0">
                <a:solidFill>
                  <a:srgbClr val="666667"/>
                </a:solidFill>
                <a:latin typeface="Catamaran"/>
                <a:cs typeface="Catamaran"/>
              </a:rPr>
              <a:t>across</a:t>
            </a:r>
            <a:r>
              <a:rPr sz="1200" spc="10" dirty="0">
                <a:solidFill>
                  <a:srgbClr val="666667"/>
                </a:solidFill>
                <a:latin typeface="Catamaran"/>
                <a:cs typeface="Catamaran"/>
              </a:rPr>
              <a:t> </a:t>
            </a:r>
            <a:r>
              <a:rPr lang="en-US" sz="1200" spc="20" dirty="0">
                <a:solidFill>
                  <a:srgbClr val="666667"/>
                </a:solidFill>
                <a:latin typeface="Catamaran"/>
                <a:cs typeface="Catamaran"/>
              </a:rPr>
              <a:t>many </a:t>
            </a:r>
            <a:r>
              <a:rPr sz="1200" spc="15" dirty="0">
                <a:solidFill>
                  <a:srgbClr val="666667"/>
                </a:solidFill>
                <a:latin typeface="Catamaran"/>
                <a:cs typeface="Catamaran"/>
              </a:rPr>
              <a:t>sectors</a:t>
            </a:r>
            <a:r>
              <a:rPr sz="1200" spc="10" dirty="0">
                <a:solidFill>
                  <a:srgbClr val="666667"/>
                </a:solidFill>
                <a:latin typeface="Catamaran"/>
                <a:cs typeface="Catamaran"/>
              </a:rPr>
              <a:t> </a:t>
            </a:r>
            <a:r>
              <a:rPr sz="1200" spc="15" dirty="0">
                <a:solidFill>
                  <a:srgbClr val="666667"/>
                </a:solidFill>
                <a:latin typeface="Catamaran"/>
                <a:cs typeface="Catamaran"/>
              </a:rPr>
              <a:t>including</a:t>
            </a:r>
            <a:r>
              <a:rPr sz="1200" spc="10" dirty="0">
                <a:solidFill>
                  <a:srgbClr val="666667"/>
                </a:solidFill>
                <a:latin typeface="Catamaran"/>
                <a:cs typeface="Catamaran"/>
              </a:rPr>
              <a:t> </a:t>
            </a:r>
            <a:r>
              <a:rPr sz="1200" spc="15" dirty="0">
                <a:solidFill>
                  <a:srgbClr val="666667"/>
                </a:solidFill>
                <a:latin typeface="Catamaran"/>
                <a:cs typeface="Catamaran"/>
              </a:rPr>
              <a:t>finance,</a:t>
            </a:r>
            <a:r>
              <a:rPr sz="1200" spc="10" dirty="0">
                <a:solidFill>
                  <a:srgbClr val="666667"/>
                </a:solidFill>
                <a:latin typeface="Catamaran"/>
                <a:cs typeface="Catamaran"/>
              </a:rPr>
              <a:t> electricity, </a:t>
            </a:r>
            <a:r>
              <a:rPr sz="1200" spc="20" dirty="0">
                <a:solidFill>
                  <a:srgbClr val="666667"/>
                </a:solidFill>
                <a:latin typeface="Catamaran"/>
                <a:cs typeface="Catamaran"/>
              </a:rPr>
              <a:t>telecoms</a:t>
            </a:r>
            <a:r>
              <a:rPr sz="1200" spc="5" dirty="0">
                <a:solidFill>
                  <a:srgbClr val="666667"/>
                </a:solidFill>
                <a:latin typeface="Catamaran"/>
                <a:cs typeface="Catamaran"/>
              </a:rPr>
              <a:t> </a:t>
            </a:r>
            <a:r>
              <a:rPr sz="1200" spc="20" dirty="0">
                <a:solidFill>
                  <a:srgbClr val="666667"/>
                </a:solidFill>
                <a:latin typeface="Catamaran"/>
                <a:cs typeface="Catamaran"/>
              </a:rPr>
              <a:t>and</a:t>
            </a:r>
            <a:r>
              <a:rPr sz="1200" spc="10" dirty="0">
                <a:solidFill>
                  <a:srgbClr val="666667"/>
                </a:solidFill>
                <a:latin typeface="Catamaran"/>
                <a:cs typeface="Catamaran"/>
              </a:rPr>
              <a:t> </a:t>
            </a:r>
            <a:r>
              <a:rPr sz="1200" spc="25" dirty="0">
                <a:solidFill>
                  <a:srgbClr val="666667"/>
                </a:solidFill>
                <a:latin typeface="Catamaran"/>
                <a:cs typeface="Catamaran"/>
              </a:rPr>
              <a:t>FMCG</a:t>
            </a:r>
            <a:r>
              <a:rPr sz="1200" spc="10" dirty="0">
                <a:solidFill>
                  <a:srgbClr val="666667"/>
                </a:solidFill>
                <a:latin typeface="Catamaran"/>
                <a:cs typeface="Catamaran"/>
              </a:rPr>
              <a:t> </a:t>
            </a:r>
            <a:r>
              <a:rPr sz="1200" spc="15" dirty="0">
                <a:solidFill>
                  <a:srgbClr val="666667"/>
                </a:solidFill>
                <a:latin typeface="Catamaran"/>
                <a:cs typeface="Catamaran"/>
              </a:rPr>
              <a:t>sectors.</a:t>
            </a:r>
            <a:endParaRPr sz="1200" dirty="0">
              <a:latin typeface="Catamaran"/>
              <a:cs typeface="Catamaran"/>
            </a:endParaRPr>
          </a:p>
        </p:txBody>
      </p:sp>
      <p:sp>
        <p:nvSpPr>
          <p:cNvPr id="12" name="TextBox 11">
            <a:extLst>
              <a:ext uri="{FF2B5EF4-FFF2-40B4-BE49-F238E27FC236}">
                <a16:creationId xmlns:a16="http://schemas.microsoft.com/office/drawing/2014/main" id="{AC86F158-5D85-4EB4-A056-0349C7C58576}"/>
              </a:ext>
            </a:extLst>
          </p:cNvPr>
          <p:cNvSpPr txBox="1"/>
          <p:nvPr/>
        </p:nvSpPr>
        <p:spPr>
          <a:xfrm>
            <a:off x="1226769" y="5726924"/>
            <a:ext cx="5559896" cy="1089529"/>
          </a:xfrm>
          <a:prstGeom prst="rect">
            <a:avLst/>
          </a:prstGeom>
          <a:noFill/>
        </p:spPr>
        <p:txBody>
          <a:bodyPr wrap="square">
            <a:spAutoFit/>
          </a:bodyPr>
          <a:lstStyle/>
          <a:p>
            <a:pPr marL="12700" algn="just">
              <a:lnSpc>
                <a:spcPct val="100000"/>
              </a:lnSpc>
              <a:spcBef>
                <a:spcPts val="219"/>
              </a:spcBef>
            </a:pPr>
            <a:r>
              <a:rPr lang="en-US" sz="1400" b="1" spc="20" dirty="0">
                <a:latin typeface="Catamaran-SemiBold"/>
                <a:cs typeface="Catamaran-SemiBold"/>
              </a:rPr>
              <a:t>Ashley</a:t>
            </a:r>
            <a:r>
              <a:rPr lang="en-US" sz="1400" b="1" spc="5" dirty="0">
                <a:latin typeface="Catamaran-SemiBold"/>
                <a:cs typeface="Catamaran-SemiBold"/>
              </a:rPr>
              <a:t> </a:t>
            </a:r>
            <a:r>
              <a:rPr lang="en-US" sz="1400" b="1" spc="20" dirty="0">
                <a:latin typeface="Catamaran-SemiBold"/>
                <a:cs typeface="Catamaran-SemiBold"/>
              </a:rPr>
              <a:t>Honey</a:t>
            </a:r>
            <a:r>
              <a:rPr lang="en-US" sz="1400" b="1" spc="155" dirty="0">
                <a:latin typeface="Catamaran-SemiBold"/>
                <a:cs typeface="Catamaran-SemiBold"/>
              </a:rPr>
              <a:t> </a:t>
            </a:r>
            <a:r>
              <a:rPr lang="en-US" sz="1100" spc="10" dirty="0">
                <a:solidFill>
                  <a:srgbClr val="666666"/>
                </a:solidFill>
                <a:latin typeface="Catamaran"/>
                <a:cs typeface="Catamaran"/>
              </a:rPr>
              <a:t>/</a:t>
            </a:r>
            <a:r>
              <a:rPr lang="en-US" sz="1100" spc="5" dirty="0">
                <a:solidFill>
                  <a:srgbClr val="666666"/>
                </a:solidFill>
                <a:latin typeface="Catamaran"/>
                <a:cs typeface="Catamaran"/>
              </a:rPr>
              <a:t> </a:t>
            </a:r>
            <a:r>
              <a:rPr lang="en-US" sz="1000" spc="10" dirty="0">
                <a:solidFill>
                  <a:srgbClr val="666666"/>
                </a:solidFill>
                <a:latin typeface="Catamaran"/>
                <a:cs typeface="Catamaran"/>
              </a:rPr>
              <a:t>Markets Expansion, Americas</a:t>
            </a:r>
            <a:endParaRPr lang="en-US" sz="1000" dirty="0">
              <a:latin typeface="Catamaran"/>
              <a:cs typeface="Catamaran"/>
            </a:endParaRPr>
          </a:p>
          <a:p>
            <a:pPr marL="12700" marR="87630" algn="just">
              <a:lnSpc>
                <a:spcPct val="107200"/>
              </a:lnSpc>
            </a:pPr>
            <a:r>
              <a:rPr lang="en-US" sz="1200" spc="15" dirty="0">
                <a:solidFill>
                  <a:srgbClr val="666667"/>
                </a:solidFill>
                <a:latin typeface="Catamaran"/>
                <a:cs typeface="Catamaran"/>
              </a:rPr>
              <a:t>Ashley </a:t>
            </a:r>
            <a:r>
              <a:rPr lang="en-US" sz="1200" spc="20" dirty="0">
                <a:solidFill>
                  <a:srgbClr val="666667"/>
                </a:solidFill>
                <a:latin typeface="Catamaran"/>
                <a:cs typeface="Catamaran"/>
              </a:rPr>
              <a:t>has more than </a:t>
            </a:r>
            <a:r>
              <a:rPr lang="en-US" sz="1200" spc="15" dirty="0">
                <a:solidFill>
                  <a:srgbClr val="666667"/>
                </a:solidFill>
                <a:latin typeface="Catamaran"/>
                <a:cs typeface="Catamaran"/>
              </a:rPr>
              <a:t>15 years' </a:t>
            </a:r>
            <a:r>
              <a:rPr lang="en-US" sz="1200" spc="20" dirty="0">
                <a:solidFill>
                  <a:srgbClr val="666667"/>
                </a:solidFill>
                <a:latin typeface="Catamaran"/>
                <a:cs typeface="Catamaran"/>
              </a:rPr>
              <a:t> </a:t>
            </a:r>
            <a:r>
              <a:rPr lang="en-US" sz="1200" spc="15" dirty="0">
                <a:solidFill>
                  <a:srgbClr val="666667"/>
                </a:solidFill>
                <a:latin typeface="Catamaran"/>
                <a:cs typeface="Catamaran"/>
              </a:rPr>
              <a:t>experience</a:t>
            </a:r>
            <a:r>
              <a:rPr lang="en-US" sz="1200" spc="-10" dirty="0">
                <a:solidFill>
                  <a:srgbClr val="666667"/>
                </a:solidFill>
                <a:latin typeface="Catamaran"/>
                <a:cs typeface="Catamaran"/>
              </a:rPr>
              <a:t> </a:t>
            </a:r>
            <a:r>
              <a:rPr lang="en-US" sz="1200" spc="15" dirty="0">
                <a:solidFill>
                  <a:srgbClr val="666667"/>
                </a:solidFill>
                <a:latin typeface="Catamaran"/>
                <a:cs typeface="Catamaran"/>
              </a:rPr>
              <a:t>in</a:t>
            </a:r>
            <a:r>
              <a:rPr lang="en-US" sz="1200" spc="-5" dirty="0">
                <a:solidFill>
                  <a:srgbClr val="666667"/>
                </a:solidFill>
                <a:latin typeface="Catamaran"/>
                <a:cs typeface="Catamaran"/>
              </a:rPr>
              <a:t> </a:t>
            </a:r>
            <a:r>
              <a:rPr lang="en-US" sz="1200" spc="15" dirty="0">
                <a:solidFill>
                  <a:srgbClr val="666667"/>
                </a:solidFill>
                <a:latin typeface="Catamaran"/>
                <a:cs typeface="Catamaran"/>
              </a:rPr>
              <a:t>commodities,</a:t>
            </a:r>
            <a:r>
              <a:rPr lang="en-US" sz="1200" spc="-10" dirty="0">
                <a:solidFill>
                  <a:srgbClr val="666667"/>
                </a:solidFill>
                <a:latin typeface="Catamaran"/>
                <a:cs typeface="Catamaran"/>
              </a:rPr>
              <a:t> </a:t>
            </a:r>
            <a:r>
              <a:rPr lang="en-US" sz="1200" spc="15" dirty="0">
                <a:solidFill>
                  <a:srgbClr val="666667"/>
                </a:solidFill>
                <a:latin typeface="Catamaran"/>
                <a:cs typeface="Catamaran"/>
              </a:rPr>
              <a:t>foreign</a:t>
            </a:r>
            <a:r>
              <a:rPr lang="en-US" sz="1200" spc="-5" dirty="0">
                <a:solidFill>
                  <a:srgbClr val="666667"/>
                </a:solidFill>
                <a:latin typeface="Catamaran"/>
                <a:cs typeface="Catamaran"/>
              </a:rPr>
              <a:t> </a:t>
            </a:r>
            <a:r>
              <a:rPr lang="en-US" sz="1200" spc="20" dirty="0">
                <a:solidFill>
                  <a:srgbClr val="666667"/>
                </a:solidFill>
                <a:latin typeface="Catamaran"/>
                <a:cs typeface="Catamaran"/>
              </a:rPr>
              <a:t>exchange</a:t>
            </a:r>
            <a:r>
              <a:rPr lang="en-US" sz="1200" spc="-10" dirty="0">
                <a:solidFill>
                  <a:srgbClr val="666667"/>
                </a:solidFill>
                <a:latin typeface="Catamaran"/>
                <a:cs typeface="Catamaran"/>
              </a:rPr>
              <a:t> </a:t>
            </a:r>
            <a:r>
              <a:rPr lang="en-US" sz="1200" spc="15" dirty="0">
                <a:solidFill>
                  <a:srgbClr val="666667"/>
                </a:solidFill>
                <a:latin typeface="Catamaran"/>
                <a:cs typeface="Catamaran"/>
              </a:rPr>
              <a:t>trading</a:t>
            </a:r>
            <a:r>
              <a:rPr lang="en-US" sz="1200" spc="-5" dirty="0">
                <a:solidFill>
                  <a:srgbClr val="666667"/>
                </a:solidFill>
                <a:latin typeface="Catamaran"/>
                <a:cs typeface="Catamaran"/>
              </a:rPr>
              <a:t> </a:t>
            </a:r>
            <a:r>
              <a:rPr lang="en-US" sz="1200" spc="20" dirty="0">
                <a:solidFill>
                  <a:srgbClr val="666667"/>
                </a:solidFill>
                <a:latin typeface="Catamaran"/>
                <a:cs typeface="Catamaran"/>
              </a:rPr>
              <a:t>and</a:t>
            </a:r>
            <a:r>
              <a:rPr lang="en-US" sz="1200" spc="-10" dirty="0">
                <a:solidFill>
                  <a:srgbClr val="666667"/>
                </a:solidFill>
                <a:latin typeface="Catamaran"/>
                <a:cs typeface="Catamaran"/>
              </a:rPr>
              <a:t> </a:t>
            </a:r>
            <a:r>
              <a:rPr lang="en-US" sz="1200" spc="15" dirty="0">
                <a:solidFill>
                  <a:srgbClr val="666667"/>
                </a:solidFill>
                <a:latin typeface="Catamaran"/>
                <a:cs typeface="Catamaran"/>
              </a:rPr>
              <a:t>treasury</a:t>
            </a:r>
            <a:r>
              <a:rPr lang="en-US" sz="1200" spc="-5" dirty="0">
                <a:solidFill>
                  <a:srgbClr val="666667"/>
                </a:solidFill>
                <a:latin typeface="Catamaran"/>
                <a:cs typeface="Catamaran"/>
              </a:rPr>
              <a:t> </a:t>
            </a:r>
            <a:r>
              <a:rPr lang="en-US" sz="1200" spc="15" dirty="0">
                <a:solidFill>
                  <a:srgbClr val="666667"/>
                </a:solidFill>
                <a:latin typeface="Catamaran"/>
                <a:cs typeface="Catamaran"/>
              </a:rPr>
              <a:t>risk</a:t>
            </a:r>
            <a:r>
              <a:rPr lang="en-US" sz="1200" spc="-10" dirty="0">
                <a:solidFill>
                  <a:srgbClr val="666667"/>
                </a:solidFill>
                <a:latin typeface="Catamaran"/>
                <a:cs typeface="Catamaran"/>
              </a:rPr>
              <a:t> </a:t>
            </a:r>
            <a:r>
              <a:rPr lang="en-US" sz="1200" spc="20" dirty="0">
                <a:solidFill>
                  <a:srgbClr val="666667"/>
                </a:solidFill>
                <a:latin typeface="Catamaran"/>
                <a:cs typeface="Catamaran"/>
              </a:rPr>
              <a:t>management.</a:t>
            </a:r>
            <a:r>
              <a:rPr lang="en-US" sz="1200" spc="-5" dirty="0">
                <a:solidFill>
                  <a:srgbClr val="666667"/>
                </a:solidFill>
                <a:latin typeface="Catamaran"/>
                <a:cs typeface="Catamaran"/>
              </a:rPr>
              <a:t> </a:t>
            </a:r>
            <a:r>
              <a:rPr lang="en-US" sz="1200" spc="20" dirty="0">
                <a:solidFill>
                  <a:srgbClr val="666667"/>
                </a:solidFill>
                <a:latin typeface="Catamaran"/>
                <a:cs typeface="Catamaran"/>
              </a:rPr>
              <a:t>Armed</a:t>
            </a:r>
            <a:r>
              <a:rPr lang="en-US" sz="1200" spc="-10" dirty="0">
                <a:solidFill>
                  <a:srgbClr val="666667"/>
                </a:solidFill>
                <a:latin typeface="Catamaran"/>
                <a:cs typeface="Catamaran"/>
              </a:rPr>
              <a:t> </a:t>
            </a:r>
            <a:r>
              <a:rPr lang="en-US" sz="1200" spc="15" dirty="0">
                <a:solidFill>
                  <a:srgbClr val="666667"/>
                </a:solidFill>
                <a:latin typeface="Catamaran"/>
                <a:cs typeface="Catamaran"/>
              </a:rPr>
              <a:t>with</a:t>
            </a:r>
            <a:r>
              <a:rPr lang="en-US" sz="1200" spc="-5" dirty="0">
                <a:solidFill>
                  <a:srgbClr val="666667"/>
                </a:solidFill>
                <a:latin typeface="Catamaran"/>
                <a:cs typeface="Catamaran"/>
              </a:rPr>
              <a:t> </a:t>
            </a:r>
            <a:r>
              <a:rPr lang="en-US" sz="1200" spc="15" dirty="0">
                <a:solidFill>
                  <a:srgbClr val="666667"/>
                </a:solidFill>
                <a:latin typeface="Catamaran"/>
                <a:cs typeface="Catamaran"/>
              </a:rPr>
              <a:t>this</a:t>
            </a:r>
            <a:r>
              <a:rPr lang="en-US" sz="1200" spc="-10" dirty="0">
                <a:solidFill>
                  <a:srgbClr val="666667"/>
                </a:solidFill>
                <a:latin typeface="Catamaran"/>
                <a:cs typeface="Catamaran"/>
              </a:rPr>
              <a:t> </a:t>
            </a:r>
            <a:r>
              <a:rPr lang="en-US" sz="1200" spc="15" dirty="0">
                <a:solidFill>
                  <a:srgbClr val="666667"/>
                </a:solidFill>
                <a:latin typeface="Catamaran"/>
                <a:cs typeface="Catamaran"/>
              </a:rPr>
              <a:t>experience,</a:t>
            </a:r>
            <a:r>
              <a:rPr lang="en-US" sz="1200" spc="-5" dirty="0">
                <a:solidFill>
                  <a:srgbClr val="666667"/>
                </a:solidFill>
                <a:latin typeface="Catamaran"/>
                <a:cs typeface="Catamaran"/>
              </a:rPr>
              <a:t> </a:t>
            </a:r>
            <a:r>
              <a:rPr lang="en-US" sz="1200" spc="15" dirty="0">
                <a:solidFill>
                  <a:srgbClr val="666667"/>
                </a:solidFill>
                <a:latin typeface="Catamaran"/>
                <a:cs typeface="Catamaran"/>
              </a:rPr>
              <a:t>Ashley</a:t>
            </a:r>
            <a:r>
              <a:rPr lang="en-US" sz="1200" spc="-10" dirty="0">
                <a:solidFill>
                  <a:srgbClr val="666667"/>
                </a:solidFill>
                <a:latin typeface="Catamaran"/>
                <a:cs typeface="Catamaran"/>
              </a:rPr>
              <a:t> </a:t>
            </a:r>
            <a:r>
              <a:rPr lang="en-US" sz="1200" spc="20" dirty="0">
                <a:solidFill>
                  <a:srgbClr val="666667"/>
                </a:solidFill>
                <a:latin typeface="Catamaran"/>
                <a:cs typeface="Catamaran"/>
              </a:rPr>
              <a:t>has</a:t>
            </a:r>
            <a:r>
              <a:rPr lang="en-US" sz="1200" spc="-5" dirty="0">
                <a:solidFill>
                  <a:srgbClr val="666667"/>
                </a:solidFill>
                <a:latin typeface="Catamaran"/>
                <a:cs typeface="Catamaran"/>
              </a:rPr>
              <a:t> </a:t>
            </a:r>
            <a:r>
              <a:rPr lang="en-US" sz="1200" spc="20" dirty="0">
                <a:solidFill>
                  <a:srgbClr val="666667"/>
                </a:solidFill>
                <a:latin typeface="Catamaran"/>
                <a:cs typeface="Catamaran"/>
              </a:rPr>
              <a:t>been</a:t>
            </a:r>
            <a:r>
              <a:rPr lang="en-US" sz="1200" spc="-315" dirty="0">
                <a:solidFill>
                  <a:srgbClr val="666667"/>
                </a:solidFill>
                <a:latin typeface="Catamaran"/>
                <a:cs typeface="Catamaran"/>
              </a:rPr>
              <a:t> </a:t>
            </a:r>
            <a:r>
              <a:rPr lang="en-US" sz="1200" spc="15" dirty="0">
                <a:solidFill>
                  <a:srgbClr val="666667"/>
                </a:solidFill>
                <a:latin typeface="Catamaran"/>
                <a:cs typeface="Catamaran"/>
              </a:rPr>
              <a:t>able</a:t>
            </a:r>
            <a:r>
              <a:rPr lang="en-US" sz="1200" spc="5" dirty="0">
                <a:solidFill>
                  <a:srgbClr val="666667"/>
                </a:solidFill>
                <a:latin typeface="Catamaran"/>
                <a:cs typeface="Catamaran"/>
              </a:rPr>
              <a:t> </a:t>
            </a:r>
            <a:r>
              <a:rPr lang="en-US" sz="1200" spc="15" dirty="0">
                <a:solidFill>
                  <a:srgbClr val="666667"/>
                </a:solidFill>
                <a:latin typeface="Catamaran"/>
                <a:cs typeface="Catamaran"/>
              </a:rPr>
              <a:t>to</a:t>
            </a:r>
            <a:r>
              <a:rPr lang="en-US" sz="1200" spc="5" dirty="0">
                <a:solidFill>
                  <a:srgbClr val="666667"/>
                </a:solidFill>
                <a:latin typeface="Catamaran"/>
                <a:cs typeface="Catamaran"/>
              </a:rPr>
              <a:t> </a:t>
            </a:r>
            <a:r>
              <a:rPr lang="en-US" sz="1200" spc="20" dirty="0">
                <a:solidFill>
                  <a:srgbClr val="666667"/>
                </a:solidFill>
                <a:latin typeface="Catamaran"/>
                <a:cs typeface="Catamaran"/>
              </a:rPr>
              <a:t>become</a:t>
            </a:r>
            <a:r>
              <a:rPr lang="en-US" sz="1200" spc="5" dirty="0">
                <a:solidFill>
                  <a:srgbClr val="666667"/>
                </a:solidFill>
                <a:latin typeface="Catamaran"/>
                <a:cs typeface="Catamaran"/>
              </a:rPr>
              <a:t> </a:t>
            </a:r>
            <a:r>
              <a:rPr lang="en-US" sz="1200" spc="15" dirty="0">
                <a:solidFill>
                  <a:srgbClr val="666667"/>
                </a:solidFill>
                <a:latin typeface="Catamaran"/>
                <a:cs typeface="Catamaran"/>
              </a:rPr>
              <a:t>very</a:t>
            </a:r>
            <a:r>
              <a:rPr lang="en-US" sz="1200" spc="10" dirty="0">
                <a:solidFill>
                  <a:srgbClr val="666667"/>
                </a:solidFill>
                <a:latin typeface="Catamaran"/>
                <a:cs typeface="Catamaran"/>
              </a:rPr>
              <a:t> </a:t>
            </a:r>
            <a:r>
              <a:rPr lang="en-US" sz="1200" spc="20" dirty="0">
                <a:solidFill>
                  <a:srgbClr val="666667"/>
                </a:solidFill>
                <a:latin typeface="Catamaran"/>
                <a:cs typeface="Catamaran"/>
              </a:rPr>
              <a:t>knowledgeable</a:t>
            </a:r>
            <a:r>
              <a:rPr lang="en-US" sz="1200" spc="5" dirty="0">
                <a:solidFill>
                  <a:srgbClr val="666667"/>
                </a:solidFill>
                <a:latin typeface="Catamaran"/>
                <a:cs typeface="Catamaran"/>
              </a:rPr>
              <a:t> </a:t>
            </a:r>
            <a:r>
              <a:rPr lang="en-US" sz="1200" spc="20" dirty="0">
                <a:solidFill>
                  <a:srgbClr val="666667"/>
                </a:solidFill>
                <a:latin typeface="Catamaran"/>
                <a:cs typeface="Catamaran"/>
              </a:rPr>
              <a:t>on</a:t>
            </a:r>
            <a:r>
              <a:rPr lang="en-US" sz="1200" spc="5" dirty="0">
                <a:solidFill>
                  <a:srgbClr val="666667"/>
                </a:solidFill>
                <a:latin typeface="Catamaran"/>
                <a:cs typeface="Catamaran"/>
              </a:rPr>
              <a:t> </a:t>
            </a:r>
            <a:r>
              <a:rPr lang="en-US" sz="1200" spc="15" dirty="0">
                <a:solidFill>
                  <a:srgbClr val="666667"/>
                </a:solidFill>
                <a:latin typeface="Catamaran"/>
                <a:cs typeface="Catamaran"/>
              </a:rPr>
              <a:t>the</a:t>
            </a:r>
            <a:r>
              <a:rPr lang="en-US" sz="1200" spc="10" dirty="0">
                <a:solidFill>
                  <a:srgbClr val="666667"/>
                </a:solidFill>
                <a:latin typeface="Catamaran"/>
                <a:cs typeface="Catamaran"/>
              </a:rPr>
              <a:t> </a:t>
            </a:r>
            <a:r>
              <a:rPr lang="en-US" sz="1200" spc="15" dirty="0">
                <a:solidFill>
                  <a:srgbClr val="666667"/>
                </a:solidFill>
                <a:latin typeface="Catamaran"/>
                <a:cs typeface="Catamaran"/>
              </a:rPr>
              <a:t>Ethanol</a:t>
            </a:r>
            <a:r>
              <a:rPr lang="en-US" sz="1200" spc="5" dirty="0">
                <a:solidFill>
                  <a:srgbClr val="666667"/>
                </a:solidFill>
                <a:latin typeface="Catamaran"/>
                <a:cs typeface="Catamaran"/>
              </a:rPr>
              <a:t> </a:t>
            </a:r>
            <a:r>
              <a:rPr lang="en-US" sz="1200" spc="20" dirty="0">
                <a:solidFill>
                  <a:srgbClr val="666667"/>
                </a:solidFill>
                <a:latin typeface="Catamaran"/>
                <a:cs typeface="Catamaran"/>
              </a:rPr>
              <a:t>markets</a:t>
            </a:r>
            <a:r>
              <a:rPr lang="en-US" sz="1200" spc="5" dirty="0">
                <a:solidFill>
                  <a:srgbClr val="666667"/>
                </a:solidFill>
                <a:latin typeface="Catamaran"/>
                <a:cs typeface="Catamaran"/>
              </a:rPr>
              <a:t> </a:t>
            </a:r>
            <a:r>
              <a:rPr lang="en-US" sz="1200" spc="15" dirty="0">
                <a:solidFill>
                  <a:srgbClr val="666667"/>
                </a:solidFill>
                <a:latin typeface="Catamaran"/>
                <a:cs typeface="Catamaran"/>
              </a:rPr>
              <a:t>in</a:t>
            </a:r>
            <a:r>
              <a:rPr lang="en-US" sz="1200" spc="10" dirty="0">
                <a:solidFill>
                  <a:srgbClr val="666667"/>
                </a:solidFill>
                <a:latin typeface="Catamaran"/>
                <a:cs typeface="Catamaran"/>
              </a:rPr>
              <a:t> </a:t>
            </a:r>
            <a:r>
              <a:rPr lang="en-US" sz="1200" spc="15" dirty="0">
                <a:solidFill>
                  <a:srgbClr val="666667"/>
                </a:solidFill>
                <a:latin typeface="Catamaran"/>
                <a:cs typeface="Catamaran"/>
              </a:rPr>
              <a:t>Brazil</a:t>
            </a:r>
            <a:r>
              <a:rPr lang="en-US" sz="1200" spc="5" dirty="0">
                <a:solidFill>
                  <a:srgbClr val="666667"/>
                </a:solidFill>
                <a:latin typeface="Catamaran"/>
                <a:cs typeface="Catamaran"/>
              </a:rPr>
              <a:t> </a:t>
            </a:r>
            <a:r>
              <a:rPr lang="en-US" sz="1200" spc="20" dirty="0">
                <a:solidFill>
                  <a:srgbClr val="666667"/>
                </a:solidFill>
                <a:latin typeface="Catamaran"/>
                <a:cs typeface="Catamaran"/>
              </a:rPr>
              <a:t>and</a:t>
            </a:r>
            <a:r>
              <a:rPr lang="en-US" sz="1200" spc="5" dirty="0">
                <a:solidFill>
                  <a:srgbClr val="666667"/>
                </a:solidFill>
                <a:latin typeface="Catamaran"/>
                <a:cs typeface="Catamaran"/>
              </a:rPr>
              <a:t> </a:t>
            </a:r>
            <a:r>
              <a:rPr lang="en-US" sz="1200" spc="15" dirty="0">
                <a:solidFill>
                  <a:srgbClr val="666667"/>
                </a:solidFill>
                <a:latin typeface="Catamaran"/>
                <a:cs typeface="Catamaran"/>
              </a:rPr>
              <a:t>the</a:t>
            </a:r>
            <a:r>
              <a:rPr lang="en-US" sz="1200" spc="10" dirty="0">
                <a:solidFill>
                  <a:srgbClr val="666667"/>
                </a:solidFill>
                <a:latin typeface="Catamaran"/>
                <a:cs typeface="Catamaran"/>
              </a:rPr>
              <a:t> </a:t>
            </a:r>
            <a:r>
              <a:rPr lang="en-US" sz="1200" spc="15" dirty="0">
                <a:solidFill>
                  <a:srgbClr val="666667"/>
                </a:solidFill>
                <a:latin typeface="Catamaran"/>
                <a:cs typeface="Catamaran"/>
              </a:rPr>
              <a:t>opportunity</a:t>
            </a:r>
            <a:r>
              <a:rPr lang="en-US" sz="1200" spc="5" dirty="0">
                <a:solidFill>
                  <a:srgbClr val="666667"/>
                </a:solidFill>
                <a:latin typeface="Catamaran"/>
                <a:cs typeface="Catamaran"/>
              </a:rPr>
              <a:t> </a:t>
            </a:r>
            <a:r>
              <a:rPr lang="en-US" sz="1200" spc="10" dirty="0">
                <a:solidFill>
                  <a:srgbClr val="666667"/>
                </a:solidFill>
                <a:latin typeface="Catamaran"/>
                <a:cs typeface="Catamaran"/>
              </a:rPr>
              <a:t>it</a:t>
            </a:r>
            <a:r>
              <a:rPr lang="en-US" sz="1200" spc="5" dirty="0">
                <a:solidFill>
                  <a:srgbClr val="666667"/>
                </a:solidFill>
                <a:latin typeface="Catamaran"/>
                <a:cs typeface="Catamaran"/>
              </a:rPr>
              <a:t> </a:t>
            </a:r>
            <a:r>
              <a:rPr lang="en-US" sz="1200" spc="15" dirty="0">
                <a:solidFill>
                  <a:srgbClr val="666667"/>
                </a:solidFill>
                <a:latin typeface="Catamaran"/>
                <a:cs typeface="Catamaran"/>
              </a:rPr>
              <a:t>presents.</a:t>
            </a:r>
            <a:endParaRPr lang="en-US" sz="1200" dirty="0">
              <a:latin typeface="Catamaran"/>
              <a:cs typeface="Catamaran"/>
            </a:endParaRPr>
          </a:p>
        </p:txBody>
      </p:sp>
      <p:sp>
        <p:nvSpPr>
          <p:cNvPr id="14" name="TextBox 13">
            <a:extLst>
              <a:ext uri="{FF2B5EF4-FFF2-40B4-BE49-F238E27FC236}">
                <a16:creationId xmlns:a16="http://schemas.microsoft.com/office/drawing/2014/main" id="{E4DB5A1F-3283-426F-8D31-89D4723EFF8A}"/>
              </a:ext>
            </a:extLst>
          </p:cNvPr>
          <p:cNvSpPr txBox="1"/>
          <p:nvPr/>
        </p:nvSpPr>
        <p:spPr>
          <a:xfrm>
            <a:off x="7740650" y="1004925"/>
            <a:ext cx="5559895" cy="1287147"/>
          </a:xfrm>
          <a:prstGeom prst="rect">
            <a:avLst/>
          </a:prstGeom>
          <a:noFill/>
        </p:spPr>
        <p:txBody>
          <a:bodyPr wrap="square">
            <a:spAutoFit/>
          </a:bodyPr>
          <a:lstStyle/>
          <a:p>
            <a:pPr marL="12700">
              <a:lnSpc>
                <a:spcPct val="100000"/>
              </a:lnSpc>
              <a:spcBef>
                <a:spcPts val="5"/>
              </a:spcBef>
            </a:pPr>
            <a:r>
              <a:rPr lang="en-US" sz="1400" b="1" spc="20" dirty="0">
                <a:latin typeface="Catamaran-SemiBold"/>
                <a:cs typeface="Catamaran-SemiBold"/>
              </a:rPr>
              <a:t>Jeppe</a:t>
            </a:r>
            <a:r>
              <a:rPr lang="en-US" sz="1400" b="1" dirty="0">
                <a:latin typeface="Catamaran-SemiBold"/>
                <a:cs typeface="Catamaran-SemiBold"/>
              </a:rPr>
              <a:t> </a:t>
            </a:r>
            <a:r>
              <a:rPr lang="en-US" sz="1400" b="1" spc="15" dirty="0">
                <a:latin typeface="Catamaran-SemiBold"/>
                <a:cs typeface="Catamaran-SemiBold"/>
              </a:rPr>
              <a:t>R.S.</a:t>
            </a:r>
            <a:r>
              <a:rPr lang="en-US" sz="1400" b="1" spc="5" dirty="0">
                <a:latin typeface="Catamaran-SemiBold"/>
                <a:cs typeface="Catamaran-SemiBold"/>
              </a:rPr>
              <a:t> </a:t>
            </a:r>
            <a:r>
              <a:rPr lang="en-US" sz="1400" b="1" spc="15" dirty="0" err="1">
                <a:latin typeface="Catamaran-SemiBold"/>
                <a:cs typeface="Catamaran-SemiBold"/>
              </a:rPr>
              <a:t>Jøker</a:t>
            </a:r>
            <a:r>
              <a:rPr lang="en-US" sz="1400" b="1" spc="145" dirty="0">
                <a:latin typeface="Catamaran-SemiBold"/>
                <a:cs typeface="Catamaran-SemiBold"/>
              </a:rPr>
              <a:t> </a:t>
            </a:r>
            <a:r>
              <a:rPr lang="en-US" sz="1100" spc="10" dirty="0">
                <a:solidFill>
                  <a:srgbClr val="666666"/>
                </a:solidFill>
                <a:latin typeface="Catamaran"/>
                <a:cs typeface="Catamaran"/>
              </a:rPr>
              <a:t>/</a:t>
            </a:r>
            <a:r>
              <a:rPr lang="en-US" sz="1100" spc="5" dirty="0">
                <a:solidFill>
                  <a:srgbClr val="666666"/>
                </a:solidFill>
                <a:latin typeface="Catamaran"/>
                <a:cs typeface="Catamaran"/>
              </a:rPr>
              <a:t> </a:t>
            </a:r>
            <a:r>
              <a:rPr lang="en-US" sz="1000" spc="10" dirty="0">
                <a:solidFill>
                  <a:srgbClr val="666666"/>
                </a:solidFill>
                <a:latin typeface="Catamaran"/>
                <a:cs typeface="Catamaran"/>
              </a:rPr>
              <a:t>Europe - Lead</a:t>
            </a:r>
            <a:endParaRPr lang="en-US" sz="1000" dirty="0">
              <a:latin typeface="Catamaran"/>
              <a:cs typeface="Catamaran"/>
            </a:endParaRPr>
          </a:p>
          <a:p>
            <a:pPr marL="12700" marR="5080">
              <a:lnSpc>
                <a:spcPct val="107200"/>
              </a:lnSpc>
            </a:pPr>
            <a:r>
              <a:rPr lang="en-US" sz="1200" spc="15" dirty="0">
                <a:solidFill>
                  <a:srgbClr val="666667"/>
                </a:solidFill>
                <a:latin typeface="Catamaran"/>
                <a:cs typeface="Catamaran"/>
              </a:rPr>
              <a:t>Jeppe </a:t>
            </a:r>
            <a:r>
              <a:rPr lang="en-US" sz="1200" spc="10" dirty="0">
                <a:solidFill>
                  <a:srgbClr val="666667"/>
                </a:solidFill>
                <a:latin typeface="Catamaran"/>
                <a:cs typeface="Catamaran"/>
              </a:rPr>
              <a:t>is </a:t>
            </a:r>
            <a:r>
              <a:rPr lang="en-US" sz="1200" spc="20" dirty="0">
                <a:solidFill>
                  <a:srgbClr val="666667"/>
                </a:solidFill>
                <a:latin typeface="Catamaran"/>
                <a:cs typeface="Catamaran"/>
              </a:rPr>
              <a:t>heading up </a:t>
            </a:r>
            <a:r>
              <a:rPr lang="en-US" sz="1200" spc="15" dirty="0">
                <a:solidFill>
                  <a:srgbClr val="666667"/>
                </a:solidFill>
                <a:latin typeface="Catamaran"/>
                <a:cs typeface="Catamaran"/>
              </a:rPr>
              <a:t>Nui's </a:t>
            </a:r>
            <a:r>
              <a:rPr lang="en-US" sz="1200" spc="20" dirty="0">
                <a:solidFill>
                  <a:srgbClr val="666667"/>
                </a:solidFill>
                <a:latin typeface="Catamaran"/>
                <a:cs typeface="Catamaran"/>
              </a:rPr>
              <a:t>presence </a:t>
            </a:r>
            <a:r>
              <a:rPr lang="en-US" sz="1200" spc="15" dirty="0">
                <a:solidFill>
                  <a:srgbClr val="666667"/>
                </a:solidFill>
                <a:latin typeface="Catamaran"/>
                <a:cs typeface="Catamaran"/>
              </a:rPr>
              <a:t>in Europe. Jeppe </a:t>
            </a:r>
            <a:r>
              <a:rPr lang="en-US" sz="1200" spc="10" dirty="0">
                <a:solidFill>
                  <a:srgbClr val="666667"/>
                </a:solidFill>
                <a:latin typeface="Catamaran"/>
                <a:cs typeface="Catamaran"/>
              </a:rPr>
              <a:t>is </a:t>
            </a:r>
            <a:r>
              <a:rPr lang="en-US" sz="1200" spc="20" dirty="0">
                <a:solidFill>
                  <a:srgbClr val="666667"/>
                </a:solidFill>
                <a:latin typeface="Catamaran"/>
                <a:cs typeface="Catamaran"/>
              </a:rPr>
              <a:t>a </a:t>
            </a:r>
            <a:r>
              <a:rPr lang="en-US" sz="1200" spc="15" dirty="0">
                <a:solidFill>
                  <a:srgbClr val="666667"/>
                </a:solidFill>
                <a:latin typeface="Catamaran"/>
                <a:cs typeface="Catamaran"/>
              </a:rPr>
              <a:t>strong sales</a:t>
            </a:r>
            <a:r>
              <a:rPr lang="en-US" sz="1200" spc="20" dirty="0">
                <a:solidFill>
                  <a:srgbClr val="666667"/>
                </a:solidFill>
                <a:latin typeface="Catamaran"/>
                <a:cs typeface="Catamaran"/>
              </a:rPr>
              <a:t> </a:t>
            </a:r>
            <a:r>
              <a:rPr lang="en-US" sz="1200" spc="15" dirty="0">
                <a:solidFill>
                  <a:srgbClr val="666667"/>
                </a:solidFill>
                <a:latin typeface="Catamaran"/>
                <a:cs typeface="Catamaran"/>
              </a:rPr>
              <a:t>professional</a:t>
            </a:r>
            <a:r>
              <a:rPr lang="en-US" sz="1200" spc="10" dirty="0">
                <a:solidFill>
                  <a:srgbClr val="666667"/>
                </a:solidFill>
                <a:latin typeface="Catamaran"/>
                <a:cs typeface="Catamaran"/>
              </a:rPr>
              <a:t> </a:t>
            </a:r>
            <a:r>
              <a:rPr lang="en-US" sz="1200" spc="15" dirty="0">
                <a:solidFill>
                  <a:srgbClr val="666667"/>
                </a:solidFill>
                <a:latin typeface="Catamaran"/>
                <a:cs typeface="Catamaran"/>
              </a:rPr>
              <a:t>with extensive </a:t>
            </a:r>
            <a:r>
              <a:rPr lang="en-US" sz="1200" spc="20" dirty="0">
                <a:solidFill>
                  <a:srgbClr val="666667"/>
                </a:solidFill>
                <a:latin typeface="Catamaran"/>
                <a:cs typeface="Catamaran"/>
              </a:rPr>
              <a:t>knowledge</a:t>
            </a:r>
            <a:r>
              <a:rPr lang="en-US" sz="1200" spc="15" dirty="0">
                <a:solidFill>
                  <a:srgbClr val="666667"/>
                </a:solidFill>
                <a:latin typeface="Catamaran"/>
                <a:cs typeface="Catamaran"/>
              </a:rPr>
              <a:t> of</a:t>
            </a:r>
            <a:r>
              <a:rPr lang="en-US" sz="1200" spc="10" dirty="0">
                <a:solidFill>
                  <a:srgbClr val="666667"/>
                </a:solidFill>
                <a:latin typeface="Catamaran"/>
                <a:cs typeface="Catamaran"/>
              </a:rPr>
              <a:t> </a:t>
            </a:r>
            <a:r>
              <a:rPr lang="en-US" sz="1200" spc="15" dirty="0">
                <a:solidFill>
                  <a:srgbClr val="666667"/>
                </a:solidFill>
                <a:latin typeface="Catamaran"/>
                <a:cs typeface="Catamaran"/>
              </a:rPr>
              <a:t>the </a:t>
            </a:r>
            <a:r>
              <a:rPr lang="en-US" sz="1200" spc="20" dirty="0">
                <a:solidFill>
                  <a:srgbClr val="666667"/>
                </a:solidFill>
                <a:latin typeface="Catamaran"/>
                <a:cs typeface="Catamaran"/>
              </a:rPr>
              <a:t>European</a:t>
            </a:r>
            <a:r>
              <a:rPr lang="en-US" sz="1200" spc="15" dirty="0">
                <a:solidFill>
                  <a:srgbClr val="666667"/>
                </a:solidFill>
                <a:latin typeface="Catamaran"/>
                <a:cs typeface="Catamaran"/>
              </a:rPr>
              <a:t> dairy trade</a:t>
            </a:r>
            <a:r>
              <a:rPr lang="en-US" sz="1200" spc="10" dirty="0">
                <a:solidFill>
                  <a:srgbClr val="666667"/>
                </a:solidFill>
                <a:latin typeface="Catamaran"/>
                <a:cs typeface="Catamaran"/>
              </a:rPr>
              <a:t> </a:t>
            </a:r>
            <a:r>
              <a:rPr lang="en-US" sz="1200" spc="15" dirty="0">
                <a:solidFill>
                  <a:srgbClr val="666667"/>
                </a:solidFill>
                <a:latin typeface="Catamaran"/>
                <a:cs typeface="Catamaran"/>
              </a:rPr>
              <a:t>industry </a:t>
            </a:r>
            <a:r>
              <a:rPr lang="en-US" sz="1200" spc="20" dirty="0">
                <a:solidFill>
                  <a:srgbClr val="666667"/>
                </a:solidFill>
                <a:latin typeface="Catamaran"/>
                <a:cs typeface="Catamaran"/>
              </a:rPr>
              <a:t>and</a:t>
            </a:r>
            <a:r>
              <a:rPr lang="en-US" sz="1200" spc="15" dirty="0">
                <a:solidFill>
                  <a:srgbClr val="666667"/>
                </a:solidFill>
                <a:latin typeface="Catamaran"/>
                <a:cs typeface="Catamaran"/>
              </a:rPr>
              <a:t> expertise in</a:t>
            </a:r>
            <a:r>
              <a:rPr lang="en-US" sz="1200" spc="10" dirty="0">
                <a:solidFill>
                  <a:srgbClr val="666667"/>
                </a:solidFill>
                <a:latin typeface="Catamaran"/>
                <a:cs typeface="Catamaran"/>
              </a:rPr>
              <a:t> </a:t>
            </a:r>
            <a:r>
              <a:rPr lang="en-US" sz="1200" spc="15" dirty="0">
                <a:solidFill>
                  <a:srgbClr val="666667"/>
                </a:solidFill>
                <a:latin typeface="Catamaran"/>
                <a:cs typeface="Catamaran"/>
              </a:rPr>
              <a:t>sales, logistics </a:t>
            </a:r>
            <a:r>
              <a:rPr lang="en-US" sz="1200" spc="20" dirty="0">
                <a:solidFill>
                  <a:srgbClr val="666667"/>
                </a:solidFill>
                <a:latin typeface="Catamaran"/>
                <a:cs typeface="Catamaran"/>
              </a:rPr>
              <a:t>and</a:t>
            </a:r>
            <a:r>
              <a:rPr lang="en-US" sz="1200" spc="15" dirty="0">
                <a:solidFill>
                  <a:srgbClr val="666667"/>
                </a:solidFill>
                <a:latin typeface="Catamaran"/>
                <a:cs typeface="Catamaran"/>
              </a:rPr>
              <a:t> primary</a:t>
            </a:r>
            <a:r>
              <a:rPr lang="en-US" sz="1200" spc="10" dirty="0">
                <a:solidFill>
                  <a:srgbClr val="666667"/>
                </a:solidFill>
                <a:latin typeface="Catamaran"/>
                <a:cs typeface="Catamaran"/>
              </a:rPr>
              <a:t> </a:t>
            </a:r>
            <a:r>
              <a:rPr lang="en-US" sz="1200" spc="15" dirty="0">
                <a:solidFill>
                  <a:srgbClr val="666667"/>
                </a:solidFill>
                <a:latin typeface="Catamaran"/>
                <a:cs typeface="Catamaran"/>
              </a:rPr>
              <a:t>industries. Before joining Nui, Jeppe </a:t>
            </a:r>
            <a:r>
              <a:rPr lang="en-US" sz="1200" spc="20" dirty="0">
                <a:solidFill>
                  <a:srgbClr val="666667"/>
                </a:solidFill>
                <a:latin typeface="Catamaran"/>
                <a:cs typeface="Catamaran"/>
              </a:rPr>
              <a:t>was a key </a:t>
            </a:r>
            <a:r>
              <a:rPr lang="en-US" sz="1200" spc="15" dirty="0">
                <a:solidFill>
                  <a:srgbClr val="666667"/>
                </a:solidFill>
                <a:latin typeface="Catamaran"/>
                <a:cs typeface="Catamaran"/>
              </a:rPr>
              <a:t>accounts </a:t>
            </a:r>
            <a:r>
              <a:rPr lang="en-US" sz="1200" spc="20" dirty="0">
                <a:solidFill>
                  <a:srgbClr val="666667"/>
                </a:solidFill>
                <a:latin typeface="Catamaran"/>
                <a:cs typeface="Catamaran"/>
              </a:rPr>
              <a:t>manager </a:t>
            </a:r>
            <a:r>
              <a:rPr lang="en-US" sz="1200" spc="15" dirty="0">
                <a:solidFill>
                  <a:srgbClr val="666667"/>
                </a:solidFill>
                <a:latin typeface="Catamaran"/>
                <a:cs typeface="Catamaran"/>
              </a:rPr>
              <a:t>at Arla </a:t>
            </a:r>
            <a:r>
              <a:rPr lang="en-US" sz="1200" spc="15" dirty="0" err="1">
                <a:solidFill>
                  <a:srgbClr val="666667"/>
                </a:solidFill>
                <a:latin typeface="Catamaran"/>
                <a:cs typeface="Catamaran"/>
              </a:rPr>
              <a:t>agriculturals</a:t>
            </a:r>
            <a:r>
              <a:rPr lang="en-US" sz="1200" spc="15" dirty="0">
                <a:solidFill>
                  <a:srgbClr val="666667"/>
                </a:solidFill>
                <a:latin typeface="Catamaran"/>
                <a:cs typeface="Catamaran"/>
              </a:rPr>
              <a:t>, </a:t>
            </a:r>
            <a:r>
              <a:rPr lang="en-US" sz="1200" spc="20" dirty="0">
                <a:solidFill>
                  <a:srgbClr val="666667"/>
                </a:solidFill>
                <a:latin typeface="Catamaran"/>
                <a:cs typeface="Catamaran"/>
              </a:rPr>
              <a:t>where he </a:t>
            </a:r>
            <a:r>
              <a:rPr lang="en-US" sz="1200" spc="15" dirty="0">
                <a:solidFill>
                  <a:srgbClr val="666667"/>
                </a:solidFill>
                <a:latin typeface="Catamaran"/>
                <a:cs typeface="Catamaran"/>
              </a:rPr>
              <a:t>played </a:t>
            </a:r>
            <a:r>
              <a:rPr lang="en-US" sz="1200" spc="20" dirty="0">
                <a:solidFill>
                  <a:srgbClr val="666667"/>
                </a:solidFill>
                <a:latin typeface="Catamaran"/>
                <a:cs typeface="Catamaran"/>
              </a:rPr>
              <a:t>a key </a:t>
            </a:r>
            <a:r>
              <a:rPr lang="en-US" sz="1200" spc="15" dirty="0">
                <a:solidFill>
                  <a:srgbClr val="666667"/>
                </a:solidFill>
                <a:latin typeface="Catamaran"/>
                <a:cs typeface="Catamaran"/>
              </a:rPr>
              <a:t>role in developing </a:t>
            </a:r>
            <a:r>
              <a:rPr lang="en-US" sz="1200" spc="20" dirty="0">
                <a:solidFill>
                  <a:srgbClr val="666667"/>
                </a:solidFill>
                <a:latin typeface="Catamaran"/>
                <a:cs typeface="Catamaran"/>
              </a:rPr>
              <a:t>and implementing </a:t>
            </a:r>
            <a:r>
              <a:rPr lang="en-US" sz="1200" spc="-315" dirty="0">
                <a:solidFill>
                  <a:srgbClr val="666667"/>
                </a:solidFill>
                <a:latin typeface="Catamaran"/>
                <a:cs typeface="Catamaran"/>
              </a:rPr>
              <a:t> </a:t>
            </a:r>
            <a:r>
              <a:rPr lang="en-US" sz="1200" spc="15" dirty="0">
                <a:solidFill>
                  <a:srgbClr val="666667"/>
                </a:solidFill>
                <a:latin typeface="Catamaran"/>
                <a:cs typeface="Catamaran"/>
              </a:rPr>
              <a:t>the</a:t>
            </a:r>
            <a:r>
              <a:rPr lang="en-US" sz="1200" spc="10" dirty="0">
                <a:solidFill>
                  <a:srgbClr val="666667"/>
                </a:solidFill>
                <a:latin typeface="Catamaran"/>
                <a:cs typeface="Catamaran"/>
              </a:rPr>
              <a:t> </a:t>
            </a:r>
            <a:r>
              <a:rPr lang="en-US" sz="1200" spc="15" dirty="0">
                <a:solidFill>
                  <a:srgbClr val="666667"/>
                </a:solidFill>
                <a:latin typeface="Catamaran"/>
                <a:cs typeface="Catamaran"/>
              </a:rPr>
              <a:t>Arla</a:t>
            </a:r>
            <a:r>
              <a:rPr lang="en-US" sz="1200" spc="10" dirty="0">
                <a:solidFill>
                  <a:srgbClr val="666667"/>
                </a:solidFill>
                <a:latin typeface="Catamaran"/>
                <a:cs typeface="Catamaran"/>
              </a:rPr>
              <a:t> </a:t>
            </a:r>
            <a:r>
              <a:rPr lang="en-US" sz="1200" spc="20" dirty="0">
                <a:solidFill>
                  <a:srgbClr val="666667"/>
                </a:solidFill>
                <a:latin typeface="Catamaran"/>
                <a:cs typeface="Catamaran"/>
              </a:rPr>
              <a:t>Cheese</a:t>
            </a:r>
            <a:r>
              <a:rPr lang="en-US" sz="1200" spc="15" dirty="0">
                <a:solidFill>
                  <a:srgbClr val="666667"/>
                </a:solidFill>
                <a:latin typeface="Catamaran"/>
                <a:cs typeface="Catamaran"/>
              </a:rPr>
              <a:t> online</a:t>
            </a:r>
            <a:r>
              <a:rPr lang="en-US" sz="1200" spc="10" dirty="0">
                <a:solidFill>
                  <a:srgbClr val="666667"/>
                </a:solidFill>
                <a:latin typeface="Catamaran"/>
                <a:cs typeface="Catamaran"/>
              </a:rPr>
              <a:t> </a:t>
            </a:r>
            <a:r>
              <a:rPr lang="en-US" sz="1200" spc="15" dirty="0">
                <a:solidFill>
                  <a:srgbClr val="666667"/>
                </a:solidFill>
                <a:latin typeface="Catamaran"/>
                <a:cs typeface="Catamaran"/>
              </a:rPr>
              <a:t>trading platform.</a:t>
            </a:r>
            <a:endParaRPr lang="en-US" sz="1200" dirty="0">
              <a:latin typeface="Catamaran"/>
              <a:cs typeface="Catamaran"/>
            </a:endParaRPr>
          </a:p>
        </p:txBody>
      </p:sp>
      <p:sp>
        <p:nvSpPr>
          <p:cNvPr id="16" name="TextBox 15">
            <a:extLst>
              <a:ext uri="{FF2B5EF4-FFF2-40B4-BE49-F238E27FC236}">
                <a16:creationId xmlns:a16="http://schemas.microsoft.com/office/drawing/2014/main" id="{4F81B98C-36D7-423C-9118-C9D0D0206616}"/>
              </a:ext>
            </a:extLst>
          </p:cNvPr>
          <p:cNvSpPr txBox="1"/>
          <p:nvPr/>
        </p:nvSpPr>
        <p:spPr>
          <a:xfrm>
            <a:off x="7747811" y="2590666"/>
            <a:ext cx="5477619" cy="1386598"/>
          </a:xfrm>
          <a:prstGeom prst="rect">
            <a:avLst/>
          </a:prstGeom>
          <a:noFill/>
        </p:spPr>
        <p:txBody>
          <a:bodyPr wrap="square">
            <a:spAutoFit/>
          </a:bodyPr>
          <a:lstStyle/>
          <a:p>
            <a:pPr marL="12700">
              <a:lnSpc>
                <a:spcPct val="100000"/>
              </a:lnSpc>
            </a:pPr>
            <a:r>
              <a:rPr lang="en-US" sz="1400" b="1" spc="20" dirty="0">
                <a:latin typeface="Catamaran-SemiBold"/>
                <a:cs typeface="Catamaran-SemiBold"/>
              </a:rPr>
              <a:t>Jonathan</a:t>
            </a:r>
            <a:r>
              <a:rPr lang="en-US" sz="1400" b="1" spc="-5" dirty="0">
                <a:latin typeface="Catamaran-SemiBold"/>
                <a:cs typeface="Catamaran-SemiBold"/>
              </a:rPr>
              <a:t> </a:t>
            </a:r>
            <a:r>
              <a:rPr lang="en-US" sz="1400" b="1" spc="20" dirty="0">
                <a:latin typeface="Catamaran-SemiBold"/>
                <a:cs typeface="Catamaran-SemiBold"/>
              </a:rPr>
              <a:t>Spurway</a:t>
            </a:r>
            <a:r>
              <a:rPr lang="en-US" sz="1400" b="1" spc="325" dirty="0">
                <a:latin typeface="Catamaran-SemiBold"/>
                <a:cs typeface="Catamaran-SemiBold"/>
              </a:rPr>
              <a:t> </a:t>
            </a:r>
            <a:r>
              <a:rPr lang="en-US" sz="1100" spc="10" dirty="0">
                <a:solidFill>
                  <a:srgbClr val="666666"/>
                </a:solidFill>
                <a:latin typeface="Catamaran"/>
                <a:cs typeface="Catamaran"/>
              </a:rPr>
              <a:t>/</a:t>
            </a:r>
            <a:r>
              <a:rPr lang="en-US" sz="1100" dirty="0">
                <a:solidFill>
                  <a:srgbClr val="666666"/>
                </a:solidFill>
                <a:latin typeface="Catamaran"/>
                <a:cs typeface="Catamaran"/>
              </a:rPr>
              <a:t> </a:t>
            </a:r>
            <a:r>
              <a:rPr lang="en-US" sz="1000" spc="10" dirty="0">
                <a:solidFill>
                  <a:srgbClr val="666666"/>
                </a:solidFill>
                <a:latin typeface="Catamaran"/>
                <a:cs typeface="Catamaran"/>
              </a:rPr>
              <a:t>Americas - Lead</a:t>
            </a:r>
            <a:endParaRPr lang="en-US" sz="1000" dirty="0">
              <a:latin typeface="Catamaran"/>
              <a:cs typeface="Catamaran"/>
            </a:endParaRPr>
          </a:p>
          <a:p>
            <a:pPr marL="12700" marR="88265" algn="just">
              <a:lnSpc>
                <a:spcPct val="107200"/>
              </a:lnSpc>
            </a:pPr>
            <a:r>
              <a:rPr lang="en-US" sz="1100" spc="15" dirty="0">
                <a:solidFill>
                  <a:srgbClr val="666667"/>
                </a:solidFill>
                <a:latin typeface="Catamaran"/>
                <a:cs typeface="Catamaran"/>
              </a:rPr>
              <a:t>Jonathan </a:t>
            </a:r>
            <a:r>
              <a:rPr lang="en-US" sz="1100" spc="10" dirty="0">
                <a:solidFill>
                  <a:srgbClr val="666667"/>
                </a:solidFill>
                <a:latin typeface="Catamaran"/>
                <a:cs typeface="Catamaran"/>
              </a:rPr>
              <a:t>is </a:t>
            </a:r>
            <a:r>
              <a:rPr lang="en-US" sz="1100" spc="20" dirty="0">
                <a:solidFill>
                  <a:srgbClr val="666667"/>
                </a:solidFill>
                <a:latin typeface="Catamaran"/>
                <a:cs typeface="Catamaran"/>
              </a:rPr>
              <a:t>based </a:t>
            </a:r>
            <a:r>
              <a:rPr lang="en-US" sz="1100" spc="15" dirty="0">
                <a:solidFill>
                  <a:srgbClr val="666667"/>
                </a:solidFill>
                <a:latin typeface="Catamaran"/>
                <a:cs typeface="Catamaran"/>
              </a:rPr>
              <a:t>in Seattle, </a:t>
            </a:r>
            <a:r>
              <a:rPr lang="en-US" sz="1100" spc="20" dirty="0">
                <a:solidFill>
                  <a:srgbClr val="666667"/>
                </a:solidFill>
                <a:latin typeface="Catamaran"/>
                <a:cs typeface="Catamaran"/>
              </a:rPr>
              <a:t>Washington and </a:t>
            </a:r>
            <a:r>
              <a:rPr lang="en-US" sz="1100" spc="10" dirty="0">
                <a:solidFill>
                  <a:srgbClr val="666667"/>
                </a:solidFill>
                <a:latin typeface="Catamaran"/>
                <a:cs typeface="Catamaran"/>
              </a:rPr>
              <a:t>is </a:t>
            </a:r>
            <a:r>
              <a:rPr lang="en-US" sz="1100" spc="20" dirty="0">
                <a:solidFill>
                  <a:srgbClr val="666667"/>
                </a:solidFill>
                <a:latin typeface="Catamaran"/>
                <a:cs typeface="Catamaran"/>
              </a:rPr>
              <a:t>heading up </a:t>
            </a:r>
            <a:r>
              <a:rPr lang="en-US" sz="1100" spc="15" dirty="0">
                <a:solidFill>
                  <a:srgbClr val="666667"/>
                </a:solidFill>
                <a:latin typeface="Catamaran"/>
                <a:cs typeface="Catamaran"/>
              </a:rPr>
              <a:t>Sales for </a:t>
            </a:r>
            <a:r>
              <a:rPr lang="en-US" sz="1100" spc="20" dirty="0">
                <a:solidFill>
                  <a:srgbClr val="666667"/>
                </a:solidFill>
                <a:latin typeface="Catamaran"/>
                <a:cs typeface="Catamaran"/>
              </a:rPr>
              <a:t>Nui </a:t>
            </a:r>
            <a:r>
              <a:rPr lang="en-US" sz="1100" spc="15" dirty="0">
                <a:solidFill>
                  <a:srgbClr val="666667"/>
                </a:solidFill>
                <a:latin typeface="Catamaran"/>
                <a:cs typeface="Catamaran"/>
              </a:rPr>
              <a:t>with </a:t>
            </a:r>
            <a:r>
              <a:rPr lang="en-US" sz="1100" spc="20" dirty="0">
                <a:solidFill>
                  <a:srgbClr val="666667"/>
                </a:solidFill>
                <a:latin typeface="Catamaran"/>
                <a:cs typeface="Catamaran"/>
              </a:rPr>
              <a:t>a </a:t>
            </a:r>
            <a:r>
              <a:rPr lang="en-US" sz="1100" spc="15" dirty="0">
                <a:solidFill>
                  <a:srgbClr val="666667"/>
                </a:solidFill>
                <a:latin typeface="Catamaran"/>
                <a:cs typeface="Catamaran"/>
              </a:rPr>
              <a:t>strong focus </a:t>
            </a:r>
            <a:r>
              <a:rPr lang="en-US" sz="1100" spc="20" dirty="0">
                <a:solidFill>
                  <a:srgbClr val="666667"/>
                </a:solidFill>
                <a:latin typeface="Catamaran"/>
                <a:cs typeface="Catamaran"/>
              </a:rPr>
              <a:t>on North </a:t>
            </a:r>
            <a:r>
              <a:rPr lang="en-US" sz="1100" spc="15" dirty="0">
                <a:solidFill>
                  <a:srgbClr val="666667"/>
                </a:solidFill>
                <a:latin typeface="Catamaran"/>
                <a:cs typeface="Catamaran"/>
              </a:rPr>
              <a:t>America. Jonathan</a:t>
            </a:r>
            <a:r>
              <a:rPr lang="en-US" sz="1100" spc="10" dirty="0">
                <a:solidFill>
                  <a:srgbClr val="666667"/>
                </a:solidFill>
                <a:latin typeface="Catamaran"/>
                <a:cs typeface="Catamaran"/>
              </a:rPr>
              <a:t> </a:t>
            </a:r>
            <a:r>
              <a:rPr lang="en-US" sz="1100" spc="20" dirty="0">
                <a:solidFill>
                  <a:srgbClr val="666667"/>
                </a:solidFill>
                <a:latin typeface="Catamaran"/>
                <a:cs typeface="Catamaran"/>
              </a:rPr>
              <a:t>has</a:t>
            </a:r>
            <a:r>
              <a:rPr lang="en-US" sz="1100" spc="10" dirty="0">
                <a:solidFill>
                  <a:srgbClr val="666667"/>
                </a:solidFill>
                <a:latin typeface="Catamaran"/>
                <a:cs typeface="Catamaran"/>
              </a:rPr>
              <a:t> </a:t>
            </a:r>
            <a:r>
              <a:rPr lang="en-US" sz="1100" spc="20" dirty="0">
                <a:solidFill>
                  <a:srgbClr val="666667"/>
                </a:solidFill>
                <a:latin typeface="Catamaran"/>
                <a:cs typeface="Catamaran"/>
              </a:rPr>
              <a:t>more</a:t>
            </a:r>
            <a:r>
              <a:rPr lang="en-US" sz="1100" spc="10" dirty="0">
                <a:solidFill>
                  <a:srgbClr val="666667"/>
                </a:solidFill>
                <a:latin typeface="Catamaran"/>
                <a:cs typeface="Catamaran"/>
              </a:rPr>
              <a:t> </a:t>
            </a:r>
            <a:r>
              <a:rPr lang="en-US" sz="1100" spc="20" dirty="0">
                <a:solidFill>
                  <a:srgbClr val="666667"/>
                </a:solidFill>
                <a:latin typeface="Catamaran"/>
                <a:cs typeface="Catamaran"/>
              </a:rPr>
              <a:t>than</a:t>
            </a:r>
            <a:r>
              <a:rPr lang="en-US" sz="1100" spc="10" dirty="0">
                <a:solidFill>
                  <a:srgbClr val="666667"/>
                </a:solidFill>
                <a:latin typeface="Catamaran"/>
                <a:cs typeface="Catamaran"/>
              </a:rPr>
              <a:t> </a:t>
            </a:r>
            <a:r>
              <a:rPr lang="en-US" sz="1100" spc="15" dirty="0">
                <a:solidFill>
                  <a:srgbClr val="666667"/>
                </a:solidFill>
                <a:latin typeface="Catamaran"/>
                <a:cs typeface="Catamaran"/>
              </a:rPr>
              <a:t>17</a:t>
            </a:r>
            <a:r>
              <a:rPr lang="en-US" sz="1100" spc="10" dirty="0">
                <a:solidFill>
                  <a:srgbClr val="666667"/>
                </a:solidFill>
                <a:latin typeface="Catamaran"/>
                <a:cs typeface="Catamaran"/>
              </a:rPr>
              <a:t> </a:t>
            </a:r>
            <a:r>
              <a:rPr lang="en-US" sz="1100" spc="15" dirty="0">
                <a:solidFill>
                  <a:srgbClr val="666667"/>
                </a:solidFill>
                <a:latin typeface="Catamaran"/>
                <a:cs typeface="Catamaran"/>
              </a:rPr>
              <a:t>years</a:t>
            </a:r>
            <a:r>
              <a:rPr lang="en-US" sz="1100" spc="-315" dirty="0">
                <a:solidFill>
                  <a:srgbClr val="666667"/>
                </a:solidFill>
                <a:latin typeface="Catamaran"/>
                <a:cs typeface="Catamaran"/>
              </a:rPr>
              <a:t> </a:t>
            </a:r>
            <a:r>
              <a:rPr lang="en-US" sz="1100" spc="15" dirty="0">
                <a:solidFill>
                  <a:srgbClr val="666667"/>
                </a:solidFill>
                <a:latin typeface="Catamaran"/>
                <a:cs typeface="Catamaran"/>
              </a:rPr>
              <a:t>of</a:t>
            </a:r>
            <a:r>
              <a:rPr lang="en-US" sz="1100" spc="-35" dirty="0">
                <a:solidFill>
                  <a:srgbClr val="666667"/>
                </a:solidFill>
                <a:latin typeface="Catamaran"/>
                <a:cs typeface="Catamaran"/>
              </a:rPr>
              <a:t> </a:t>
            </a:r>
            <a:r>
              <a:rPr lang="en-US" sz="1100" spc="15" dirty="0">
                <a:solidFill>
                  <a:srgbClr val="666667"/>
                </a:solidFill>
                <a:latin typeface="Catamaran"/>
                <a:cs typeface="Catamaran"/>
              </a:rPr>
              <a:t>experience</a:t>
            </a:r>
            <a:r>
              <a:rPr lang="en-US" sz="1100" spc="-30" dirty="0">
                <a:solidFill>
                  <a:srgbClr val="666667"/>
                </a:solidFill>
                <a:latin typeface="Catamaran"/>
                <a:cs typeface="Catamaran"/>
              </a:rPr>
              <a:t> </a:t>
            </a:r>
            <a:r>
              <a:rPr lang="en-US" sz="1100" spc="15" dirty="0">
                <a:solidFill>
                  <a:srgbClr val="666667"/>
                </a:solidFill>
                <a:latin typeface="Catamaran"/>
                <a:cs typeface="Catamaran"/>
              </a:rPr>
              <a:t>in</a:t>
            </a:r>
            <a:r>
              <a:rPr lang="en-US" sz="1100" spc="-30" dirty="0">
                <a:solidFill>
                  <a:srgbClr val="666667"/>
                </a:solidFill>
                <a:latin typeface="Catamaran"/>
                <a:cs typeface="Catamaran"/>
              </a:rPr>
              <a:t> </a:t>
            </a:r>
            <a:r>
              <a:rPr lang="en-US" sz="1100" spc="15" dirty="0">
                <a:solidFill>
                  <a:srgbClr val="666667"/>
                </a:solidFill>
                <a:latin typeface="Catamaran"/>
                <a:cs typeface="Catamaran"/>
              </a:rPr>
              <a:t>the</a:t>
            </a:r>
            <a:r>
              <a:rPr lang="en-US" sz="1100" spc="-30" dirty="0">
                <a:solidFill>
                  <a:srgbClr val="666667"/>
                </a:solidFill>
                <a:latin typeface="Catamaran"/>
                <a:cs typeface="Catamaran"/>
              </a:rPr>
              <a:t> </a:t>
            </a:r>
            <a:r>
              <a:rPr lang="en-US" sz="1100" spc="20" dirty="0">
                <a:solidFill>
                  <a:srgbClr val="666667"/>
                </a:solidFill>
                <a:latin typeface="Catamaran"/>
                <a:cs typeface="Catamaran"/>
              </a:rPr>
              <a:t>agricultural</a:t>
            </a:r>
            <a:r>
              <a:rPr lang="en-US" sz="1100" spc="-30" dirty="0">
                <a:solidFill>
                  <a:srgbClr val="666667"/>
                </a:solidFill>
                <a:latin typeface="Catamaran"/>
                <a:cs typeface="Catamaran"/>
              </a:rPr>
              <a:t> </a:t>
            </a:r>
            <a:r>
              <a:rPr lang="en-US" sz="1100" spc="20" dirty="0">
                <a:solidFill>
                  <a:srgbClr val="666667"/>
                </a:solidFill>
                <a:latin typeface="Catamaran"/>
                <a:cs typeface="Catamaran"/>
              </a:rPr>
              <a:t>and</a:t>
            </a:r>
            <a:r>
              <a:rPr lang="en-US" sz="1100" spc="-30" dirty="0">
                <a:solidFill>
                  <a:srgbClr val="666667"/>
                </a:solidFill>
                <a:latin typeface="Catamaran"/>
                <a:cs typeface="Catamaran"/>
              </a:rPr>
              <a:t> </a:t>
            </a:r>
            <a:r>
              <a:rPr lang="en-US" sz="1100" spc="15" dirty="0">
                <a:solidFill>
                  <a:srgbClr val="666667"/>
                </a:solidFill>
                <a:latin typeface="Catamaran"/>
                <a:cs typeface="Catamaran"/>
              </a:rPr>
              <a:t>value-added</a:t>
            </a:r>
            <a:r>
              <a:rPr lang="en-US" sz="1100" spc="-30" dirty="0">
                <a:solidFill>
                  <a:srgbClr val="666667"/>
                </a:solidFill>
                <a:latin typeface="Catamaran"/>
                <a:cs typeface="Catamaran"/>
              </a:rPr>
              <a:t> </a:t>
            </a:r>
            <a:r>
              <a:rPr lang="en-US" sz="1100" spc="15" dirty="0">
                <a:solidFill>
                  <a:srgbClr val="666667"/>
                </a:solidFill>
                <a:latin typeface="Catamaran"/>
                <a:cs typeface="Catamaran"/>
              </a:rPr>
              <a:t>ingredients</a:t>
            </a:r>
            <a:r>
              <a:rPr lang="en-US" sz="1100" spc="-30" dirty="0">
                <a:solidFill>
                  <a:srgbClr val="666667"/>
                </a:solidFill>
                <a:latin typeface="Catamaran"/>
                <a:cs typeface="Catamaran"/>
              </a:rPr>
              <a:t> </a:t>
            </a:r>
            <a:r>
              <a:rPr lang="en-US" sz="1100" spc="15" dirty="0">
                <a:solidFill>
                  <a:srgbClr val="666667"/>
                </a:solidFill>
                <a:latin typeface="Catamaran"/>
                <a:cs typeface="Catamaran"/>
              </a:rPr>
              <a:t>sector.</a:t>
            </a:r>
            <a:r>
              <a:rPr lang="en-US" sz="1100" spc="-30" dirty="0">
                <a:solidFill>
                  <a:srgbClr val="666667"/>
                </a:solidFill>
                <a:latin typeface="Catamaran"/>
                <a:cs typeface="Catamaran"/>
              </a:rPr>
              <a:t> </a:t>
            </a:r>
            <a:r>
              <a:rPr lang="en-US" sz="1100" spc="20" dirty="0">
                <a:solidFill>
                  <a:srgbClr val="666667"/>
                </a:solidFill>
                <a:latin typeface="Catamaran"/>
                <a:cs typeface="Catamaran"/>
              </a:rPr>
              <a:t>From</a:t>
            </a:r>
            <a:r>
              <a:rPr lang="en-US" sz="1100" spc="-30" dirty="0">
                <a:solidFill>
                  <a:srgbClr val="666667"/>
                </a:solidFill>
                <a:latin typeface="Catamaran"/>
                <a:cs typeface="Catamaran"/>
              </a:rPr>
              <a:t> </a:t>
            </a:r>
            <a:r>
              <a:rPr lang="en-US" sz="1100" spc="15" dirty="0">
                <a:solidFill>
                  <a:srgbClr val="666667"/>
                </a:solidFill>
                <a:latin typeface="Catamaran"/>
                <a:cs typeface="Catamaran"/>
              </a:rPr>
              <a:t>Auckland,</a:t>
            </a:r>
            <a:r>
              <a:rPr lang="en-US" sz="1100" spc="-30" dirty="0">
                <a:solidFill>
                  <a:srgbClr val="666667"/>
                </a:solidFill>
                <a:latin typeface="Catamaran"/>
                <a:cs typeface="Catamaran"/>
              </a:rPr>
              <a:t> </a:t>
            </a:r>
            <a:r>
              <a:rPr lang="en-US" sz="1100" spc="25" dirty="0">
                <a:solidFill>
                  <a:srgbClr val="666667"/>
                </a:solidFill>
                <a:latin typeface="Catamaran"/>
                <a:cs typeface="Catamaran"/>
              </a:rPr>
              <a:t>New</a:t>
            </a:r>
            <a:r>
              <a:rPr lang="en-US" sz="1100" spc="-30" dirty="0">
                <a:solidFill>
                  <a:srgbClr val="666667"/>
                </a:solidFill>
                <a:latin typeface="Catamaran"/>
                <a:cs typeface="Catamaran"/>
              </a:rPr>
              <a:t> </a:t>
            </a:r>
            <a:r>
              <a:rPr lang="en-US" sz="1100" spc="15" dirty="0">
                <a:solidFill>
                  <a:srgbClr val="666667"/>
                </a:solidFill>
                <a:latin typeface="Catamaran"/>
                <a:cs typeface="Catamaran"/>
              </a:rPr>
              <a:t>Zealand,</a:t>
            </a:r>
            <a:r>
              <a:rPr lang="en-US" sz="1100" spc="-30" dirty="0">
                <a:solidFill>
                  <a:srgbClr val="666667"/>
                </a:solidFill>
                <a:latin typeface="Catamaran"/>
                <a:cs typeface="Catamaran"/>
              </a:rPr>
              <a:t> </a:t>
            </a:r>
            <a:r>
              <a:rPr lang="en-US" sz="1100" spc="15" dirty="0">
                <a:solidFill>
                  <a:srgbClr val="666667"/>
                </a:solidFill>
                <a:latin typeface="Catamaran"/>
                <a:cs typeface="Catamaran"/>
              </a:rPr>
              <a:t>Jonathan started his career in the Dairy industry working for Fonterra </a:t>
            </a:r>
            <a:r>
              <a:rPr lang="en-US" sz="1100" spc="20" dirty="0">
                <a:solidFill>
                  <a:srgbClr val="666667"/>
                </a:solidFill>
                <a:latin typeface="Catamaran"/>
                <a:cs typeface="Catamaran"/>
              </a:rPr>
              <a:t> Group</a:t>
            </a:r>
            <a:r>
              <a:rPr lang="en-US" sz="1100" dirty="0">
                <a:solidFill>
                  <a:srgbClr val="666667"/>
                </a:solidFill>
                <a:latin typeface="Catamaran"/>
                <a:cs typeface="Catamaran"/>
              </a:rPr>
              <a:t> </a:t>
            </a:r>
            <a:r>
              <a:rPr lang="en-US" sz="1100" spc="15" dirty="0">
                <a:solidFill>
                  <a:srgbClr val="666667"/>
                </a:solidFill>
                <a:latin typeface="Catamaran"/>
                <a:cs typeface="Catamaran"/>
              </a:rPr>
              <a:t>Cooperative.</a:t>
            </a:r>
            <a:r>
              <a:rPr lang="en-US" sz="1100" dirty="0">
                <a:latin typeface="Catamaran"/>
                <a:cs typeface="Catamaran"/>
              </a:rPr>
              <a:t> </a:t>
            </a:r>
            <a:r>
              <a:rPr lang="en-US" sz="1100" spc="15" dirty="0">
                <a:solidFill>
                  <a:srgbClr val="666667"/>
                </a:solidFill>
                <a:latin typeface="Catamaran"/>
                <a:cs typeface="Catamaran"/>
              </a:rPr>
              <a:t>While</a:t>
            </a:r>
            <a:r>
              <a:rPr lang="en-US" sz="1100" spc="-20" dirty="0">
                <a:solidFill>
                  <a:srgbClr val="666667"/>
                </a:solidFill>
                <a:latin typeface="Catamaran"/>
                <a:cs typeface="Catamaran"/>
              </a:rPr>
              <a:t> </a:t>
            </a:r>
            <a:r>
              <a:rPr lang="en-US" sz="1100" spc="15" dirty="0">
                <a:solidFill>
                  <a:srgbClr val="666667"/>
                </a:solidFill>
                <a:latin typeface="Catamaran"/>
                <a:cs typeface="Catamaran"/>
              </a:rPr>
              <a:t>at</a:t>
            </a:r>
            <a:r>
              <a:rPr lang="en-US" sz="1100" spc="-15" dirty="0">
                <a:solidFill>
                  <a:srgbClr val="666667"/>
                </a:solidFill>
                <a:latin typeface="Catamaran"/>
                <a:cs typeface="Catamaran"/>
              </a:rPr>
              <a:t> </a:t>
            </a:r>
            <a:r>
              <a:rPr lang="en-US" sz="1100" spc="15" dirty="0">
                <a:solidFill>
                  <a:srgbClr val="666667"/>
                </a:solidFill>
                <a:latin typeface="Catamaran"/>
                <a:cs typeface="Catamaran"/>
              </a:rPr>
              <a:t>Fonterra,</a:t>
            </a:r>
            <a:r>
              <a:rPr lang="en-US" sz="1100" spc="-15" dirty="0">
                <a:solidFill>
                  <a:srgbClr val="666667"/>
                </a:solidFill>
                <a:latin typeface="Catamaran"/>
                <a:cs typeface="Catamaran"/>
              </a:rPr>
              <a:t> </a:t>
            </a:r>
            <a:r>
              <a:rPr lang="en-US" sz="1100" spc="15" dirty="0">
                <a:solidFill>
                  <a:srgbClr val="666667"/>
                </a:solidFill>
                <a:latin typeface="Catamaran"/>
                <a:cs typeface="Catamaran"/>
              </a:rPr>
              <a:t>Jonathan</a:t>
            </a:r>
            <a:r>
              <a:rPr lang="en-US" sz="1100" spc="-15" dirty="0">
                <a:solidFill>
                  <a:srgbClr val="666667"/>
                </a:solidFill>
                <a:latin typeface="Catamaran"/>
                <a:cs typeface="Catamaran"/>
              </a:rPr>
              <a:t> </a:t>
            </a:r>
            <a:r>
              <a:rPr lang="en-US" sz="1100" spc="20" dirty="0">
                <a:solidFill>
                  <a:srgbClr val="666667"/>
                </a:solidFill>
                <a:latin typeface="Catamaran"/>
                <a:cs typeface="Catamaran"/>
              </a:rPr>
              <a:t>worked</a:t>
            </a:r>
            <a:r>
              <a:rPr lang="en-US" sz="1100" spc="-15" dirty="0">
                <a:solidFill>
                  <a:srgbClr val="666667"/>
                </a:solidFill>
                <a:latin typeface="Catamaran"/>
                <a:cs typeface="Catamaran"/>
              </a:rPr>
              <a:t> </a:t>
            </a:r>
            <a:r>
              <a:rPr lang="en-US" sz="1100" spc="15" dirty="0">
                <a:solidFill>
                  <a:srgbClr val="666667"/>
                </a:solidFill>
                <a:latin typeface="Catamaran"/>
                <a:cs typeface="Catamaran"/>
              </a:rPr>
              <a:t>across</a:t>
            </a:r>
            <a:r>
              <a:rPr lang="en-US" sz="1100" spc="-15" dirty="0">
                <a:solidFill>
                  <a:srgbClr val="666667"/>
                </a:solidFill>
                <a:latin typeface="Catamaran"/>
                <a:cs typeface="Catamaran"/>
              </a:rPr>
              <a:t> </a:t>
            </a:r>
            <a:r>
              <a:rPr lang="en-US" sz="1100" spc="15" dirty="0">
                <a:solidFill>
                  <a:srgbClr val="666667"/>
                </a:solidFill>
                <a:latin typeface="Catamaran"/>
                <a:cs typeface="Catamaran"/>
              </a:rPr>
              <a:t>the</a:t>
            </a:r>
            <a:r>
              <a:rPr lang="en-US" sz="1100" spc="-15" dirty="0">
                <a:solidFill>
                  <a:srgbClr val="666667"/>
                </a:solidFill>
                <a:latin typeface="Catamaran"/>
                <a:cs typeface="Catamaran"/>
              </a:rPr>
              <a:t> </a:t>
            </a:r>
            <a:r>
              <a:rPr lang="en-US" sz="1100" spc="15" dirty="0">
                <a:solidFill>
                  <a:srgbClr val="666667"/>
                </a:solidFill>
                <a:latin typeface="Catamaran"/>
                <a:cs typeface="Catamaran"/>
              </a:rPr>
              <a:t>globe</a:t>
            </a:r>
            <a:r>
              <a:rPr lang="en-US" sz="1100" spc="-15" dirty="0">
                <a:solidFill>
                  <a:srgbClr val="666667"/>
                </a:solidFill>
                <a:latin typeface="Catamaran"/>
                <a:cs typeface="Catamaran"/>
              </a:rPr>
              <a:t> </a:t>
            </a:r>
            <a:r>
              <a:rPr lang="en-US" sz="1100" spc="15" dirty="0">
                <a:solidFill>
                  <a:srgbClr val="666667"/>
                </a:solidFill>
                <a:latin typeface="Catamaran"/>
                <a:cs typeface="Catamaran"/>
              </a:rPr>
              <a:t>in</a:t>
            </a:r>
            <a:r>
              <a:rPr lang="en-US" sz="1100" spc="-20" dirty="0">
                <a:solidFill>
                  <a:srgbClr val="666667"/>
                </a:solidFill>
                <a:latin typeface="Catamaran"/>
                <a:cs typeface="Catamaran"/>
              </a:rPr>
              <a:t> </a:t>
            </a:r>
            <a:r>
              <a:rPr lang="en-US" sz="1100" spc="15" dirty="0">
                <a:solidFill>
                  <a:srgbClr val="666667"/>
                </a:solidFill>
                <a:latin typeface="Catamaran"/>
                <a:cs typeface="Catamaran"/>
              </a:rPr>
              <a:t>technical</a:t>
            </a:r>
            <a:r>
              <a:rPr lang="en-US" sz="1100" spc="-15" dirty="0">
                <a:solidFill>
                  <a:srgbClr val="666667"/>
                </a:solidFill>
                <a:latin typeface="Catamaran"/>
                <a:cs typeface="Catamaran"/>
              </a:rPr>
              <a:t> </a:t>
            </a:r>
            <a:r>
              <a:rPr lang="en-US" sz="1100" spc="20" dirty="0">
                <a:solidFill>
                  <a:srgbClr val="666667"/>
                </a:solidFill>
                <a:latin typeface="Catamaran"/>
                <a:cs typeface="Catamaran"/>
              </a:rPr>
              <a:t>and</a:t>
            </a:r>
            <a:r>
              <a:rPr lang="en-US" sz="1100" spc="-15" dirty="0">
                <a:solidFill>
                  <a:srgbClr val="666667"/>
                </a:solidFill>
                <a:latin typeface="Catamaran"/>
                <a:cs typeface="Catamaran"/>
              </a:rPr>
              <a:t> </a:t>
            </a:r>
            <a:r>
              <a:rPr lang="en-US" sz="1100" spc="20" dirty="0">
                <a:solidFill>
                  <a:srgbClr val="666667"/>
                </a:solidFill>
                <a:latin typeface="Catamaran"/>
                <a:cs typeface="Catamaran"/>
              </a:rPr>
              <a:t>commercial</a:t>
            </a:r>
            <a:r>
              <a:rPr lang="en-US" sz="1100" spc="-15" dirty="0">
                <a:solidFill>
                  <a:srgbClr val="666667"/>
                </a:solidFill>
                <a:latin typeface="Catamaran"/>
                <a:cs typeface="Catamaran"/>
              </a:rPr>
              <a:t> </a:t>
            </a:r>
            <a:r>
              <a:rPr lang="en-US" sz="1100" spc="15" dirty="0">
                <a:solidFill>
                  <a:srgbClr val="666667"/>
                </a:solidFill>
                <a:latin typeface="Catamaran"/>
                <a:cs typeface="Catamaran"/>
              </a:rPr>
              <a:t>capacities,</a:t>
            </a:r>
            <a:r>
              <a:rPr lang="en-US" sz="1100" spc="-15" dirty="0">
                <a:solidFill>
                  <a:srgbClr val="666667"/>
                </a:solidFill>
                <a:latin typeface="Catamaran"/>
                <a:cs typeface="Catamaran"/>
              </a:rPr>
              <a:t> </a:t>
            </a:r>
            <a:r>
              <a:rPr lang="en-US" sz="1100" spc="20" dirty="0">
                <a:solidFill>
                  <a:srgbClr val="666667"/>
                </a:solidFill>
                <a:latin typeface="Catamaran"/>
                <a:cs typeface="Catamaran"/>
              </a:rPr>
              <a:t>spending</a:t>
            </a:r>
            <a:r>
              <a:rPr lang="en-US" sz="1100" spc="-15" dirty="0">
                <a:solidFill>
                  <a:srgbClr val="666667"/>
                </a:solidFill>
                <a:latin typeface="Catamaran"/>
                <a:cs typeface="Catamaran"/>
              </a:rPr>
              <a:t> </a:t>
            </a:r>
            <a:r>
              <a:rPr lang="en-US" sz="1100" spc="15" dirty="0">
                <a:solidFill>
                  <a:srgbClr val="666667"/>
                </a:solidFill>
                <a:latin typeface="Catamaran"/>
                <a:cs typeface="Catamaran"/>
              </a:rPr>
              <a:t>time</a:t>
            </a:r>
            <a:r>
              <a:rPr lang="en-US" sz="1100" spc="-15" dirty="0">
                <a:solidFill>
                  <a:srgbClr val="666667"/>
                </a:solidFill>
                <a:latin typeface="Catamaran"/>
                <a:cs typeface="Catamaran"/>
              </a:rPr>
              <a:t> </a:t>
            </a:r>
            <a:r>
              <a:rPr lang="en-US" sz="1100" spc="15" dirty="0">
                <a:solidFill>
                  <a:srgbClr val="666667"/>
                </a:solidFill>
                <a:latin typeface="Catamaran"/>
                <a:cs typeface="Catamaran"/>
              </a:rPr>
              <a:t>in</a:t>
            </a:r>
            <a:r>
              <a:rPr lang="en-US" sz="1100" spc="-15" dirty="0">
                <a:solidFill>
                  <a:srgbClr val="666667"/>
                </a:solidFill>
                <a:latin typeface="Catamaran"/>
                <a:cs typeface="Catamaran"/>
              </a:rPr>
              <a:t> </a:t>
            </a:r>
            <a:r>
              <a:rPr lang="en-US" sz="1100" spc="15" dirty="0">
                <a:solidFill>
                  <a:srgbClr val="666667"/>
                </a:solidFill>
                <a:latin typeface="Catamaran"/>
                <a:cs typeface="Catamaran"/>
              </a:rPr>
              <a:t>the</a:t>
            </a:r>
            <a:r>
              <a:rPr lang="en-US" sz="1100" spc="-20" dirty="0">
                <a:solidFill>
                  <a:srgbClr val="666667"/>
                </a:solidFill>
                <a:latin typeface="Catamaran"/>
                <a:cs typeface="Catamaran"/>
              </a:rPr>
              <a:t> </a:t>
            </a:r>
            <a:r>
              <a:rPr lang="en-US" sz="1100" spc="15" dirty="0">
                <a:solidFill>
                  <a:srgbClr val="666667"/>
                </a:solidFill>
                <a:latin typeface="Catamaran"/>
                <a:cs typeface="Catamaran"/>
              </a:rPr>
              <a:t>Americas,</a:t>
            </a:r>
            <a:r>
              <a:rPr lang="en-US" sz="1100" spc="-15" dirty="0">
                <a:solidFill>
                  <a:srgbClr val="666667"/>
                </a:solidFill>
                <a:latin typeface="Catamaran"/>
                <a:cs typeface="Catamaran"/>
              </a:rPr>
              <a:t> </a:t>
            </a:r>
            <a:r>
              <a:rPr lang="en-US" sz="1100" spc="20" dirty="0">
                <a:solidFill>
                  <a:srgbClr val="666667"/>
                </a:solidFill>
                <a:latin typeface="Catamaran"/>
                <a:cs typeface="Catamaran"/>
              </a:rPr>
              <a:t>North </a:t>
            </a:r>
            <a:r>
              <a:rPr lang="en-US" sz="1100" spc="15" dirty="0">
                <a:solidFill>
                  <a:srgbClr val="666667"/>
                </a:solidFill>
                <a:latin typeface="Catamaran"/>
                <a:cs typeface="Catamaran"/>
              </a:rPr>
              <a:t>Asia,</a:t>
            </a:r>
            <a:r>
              <a:rPr lang="en-US" sz="1100" dirty="0">
                <a:solidFill>
                  <a:srgbClr val="666667"/>
                </a:solidFill>
                <a:latin typeface="Catamaran"/>
                <a:cs typeface="Catamaran"/>
              </a:rPr>
              <a:t> </a:t>
            </a:r>
            <a:r>
              <a:rPr lang="en-US" sz="1100" spc="15" dirty="0">
                <a:solidFill>
                  <a:srgbClr val="666667"/>
                </a:solidFill>
                <a:latin typeface="Catamaran"/>
                <a:cs typeface="Catamaran"/>
              </a:rPr>
              <a:t>China,</a:t>
            </a:r>
            <a:r>
              <a:rPr lang="en-US" sz="1100" spc="5" dirty="0">
                <a:solidFill>
                  <a:srgbClr val="666667"/>
                </a:solidFill>
                <a:latin typeface="Catamaran"/>
                <a:cs typeface="Catamaran"/>
              </a:rPr>
              <a:t> </a:t>
            </a:r>
            <a:r>
              <a:rPr lang="en-US" sz="1100" spc="20" dirty="0">
                <a:solidFill>
                  <a:srgbClr val="666667"/>
                </a:solidFill>
                <a:latin typeface="Catamaran"/>
                <a:cs typeface="Catamaran"/>
              </a:rPr>
              <a:t>Southeast</a:t>
            </a:r>
            <a:r>
              <a:rPr lang="en-US" sz="1100" spc="5" dirty="0">
                <a:solidFill>
                  <a:srgbClr val="666667"/>
                </a:solidFill>
                <a:latin typeface="Catamaran"/>
                <a:cs typeface="Catamaran"/>
              </a:rPr>
              <a:t> </a:t>
            </a:r>
            <a:r>
              <a:rPr lang="en-US" sz="1100" spc="15" dirty="0">
                <a:solidFill>
                  <a:srgbClr val="666667"/>
                </a:solidFill>
                <a:latin typeface="Catamaran"/>
                <a:cs typeface="Catamaran"/>
              </a:rPr>
              <a:t>Asia</a:t>
            </a:r>
            <a:r>
              <a:rPr lang="en-US" sz="1100" dirty="0">
                <a:solidFill>
                  <a:srgbClr val="666667"/>
                </a:solidFill>
                <a:latin typeface="Catamaran"/>
                <a:cs typeface="Catamaran"/>
              </a:rPr>
              <a:t> </a:t>
            </a:r>
            <a:r>
              <a:rPr lang="en-US" sz="1100" spc="20" dirty="0">
                <a:solidFill>
                  <a:srgbClr val="666667"/>
                </a:solidFill>
                <a:latin typeface="Catamaran"/>
                <a:cs typeface="Catamaran"/>
              </a:rPr>
              <a:t>and</a:t>
            </a:r>
            <a:r>
              <a:rPr lang="en-US" sz="1100" spc="5" dirty="0">
                <a:solidFill>
                  <a:srgbClr val="666667"/>
                </a:solidFill>
                <a:latin typeface="Catamaran"/>
                <a:cs typeface="Catamaran"/>
              </a:rPr>
              <a:t> </a:t>
            </a:r>
            <a:r>
              <a:rPr lang="en-US" sz="1100" spc="15" dirty="0">
                <a:solidFill>
                  <a:srgbClr val="666667"/>
                </a:solidFill>
                <a:latin typeface="Catamaran"/>
                <a:cs typeface="Catamaran"/>
              </a:rPr>
              <a:t>Europe.</a:t>
            </a:r>
            <a:endParaRPr lang="en-US" sz="1100" dirty="0">
              <a:latin typeface="Catamaran"/>
              <a:cs typeface="Catamaran"/>
            </a:endParaRPr>
          </a:p>
        </p:txBody>
      </p:sp>
      <p:sp>
        <p:nvSpPr>
          <p:cNvPr id="18" name="object 2">
            <a:extLst>
              <a:ext uri="{FF2B5EF4-FFF2-40B4-BE49-F238E27FC236}">
                <a16:creationId xmlns:a16="http://schemas.microsoft.com/office/drawing/2014/main" id="{B6585608-92C0-4ABF-B3E0-1AF8FA45CF02}"/>
              </a:ext>
            </a:extLst>
          </p:cNvPr>
          <p:cNvSpPr txBox="1">
            <a:spLocks/>
          </p:cNvSpPr>
          <p:nvPr/>
        </p:nvSpPr>
        <p:spPr>
          <a:xfrm>
            <a:off x="565373" y="279400"/>
            <a:ext cx="7021830" cy="39116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400" kern="0" spc="-65" dirty="0">
                <a:solidFill>
                  <a:srgbClr val="1AB5E4"/>
                </a:solidFill>
                <a:latin typeface="Museo"/>
                <a:cs typeface="Museo"/>
              </a:rPr>
              <a:t>A team of experienced experts in technology and trading</a:t>
            </a:r>
            <a:endParaRPr lang="en-US" sz="2400" kern="0" dirty="0">
              <a:solidFill>
                <a:sysClr val="windowText" lastClr="000000"/>
              </a:solidFill>
              <a:latin typeface="Museo"/>
              <a:cs typeface="Museo"/>
            </a:endParaRPr>
          </a:p>
        </p:txBody>
      </p:sp>
      <p:sp>
        <p:nvSpPr>
          <p:cNvPr id="20" name="object 10">
            <a:extLst>
              <a:ext uri="{FF2B5EF4-FFF2-40B4-BE49-F238E27FC236}">
                <a16:creationId xmlns:a16="http://schemas.microsoft.com/office/drawing/2014/main" id="{0155BA1D-6056-43DB-9FD8-5A9A02439351}"/>
              </a:ext>
            </a:extLst>
          </p:cNvPr>
          <p:cNvSpPr txBox="1"/>
          <p:nvPr/>
        </p:nvSpPr>
        <p:spPr>
          <a:xfrm>
            <a:off x="6868336" y="4257844"/>
            <a:ext cx="6432209" cy="1025408"/>
          </a:xfrm>
          <a:prstGeom prst="rect">
            <a:avLst/>
          </a:prstGeom>
        </p:spPr>
        <p:txBody>
          <a:bodyPr vert="horz" wrap="square" lIns="0" tIns="27939" rIns="0" bIns="0" rtlCol="0" anchor="t">
            <a:spAutoFit/>
          </a:bodyPr>
          <a:lstStyle/>
          <a:p>
            <a:pPr marL="12700" algn="just">
              <a:lnSpc>
                <a:spcPct val="100000"/>
              </a:lnSpc>
              <a:spcBef>
                <a:spcPts val="219"/>
              </a:spcBef>
            </a:pPr>
            <a:r>
              <a:rPr lang="en-US" sz="1400" b="1" spc="20" dirty="0">
                <a:latin typeface="Catamaran-SemiBold"/>
                <a:cs typeface="Catamaran-SemiBold"/>
              </a:rPr>
              <a:t>Governance</a:t>
            </a:r>
          </a:p>
          <a:p>
            <a:pPr marL="12700" marR="527685" algn="just">
              <a:lnSpc>
                <a:spcPct val="107200"/>
              </a:lnSpc>
            </a:pPr>
            <a:r>
              <a:rPr lang="en-US" sz="1200" dirty="0">
                <a:latin typeface="Catamaran"/>
                <a:cs typeface="Catamaran"/>
              </a:rPr>
              <a:t>Nui’s Board combines extensive experience in the global agribusiness sector with a deep understanding of the role of technology in enhancing international trade. Industry leaders from the likes of Fonterra’s Global Dairy Trade, KPMG, and Open Country Cheese Ltd all make valuable contributions to the governance of Nui. </a:t>
            </a:r>
          </a:p>
        </p:txBody>
      </p:sp>
      <p:sp>
        <p:nvSpPr>
          <p:cNvPr id="21" name="object 10">
            <a:extLst>
              <a:ext uri="{FF2B5EF4-FFF2-40B4-BE49-F238E27FC236}">
                <a16:creationId xmlns:a16="http://schemas.microsoft.com/office/drawing/2014/main" id="{C535C051-9C8B-418A-832D-515F6554BAC3}"/>
              </a:ext>
            </a:extLst>
          </p:cNvPr>
          <p:cNvSpPr txBox="1"/>
          <p:nvPr/>
        </p:nvSpPr>
        <p:spPr>
          <a:xfrm>
            <a:off x="6868336" y="5706351"/>
            <a:ext cx="6012639" cy="1490151"/>
          </a:xfrm>
          <a:prstGeom prst="rect">
            <a:avLst/>
          </a:prstGeom>
        </p:spPr>
        <p:txBody>
          <a:bodyPr vert="horz" wrap="square" lIns="0" tIns="27939" rIns="0" bIns="0" rtlCol="0" anchor="t">
            <a:spAutoFit/>
          </a:bodyPr>
          <a:lstStyle/>
          <a:p>
            <a:pPr marL="12700" algn="just">
              <a:lnSpc>
                <a:spcPct val="100000"/>
              </a:lnSpc>
              <a:spcBef>
                <a:spcPts val="219"/>
              </a:spcBef>
            </a:pPr>
            <a:r>
              <a:rPr lang="en-US" sz="1400" b="1" spc="20" dirty="0">
                <a:latin typeface="Catamaran-SemiBold"/>
                <a:cs typeface="Catamaran-SemiBold"/>
              </a:rPr>
              <a:t>A Growing Company </a:t>
            </a:r>
          </a:p>
          <a:p>
            <a:pPr marL="12700" algn="just">
              <a:spcBef>
                <a:spcPts val="219"/>
              </a:spcBef>
            </a:pPr>
            <a:r>
              <a:rPr lang="en-US" sz="1200" spc="20" dirty="0">
                <a:latin typeface="Catamaran"/>
                <a:cs typeface="Catamaran-SemiBold"/>
              </a:rPr>
              <a:t>In 2022, to</a:t>
            </a:r>
            <a:r>
              <a:rPr lang="en-US" sz="1200" spc="5" dirty="0">
                <a:latin typeface="Catamaran"/>
                <a:cs typeface="Catamaran-SemiBold"/>
              </a:rPr>
              <a:t> </a:t>
            </a:r>
            <a:r>
              <a:rPr lang="en-US" sz="1200" spc="20" dirty="0">
                <a:latin typeface="Catamaran"/>
                <a:cs typeface="Catamaran-SemiBold"/>
              </a:rPr>
              <a:t>meet</a:t>
            </a:r>
            <a:r>
              <a:rPr lang="en-US" sz="1200" spc="5" dirty="0">
                <a:latin typeface="Catamaran"/>
                <a:cs typeface="Catamaran-SemiBold"/>
              </a:rPr>
              <a:t> </a:t>
            </a:r>
            <a:r>
              <a:rPr lang="en-US" sz="1200" spc="20" dirty="0">
                <a:latin typeface="Catamaran"/>
                <a:cs typeface="Catamaran-SemiBold"/>
              </a:rPr>
              <a:t>the</a:t>
            </a:r>
            <a:r>
              <a:rPr lang="en-US" sz="1200" spc="10" dirty="0">
                <a:latin typeface="Catamaran"/>
                <a:cs typeface="Catamaran-SemiBold"/>
              </a:rPr>
              <a:t> </a:t>
            </a:r>
            <a:r>
              <a:rPr lang="en-US" sz="1200" spc="20" dirty="0">
                <a:latin typeface="Catamaran"/>
                <a:cs typeface="Catamaran-SemiBold"/>
              </a:rPr>
              <a:t>needs</a:t>
            </a:r>
            <a:r>
              <a:rPr lang="en-US" sz="1200" spc="5" dirty="0">
                <a:latin typeface="Catamaran"/>
                <a:cs typeface="Catamaran-SemiBold"/>
              </a:rPr>
              <a:t> </a:t>
            </a:r>
            <a:r>
              <a:rPr lang="en-US" sz="1200" spc="15" dirty="0">
                <a:latin typeface="Catamaran"/>
                <a:cs typeface="Catamaran-SemiBold"/>
              </a:rPr>
              <a:t>of</a:t>
            </a:r>
            <a:r>
              <a:rPr lang="en-US" sz="1200" spc="5" dirty="0">
                <a:latin typeface="Catamaran"/>
                <a:cs typeface="Catamaran-SemiBold"/>
              </a:rPr>
              <a:t> </a:t>
            </a:r>
            <a:r>
              <a:rPr lang="en-US" sz="1200" spc="20" dirty="0">
                <a:latin typeface="Catamaran"/>
                <a:cs typeface="Catamaran-SemiBold"/>
              </a:rPr>
              <a:t>the</a:t>
            </a:r>
            <a:r>
              <a:rPr lang="en-US" sz="1200" spc="10" dirty="0">
                <a:latin typeface="Catamaran"/>
                <a:cs typeface="Catamaran-SemiBold"/>
              </a:rPr>
              <a:t> </a:t>
            </a:r>
            <a:r>
              <a:rPr lang="en-US" sz="1200" spc="15" dirty="0">
                <a:latin typeface="Catamaran"/>
                <a:cs typeface="Catamaran-SemiBold"/>
              </a:rPr>
              <a:t>business</a:t>
            </a:r>
            <a:r>
              <a:rPr lang="en-US" sz="1200" spc="5" dirty="0">
                <a:latin typeface="Catamaran"/>
                <a:cs typeface="Catamaran-SemiBold"/>
              </a:rPr>
              <a:t> </a:t>
            </a:r>
            <a:r>
              <a:rPr lang="en-US" sz="1200" spc="15" dirty="0">
                <a:latin typeface="Catamaran"/>
                <a:cs typeface="Catamaran-SemiBold"/>
              </a:rPr>
              <a:t>as</a:t>
            </a:r>
            <a:r>
              <a:rPr lang="en-US" sz="1200" spc="5" dirty="0">
                <a:latin typeface="Catamaran"/>
                <a:cs typeface="Catamaran-SemiBold"/>
              </a:rPr>
              <a:t> </a:t>
            </a:r>
            <a:r>
              <a:rPr lang="en-US" sz="1200" spc="10" dirty="0">
                <a:latin typeface="Catamaran"/>
                <a:cs typeface="Catamaran-SemiBold"/>
              </a:rPr>
              <a:t>it </a:t>
            </a:r>
            <a:r>
              <a:rPr lang="en-US" sz="1200" spc="15" dirty="0">
                <a:latin typeface="Catamaran"/>
                <a:cs typeface="Catamaran-SemiBold"/>
              </a:rPr>
              <a:t>grows,</a:t>
            </a:r>
            <a:r>
              <a:rPr lang="en-US" sz="1200" spc="5" dirty="0">
                <a:latin typeface="Catamaran"/>
                <a:cs typeface="Catamaran-SemiBold"/>
              </a:rPr>
              <a:t> </a:t>
            </a:r>
            <a:r>
              <a:rPr lang="en-US" sz="1200" spc="25" dirty="0">
                <a:latin typeface="Catamaran"/>
                <a:cs typeface="Catamaran-SemiBold"/>
              </a:rPr>
              <a:t>we</a:t>
            </a:r>
            <a:r>
              <a:rPr lang="en-US" sz="1200" spc="5" dirty="0">
                <a:latin typeface="Catamaran"/>
                <a:cs typeface="Catamaran-SemiBold"/>
              </a:rPr>
              <a:t> </a:t>
            </a:r>
            <a:r>
              <a:rPr lang="en-US" sz="1200" spc="15" dirty="0">
                <a:latin typeface="Catamaran"/>
                <a:cs typeface="Catamaran-SemiBold"/>
              </a:rPr>
              <a:t>will</a:t>
            </a:r>
            <a:r>
              <a:rPr lang="en-US" sz="1200" spc="5" dirty="0">
                <a:latin typeface="Catamaran"/>
                <a:cs typeface="Catamaran-SemiBold"/>
              </a:rPr>
              <a:t> </a:t>
            </a:r>
            <a:r>
              <a:rPr lang="en-US" sz="1200" spc="20" dirty="0">
                <a:latin typeface="Catamaran"/>
                <a:cs typeface="Catamaran-SemiBold"/>
              </a:rPr>
              <a:t>expand</a:t>
            </a:r>
            <a:r>
              <a:rPr lang="en-US" sz="1200" spc="10" dirty="0">
                <a:latin typeface="Catamaran"/>
                <a:cs typeface="Catamaran-SemiBold"/>
              </a:rPr>
              <a:t> </a:t>
            </a:r>
            <a:r>
              <a:rPr lang="en-US" sz="1200" spc="20" dirty="0">
                <a:latin typeface="Catamaran"/>
                <a:cs typeface="Catamaran-SemiBold"/>
              </a:rPr>
              <a:t>the</a:t>
            </a:r>
            <a:r>
              <a:rPr lang="en-US" sz="1200" spc="5" dirty="0">
                <a:latin typeface="Catamaran"/>
                <a:cs typeface="Catamaran-SemiBold"/>
              </a:rPr>
              <a:t> </a:t>
            </a:r>
            <a:r>
              <a:rPr lang="en-US" sz="1200" spc="15" dirty="0">
                <a:latin typeface="Catamaran"/>
                <a:cs typeface="Catamaran-SemiBold"/>
              </a:rPr>
              <a:t>technical</a:t>
            </a:r>
            <a:r>
              <a:rPr lang="en-US" sz="1200" spc="5" dirty="0">
                <a:latin typeface="Catamaran"/>
                <a:cs typeface="Catamaran-SemiBold"/>
              </a:rPr>
              <a:t> </a:t>
            </a:r>
            <a:r>
              <a:rPr lang="en-US" sz="1200" spc="20" dirty="0">
                <a:latin typeface="Catamaran"/>
                <a:cs typeface="Catamaran-SemiBold"/>
              </a:rPr>
              <a:t>team,</a:t>
            </a:r>
            <a:r>
              <a:rPr lang="en-US" sz="1200" spc="10" dirty="0">
                <a:latin typeface="Catamaran"/>
                <a:cs typeface="Catamaran-SemiBold"/>
              </a:rPr>
              <a:t> </a:t>
            </a:r>
            <a:r>
              <a:rPr lang="en-US" sz="1200" spc="15" dirty="0">
                <a:latin typeface="Catamaran"/>
                <a:cs typeface="Catamaran-SemiBold"/>
              </a:rPr>
              <a:t>establish</a:t>
            </a:r>
            <a:r>
              <a:rPr lang="en-US" sz="1200" spc="5" dirty="0">
                <a:latin typeface="Catamaran"/>
                <a:cs typeface="Catamaran-SemiBold"/>
              </a:rPr>
              <a:t> </a:t>
            </a:r>
            <a:r>
              <a:rPr lang="en-US" sz="1200" spc="20" dirty="0">
                <a:latin typeface="Catamaran"/>
                <a:cs typeface="Catamaran-SemiBold"/>
              </a:rPr>
              <a:t>teams</a:t>
            </a:r>
            <a:r>
              <a:rPr lang="en-US" sz="1200" spc="5" dirty="0">
                <a:latin typeface="Catamaran"/>
                <a:cs typeface="Catamaran-SemiBold"/>
              </a:rPr>
              <a:t> </a:t>
            </a:r>
            <a:r>
              <a:rPr lang="en-US" sz="1200" spc="15" dirty="0">
                <a:latin typeface="Catamaran"/>
                <a:cs typeface="Catamaran-SemiBold"/>
              </a:rPr>
              <a:t>for</a:t>
            </a:r>
            <a:r>
              <a:rPr lang="en-US" sz="1200" spc="10" dirty="0">
                <a:latin typeface="Catamaran"/>
                <a:cs typeface="Catamaran-SemiBold"/>
              </a:rPr>
              <a:t> </a:t>
            </a:r>
            <a:r>
              <a:rPr lang="en-US" sz="1200" spc="25" dirty="0">
                <a:latin typeface="Catamaran"/>
                <a:cs typeface="Catamaran-SemiBold"/>
              </a:rPr>
              <a:t>DAO</a:t>
            </a:r>
            <a:r>
              <a:rPr lang="en-US" sz="1200" spc="5" dirty="0">
                <a:latin typeface="Catamaran"/>
                <a:cs typeface="Catamaran-SemiBold"/>
              </a:rPr>
              <a:t> </a:t>
            </a:r>
            <a:r>
              <a:rPr lang="en-US" sz="1200" spc="15" dirty="0">
                <a:latin typeface="Catamaran"/>
                <a:cs typeface="Catamaran-SemiBold"/>
              </a:rPr>
              <a:t>in</a:t>
            </a:r>
            <a:r>
              <a:rPr lang="en-US" sz="1200" spc="5" dirty="0">
                <a:latin typeface="Catamaran"/>
                <a:cs typeface="Catamaran-SemiBold"/>
              </a:rPr>
              <a:t> </a:t>
            </a:r>
            <a:r>
              <a:rPr lang="en-US" sz="1200" spc="20" dirty="0">
                <a:latin typeface="Catamaran"/>
                <a:cs typeface="Catamaran-SemiBold"/>
              </a:rPr>
              <a:t>Europe</a:t>
            </a:r>
            <a:r>
              <a:rPr lang="en-US" sz="1200" spc="10" dirty="0">
                <a:latin typeface="Catamaran"/>
                <a:cs typeface="Catamaran-SemiBold"/>
              </a:rPr>
              <a:t> </a:t>
            </a:r>
            <a:r>
              <a:rPr lang="en-US" sz="1200" spc="25" dirty="0">
                <a:latin typeface="Catamaran"/>
                <a:cs typeface="Catamaran-SemiBold"/>
              </a:rPr>
              <a:t>&amp;</a:t>
            </a:r>
            <a:r>
              <a:rPr lang="en-US" sz="1200" spc="5" dirty="0">
                <a:latin typeface="Catamaran"/>
                <a:cs typeface="Catamaran-SemiBold"/>
              </a:rPr>
              <a:t> the </a:t>
            </a:r>
            <a:r>
              <a:rPr lang="en-US" sz="1200" spc="15" dirty="0">
                <a:latin typeface="Catamaran"/>
                <a:cs typeface="Catamaran-SemiBold"/>
              </a:rPr>
              <a:t>multi seller</a:t>
            </a:r>
            <a:r>
              <a:rPr lang="en-US" sz="1200" spc="10" dirty="0">
                <a:latin typeface="Catamaran"/>
                <a:cs typeface="Catamaran-SemiBold"/>
              </a:rPr>
              <a:t> </a:t>
            </a:r>
            <a:r>
              <a:rPr lang="en-US" sz="1200" spc="15" dirty="0">
                <a:latin typeface="Catamaran"/>
                <a:cs typeface="Catamaran-SemiBold"/>
              </a:rPr>
              <a:t>in</a:t>
            </a:r>
            <a:r>
              <a:rPr lang="en-US" sz="1200" spc="5" dirty="0">
                <a:latin typeface="Catamaran"/>
                <a:cs typeface="Catamaran-SemiBold"/>
              </a:rPr>
              <a:t> </a:t>
            </a:r>
            <a:r>
              <a:rPr lang="en-US" sz="1200" spc="20" dirty="0">
                <a:latin typeface="Catamaran"/>
                <a:cs typeface="Catamaran-SemiBold"/>
              </a:rPr>
              <a:t>the</a:t>
            </a:r>
            <a:r>
              <a:rPr lang="en-US" sz="1200" spc="5" dirty="0">
                <a:latin typeface="Catamaran"/>
                <a:cs typeface="Catamaran-SemiBold"/>
              </a:rPr>
              <a:t> </a:t>
            </a:r>
            <a:r>
              <a:rPr lang="en-US" sz="1200" spc="25" dirty="0">
                <a:latin typeface="Catamaran"/>
                <a:cs typeface="Catamaran-SemiBold"/>
              </a:rPr>
              <a:t>US,</a:t>
            </a:r>
            <a:r>
              <a:rPr lang="en-US" sz="1200" spc="10" dirty="0">
                <a:latin typeface="Catamaran"/>
                <a:cs typeface="Catamaran-SemiBold"/>
              </a:rPr>
              <a:t> </a:t>
            </a:r>
            <a:r>
              <a:rPr lang="en-US" sz="1200" spc="20" dirty="0">
                <a:latin typeface="Catamaran"/>
                <a:cs typeface="Catamaran-SemiBold"/>
              </a:rPr>
              <a:t>and</a:t>
            </a:r>
            <a:r>
              <a:rPr lang="en-US" sz="1200" spc="-310" dirty="0">
                <a:latin typeface="Catamaran"/>
                <a:cs typeface="Catamaran-SemiBold"/>
              </a:rPr>
              <a:t> </a:t>
            </a:r>
            <a:r>
              <a:rPr lang="en-US" sz="1200" spc="20" dirty="0">
                <a:latin typeface="Catamaran"/>
                <a:cs typeface="Catamaran-SemiBold"/>
              </a:rPr>
              <a:t>engage in-market</a:t>
            </a:r>
            <a:r>
              <a:rPr lang="en-US" sz="1200" spc="-25" dirty="0">
                <a:latin typeface="Catamaran"/>
                <a:cs typeface="Catamaran-SemiBold"/>
              </a:rPr>
              <a:t> </a:t>
            </a:r>
            <a:r>
              <a:rPr lang="en-US" sz="1200" spc="20" dirty="0">
                <a:latin typeface="Catamaran"/>
                <a:cs typeface="Catamaran-SemiBold"/>
              </a:rPr>
              <a:t>agents</a:t>
            </a:r>
            <a:r>
              <a:rPr lang="en-US" sz="1200" spc="-20" dirty="0">
                <a:latin typeface="Catamaran"/>
                <a:cs typeface="Catamaran-SemiBold"/>
              </a:rPr>
              <a:t> </a:t>
            </a:r>
            <a:r>
              <a:rPr lang="en-US" sz="1200" spc="15" dirty="0">
                <a:latin typeface="Catamaran"/>
                <a:cs typeface="Catamaran-SemiBold"/>
              </a:rPr>
              <a:t>in</a:t>
            </a:r>
            <a:r>
              <a:rPr lang="en-US" sz="1200" spc="-20" dirty="0">
                <a:latin typeface="Catamaran"/>
                <a:cs typeface="Catamaran-SemiBold"/>
              </a:rPr>
              <a:t> </a:t>
            </a:r>
            <a:r>
              <a:rPr lang="en-US" sz="1200" spc="15" dirty="0">
                <a:latin typeface="Catamaran"/>
                <a:cs typeface="Catamaran-SemiBold"/>
              </a:rPr>
              <a:t>Asia.</a:t>
            </a:r>
            <a:r>
              <a:rPr lang="en-US" sz="1200" spc="-20" dirty="0">
                <a:latin typeface="Catamaran"/>
                <a:cs typeface="Catamaran-SemiBold"/>
              </a:rPr>
              <a:t> </a:t>
            </a:r>
            <a:r>
              <a:rPr lang="en-US" sz="1200" spc="20" dirty="0">
                <a:latin typeface="Catamaran"/>
                <a:cs typeface="Catamaran-SemiBold"/>
              </a:rPr>
              <a:t>Beyond</a:t>
            </a:r>
            <a:r>
              <a:rPr lang="en-US" sz="1200" spc="-20" dirty="0">
                <a:latin typeface="Catamaran"/>
                <a:cs typeface="Catamaran-SemiBold"/>
              </a:rPr>
              <a:t> </a:t>
            </a:r>
            <a:r>
              <a:rPr lang="en-US" sz="1200" spc="15" dirty="0">
                <a:latin typeface="Catamaran"/>
                <a:cs typeface="Catamaran-SemiBold"/>
              </a:rPr>
              <a:t>this,</a:t>
            </a:r>
            <a:r>
              <a:rPr lang="en-US" sz="1200" spc="-25" dirty="0">
                <a:latin typeface="Catamaran"/>
                <a:cs typeface="Catamaran-SemiBold"/>
              </a:rPr>
              <a:t> </a:t>
            </a:r>
            <a:r>
              <a:rPr lang="en-US" sz="1200" spc="25" dirty="0">
                <a:latin typeface="Catamaran"/>
                <a:cs typeface="Catamaran-SemiBold"/>
              </a:rPr>
              <a:t>we</a:t>
            </a:r>
            <a:r>
              <a:rPr lang="en-US" sz="1200" spc="-20" dirty="0">
                <a:latin typeface="Catamaran"/>
                <a:cs typeface="Catamaran-SemiBold"/>
              </a:rPr>
              <a:t> </a:t>
            </a:r>
            <a:r>
              <a:rPr lang="en-US" sz="1200" spc="15" dirty="0">
                <a:latin typeface="Catamaran"/>
                <a:cs typeface="Catamaran-SemiBold"/>
              </a:rPr>
              <a:t>will</a:t>
            </a:r>
            <a:r>
              <a:rPr lang="en-US" sz="1200" spc="-20" dirty="0">
                <a:latin typeface="Catamaran"/>
                <a:cs typeface="Catamaran-SemiBold"/>
              </a:rPr>
              <a:t> </a:t>
            </a:r>
            <a:r>
              <a:rPr lang="en-US" sz="1200" spc="15" dirty="0">
                <a:latin typeface="Catamaran"/>
                <a:cs typeface="Catamaran-SemiBold"/>
              </a:rPr>
              <a:t>bring</a:t>
            </a:r>
            <a:r>
              <a:rPr lang="en-US" sz="1200" spc="-20" dirty="0">
                <a:latin typeface="Catamaran"/>
                <a:cs typeface="Catamaran-SemiBold"/>
              </a:rPr>
              <a:t> </a:t>
            </a:r>
            <a:r>
              <a:rPr lang="en-US" sz="1200" spc="20" dirty="0">
                <a:latin typeface="Catamaran"/>
                <a:cs typeface="Catamaran-SemiBold"/>
              </a:rPr>
              <a:t>on</a:t>
            </a:r>
            <a:r>
              <a:rPr lang="en-US" sz="1200" spc="-20" dirty="0">
                <a:latin typeface="Catamaran"/>
                <a:cs typeface="Catamaran-SemiBold"/>
              </a:rPr>
              <a:t> </a:t>
            </a:r>
            <a:r>
              <a:rPr lang="en-US" sz="1200" spc="15" dirty="0">
                <a:latin typeface="Catamaran"/>
                <a:cs typeface="Catamaran-SemiBold"/>
              </a:rPr>
              <a:t>resources</a:t>
            </a:r>
            <a:r>
              <a:rPr lang="en-US" sz="1200" spc="-20" dirty="0">
                <a:latin typeface="Catamaran"/>
                <a:cs typeface="Catamaran-SemiBold"/>
              </a:rPr>
              <a:t> </a:t>
            </a:r>
            <a:r>
              <a:rPr lang="en-US" sz="1200" spc="15" dirty="0">
                <a:latin typeface="Catamaran"/>
                <a:cs typeface="Catamaran-SemiBold"/>
              </a:rPr>
              <a:t>to</a:t>
            </a:r>
            <a:r>
              <a:rPr lang="en-US" sz="1200" spc="-25" dirty="0">
                <a:latin typeface="Catamaran"/>
                <a:cs typeface="Catamaran-SemiBold"/>
              </a:rPr>
              <a:t> </a:t>
            </a:r>
            <a:r>
              <a:rPr lang="en-US" sz="1200" spc="20" dirty="0">
                <a:latin typeface="Catamaran"/>
                <a:cs typeface="Catamaran-SemiBold"/>
              </a:rPr>
              <a:t>support</a:t>
            </a:r>
            <a:r>
              <a:rPr lang="en-US" sz="1200" spc="-20" dirty="0">
                <a:latin typeface="Catamaran"/>
                <a:cs typeface="Catamaran-SemiBold"/>
              </a:rPr>
              <a:t> </a:t>
            </a:r>
            <a:r>
              <a:rPr lang="en-US" sz="1200" spc="20" dirty="0">
                <a:latin typeface="Catamaran"/>
                <a:cs typeface="Catamaran-SemiBold"/>
              </a:rPr>
              <a:t>expansion</a:t>
            </a:r>
            <a:r>
              <a:rPr lang="en-US" sz="1200" spc="-20" dirty="0">
                <a:latin typeface="Catamaran"/>
                <a:cs typeface="Catamaran-SemiBold"/>
              </a:rPr>
              <a:t> </a:t>
            </a:r>
            <a:r>
              <a:rPr lang="en-US" sz="1200" spc="15" dirty="0">
                <a:latin typeface="Catamaran"/>
                <a:cs typeface="Catamaran-SemiBold"/>
              </a:rPr>
              <a:t>into</a:t>
            </a:r>
            <a:r>
              <a:rPr lang="en-US" sz="1200" spc="-20" dirty="0">
                <a:latin typeface="Catamaran"/>
                <a:cs typeface="Catamaran-SemiBold"/>
              </a:rPr>
              <a:t> </a:t>
            </a:r>
            <a:r>
              <a:rPr lang="en-US" sz="1200" spc="25" dirty="0">
                <a:latin typeface="Catamaran"/>
                <a:cs typeface="Catamaran-SemiBold"/>
              </a:rPr>
              <a:t>new</a:t>
            </a:r>
            <a:r>
              <a:rPr lang="en-US" sz="1200" spc="-20" dirty="0">
                <a:latin typeface="Catamaran"/>
                <a:cs typeface="Catamaran-SemiBold"/>
              </a:rPr>
              <a:t> </a:t>
            </a:r>
            <a:r>
              <a:rPr lang="en-US" sz="1200" spc="15" dirty="0">
                <a:latin typeface="Catamaran"/>
                <a:cs typeface="Catamaran-SemiBold"/>
              </a:rPr>
              <a:t>sectors</a:t>
            </a:r>
            <a:r>
              <a:rPr lang="en-US" sz="1200" spc="-20" dirty="0">
                <a:latin typeface="Catamaran"/>
                <a:cs typeface="Catamaran-SemiBold"/>
              </a:rPr>
              <a:t> </a:t>
            </a:r>
            <a:r>
              <a:rPr lang="en-US" sz="1200" spc="20" dirty="0">
                <a:latin typeface="Catamaran"/>
                <a:cs typeface="Catamaran-SemiBold"/>
              </a:rPr>
              <a:t>and</a:t>
            </a:r>
            <a:r>
              <a:rPr lang="en-US" sz="1200" spc="-25" dirty="0">
                <a:latin typeface="Catamaran"/>
                <a:cs typeface="Catamaran-SemiBold"/>
              </a:rPr>
              <a:t> </a:t>
            </a:r>
            <a:r>
              <a:rPr lang="en-US" sz="1200" spc="15" dirty="0">
                <a:latin typeface="Catamaran"/>
                <a:cs typeface="Catamaran-SemiBold"/>
              </a:rPr>
              <a:t>separate</a:t>
            </a:r>
            <a:r>
              <a:rPr lang="en-US" sz="1200" spc="-20" dirty="0">
                <a:latin typeface="Catamaran"/>
                <a:cs typeface="Catamaran-SemiBold"/>
              </a:rPr>
              <a:t> </a:t>
            </a:r>
            <a:r>
              <a:rPr lang="en-US" sz="1200" spc="15" dirty="0">
                <a:latin typeface="Catamaran"/>
                <a:cs typeface="Catamaran-SemiBold"/>
              </a:rPr>
              <a:t>operational</a:t>
            </a:r>
            <a:r>
              <a:rPr lang="en-US" sz="1200" spc="-20" dirty="0">
                <a:latin typeface="Catamaran"/>
                <a:cs typeface="Catamaran-SemiBold"/>
              </a:rPr>
              <a:t> </a:t>
            </a:r>
            <a:r>
              <a:rPr lang="en-US" sz="1200" spc="25" dirty="0">
                <a:latin typeface="Catamaran"/>
                <a:cs typeface="Catamaran-SemiBold"/>
              </a:rPr>
              <a:t>&amp;</a:t>
            </a:r>
            <a:r>
              <a:rPr lang="en-US" sz="1200" spc="-20" dirty="0">
                <a:latin typeface="Catamaran"/>
                <a:cs typeface="Catamaran-SemiBold"/>
              </a:rPr>
              <a:t> </a:t>
            </a:r>
            <a:r>
              <a:rPr lang="en-US" sz="1200" spc="20" dirty="0">
                <a:latin typeface="Catamaran"/>
                <a:cs typeface="Catamaran-SemiBold"/>
              </a:rPr>
              <a:t>change</a:t>
            </a:r>
            <a:r>
              <a:rPr lang="en-US" sz="1200" spc="-20" dirty="0">
                <a:latin typeface="Catamaran"/>
                <a:cs typeface="Catamaran-SemiBold"/>
              </a:rPr>
              <a:t> </a:t>
            </a:r>
            <a:r>
              <a:rPr lang="en-US" sz="1200" spc="15" dirty="0">
                <a:latin typeface="Catamaran"/>
                <a:cs typeface="Catamaran-SemiBold"/>
              </a:rPr>
              <a:t>responsibility</a:t>
            </a:r>
            <a:r>
              <a:rPr lang="en-US" sz="1200" dirty="0">
                <a:latin typeface="Catamaran"/>
                <a:cs typeface="Catamaran-SemiBold"/>
              </a:rPr>
              <a:t> </a:t>
            </a:r>
            <a:r>
              <a:rPr lang="en-US" sz="1200" spc="15" dirty="0">
                <a:latin typeface="Catamaran"/>
                <a:cs typeface="Catamaran-SemiBold"/>
              </a:rPr>
              <a:t>to</a:t>
            </a:r>
            <a:r>
              <a:rPr lang="en-US" sz="1200" spc="5" dirty="0">
                <a:latin typeface="Catamaran"/>
                <a:cs typeface="Catamaran-SemiBold"/>
              </a:rPr>
              <a:t> </a:t>
            </a:r>
            <a:r>
              <a:rPr lang="en-US" sz="1200" spc="20" dirty="0">
                <a:latin typeface="Catamaran"/>
                <a:cs typeface="Catamaran-SemiBold"/>
              </a:rPr>
              <a:t>enable</a:t>
            </a:r>
            <a:r>
              <a:rPr lang="en-US" sz="1200" spc="5" dirty="0">
                <a:latin typeface="Catamaran"/>
                <a:cs typeface="Catamaran-SemiBold"/>
              </a:rPr>
              <a:t> </a:t>
            </a:r>
            <a:r>
              <a:rPr lang="en-US" sz="1200" spc="20" dirty="0">
                <a:latin typeface="Catamaran"/>
                <a:cs typeface="Catamaran-SemiBold"/>
              </a:rPr>
              <a:t>the</a:t>
            </a:r>
            <a:r>
              <a:rPr lang="en-US" sz="1200" spc="5" dirty="0">
                <a:latin typeface="Catamaran"/>
                <a:cs typeface="Catamaran-SemiBold"/>
              </a:rPr>
              <a:t> </a:t>
            </a:r>
            <a:r>
              <a:rPr lang="en-US" sz="1200" spc="15" dirty="0">
                <a:latin typeface="Catamaran"/>
                <a:cs typeface="Catamaran-SemiBold"/>
              </a:rPr>
              <a:t>right</a:t>
            </a:r>
            <a:r>
              <a:rPr lang="en-US" sz="1200" spc="5" dirty="0">
                <a:latin typeface="Catamaran"/>
                <a:cs typeface="Catamaran-SemiBold"/>
              </a:rPr>
              <a:t> </a:t>
            </a:r>
            <a:r>
              <a:rPr lang="en-US" sz="1200" spc="15" dirty="0">
                <a:latin typeface="Catamaran"/>
                <a:cs typeface="Catamaran-SemiBold"/>
              </a:rPr>
              <a:t>levels</a:t>
            </a:r>
            <a:r>
              <a:rPr lang="en-US" sz="1200" spc="5" dirty="0">
                <a:latin typeface="Catamaran"/>
                <a:cs typeface="Catamaran-SemiBold"/>
              </a:rPr>
              <a:t> </a:t>
            </a:r>
            <a:r>
              <a:rPr lang="en-US" sz="1200" spc="15" dirty="0">
                <a:latin typeface="Catamaran"/>
                <a:cs typeface="Catamaran-SemiBold"/>
              </a:rPr>
              <a:t>of</a:t>
            </a:r>
            <a:r>
              <a:rPr lang="en-US" sz="1200" spc="5" dirty="0">
                <a:latin typeface="Catamaran"/>
                <a:cs typeface="Catamaran-SemiBold"/>
              </a:rPr>
              <a:t> </a:t>
            </a:r>
            <a:r>
              <a:rPr lang="en-US" sz="1200" spc="15" dirty="0">
                <a:latin typeface="Catamaran"/>
                <a:cs typeface="Catamaran-SemiBold"/>
              </a:rPr>
              <a:t>support.</a:t>
            </a:r>
            <a:endParaRPr lang="en-US" sz="1200" dirty="0">
              <a:latin typeface="Catamaran"/>
              <a:cs typeface="Catamaran-SemiBold"/>
            </a:endParaRPr>
          </a:p>
          <a:p>
            <a:pPr marL="12700" algn="just">
              <a:spcBef>
                <a:spcPts val="219"/>
              </a:spcBef>
            </a:pPr>
            <a:endParaRPr lang="en-US" sz="1400" spc="20" dirty="0">
              <a:latin typeface="Catamaran-SemiBold"/>
              <a:cs typeface="Catamaran-SemiBold"/>
            </a:endParaRPr>
          </a:p>
          <a:p>
            <a:pPr marL="12700" algn="just">
              <a:lnSpc>
                <a:spcPct val="100000"/>
              </a:lnSpc>
              <a:spcBef>
                <a:spcPts val="219"/>
              </a:spcBef>
            </a:pPr>
            <a:endParaRPr lang="en-US" sz="1400" spc="20" dirty="0">
              <a:latin typeface="Catamaran-SemiBold"/>
              <a:cs typeface="Catamaran-SemiBold"/>
            </a:endParaRPr>
          </a:p>
        </p:txBody>
      </p:sp>
      <p:sp>
        <p:nvSpPr>
          <p:cNvPr id="22" name="object 11">
            <a:extLst>
              <a:ext uri="{FF2B5EF4-FFF2-40B4-BE49-F238E27FC236}">
                <a16:creationId xmlns:a16="http://schemas.microsoft.com/office/drawing/2014/main" id="{71066031-2925-49EF-B7F3-3245E1E8F2D1}"/>
              </a:ext>
            </a:extLst>
          </p:cNvPr>
          <p:cNvSpPr/>
          <p:nvPr/>
        </p:nvSpPr>
        <p:spPr>
          <a:xfrm>
            <a:off x="6713913" y="4121632"/>
            <a:ext cx="6392420" cy="1386598"/>
          </a:xfrm>
          <a:custGeom>
            <a:avLst/>
            <a:gdLst/>
            <a:ahLst/>
            <a:cxnLst/>
            <a:rect l="l" t="t" r="r" b="b"/>
            <a:pathLst>
              <a:path w="4455795" h="3536315">
                <a:moveTo>
                  <a:pt x="4318444" y="0"/>
                </a:moveTo>
                <a:lnTo>
                  <a:pt x="137274" y="0"/>
                </a:lnTo>
                <a:lnTo>
                  <a:pt x="93883" y="6999"/>
                </a:lnTo>
                <a:lnTo>
                  <a:pt x="56199" y="26489"/>
                </a:lnTo>
                <a:lnTo>
                  <a:pt x="26484" y="56208"/>
                </a:lnTo>
                <a:lnTo>
                  <a:pt x="6997" y="93894"/>
                </a:lnTo>
                <a:lnTo>
                  <a:pt x="0" y="137287"/>
                </a:lnTo>
                <a:lnTo>
                  <a:pt x="0" y="3398786"/>
                </a:lnTo>
                <a:lnTo>
                  <a:pt x="6997" y="3442177"/>
                </a:lnTo>
                <a:lnTo>
                  <a:pt x="26484" y="3479861"/>
                </a:lnTo>
                <a:lnTo>
                  <a:pt x="56199" y="3509576"/>
                </a:lnTo>
                <a:lnTo>
                  <a:pt x="93883" y="3529063"/>
                </a:lnTo>
                <a:lnTo>
                  <a:pt x="137274" y="3536061"/>
                </a:lnTo>
                <a:lnTo>
                  <a:pt x="4318444" y="3536061"/>
                </a:lnTo>
                <a:lnTo>
                  <a:pt x="4361836" y="3529063"/>
                </a:lnTo>
                <a:lnTo>
                  <a:pt x="4399523" y="3509576"/>
                </a:lnTo>
                <a:lnTo>
                  <a:pt x="4429242" y="3479861"/>
                </a:lnTo>
                <a:lnTo>
                  <a:pt x="4448732" y="3442177"/>
                </a:lnTo>
                <a:lnTo>
                  <a:pt x="4455731" y="3398786"/>
                </a:lnTo>
                <a:lnTo>
                  <a:pt x="4455731" y="137287"/>
                </a:lnTo>
                <a:lnTo>
                  <a:pt x="4448732" y="93894"/>
                </a:lnTo>
                <a:lnTo>
                  <a:pt x="4429242" y="56208"/>
                </a:lnTo>
                <a:lnTo>
                  <a:pt x="4399523" y="26489"/>
                </a:lnTo>
                <a:lnTo>
                  <a:pt x="4361836" y="6999"/>
                </a:lnTo>
                <a:lnTo>
                  <a:pt x="4318444" y="0"/>
                </a:lnTo>
                <a:close/>
              </a:path>
            </a:pathLst>
          </a:custGeom>
          <a:solidFill>
            <a:srgbClr val="04B9D5">
              <a:alpha val="5999"/>
            </a:srgbClr>
          </a:solidFill>
        </p:spPr>
        <p:txBody>
          <a:bodyPr wrap="square" lIns="0" tIns="0" rIns="0" bIns="0" rtlCol="0"/>
          <a:lstStyle/>
          <a:p>
            <a:endParaRPr dirty="0"/>
          </a:p>
        </p:txBody>
      </p:sp>
      <p:sp>
        <p:nvSpPr>
          <p:cNvPr id="23" name="object 5">
            <a:extLst>
              <a:ext uri="{FF2B5EF4-FFF2-40B4-BE49-F238E27FC236}">
                <a16:creationId xmlns:a16="http://schemas.microsoft.com/office/drawing/2014/main" id="{BFD21487-CF2C-410D-B2A0-6B3C6E61439A}"/>
              </a:ext>
            </a:extLst>
          </p:cNvPr>
          <p:cNvSpPr/>
          <p:nvPr/>
        </p:nvSpPr>
        <p:spPr>
          <a:xfrm>
            <a:off x="6713913" y="5697332"/>
            <a:ext cx="6392420" cy="1180002"/>
          </a:xfrm>
          <a:custGeom>
            <a:avLst/>
            <a:gdLst/>
            <a:ahLst/>
            <a:cxnLst/>
            <a:rect l="l" t="t" r="r" b="b"/>
            <a:pathLst>
              <a:path w="4260215" h="5062220">
                <a:moveTo>
                  <a:pt x="4122635" y="0"/>
                </a:moveTo>
                <a:lnTo>
                  <a:pt x="137274" y="0"/>
                </a:lnTo>
                <a:lnTo>
                  <a:pt x="93888" y="6999"/>
                </a:lnTo>
                <a:lnTo>
                  <a:pt x="56205" y="26489"/>
                </a:lnTo>
                <a:lnTo>
                  <a:pt x="26488" y="56208"/>
                </a:lnTo>
                <a:lnTo>
                  <a:pt x="6999" y="93894"/>
                </a:lnTo>
                <a:lnTo>
                  <a:pt x="0" y="137287"/>
                </a:lnTo>
                <a:lnTo>
                  <a:pt x="0" y="4924869"/>
                </a:lnTo>
                <a:lnTo>
                  <a:pt x="6999" y="4968266"/>
                </a:lnTo>
                <a:lnTo>
                  <a:pt x="26488" y="5005953"/>
                </a:lnTo>
                <a:lnTo>
                  <a:pt x="56205" y="5035671"/>
                </a:lnTo>
                <a:lnTo>
                  <a:pt x="93888" y="5055158"/>
                </a:lnTo>
                <a:lnTo>
                  <a:pt x="137274" y="5062156"/>
                </a:lnTo>
                <a:lnTo>
                  <a:pt x="4122635" y="5062156"/>
                </a:lnTo>
                <a:lnTo>
                  <a:pt x="4166028" y="5055158"/>
                </a:lnTo>
                <a:lnTo>
                  <a:pt x="4203714" y="5035671"/>
                </a:lnTo>
                <a:lnTo>
                  <a:pt x="4233433" y="5005953"/>
                </a:lnTo>
                <a:lnTo>
                  <a:pt x="4252923" y="4968266"/>
                </a:lnTo>
                <a:lnTo>
                  <a:pt x="4259922" y="4924869"/>
                </a:lnTo>
                <a:lnTo>
                  <a:pt x="4259922" y="137287"/>
                </a:lnTo>
                <a:lnTo>
                  <a:pt x="4252923" y="93894"/>
                </a:lnTo>
                <a:lnTo>
                  <a:pt x="4233433" y="56208"/>
                </a:lnTo>
                <a:lnTo>
                  <a:pt x="4203714" y="26489"/>
                </a:lnTo>
                <a:lnTo>
                  <a:pt x="4166028" y="6999"/>
                </a:lnTo>
                <a:lnTo>
                  <a:pt x="4122635" y="0"/>
                </a:lnTo>
                <a:close/>
              </a:path>
            </a:pathLst>
          </a:custGeom>
          <a:solidFill>
            <a:srgbClr val="04B9D5">
              <a:alpha val="17999"/>
            </a:srgbClr>
          </a:solidFill>
        </p:spPr>
        <p:txBody>
          <a:bodyPr wrap="square" lIns="0" tIns="0" rIns="0" bIns="0" rtlCol="0"/>
          <a:lstStyle/>
          <a:p>
            <a:endParaRPr dirty="0"/>
          </a:p>
        </p:txBody>
      </p:sp>
      <p:sp>
        <p:nvSpPr>
          <p:cNvPr id="24" name="object 3">
            <a:extLst>
              <a:ext uri="{FF2B5EF4-FFF2-40B4-BE49-F238E27FC236}">
                <a16:creationId xmlns:a16="http://schemas.microsoft.com/office/drawing/2014/main" id="{4ABE284F-3B56-4900-9A8F-6E9B53FA02F6}"/>
              </a:ext>
            </a:extLst>
          </p:cNvPr>
          <p:cNvSpPr txBox="1"/>
          <p:nvPr/>
        </p:nvSpPr>
        <p:spPr>
          <a:xfrm>
            <a:off x="1661383" y="6277416"/>
            <a:ext cx="11851640" cy="233141"/>
          </a:xfrm>
          <a:prstGeom prst="rect">
            <a:avLst/>
          </a:prstGeom>
        </p:spPr>
        <p:txBody>
          <a:bodyPr vert="horz" wrap="square" lIns="0" tIns="12700" rIns="0" bIns="0" rtlCol="0">
            <a:spAutoFit/>
          </a:bodyPr>
          <a:lstStyle/>
          <a:p>
            <a:pPr marL="12700" marR="5080" algn="just">
              <a:lnSpc>
                <a:spcPct val="107200"/>
              </a:lnSpc>
              <a:spcBef>
                <a:spcPts val="100"/>
              </a:spcBef>
            </a:pPr>
            <a:endParaRPr sz="1400" dirty="0">
              <a:latin typeface="Catamaran-SemiBold"/>
              <a:cs typeface="Catamaran-SemiBold"/>
            </a:endParaRPr>
          </a:p>
        </p:txBody>
      </p:sp>
      <p:sp>
        <p:nvSpPr>
          <p:cNvPr id="26" name="object 11">
            <a:extLst>
              <a:ext uri="{FF2B5EF4-FFF2-40B4-BE49-F238E27FC236}">
                <a16:creationId xmlns:a16="http://schemas.microsoft.com/office/drawing/2014/main" id="{26D93127-0504-412B-BF02-2F9DA6392B4F}"/>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13</a:t>
            </a:r>
            <a:endParaRPr lang="en-US" sz="1400" spc="20" dirty="0">
              <a:solidFill>
                <a:srgbClr val="999999"/>
              </a:solidFill>
              <a:latin typeface="Catamaran"/>
              <a:cs typeface="Catamaran"/>
            </a:endParaRPr>
          </a:p>
        </p:txBody>
      </p:sp>
      <p:sp>
        <p:nvSpPr>
          <p:cNvPr id="25" name="object 5">
            <a:extLst>
              <a:ext uri="{FF2B5EF4-FFF2-40B4-BE49-F238E27FC236}">
                <a16:creationId xmlns:a16="http://schemas.microsoft.com/office/drawing/2014/main" id="{CEBFFB90-10C6-44AD-A4BB-DF6E9A35034D}"/>
              </a:ext>
            </a:extLst>
          </p:cNvPr>
          <p:cNvSpPr/>
          <p:nvPr/>
        </p:nvSpPr>
        <p:spPr>
          <a:xfrm>
            <a:off x="204283" y="738128"/>
            <a:ext cx="6118651" cy="1850083"/>
          </a:xfrm>
          <a:custGeom>
            <a:avLst/>
            <a:gdLst/>
            <a:ahLst/>
            <a:cxnLst/>
            <a:rect l="l" t="t" r="r" b="b"/>
            <a:pathLst>
              <a:path w="9439910" h="2854325">
                <a:moveTo>
                  <a:pt x="9302178" y="0"/>
                </a:moveTo>
                <a:lnTo>
                  <a:pt x="137274" y="0"/>
                </a:lnTo>
                <a:lnTo>
                  <a:pt x="93883" y="6998"/>
                </a:lnTo>
                <a:lnTo>
                  <a:pt x="56199" y="26485"/>
                </a:lnTo>
                <a:lnTo>
                  <a:pt x="26484" y="56202"/>
                </a:lnTo>
                <a:lnTo>
                  <a:pt x="6997" y="93889"/>
                </a:lnTo>
                <a:lnTo>
                  <a:pt x="0" y="137286"/>
                </a:lnTo>
                <a:lnTo>
                  <a:pt x="0" y="2716771"/>
                </a:lnTo>
                <a:lnTo>
                  <a:pt x="6997" y="2760168"/>
                </a:lnTo>
                <a:lnTo>
                  <a:pt x="26484" y="2797855"/>
                </a:lnTo>
                <a:lnTo>
                  <a:pt x="56199" y="2827572"/>
                </a:lnTo>
                <a:lnTo>
                  <a:pt x="93883" y="2847060"/>
                </a:lnTo>
                <a:lnTo>
                  <a:pt x="137274" y="2854058"/>
                </a:lnTo>
                <a:lnTo>
                  <a:pt x="9302178" y="2854058"/>
                </a:lnTo>
                <a:lnTo>
                  <a:pt x="9345570" y="2847060"/>
                </a:lnTo>
                <a:lnTo>
                  <a:pt x="9383257" y="2827572"/>
                </a:lnTo>
                <a:lnTo>
                  <a:pt x="9412976" y="2797855"/>
                </a:lnTo>
                <a:lnTo>
                  <a:pt x="9432466" y="2760168"/>
                </a:lnTo>
                <a:lnTo>
                  <a:pt x="9439465" y="2716771"/>
                </a:lnTo>
                <a:lnTo>
                  <a:pt x="9439465" y="137286"/>
                </a:lnTo>
                <a:lnTo>
                  <a:pt x="9432466" y="93889"/>
                </a:lnTo>
                <a:lnTo>
                  <a:pt x="9412976" y="56202"/>
                </a:lnTo>
                <a:lnTo>
                  <a:pt x="9383257" y="26485"/>
                </a:lnTo>
                <a:lnTo>
                  <a:pt x="9345570" y="6998"/>
                </a:lnTo>
                <a:lnTo>
                  <a:pt x="9302178" y="0"/>
                </a:lnTo>
                <a:close/>
              </a:path>
            </a:pathLst>
          </a:custGeom>
          <a:solidFill>
            <a:srgbClr val="04B9D5">
              <a:alpha val="7998"/>
            </a:srgbClr>
          </a:solidFill>
        </p:spPr>
        <p:txBody>
          <a:bodyPr wrap="square" lIns="0" tIns="0" rIns="0" bIns="0" rtlCol="0"/>
          <a:lstStyle/>
          <a:p>
            <a:endParaRPr sz="1600"/>
          </a:p>
        </p:txBody>
      </p:sp>
      <p:sp>
        <p:nvSpPr>
          <p:cNvPr id="27" name="object 6">
            <a:extLst>
              <a:ext uri="{FF2B5EF4-FFF2-40B4-BE49-F238E27FC236}">
                <a16:creationId xmlns:a16="http://schemas.microsoft.com/office/drawing/2014/main" id="{66C81CDE-E297-4544-9022-9A9AB9E21E0A}"/>
              </a:ext>
            </a:extLst>
          </p:cNvPr>
          <p:cNvSpPr txBox="1"/>
          <p:nvPr/>
        </p:nvSpPr>
        <p:spPr>
          <a:xfrm>
            <a:off x="2003902" y="1011717"/>
            <a:ext cx="4212748" cy="1330814"/>
          </a:xfrm>
          <a:prstGeom prst="rect">
            <a:avLst/>
          </a:prstGeom>
        </p:spPr>
        <p:txBody>
          <a:bodyPr vert="horz" wrap="square" lIns="0" tIns="12700" rIns="0" bIns="0" rtlCol="0">
            <a:spAutoFit/>
          </a:bodyPr>
          <a:lstStyle/>
          <a:p>
            <a:pPr marL="12700" marR="5080" algn="just">
              <a:lnSpc>
                <a:spcPct val="107200"/>
              </a:lnSpc>
              <a:spcBef>
                <a:spcPts val="100"/>
              </a:spcBef>
            </a:pPr>
            <a:r>
              <a:rPr sz="1400" b="1" spc="10" dirty="0">
                <a:latin typeface="Catamaran-SemiBold"/>
              </a:rPr>
              <a:t>Kevin O’Sullivan </a:t>
            </a:r>
            <a:r>
              <a:rPr lang="en-US" sz="1400" b="1" spc="10" dirty="0">
                <a:latin typeface="Catamaran-SemiBold"/>
              </a:rPr>
              <a:t> - Founder and CEO</a:t>
            </a:r>
            <a:endParaRPr sz="1400" b="1" spc="10" dirty="0">
              <a:latin typeface="Catamaran-SemiBold"/>
            </a:endParaRPr>
          </a:p>
          <a:p>
            <a:pPr marL="12700" marR="5080" algn="just">
              <a:lnSpc>
                <a:spcPct val="107200"/>
              </a:lnSpc>
              <a:spcBef>
                <a:spcPts val="1795"/>
              </a:spcBef>
            </a:pPr>
            <a:r>
              <a:rPr lang="en-US" sz="1050" i="1" spc="25" dirty="0">
                <a:solidFill>
                  <a:srgbClr val="666667"/>
                </a:solidFill>
                <a:latin typeface="Catamaran"/>
                <a:cs typeface="Catamaran"/>
              </a:rPr>
              <a:t>"</a:t>
            </a:r>
            <a:r>
              <a:rPr sz="1050" i="1" spc="25" dirty="0">
                <a:solidFill>
                  <a:srgbClr val="666667"/>
                </a:solidFill>
                <a:latin typeface="Catamaran"/>
                <a:cs typeface="Catamaran"/>
              </a:rPr>
              <a:t>We </a:t>
            </a:r>
            <a:r>
              <a:rPr sz="1050" i="1" spc="15" dirty="0">
                <a:solidFill>
                  <a:srgbClr val="666667"/>
                </a:solidFill>
                <a:latin typeface="Catamaran"/>
                <a:cs typeface="Catamaran"/>
              </a:rPr>
              <a:t>targeted dairy as our </a:t>
            </a:r>
            <a:r>
              <a:rPr sz="1050" i="1" spc="10" dirty="0">
                <a:solidFill>
                  <a:srgbClr val="666667"/>
                </a:solidFill>
                <a:latin typeface="Catamaran"/>
                <a:cs typeface="Catamaran"/>
              </a:rPr>
              <a:t>first </a:t>
            </a:r>
            <a:r>
              <a:rPr sz="1050" i="1" spc="15" dirty="0">
                <a:solidFill>
                  <a:srgbClr val="666667"/>
                </a:solidFill>
                <a:latin typeface="Catamaran"/>
                <a:cs typeface="Catamaran"/>
              </a:rPr>
              <a:t>vertical as </a:t>
            </a:r>
            <a:r>
              <a:rPr sz="1050" i="1" spc="20" dirty="0">
                <a:solidFill>
                  <a:srgbClr val="666667"/>
                </a:solidFill>
                <a:latin typeface="Catamaran"/>
                <a:cs typeface="Catamaran"/>
              </a:rPr>
              <a:t>we had </a:t>
            </a:r>
            <a:r>
              <a:rPr sz="1050" i="1" spc="15" dirty="0">
                <a:solidFill>
                  <a:srgbClr val="666667"/>
                </a:solidFill>
                <a:latin typeface="Catamaran"/>
                <a:cs typeface="Catamaran"/>
              </a:rPr>
              <a:t>experience </a:t>
            </a:r>
            <a:r>
              <a:rPr sz="1050" i="1" spc="20" dirty="0">
                <a:solidFill>
                  <a:srgbClr val="666667"/>
                </a:solidFill>
                <a:latin typeface="Catamaran"/>
                <a:cs typeface="Catamaran"/>
              </a:rPr>
              <a:t>and knowledge </a:t>
            </a:r>
            <a:r>
              <a:rPr sz="1050" i="1" spc="15" dirty="0">
                <a:solidFill>
                  <a:srgbClr val="666667"/>
                </a:solidFill>
                <a:latin typeface="Catamaran"/>
                <a:cs typeface="Catamaran"/>
              </a:rPr>
              <a:t>in the </a:t>
            </a:r>
            <a:r>
              <a:rPr sz="1050" i="1" spc="20" dirty="0">
                <a:solidFill>
                  <a:srgbClr val="666667"/>
                </a:solidFill>
                <a:latin typeface="Catamaran"/>
                <a:cs typeface="Catamaran"/>
              </a:rPr>
              <a:t> </a:t>
            </a:r>
            <a:r>
              <a:rPr sz="1050" i="1" spc="15" dirty="0">
                <a:solidFill>
                  <a:srgbClr val="666667"/>
                </a:solidFill>
                <a:latin typeface="Catamaran"/>
                <a:cs typeface="Catamaran"/>
              </a:rPr>
              <a:t>sector </a:t>
            </a:r>
            <a:r>
              <a:rPr sz="1050" i="1" spc="20" dirty="0">
                <a:solidFill>
                  <a:srgbClr val="666667"/>
                </a:solidFill>
                <a:latin typeface="Catamaran"/>
                <a:cs typeface="Catamaran"/>
              </a:rPr>
              <a:t>and </a:t>
            </a:r>
            <a:r>
              <a:rPr sz="1050" i="1" spc="15" dirty="0">
                <a:solidFill>
                  <a:srgbClr val="666667"/>
                </a:solidFill>
                <a:latin typeface="Catamaran"/>
                <a:cs typeface="Catamaran"/>
              </a:rPr>
              <a:t>could </a:t>
            </a:r>
            <a:r>
              <a:rPr sz="1050" i="1" spc="20" dirty="0">
                <a:solidFill>
                  <a:srgbClr val="666667"/>
                </a:solidFill>
                <a:latin typeface="Catamaran"/>
                <a:cs typeface="Catamaran"/>
              </a:rPr>
              <a:t>see growth </a:t>
            </a:r>
            <a:r>
              <a:rPr sz="1050" i="1" spc="15" dirty="0">
                <a:solidFill>
                  <a:srgbClr val="666667"/>
                </a:solidFill>
                <a:latin typeface="Catamaran"/>
                <a:cs typeface="Catamaran"/>
              </a:rPr>
              <a:t>in volumes. </a:t>
            </a:r>
            <a:r>
              <a:rPr sz="1050" i="1" spc="20" dirty="0">
                <a:solidFill>
                  <a:srgbClr val="666667"/>
                </a:solidFill>
                <a:latin typeface="Catamaran"/>
                <a:cs typeface="Catamaran"/>
              </a:rPr>
              <a:t>Volume growth was </a:t>
            </a:r>
            <a:r>
              <a:rPr sz="1050" i="1" spc="15" dirty="0">
                <a:solidFill>
                  <a:srgbClr val="666667"/>
                </a:solidFill>
                <a:latin typeface="Catamaran"/>
                <a:cs typeface="Catamaran"/>
              </a:rPr>
              <a:t>driven </a:t>
            </a:r>
            <a:r>
              <a:rPr sz="1050" i="1" spc="20" dirty="0">
                <a:solidFill>
                  <a:srgbClr val="666667"/>
                </a:solidFill>
                <a:latin typeface="Catamaran"/>
                <a:cs typeface="Catamaran"/>
              </a:rPr>
              <a:t>by </a:t>
            </a:r>
            <a:r>
              <a:rPr sz="1050" i="1" spc="15" dirty="0">
                <a:solidFill>
                  <a:srgbClr val="666667"/>
                </a:solidFill>
                <a:latin typeface="Catamaran"/>
                <a:cs typeface="Catamaran"/>
              </a:rPr>
              <a:t>increasing </a:t>
            </a:r>
            <a:r>
              <a:rPr sz="1050" i="1" spc="20" dirty="0">
                <a:solidFill>
                  <a:srgbClr val="666667"/>
                </a:solidFill>
                <a:latin typeface="Catamaran"/>
                <a:cs typeface="Catamaran"/>
              </a:rPr>
              <a:t> demand and </a:t>
            </a:r>
            <a:r>
              <a:rPr sz="1050" i="1" spc="15" dirty="0">
                <a:solidFill>
                  <a:srgbClr val="666667"/>
                </a:solidFill>
                <a:latin typeface="Catamaran"/>
                <a:cs typeface="Catamaran"/>
              </a:rPr>
              <a:t>the increasingly wealthy Asian market. </a:t>
            </a:r>
            <a:r>
              <a:rPr sz="1050" i="1" spc="20" dirty="0">
                <a:solidFill>
                  <a:srgbClr val="666667"/>
                </a:solidFill>
                <a:latin typeface="Catamaran"/>
                <a:cs typeface="Catamaran"/>
              </a:rPr>
              <a:t>Added </a:t>
            </a:r>
            <a:r>
              <a:rPr sz="1050" i="1" spc="15" dirty="0">
                <a:solidFill>
                  <a:srgbClr val="666667"/>
                </a:solidFill>
                <a:latin typeface="Catamaran"/>
                <a:cs typeface="Catamaran"/>
              </a:rPr>
              <a:t>to that </a:t>
            </a:r>
            <a:r>
              <a:rPr sz="1050" i="1" spc="20" dirty="0">
                <a:solidFill>
                  <a:srgbClr val="666667"/>
                </a:solidFill>
                <a:latin typeface="Catamaran"/>
                <a:cs typeface="Catamaran"/>
              </a:rPr>
              <a:t>was </a:t>
            </a:r>
            <a:r>
              <a:rPr sz="1050" i="1" spc="15" dirty="0">
                <a:solidFill>
                  <a:srgbClr val="666667"/>
                </a:solidFill>
                <a:latin typeface="Catamaran"/>
                <a:cs typeface="Catamaran"/>
              </a:rPr>
              <a:t>the decision </a:t>
            </a:r>
            <a:r>
              <a:rPr sz="1050" i="1" spc="20" dirty="0">
                <a:solidFill>
                  <a:srgbClr val="666667"/>
                </a:solidFill>
                <a:latin typeface="Catamaran"/>
                <a:cs typeface="Catamaran"/>
              </a:rPr>
              <a:t> from </a:t>
            </a:r>
            <a:r>
              <a:rPr sz="1050" i="1" spc="15" dirty="0">
                <a:solidFill>
                  <a:srgbClr val="666667"/>
                </a:solidFill>
                <a:latin typeface="Catamaran"/>
                <a:cs typeface="Catamaran"/>
              </a:rPr>
              <a:t>the </a:t>
            </a:r>
            <a:r>
              <a:rPr sz="1050" i="1" spc="25" dirty="0">
                <a:solidFill>
                  <a:srgbClr val="666667"/>
                </a:solidFill>
                <a:latin typeface="Catamaran"/>
                <a:cs typeface="Catamaran"/>
              </a:rPr>
              <a:t>EU </a:t>
            </a:r>
            <a:r>
              <a:rPr sz="1050" i="1" spc="15" dirty="0">
                <a:solidFill>
                  <a:srgbClr val="666667"/>
                </a:solidFill>
                <a:latin typeface="Catamaran"/>
                <a:cs typeface="Catamaran"/>
              </a:rPr>
              <a:t>to </a:t>
            </a:r>
            <a:r>
              <a:rPr sz="1050" i="1" spc="20" dirty="0">
                <a:solidFill>
                  <a:srgbClr val="666667"/>
                </a:solidFill>
                <a:latin typeface="Catamaran"/>
                <a:cs typeface="Catamaran"/>
              </a:rPr>
              <a:t>remove </a:t>
            </a:r>
            <a:r>
              <a:rPr sz="1050" i="1" spc="15" dirty="0">
                <a:solidFill>
                  <a:srgbClr val="666667"/>
                </a:solidFill>
                <a:latin typeface="Catamaran"/>
                <a:cs typeface="Catamaran"/>
              </a:rPr>
              <a:t>production </a:t>
            </a:r>
            <a:r>
              <a:rPr sz="1050" i="1" spc="20" dirty="0">
                <a:solidFill>
                  <a:srgbClr val="666667"/>
                </a:solidFill>
                <a:latin typeface="Catamaran"/>
                <a:cs typeface="Catamaran"/>
              </a:rPr>
              <a:t>caps </a:t>
            </a:r>
            <a:r>
              <a:rPr sz="1050" i="1" spc="15" dirty="0">
                <a:solidFill>
                  <a:srgbClr val="666667"/>
                </a:solidFill>
                <a:latin typeface="Catamaran"/>
                <a:cs typeface="Catamaran"/>
              </a:rPr>
              <a:t>for dairy production, </a:t>
            </a:r>
            <a:r>
              <a:rPr sz="1050" i="1" spc="20" dirty="0">
                <a:solidFill>
                  <a:srgbClr val="666667"/>
                </a:solidFill>
                <a:latin typeface="Catamaran"/>
                <a:cs typeface="Catamaran"/>
              </a:rPr>
              <a:t>which had been </a:t>
            </a:r>
            <a:r>
              <a:rPr sz="1050" i="1" spc="15" dirty="0">
                <a:solidFill>
                  <a:srgbClr val="666667"/>
                </a:solidFill>
                <a:latin typeface="Catamaran"/>
                <a:cs typeface="Catamaran"/>
              </a:rPr>
              <a:t>in </a:t>
            </a:r>
            <a:r>
              <a:rPr sz="1050" i="1" spc="20" dirty="0">
                <a:solidFill>
                  <a:srgbClr val="666667"/>
                </a:solidFill>
                <a:latin typeface="Catamaran"/>
                <a:cs typeface="Catamaran"/>
              </a:rPr>
              <a:t> </a:t>
            </a:r>
            <a:r>
              <a:rPr sz="1050" i="1" spc="15" dirty="0">
                <a:solidFill>
                  <a:srgbClr val="666667"/>
                </a:solidFill>
                <a:latin typeface="Catamaran"/>
                <a:cs typeface="Catamaran"/>
              </a:rPr>
              <a:t>place</a:t>
            </a:r>
            <a:r>
              <a:rPr sz="1050" i="1" dirty="0">
                <a:solidFill>
                  <a:srgbClr val="666667"/>
                </a:solidFill>
                <a:latin typeface="Catamaran"/>
                <a:cs typeface="Catamaran"/>
              </a:rPr>
              <a:t> </a:t>
            </a:r>
            <a:r>
              <a:rPr sz="1050" i="1" spc="15" dirty="0">
                <a:solidFill>
                  <a:srgbClr val="666667"/>
                </a:solidFill>
                <a:latin typeface="Catamaran"/>
                <a:cs typeface="Catamaran"/>
              </a:rPr>
              <a:t>since</a:t>
            </a:r>
            <a:r>
              <a:rPr sz="1050" i="1" spc="5" dirty="0">
                <a:solidFill>
                  <a:srgbClr val="666667"/>
                </a:solidFill>
                <a:latin typeface="Catamaran"/>
                <a:cs typeface="Catamaran"/>
              </a:rPr>
              <a:t> </a:t>
            </a:r>
            <a:r>
              <a:rPr sz="1050" i="1" spc="15" dirty="0">
                <a:solidFill>
                  <a:srgbClr val="666667"/>
                </a:solidFill>
                <a:latin typeface="Catamaran"/>
                <a:cs typeface="Catamaran"/>
              </a:rPr>
              <a:t>1984.</a:t>
            </a:r>
            <a:r>
              <a:rPr lang="en-US" sz="1050" i="1" spc="15" dirty="0">
                <a:solidFill>
                  <a:srgbClr val="666667"/>
                </a:solidFill>
                <a:latin typeface="Catamaran"/>
                <a:cs typeface="Catamaran"/>
              </a:rPr>
              <a:t>"</a:t>
            </a:r>
            <a:endParaRPr sz="1050" i="1" dirty="0">
              <a:latin typeface="Catamaran"/>
              <a:cs typeface="Catamaran"/>
            </a:endParaRPr>
          </a:p>
        </p:txBody>
      </p:sp>
      <p:pic>
        <p:nvPicPr>
          <p:cNvPr id="28" name="object 8">
            <a:extLst>
              <a:ext uri="{FF2B5EF4-FFF2-40B4-BE49-F238E27FC236}">
                <a16:creationId xmlns:a16="http://schemas.microsoft.com/office/drawing/2014/main" id="{229D2BC5-2F0B-4499-889A-7B16B783BE6A}"/>
              </a:ext>
            </a:extLst>
          </p:cNvPr>
          <p:cNvPicPr/>
          <p:nvPr/>
        </p:nvPicPr>
        <p:blipFill>
          <a:blip r:embed="rId8" cstate="print"/>
          <a:stretch>
            <a:fillRect/>
          </a:stretch>
        </p:blipFill>
        <p:spPr>
          <a:xfrm>
            <a:off x="408364" y="980950"/>
            <a:ext cx="1420638" cy="1420645"/>
          </a:xfrm>
          <a:prstGeom prst="rect">
            <a:avLst/>
          </a:prstGeom>
        </p:spPr>
      </p:pic>
      <p:sp>
        <p:nvSpPr>
          <p:cNvPr id="29" name="object 20">
            <a:extLst>
              <a:ext uri="{FF2B5EF4-FFF2-40B4-BE49-F238E27FC236}">
                <a16:creationId xmlns:a16="http://schemas.microsoft.com/office/drawing/2014/main" id="{78D2B277-2E20-4626-9C1B-399BBC40C219}"/>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Tree>
    <p:extLst>
      <p:ext uri="{BB962C8B-B14F-4D97-AF65-F5344CB8AC3E}">
        <p14:creationId xmlns:p14="http://schemas.microsoft.com/office/powerpoint/2010/main" val="311962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49" y="3117"/>
            <a:ext cx="13190549" cy="7556529"/>
          </a:xfrm>
          <a:prstGeom prst="rect">
            <a:avLst/>
          </a:prstGeom>
        </p:spPr>
      </p:pic>
      <p:sp>
        <p:nvSpPr>
          <p:cNvPr id="3" name="object 3"/>
          <p:cNvSpPr txBox="1">
            <a:spLocks noGrp="1"/>
          </p:cNvSpPr>
          <p:nvPr>
            <p:ph type="title"/>
          </p:nvPr>
        </p:nvSpPr>
        <p:spPr>
          <a:xfrm>
            <a:off x="5686369" y="4467646"/>
            <a:ext cx="1846580" cy="436880"/>
          </a:xfrm>
          <a:prstGeom prst="rect">
            <a:avLst/>
          </a:prstGeom>
        </p:spPr>
        <p:txBody>
          <a:bodyPr vert="horz" wrap="square" lIns="0" tIns="12700" rIns="0" bIns="0" rtlCol="0">
            <a:spAutoFit/>
          </a:bodyPr>
          <a:lstStyle/>
          <a:p>
            <a:pPr marL="12700">
              <a:lnSpc>
                <a:spcPct val="100000"/>
              </a:lnSpc>
              <a:spcBef>
                <a:spcPts val="100"/>
              </a:spcBef>
            </a:pPr>
            <a:r>
              <a:rPr sz="2700" b="0" spc="90" dirty="0">
                <a:solidFill>
                  <a:srgbClr val="1AB5E4"/>
                </a:solidFill>
                <a:latin typeface="Arial"/>
                <a:cs typeface="Arial"/>
              </a:rPr>
              <a:t>Thank</a:t>
            </a:r>
            <a:r>
              <a:rPr sz="2700" b="0" spc="-100" dirty="0">
                <a:solidFill>
                  <a:srgbClr val="1AB5E4"/>
                </a:solidFill>
                <a:latin typeface="Arial"/>
                <a:cs typeface="Arial"/>
              </a:rPr>
              <a:t> </a:t>
            </a:r>
            <a:r>
              <a:rPr sz="2700" b="0" spc="130" dirty="0">
                <a:solidFill>
                  <a:srgbClr val="1AB5E4"/>
                </a:solidFill>
                <a:latin typeface="Arial"/>
                <a:cs typeface="Arial"/>
              </a:rPr>
              <a:t>you!</a:t>
            </a:r>
            <a:endParaRPr sz="2700">
              <a:latin typeface="Arial"/>
              <a:cs typeface="Arial"/>
            </a:endParaRPr>
          </a:p>
        </p:txBody>
      </p:sp>
      <p:pic>
        <p:nvPicPr>
          <p:cNvPr id="4" name="object 4"/>
          <p:cNvPicPr/>
          <p:nvPr/>
        </p:nvPicPr>
        <p:blipFill>
          <a:blip r:embed="rId3" cstate="print"/>
          <a:stretch>
            <a:fillRect/>
          </a:stretch>
        </p:blipFill>
        <p:spPr>
          <a:xfrm>
            <a:off x="5693854" y="2345579"/>
            <a:ext cx="1830578" cy="1725252"/>
          </a:xfrm>
          <a:prstGeom prst="rect">
            <a:avLst/>
          </a:prstGeom>
        </p:spPr>
      </p:pic>
      <p:sp>
        <p:nvSpPr>
          <p:cNvPr id="5" name="object 5"/>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BCB159-E622-455A-8CFA-B26DE24EC570}"/>
              </a:ext>
            </a:extLst>
          </p:cNvPr>
          <p:cNvSpPr/>
          <p:nvPr/>
        </p:nvSpPr>
        <p:spPr>
          <a:xfrm>
            <a:off x="3474217" y="1422400"/>
            <a:ext cx="8476986"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3-year cashflow statement - Detailed</a:t>
            </a:r>
            <a:endParaRPr lang="en-NZ" dirty="0"/>
          </a:p>
        </p:txBody>
      </p:sp>
      <p:sp>
        <p:nvSpPr>
          <p:cNvPr id="9" name="object 4">
            <a:extLst>
              <a:ext uri="{FF2B5EF4-FFF2-40B4-BE49-F238E27FC236}">
                <a16:creationId xmlns:a16="http://schemas.microsoft.com/office/drawing/2014/main" id="{DD5AF55D-1D21-4E96-AADF-42477EBB1DE5}"/>
              </a:ext>
            </a:extLst>
          </p:cNvPr>
          <p:cNvSpPr txBox="1">
            <a:spLocks/>
          </p:cNvSpPr>
          <p:nvPr/>
        </p:nvSpPr>
        <p:spPr>
          <a:xfrm>
            <a:off x="2579370" y="366112"/>
            <a:ext cx="10266680" cy="382156"/>
          </a:xfrm>
          <a:prstGeom prst="rect">
            <a:avLst/>
          </a:prstGeom>
        </p:spPr>
        <p:txBody>
          <a:bodyPr vert="horz" wrap="square" lIns="0" tIns="12700" rIns="0" bIns="0" rtlCol="0">
            <a:spAutoFit/>
          </a:bodyPr>
          <a:lstStyle>
            <a:lvl1pPr>
              <a:defRPr sz="3300" b="1" i="0">
                <a:solidFill>
                  <a:srgbClr val="CCCCCC"/>
                </a:solidFill>
                <a:latin typeface="Arial"/>
                <a:ea typeface="+mj-ea"/>
                <a:cs typeface="Arial"/>
              </a:defRPr>
            </a:lvl1pPr>
          </a:lstStyle>
          <a:p>
            <a:pPr marL="12700">
              <a:spcBef>
                <a:spcPts val="100"/>
              </a:spcBef>
            </a:pPr>
            <a:r>
              <a:rPr lang="en-US" sz="2400" b="0" kern="0" dirty="0">
                <a:solidFill>
                  <a:srgbClr val="1AB5E4"/>
                </a:solidFill>
                <a:latin typeface="Museo"/>
                <a:cs typeface="Museo"/>
              </a:rPr>
              <a:t>Appendix – Cashflow Statement </a:t>
            </a:r>
            <a:endParaRPr lang="en-US" sz="2400" kern="0" dirty="0">
              <a:latin typeface="Museo"/>
              <a:cs typeface="Museo"/>
            </a:endParaRPr>
          </a:p>
        </p:txBody>
      </p:sp>
      <p:sp>
        <p:nvSpPr>
          <p:cNvPr id="10" name="object 20">
            <a:extLst>
              <a:ext uri="{FF2B5EF4-FFF2-40B4-BE49-F238E27FC236}">
                <a16:creationId xmlns:a16="http://schemas.microsoft.com/office/drawing/2014/main" id="{62B557BA-E5EB-4B3A-A367-E7D183582819}"/>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Tree>
    <p:extLst>
      <p:ext uri="{BB962C8B-B14F-4D97-AF65-F5344CB8AC3E}">
        <p14:creationId xmlns:p14="http://schemas.microsoft.com/office/powerpoint/2010/main" val="425992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p:nvPr/>
        </p:nvSpPr>
        <p:spPr>
          <a:xfrm>
            <a:off x="708739" y="1471647"/>
            <a:ext cx="7658100" cy="5958747"/>
          </a:xfrm>
          <a:prstGeom prst="rect">
            <a:avLst/>
          </a:prstGeom>
        </p:spPr>
        <p:txBody>
          <a:bodyPr vert="horz" wrap="square" lIns="0" tIns="12700" rIns="0" bIns="0" rtlCol="0">
            <a:spAutoFit/>
          </a:bodyPr>
          <a:lstStyle/>
          <a:p>
            <a:pPr marL="12700" marR="5080" algn="just">
              <a:lnSpc>
                <a:spcPct val="107200"/>
              </a:lnSpc>
              <a:spcBef>
                <a:spcPts val="100"/>
              </a:spcBef>
            </a:pPr>
            <a:r>
              <a:rPr sz="1400" spc="20" dirty="0">
                <a:solidFill>
                  <a:srgbClr val="666667"/>
                </a:solidFill>
                <a:latin typeface="Catamaran"/>
                <a:cs typeface="Catamaran"/>
              </a:rPr>
              <a:t>Nui</a:t>
            </a:r>
            <a:r>
              <a:rPr lang="en-US" sz="1400" spc="5" dirty="0">
                <a:solidFill>
                  <a:srgbClr val="666667"/>
                </a:solidFill>
                <a:latin typeface="Catamaran"/>
                <a:cs typeface="Catamaran"/>
              </a:rPr>
              <a:t> Markets provides a fit-for-purpose co-branded platform for agricultural commodity trading – both as a single seller digital channel and as a multi seller marketplace. This platform is used by 287 companies in 47 countries. Since inception in 2016, NZD$755M of GMV has been traded through our platform. We have identified an opportunity to rapidly expand and consolidate our platform globally. We are now seeking </a:t>
            </a:r>
            <a:r>
              <a:rPr lang="en-US" sz="1400" spc="25" dirty="0">
                <a:solidFill>
                  <a:srgbClr val="666667"/>
                </a:solidFill>
                <a:latin typeface="Catamaran"/>
                <a:cs typeface="Catamaran"/>
              </a:rPr>
              <a:t>8m EUR of equity capital</a:t>
            </a:r>
            <a:r>
              <a:rPr sz="1400" spc="10" dirty="0">
                <a:solidFill>
                  <a:srgbClr val="666667"/>
                </a:solidFill>
                <a:latin typeface="Catamaran"/>
                <a:cs typeface="Catamaran"/>
              </a:rPr>
              <a:t> </a:t>
            </a:r>
            <a:r>
              <a:rPr sz="1400" spc="15" dirty="0">
                <a:solidFill>
                  <a:srgbClr val="666667"/>
                </a:solidFill>
                <a:latin typeface="Catamaran"/>
                <a:cs typeface="Catamaran"/>
              </a:rPr>
              <a:t>at</a:t>
            </a:r>
            <a:r>
              <a:rPr sz="1400" spc="10" dirty="0">
                <a:solidFill>
                  <a:srgbClr val="666667"/>
                </a:solidFill>
                <a:latin typeface="Catamaran"/>
                <a:cs typeface="Catamaran"/>
              </a:rPr>
              <a:t> </a:t>
            </a:r>
            <a:r>
              <a:rPr lang="en-US" sz="1400" spc="10" dirty="0">
                <a:solidFill>
                  <a:srgbClr val="666667"/>
                </a:solidFill>
                <a:latin typeface="Catamaran"/>
                <a:cs typeface="Catamaran"/>
              </a:rPr>
              <a:t>a </a:t>
            </a:r>
            <a:r>
              <a:rPr sz="1400" spc="20" dirty="0">
                <a:solidFill>
                  <a:srgbClr val="666667"/>
                </a:solidFill>
                <a:latin typeface="Catamaran"/>
                <a:cs typeface="Catamaran"/>
              </a:rPr>
              <a:t>3</a:t>
            </a:r>
            <a:r>
              <a:rPr lang="en-US" sz="1400" spc="20" dirty="0">
                <a:solidFill>
                  <a:srgbClr val="666667"/>
                </a:solidFill>
                <a:latin typeface="Catamaran"/>
                <a:cs typeface="Catamaran"/>
              </a:rPr>
              <a:t>0</a:t>
            </a:r>
            <a:r>
              <a:rPr sz="1400" spc="20" dirty="0">
                <a:solidFill>
                  <a:srgbClr val="666667"/>
                </a:solidFill>
                <a:latin typeface="Catamaran"/>
                <a:cs typeface="Catamaran"/>
              </a:rPr>
              <a:t>m</a:t>
            </a:r>
            <a:r>
              <a:rPr sz="1400" spc="10" dirty="0">
                <a:solidFill>
                  <a:srgbClr val="666667"/>
                </a:solidFill>
                <a:latin typeface="Catamaran"/>
                <a:cs typeface="Catamaran"/>
              </a:rPr>
              <a:t> </a:t>
            </a:r>
            <a:r>
              <a:rPr lang="en-US" sz="1400" spc="10" dirty="0">
                <a:solidFill>
                  <a:srgbClr val="666667"/>
                </a:solidFill>
                <a:latin typeface="Catamaran"/>
                <a:cs typeface="Catamaran"/>
              </a:rPr>
              <a:t>EUR </a:t>
            </a:r>
            <a:r>
              <a:rPr sz="1400" spc="20" dirty="0">
                <a:solidFill>
                  <a:srgbClr val="666667"/>
                </a:solidFill>
                <a:latin typeface="Catamaran"/>
                <a:cs typeface="Catamaran"/>
              </a:rPr>
              <a:t>pre-money</a:t>
            </a:r>
            <a:r>
              <a:rPr sz="1400" spc="5" dirty="0">
                <a:solidFill>
                  <a:srgbClr val="666667"/>
                </a:solidFill>
                <a:latin typeface="Catamaran"/>
                <a:cs typeface="Catamaran"/>
              </a:rPr>
              <a:t> </a:t>
            </a:r>
            <a:r>
              <a:rPr sz="1400" spc="15" dirty="0">
                <a:solidFill>
                  <a:srgbClr val="666667"/>
                </a:solidFill>
                <a:latin typeface="Catamaran"/>
                <a:cs typeface="Catamaran"/>
              </a:rPr>
              <a:t>valuation.</a:t>
            </a:r>
            <a:r>
              <a:rPr sz="1400" spc="10" dirty="0">
                <a:solidFill>
                  <a:srgbClr val="666667"/>
                </a:solidFill>
                <a:latin typeface="Catamaran"/>
                <a:cs typeface="Catamaran"/>
              </a:rPr>
              <a:t> </a:t>
            </a:r>
            <a:endParaRPr lang="en-US" sz="1400" spc="10" dirty="0">
              <a:solidFill>
                <a:srgbClr val="666667"/>
              </a:solidFill>
              <a:latin typeface="Catamaran"/>
              <a:cs typeface="Catamaran"/>
            </a:endParaRPr>
          </a:p>
          <a:p>
            <a:pPr marL="12700" marR="5080" algn="just">
              <a:lnSpc>
                <a:spcPct val="107200"/>
              </a:lnSpc>
              <a:spcBef>
                <a:spcPts val="100"/>
              </a:spcBef>
            </a:pPr>
            <a:endParaRPr lang="en-AU" sz="1400" spc="10" dirty="0">
              <a:solidFill>
                <a:srgbClr val="666667"/>
              </a:solidFill>
              <a:latin typeface="Catamaran"/>
            </a:endParaRPr>
          </a:p>
          <a:p>
            <a:pPr marL="12700" marR="5080" algn="just">
              <a:lnSpc>
                <a:spcPct val="107200"/>
              </a:lnSpc>
              <a:spcBef>
                <a:spcPts val="100"/>
              </a:spcBef>
            </a:pPr>
            <a:r>
              <a:rPr lang="en-AU" sz="1400" spc="10" dirty="0">
                <a:solidFill>
                  <a:srgbClr val="666667"/>
                </a:solidFill>
                <a:latin typeface="Catamaran"/>
              </a:rPr>
              <a:t>This growth capital will enable us to become an industry leader in commodity trading through embracing three key paths to growth:</a:t>
            </a:r>
            <a:endParaRPr lang="en-GB" sz="1400" spc="15" dirty="0">
              <a:solidFill>
                <a:srgbClr val="666667"/>
              </a:solidFill>
              <a:latin typeface="Catamaran"/>
            </a:endParaRPr>
          </a:p>
          <a:p>
            <a:pPr marL="12700" marR="5080" algn="just">
              <a:lnSpc>
                <a:spcPct val="107200"/>
              </a:lnSpc>
              <a:spcBef>
                <a:spcPts val="100"/>
              </a:spcBef>
            </a:pPr>
            <a:endParaRPr lang="en-GB" sz="1400" spc="15" dirty="0">
              <a:solidFill>
                <a:srgbClr val="666667"/>
              </a:solidFill>
              <a:latin typeface="Catamaran"/>
            </a:endParaRPr>
          </a:p>
          <a:p>
            <a:pPr marL="12700" marR="5080" algn="just">
              <a:lnSpc>
                <a:spcPct val="107200"/>
              </a:lnSpc>
              <a:spcBef>
                <a:spcPts val="100"/>
              </a:spcBef>
            </a:pPr>
            <a:endParaRPr lang="en-GB" sz="1400" spc="15" dirty="0">
              <a:solidFill>
                <a:srgbClr val="666667"/>
              </a:solidFill>
              <a:latin typeface="Catamaran"/>
            </a:endParaRPr>
          </a:p>
          <a:p>
            <a:pPr marL="12700" marR="5080" algn="just">
              <a:lnSpc>
                <a:spcPct val="107200"/>
              </a:lnSpc>
              <a:spcBef>
                <a:spcPts val="100"/>
              </a:spcBef>
            </a:pPr>
            <a:endParaRPr lang="en-GB" sz="1400" dirty="0">
              <a:latin typeface="Catamaran"/>
              <a:cs typeface="Catamaran"/>
            </a:endParaRPr>
          </a:p>
          <a:p>
            <a:pPr marL="12700" marR="65405" algn="just">
              <a:lnSpc>
                <a:spcPct val="107200"/>
              </a:lnSpc>
              <a:spcBef>
                <a:spcPts val="1390"/>
              </a:spcBef>
            </a:pPr>
            <a:r>
              <a:rPr lang="en-GB" sz="1400" spc="20" dirty="0">
                <a:solidFill>
                  <a:srgbClr val="666667"/>
                </a:solidFill>
                <a:latin typeface="Catamaran"/>
                <a:cs typeface="Catamaran"/>
              </a:rPr>
              <a:t>Nui is beginning to experience exponential growth – with 122% annual revenue growth in 2021 and almost 300% in trade volume. By receiving the funding we need to truly scale our offering, we forecast a 7 times increase in revenue growth over the next four years. </a:t>
            </a:r>
          </a:p>
          <a:p>
            <a:pPr marL="12700" marR="65405" algn="just">
              <a:lnSpc>
                <a:spcPct val="107200"/>
              </a:lnSpc>
              <a:spcBef>
                <a:spcPts val="1390"/>
              </a:spcBef>
            </a:pPr>
            <a:r>
              <a:rPr sz="1400" spc="15" dirty="0">
                <a:solidFill>
                  <a:srgbClr val="666667"/>
                </a:solidFill>
                <a:latin typeface="Catamaran"/>
                <a:cs typeface="Catamaran"/>
              </a:rPr>
              <a:t>In the last year </a:t>
            </a:r>
            <a:r>
              <a:rPr sz="1400" spc="20" dirty="0">
                <a:solidFill>
                  <a:srgbClr val="666667"/>
                </a:solidFill>
                <a:latin typeface="Catamaran"/>
                <a:cs typeface="Catamaran"/>
              </a:rPr>
              <a:t>we have </a:t>
            </a:r>
            <a:r>
              <a:rPr sz="1400" spc="15" dirty="0">
                <a:solidFill>
                  <a:srgbClr val="666667"/>
                </a:solidFill>
                <a:latin typeface="Catamaran"/>
                <a:cs typeface="Catamaran"/>
              </a:rPr>
              <a:t>focused </a:t>
            </a:r>
            <a:r>
              <a:rPr sz="1400" spc="20" dirty="0">
                <a:solidFill>
                  <a:srgbClr val="666667"/>
                </a:solidFill>
                <a:latin typeface="Catamaran"/>
                <a:cs typeface="Catamaran"/>
              </a:rPr>
              <a:t>on </a:t>
            </a:r>
            <a:r>
              <a:rPr sz="1400" spc="15" dirty="0">
                <a:solidFill>
                  <a:srgbClr val="666667"/>
                </a:solidFill>
                <a:latin typeface="Catamaran"/>
                <a:cs typeface="Catamaran"/>
              </a:rPr>
              <a:t>fine-tuning our core offering of efficient </a:t>
            </a:r>
            <a:r>
              <a:rPr sz="1400" spc="25" dirty="0">
                <a:solidFill>
                  <a:srgbClr val="666667"/>
                </a:solidFill>
                <a:latin typeface="Catamaran"/>
                <a:cs typeface="Catamaran"/>
              </a:rPr>
              <a:t>&amp; </a:t>
            </a:r>
            <a:r>
              <a:rPr sz="1400" spc="15" dirty="0">
                <a:solidFill>
                  <a:srgbClr val="666667"/>
                </a:solidFill>
                <a:latin typeface="Catamaran"/>
                <a:cs typeface="Catamaran"/>
              </a:rPr>
              <a:t>intuitive</a:t>
            </a:r>
            <a:r>
              <a:rPr sz="1400" spc="20" dirty="0">
                <a:solidFill>
                  <a:srgbClr val="666667"/>
                </a:solidFill>
                <a:latin typeface="Catamaran"/>
                <a:cs typeface="Catamaran"/>
              </a:rPr>
              <a:t> </a:t>
            </a:r>
            <a:r>
              <a:rPr sz="1400" spc="15" dirty="0">
                <a:solidFill>
                  <a:srgbClr val="666667"/>
                </a:solidFill>
                <a:latin typeface="Catamaran"/>
                <a:cs typeface="Catamaran"/>
              </a:rPr>
              <a:t>online trade. </a:t>
            </a:r>
            <a:r>
              <a:rPr sz="1400" spc="20" dirty="0">
                <a:solidFill>
                  <a:srgbClr val="666667"/>
                </a:solidFill>
                <a:latin typeface="Catamaran"/>
                <a:cs typeface="Catamaran"/>
              </a:rPr>
              <a:t> Our</a:t>
            </a:r>
            <a:r>
              <a:rPr sz="1400" spc="-25" dirty="0">
                <a:solidFill>
                  <a:srgbClr val="666667"/>
                </a:solidFill>
                <a:latin typeface="Catamaran"/>
                <a:cs typeface="Catamaran"/>
              </a:rPr>
              <a:t> </a:t>
            </a:r>
            <a:r>
              <a:rPr sz="1400" spc="15" dirty="0">
                <a:solidFill>
                  <a:srgbClr val="666667"/>
                </a:solidFill>
                <a:latin typeface="Catamaran"/>
                <a:cs typeface="Catamaran"/>
              </a:rPr>
              <a:t>flexible</a:t>
            </a:r>
            <a:r>
              <a:rPr sz="1400" spc="-20" dirty="0">
                <a:solidFill>
                  <a:srgbClr val="666667"/>
                </a:solidFill>
                <a:latin typeface="Catamaran"/>
                <a:cs typeface="Catamaran"/>
              </a:rPr>
              <a:t> </a:t>
            </a:r>
            <a:r>
              <a:rPr sz="1400" spc="20" dirty="0">
                <a:solidFill>
                  <a:srgbClr val="666667"/>
                </a:solidFill>
                <a:latin typeface="Catamaran"/>
                <a:cs typeface="Catamaran"/>
              </a:rPr>
              <a:t>model</a:t>
            </a:r>
            <a:r>
              <a:rPr sz="1400" spc="-20" dirty="0">
                <a:solidFill>
                  <a:srgbClr val="666667"/>
                </a:solidFill>
                <a:latin typeface="Catamaran"/>
                <a:cs typeface="Catamaran"/>
              </a:rPr>
              <a:t> </a:t>
            </a:r>
            <a:r>
              <a:rPr sz="1400" spc="25" dirty="0">
                <a:solidFill>
                  <a:srgbClr val="666667"/>
                </a:solidFill>
                <a:latin typeface="Catamaran"/>
                <a:cs typeface="Catamaran"/>
              </a:rPr>
              <a:t>&amp;</a:t>
            </a:r>
            <a:r>
              <a:rPr sz="1400" spc="-20" dirty="0">
                <a:solidFill>
                  <a:srgbClr val="666667"/>
                </a:solidFill>
                <a:latin typeface="Catamaran"/>
                <a:cs typeface="Catamaran"/>
              </a:rPr>
              <a:t> </a:t>
            </a:r>
            <a:r>
              <a:rPr sz="1400" spc="20" dirty="0">
                <a:solidFill>
                  <a:srgbClr val="666667"/>
                </a:solidFill>
                <a:latin typeface="Catamaran"/>
                <a:cs typeface="Catamaran"/>
              </a:rPr>
              <a:t>broad</a:t>
            </a:r>
            <a:r>
              <a:rPr sz="1400" spc="-20" dirty="0">
                <a:solidFill>
                  <a:srgbClr val="666667"/>
                </a:solidFill>
                <a:latin typeface="Catamaran"/>
                <a:cs typeface="Catamaran"/>
              </a:rPr>
              <a:t> </a:t>
            </a:r>
            <a:r>
              <a:rPr sz="1400" spc="20" dirty="0">
                <a:solidFill>
                  <a:srgbClr val="666667"/>
                </a:solidFill>
                <a:latin typeface="Catamaran"/>
                <a:cs typeface="Catamaran"/>
              </a:rPr>
              <a:t>range</a:t>
            </a:r>
            <a:r>
              <a:rPr sz="1400" spc="-20" dirty="0">
                <a:solidFill>
                  <a:srgbClr val="666667"/>
                </a:solidFill>
                <a:latin typeface="Catamaran"/>
                <a:cs typeface="Catamaran"/>
              </a:rPr>
              <a:t> </a:t>
            </a:r>
            <a:r>
              <a:rPr sz="1400" spc="15" dirty="0">
                <a:solidFill>
                  <a:srgbClr val="666667"/>
                </a:solidFill>
                <a:latin typeface="Catamaran"/>
                <a:cs typeface="Catamaran"/>
              </a:rPr>
              <a:t>of</a:t>
            </a:r>
            <a:r>
              <a:rPr sz="1400" spc="-20" dirty="0">
                <a:solidFill>
                  <a:srgbClr val="666667"/>
                </a:solidFill>
                <a:latin typeface="Catamaran"/>
                <a:cs typeface="Catamaran"/>
              </a:rPr>
              <a:t> </a:t>
            </a:r>
            <a:r>
              <a:rPr sz="1400" spc="15" dirty="0">
                <a:solidFill>
                  <a:srgbClr val="666667"/>
                </a:solidFill>
                <a:latin typeface="Catamaran"/>
                <a:cs typeface="Catamaran"/>
              </a:rPr>
              <a:t>trade</a:t>
            </a:r>
            <a:r>
              <a:rPr sz="1400" spc="-20" dirty="0">
                <a:solidFill>
                  <a:srgbClr val="666667"/>
                </a:solidFill>
                <a:latin typeface="Catamaran"/>
                <a:cs typeface="Catamaran"/>
              </a:rPr>
              <a:t> </a:t>
            </a:r>
            <a:r>
              <a:rPr sz="1400" spc="15" dirty="0">
                <a:solidFill>
                  <a:srgbClr val="666667"/>
                </a:solidFill>
                <a:latin typeface="Catamaran"/>
                <a:cs typeface="Catamaran"/>
              </a:rPr>
              <a:t>features</a:t>
            </a:r>
            <a:r>
              <a:rPr sz="1400" spc="-20" dirty="0">
                <a:solidFill>
                  <a:srgbClr val="666667"/>
                </a:solidFill>
                <a:latin typeface="Catamaran"/>
                <a:cs typeface="Catamaran"/>
              </a:rPr>
              <a:t> </a:t>
            </a:r>
            <a:r>
              <a:rPr sz="1400" spc="15" dirty="0">
                <a:solidFill>
                  <a:srgbClr val="666667"/>
                </a:solidFill>
                <a:latin typeface="Catamaran"/>
                <a:cs typeface="Catamaran"/>
              </a:rPr>
              <a:t>enables</a:t>
            </a:r>
            <a:r>
              <a:rPr sz="1400" spc="-20" dirty="0">
                <a:solidFill>
                  <a:srgbClr val="666667"/>
                </a:solidFill>
                <a:latin typeface="Catamaran"/>
                <a:cs typeface="Catamaran"/>
              </a:rPr>
              <a:t> </a:t>
            </a:r>
            <a:r>
              <a:rPr sz="1400" spc="20" dirty="0">
                <a:solidFill>
                  <a:srgbClr val="666667"/>
                </a:solidFill>
                <a:latin typeface="Catamaran"/>
                <a:cs typeface="Catamaran"/>
              </a:rPr>
              <a:t>any</a:t>
            </a:r>
            <a:r>
              <a:rPr lang="en-US" sz="1400" spc="-20" dirty="0">
                <a:solidFill>
                  <a:srgbClr val="666667"/>
                </a:solidFill>
                <a:latin typeface="Catamaran"/>
                <a:cs typeface="Catamaran"/>
              </a:rPr>
              <a:t> agricultural commodity trader or</a:t>
            </a:r>
            <a:r>
              <a:rPr sz="1400" spc="-20" dirty="0">
                <a:solidFill>
                  <a:srgbClr val="666667"/>
                </a:solidFill>
                <a:latin typeface="Catamaran"/>
                <a:cs typeface="Catamaran"/>
              </a:rPr>
              <a:t> </a:t>
            </a:r>
            <a:r>
              <a:rPr lang="en-US" sz="1400" spc="20" dirty="0">
                <a:solidFill>
                  <a:srgbClr val="666667"/>
                </a:solidFill>
                <a:latin typeface="Catamaran"/>
                <a:cs typeface="Catamaran"/>
              </a:rPr>
              <a:t>exporter</a:t>
            </a:r>
            <a:r>
              <a:rPr sz="1400" spc="20" dirty="0">
                <a:solidFill>
                  <a:srgbClr val="666667"/>
                </a:solidFill>
                <a:latin typeface="Catamaran"/>
                <a:cs typeface="Catamaran"/>
              </a:rPr>
              <a:t>,</a:t>
            </a:r>
            <a:r>
              <a:rPr sz="1400" spc="-20" dirty="0">
                <a:solidFill>
                  <a:srgbClr val="666667"/>
                </a:solidFill>
                <a:latin typeface="Catamaran"/>
                <a:cs typeface="Catamaran"/>
              </a:rPr>
              <a:t> </a:t>
            </a:r>
            <a:r>
              <a:rPr sz="1400" spc="20" dirty="0">
                <a:solidFill>
                  <a:srgbClr val="666667"/>
                </a:solidFill>
                <a:latin typeface="Catamaran"/>
                <a:cs typeface="Catamaran"/>
              </a:rPr>
              <a:t>anywhere</a:t>
            </a:r>
            <a:r>
              <a:rPr sz="1400" spc="-20" dirty="0">
                <a:solidFill>
                  <a:srgbClr val="666667"/>
                </a:solidFill>
                <a:latin typeface="Catamaran"/>
                <a:cs typeface="Catamaran"/>
              </a:rPr>
              <a:t> </a:t>
            </a:r>
            <a:r>
              <a:rPr sz="1400" spc="15" dirty="0">
                <a:solidFill>
                  <a:srgbClr val="666667"/>
                </a:solidFill>
                <a:latin typeface="Catamaran"/>
                <a:cs typeface="Catamaran"/>
              </a:rPr>
              <a:t>in</a:t>
            </a:r>
            <a:r>
              <a:rPr sz="1400" spc="-25" dirty="0">
                <a:solidFill>
                  <a:srgbClr val="666667"/>
                </a:solidFill>
                <a:latin typeface="Catamaran"/>
                <a:cs typeface="Catamaran"/>
              </a:rPr>
              <a:t> </a:t>
            </a:r>
            <a:r>
              <a:rPr sz="1400" spc="15" dirty="0">
                <a:solidFill>
                  <a:srgbClr val="666667"/>
                </a:solidFill>
                <a:latin typeface="Catamaran"/>
                <a:cs typeface="Catamaran"/>
              </a:rPr>
              <a:t>the</a:t>
            </a:r>
            <a:r>
              <a:rPr sz="1400" spc="-20" dirty="0">
                <a:solidFill>
                  <a:srgbClr val="666667"/>
                </a:solidFill>
                <a:latin typeface="Catamaran"/>
                <a:cs typeface="Catamaran"/>
              </a:rPr>
              <a:t> </a:t>
            </a:r>
            <a:r>
              <a:rPr sz="1400" spc="15" dirty="0">
                <a:solidFill>
                  <a:srgbClr val="666667"/>
                </a:solidFill>
                <a:latin typeface="Catamaran"/>
                <a:cs typeface="Catamaran"/>
              </a:rPr>
              <a:t>world</a:t>
            </a:r>
            <a:r>
              <a:rPr lang="en-US" sz="1400" spc="15" dirty="0">
                <a:solidFill>
                  <a:srgbClr val="666667"/>
                </a:solidFill>
                <a:latin typeface="Catamaran"/>
                <a:cs typeface="Catamaran"/>
              </a:rPr>
              <a:t>, </a:t>
            </a:r>
            <a:r>
              <a:rPr sz="1400" spc="15" dirty="0">
                <a:solidFill>
                  <a:srgbClr val="666667"/>
                </a:solidFill>
                <a:latin typeface="Catamaran"/>
                <a:cs typeface="Catamaran"/>
              </a:rPr>
              <a:t>to</a:t>
            </a:r>
            <a:r>
              <a:rPr sz="1400" spc="-30" dirty="0">
                <a:solidFill>
                  <a:srgbClr val="666667"/>
                </a:solidFill>
                <a:latin typeface="Catamaran"/>
                <a:cs typeface="Catamaran"/>
              </a:rPr>
              <a:t> </a:t>
            </a:r>
            <a:r>
              <a:rPr sz="1400" spc="15" dirty="0">
                <a:solidFill>
                  <a:srgbClr val="666667"/>
                </a:solidFill>
                <a:latin typeface="Catamaran"/>
                <a:cs typeface="Catamaran"/>
              </a:rPr>
              <a:t>join</a:t>
            </a:r>
            <a:r>
              <a:rPr sz="1400" spc="-25" dirty="0">
                <a:solidFill>
                  <a:srgbClr val="666667"/>
                </a:solidFill>
                <a:latin typeface="Catamaran"/>
                <a:cs typeface="Catamaran"/>
              </a:rPr>
              <a:t> </a:t>
            </a:r>
            <a:r>
              <a:rPr sz="1400" spc="15" dirty="0">
                <a:solidFill>
                  <a:srgbClr val="666667"/>
                </a:solidFill>
                <a:latin typeface="Catamaran"/>
                <a:cs typeface="Catamaran"/>
              </a:rPr>
              <a:t>our</a:t>
            </a:r>
            <a:r>
              <a:rPr sz="1400" spc="-30" dirty="0">
                <a:solidFill>
                  <a:srgbClr val="666667"/>
                </a:solidFill>
                <a:latin typeface="Catamaran"/>
                <a:cs typeface="Catamaran"/>
              </a:rPr>
              <a:t> </a:t>
            </a:r>
            <a:r>
              <a:rPr sz="1400" spc="20" dirty="0">
                <a:solidFill>
                  <a:srgbClr val="666667"/>
                </a:solidFill>
                <a:latin typeface="Catamaran"/>
                <a:cs typeface="Catamaran"/>
              </a:rPr>
              <a:t>ecosystem</a:t>
            </a:r>
            <a:r>
              <a:rPr sz="1400" spc="-25" dirty="0">
                <a:solidFill>
                  <a:srgbClr val="666667"/>
                </a:solidFill>
                <a:latin typeface="Catamaran"/>
                <a:cs typeface="Catamaran"/>
              </a:rPr>
              <a:t> </a:t>
            </a:r>
            <a:r>
              <a:rPr sz="1400" spc="20" dirty="0">
                <a:solidFill>
                  <a:srgbClr val="666667"/>
                </a:solidFill>
                <a:latin typeface="Catamaran"/>
                <a:cs typeface="Catamaran"/>
              </a:rPr>
              <a:t>and</a:t>
            </a:r>
            <a:r>
              <a:rPr sz="1400" spc="-30" dirty="0">
                <a:solidFill>
                  <a:srgbClr val="666667"/>
                </a:solidFill>
                <a:latin typeface="Catamaran"/>
                <a:cs typeface="Catamaran"/>
              </a:rPr>
              <a:t> </a:t>
            </a:r>
            <a:r>
              <a:rPr sz="1400" spc="15" dirty="0">
                <a:solidFill>
                  <a:srgbClr val="666667"/>
                </a:solidFill>
                <a:latin typeface="Catamaran"/>
                <a:cs typeface="Catamaran"/>
              </a:rPr>
              <a:t>trade</a:t>
            </a:r>
            <a:r>
              <a:rPr sz="1400" spc="-25" dirty="0">
                <a:solidFill>
                  <a:srgbClr val="666667"/>
                </a:solidFill>
                <a:latin typeface="Catamaran"/>
                <a:cs typeface="Catamaran"/>
              </a:rPr>
              <a:t> </a:t>
            </a:r>
            <a:r>
              <a:rPr sz="1400" spc="15" dirty="0">
                <a:solidFill>
                  <a:srgbClr val="666667"/>
                </a:solidFill>
                <a:latin typeface="Catamaran"/>
                <a:cs typeface="Catamaran"/>
              </a:rPr>
              <a:t>conveniently.</a:t>
            </a:r>
            <a:endParaRPr sz="1400" dirty="0">
              <a:latin typeface="Catamaran"/>
              <a:cs typeface="Catamaran"/>
            </a:endParaRPr>
          </a:p>
          <a:p>
            <a:pPr marL="12700" marR="65405" algn="just">
              <a:lnSpc>
                <a:spcPct val="107200"/>
              </a:lnSpc>
              <a:spcBef>
                <a:spcPts val="1800"/>
              </a:spcBef>
            </a:pPr>
            <a:r>
              <a:rPr sz="1400" spc="25" dirty="0">
                <a:solidFill>
                  <a:srgbClr val="666667"/>
                </a:solidFill>
                <a:latin typeface="Catamaran"/>
                <a:cs typeface="Catamaran"/>
              </a:rPr>
              <a:t>We </a:t>
            </a:r>
            <a:r>
              <a:rPr sz="1400" spc="20" dirty="0">
                <a:solidFill>
                  <a:srgbClr val="666667"/>
                </a:solidFill>
                <a:latin typeface="Catamaran"/>
                <a:cs typeface="Catamaran"/>
              </a:rPr>
              <a:t>have </a:t>
            </a:r>
            <a:r>
              <a:rPr lang="en-US" sz="1400" spc="20" dirty="0">
                <a:solidFill>
                  <a:srgbClr val="666667"/>
                </a:solidFill>
                <a:latin typeface="Catamaran"/>
                <a:cs typeface="Catamaran"/>
              </a:rPr>
              <a:t>a proven </a:t>
            </a:r>
            <a:r>
              <a:rPr sz="1400" spc="15" dirty="0">
                <a:solidFill>
                  <a:srgbClr val="666667"/>
                </a:solidFill>
                <a:latin typeface="Catamaran"/>
                <a:cs typeface="Catamaran"/>
              </a:rPr>
              <a:t>product </a:t>
            </a:r>
            <a:r>
              <a:rPr sz="1400" spc="20" dirty="0">
                <a:solidFill>
                  <a:srgbClr val="666667"/>
                </a:solidFill>
                <a:latin typeface="Catamaran"/>
                <a:cs typeface="Catamaran"/>
              </a:rPr>
              <a:t>and a </a:t>
            </a:r>
            <a:r>
              <a:rPr sz="1400" spc="15" dirty="0">
                <a:solidFill>
                  <a:srgbClr val="666667"/>
                </a:solidFill>
                <a:latin typeface="Catamaran"/>
                <a:cs typeface="Catamaran"/>
              </a:rPr>
              <a:t>scalable </a:t>
            </a:r>
            <a:r>
              <a:rPr lang="en-US" sz="1400" spc="15" dirty="0">
                <a:solidFill>
                  <a:srgbClr val="666667"/>
                </a:solidFill>
                <a:latin typeface="Catamaran"/>
                <a:cs typeface="Catamaran"/>
              </a:rPr>
              <a:t>platform</a:t>
            </a:r>
            <a:r>
              <a:rPr sz="1400" spc="15" dirty="0">
                <a:solidFill>
                  <a:srgbClr val="666667"/>
                </a:solidFill>
                <a:latin typeface="Catamaran"/>
                <a:cs typeface="Catamaran"/>
              </a:rPr>
              <a:t>. </a:t>
            </a:r>
            <a:r>
              <a:rPr sz="1400" spc="20" dirty="0">
                <a:solidFill>
                  <a:srgbClr val="666667"/>
                </a:solidFill>
                <a:latin typeface="Catamaran"/>
                <a:cs typeface="Catamaran"/>
              </a:rPr>
              <a:t>The </a:t>
            </a:r>
            <a:r>
              <a:rPr sz="1400" spc="15" dirty="0">
                <a:solidFill>
                  <a:srgbClr val="666667"/>
                </a:solidFill>
                <a:latin typeface="Catamaran"/>
                <a:cs typeface="Catamaran"/>
              </a:rPr>
              <a:t>rapid </a:t>
            </a:r>
            <a:r>
              <a:rPr lang="en-US" sz="1400" spc="15" dirty="0">
                <a:solidFill>
                  <a:srgbClr val="666667"/>
                </a:solidFill>
                <a:latin typeface="Catamaran"/>
                <a:cs typeface="Catamaran"/>
              </a:rPr>
              <a:t>adoption of digital trading within agricultural commodity trading has meant that we are at the right place, at the right time to become a category leader. </a:t>
            </a:r>
            <a:r>
              <a:rPr lang="en-GB" sz="1400" spc="20" dirty="0">
                <a:solidFill>
                  <a:srgbClr val="666667"/>
                </a:solidFill>
                <a:latin typeface="Catamaran"/>
                <a:cs typeface="Catamaran"/>
              </a:rPr>
              <a:t>Nui, in </a:t>
            </a:r>
            <a:r>
              <a:rPr lang="en-GB" sz="1400" spc="20" dirty="0" err="1">
                <a:solidFill>
                  <a:srgbClr val="666667"/>
                </a:solidFill>
                <a:latin typeface="Catamaran"/>
                <a:cs typeface="Catamaran"/>
              </a:rPr>
              <a:t>Maori</a:t>
            </a:r>
            <a:r>
              <a:rPr lang="en-GB" sz="1400" spc="20" dirty="0">
                <a:solidFill>
                  <a:srgbClr val="666667"/>
                </a:solidFill>
                <a:latin typeface="Catamaran"/>
                <a:cs typeface="Catamaran"/>
              </a:rPr>
              <a:t> means ‘big’, ‘great’ or ‘abundance’ - those words adequately convey our ambition to be the largest global agricultural commodity trading platform.</a:t>
            </a:r>
          </a:p>
          <a:p>
            <a:pPr marL="12700" marR="65405" algn="just">
              <a:lnSpc>
                <a:spcPct val="107200"/>
              </a:lnSpc>
              <a:spcBef>
                <a:spcPts val="1800"/>
              </a:spcBef>
            </a:pPr>
            <a:endParaRPr sz="1400" dirty="0">
              <a:latin typeface="Catamaran"/>
              <a:cs typeface="Catamaran"/>
            </a:endParaRPr>
          </a:p>
        </p:txBody>
      </p:sp>
      <p:sp>
        <p:nvSpPr>
          <p:cNvPr id="2" name="object 2"/>
          <p:cNvSpPr/>
          <p:nvPr/>
        </p:nvSpPr>
        <p:spPr>
          <a:xfrm>
            <a:off x="8976169" y="2209"/>
            <a:ext cx="4225925" cy="7559040"/>
          </a:xfrm>
          <a:custGeom>
            <a:avLst/>
            <a:gdLst/>
            <a:ahLst/>
            <a:cxnLst/>
            <a:rect l="l" t="t" r="r" b="b"/>
            <a:pathLst>
              <a:path w="4225925" h="7559040">
                <a:moveTo>
                  <a:pt x="0" y="7558938"/>
                </a:moveTo>
                <a:lnTo>
                  <a:pt x="4225328" y="7558938"/>
                </a:lnTo>
                <a:lnTo>
                  <a:pt x="4225328" y="0"/>
                </a:lnTo>
                <a:lnTo>
                  <a:pt x="0" y="0"/>
                </a:lnTo>
                <a:lnTo>
                  <a:pt x="0" y="7558938"/>
                </a:lnTo>
                <a:close/>
              </a:path>
            </a:pathLst>
          </a:custGeom>
          <a:solidFill>
            <a:srgbClr val="1F2F42"/>
          </a:solidFill>
        </p:spPr>
        <p:txBody>
          <a:bodyPr wrap="square" lIns="0" tIns="0" rIns="0" bIns="0" rtlCol="0"/>
          <a:lstStyle/>
          <a:p>
            <a:endParaRPr/>
          </a:p>
        </p:txBody>
      </p:sp>
      <p:sp>
        <p:nvSpPr>
          <p:cNvPr id="3" name="object 3"/>
          <p:cNvSpPr txBox="1"/>
          <p:nvPr/>
        </p:nvSpPr>
        <p:spPr>
          <a:xfrm>
            <a:off x="9186626" y="311303"/>
            <a:ext cx="3198495" cy="375103"/>
          </a:xfrm>
          <a:prstGeom prst="rect">
            <a:avLst/>
          </a:prstGeom>
        </p:spPr>
        <p:txBody>
          <a:bodyPr vert="horz" wrap="square" lIns="0" tIns="66675" rIns="0" bIns="0" rtlCol="0">
            <a:spAutoFit/>
          </a:bodyPr>
          <a:lstStyle/>
          <a:p>
            <a:pPr marL="12700">
              <a:lnSpc>
                <a:spcPct val="100000"/>
              </a:lnSpc>
              <a:spcBef>
                <a:spcPts val="525"/>
              </a:spcBef>
            </a:pPr>
            <a:r>
              <a:rPr lang="en-US" sz="2000" b="1" dirty="0">
                <a:solidFill>
                  <a:srgbClr val="1AB5E4"/>
                </a:solidFill>
                <a:latin typeface="Museo"/>
                <a:cs typeface="Museo"/>
              </a:rPr>
              <a:t>The next chapter</a:t>
            </a:r>
            <a:endParaRPr lang="en-GB" sz="2000" b="1" spc="-15" dirty="0">
              <a:solidFill>
                <a:srgbClr val="1AB5E4"/>
              </a:solidFill>
              <a:latin typeface="Museo"/>
              <a:cs typeface="Museo"/>
            </a:endParaRPr>
          </a:p>
        </p:txBody>
      </p:sp>
      <p:grpSp>
        <p:nvGrpSpPr>
          <p:cNvPr id="58" name="Group 57">
            <a:extLst>
              <a:ext uri="{FF2B5EF4-FFF2-40B4-BE49-F238E27FC236}">
                <a16:creationId xmlns:a16="http://schemas.microsoft.com/office/drawing/2014/main" id="{5C229268-C203-4E24-B84E-00F12D044F5C}"/>
              </a:ext>
            </a:extLst>
          </p:cNvPr>
          <p:cNvGrpSpPr/>
          <p:nvPr/>
        </p:nvGrpSpPr>
        <p:grpSpPr>
          <a:xfrm>
            <a:off x="792784" y="3493599"/>
            <a:ext cx="160870" cy="574614"/>
            <a:chOff x="877779" y="2514523"/>
            <a:chExt cx="160870" cy="574614"/>
          </a:xfrm>
        </p:grpSpPr>
        <p:pic>
          <p:nvPicPr>
            <p:cNvPr id="9" name="object 9"/>
            <p:cNvPicPr/>
            <p:nvPr/>
          </p:nvPicPr>
          <p:blipFill>
            <a:blip r:embed="rId2" cstate="print"/>
            <a:stretch>
              <a:fillRect/>
            </a:stretch>
          </p:blipFill>
          <p:spPr>
            <a:xfrm>
              <a:off x="877779" y="2514523"/>
              <a:ext cx="160870" cy="121767"/>
            </a:xfrm>
            <a:prstGeom prst="rect">
              <a:avLst/>
            </a:prstGeom>
          </p:spPr>
        </p:pic>
        <p:pic>
          <p:nvPicPr>
            <p:cNvPr id="10" name="object 10"/>
            <p:cNvPicPr/>
            <p:nvPr/>
          </p:nvPicPr>
          <p:blipFill>
            <a:blip r:embed="rId3" cstate="print"/>
            <a:stretch>
              <a:fillRect/>
            </a:stretch>
          </p:blipFill>
          <p:spPr>
            <a:xfrm>
              <a:off x="877779" y="2740946"/>
              <a:ext cx="160870" cy="121767"/>
            </a:xfrm>
            <a:prstGeom prst="rect">
              <a:avLst/>
            </a:prstGeom>
          </p:spPr>
        </p:pic>
        <p:pic>
          <p:nvPicPr>
            <p:cNvPr id="11" name="object 11"/>
            <p:cNvPicPr/>
            <p:nvPr/>
          </p:nvPicPr>
          <p:blipFill>
            <a:blip r:embed="rId3" cstate="print"/>
            <a:stretch>
              <a:fillRect/>
            </a:stretch>
          </p:blipFill>
          <p:spPr>
            <a:xfrm>
              <a:off x="877779" y="2967370"/>
              <a:ext cx="160870" cy="121767"/>
            </a:xfrm>
            <a:prstGeom prst="rect">
              <a:avLst/>
            </a:prstGeom>
          </p:spPr>
        </p:pic>
      </p:grpSp>
      <p:sp>
        <p:nvSpPr>
          <p:cNvPr id="22" name="object 22"/>
          <p:cNvSpPr txBox="1"/>
          <p:nvPr/>
        </p:nvSpPr>
        <p:spPr>
          <a:xfrm>
            <a:off x="712780" y="290196"/>
            <a:ext cx="8018469" cy="948978"/>
          </a:xfrm>
          <a:prstGeom prst="rect">
            <a:avLst/>
          </a:prstGeom>
        </p:spPr>
        <p:txBody>
          <a:bodyPr vert="horz" wrap="square" lIns="0" tIns="12700" rIns="0" bIns="0" rtlCol="0">
            <a:spAutoFit/>
          </a:bodyPr>
          <a:lstStyle/>
          <a:p>
            <a:pPr marL="12700">
              <a:lnSpc>
                <a:spcPct val="100000"/>
              </a:lnSpc>
              <a:spcBef>
                <a:spcPts val="100"/>
              </a:spcBef>
            </a:pPr>
            <a:r>
              <a:rPr lang="en-US" sz="2400" spc="-5" dirty="0">
                <a:solidFill>
                  <a:srgbClr val="1AB5E4"/>
                </a:solidFill>
                <a:latin typeface="Museo"/>
                <a:cs typeface="Museo"/>
              </a:rPr>
              <a:t>S</a:t>
            </a:r>
            <a:r>
              <a:rPr sz="2400" dirty="0">
                <a:solidFill>
                  <a:srgbClr val="1AB5E4"/>
                </a:solidFill>
                <a:latin typeface="Museo"/>
                <a:cs typeface="Museo"/>
              </a:rPr>
              <a:t>ummary</a:t>
            </a:r>
            <a:r>
              <a:rPr lang="en-US" sz="2400" dirty="0">
                <a:solidFill>
                  <a:srgbClr val="1AB5E4"/>
                </a:solidFill>
                <a:latin typeface="Museo"/>
                <a:cs typeface="Museo"/>
              </a:rPr>
              <a:t> </a:t>
            </a:r>
          </a:p>
          <a:p>
            <a:pPr marL="12700">
              <a:lnSpc>
                <a:spcPct val="100000"/>
              </a:lnSpc>
              <a:spcBef>
                <a:spcPts val="100"/>
              </a:spcBef>
            </a:pPr>
            <a:r>
              <a:rPr lang="en-US" dirty="0">
                <a:solidFill>
                  <a:srgbClr val="1AB5E4"/>
                </a:solidFill>
                <a:latin typeface="Museo"/>
                <a:cs typeface="Museo"/>
              </a:rPr>
              <a:t>The timing is right to seize the opportunity to expand. We are looking for a growth capital partner to join our journey. </a:t>
            </a:r>
            <a:endParaRPr dirty="0">
              <a:latin typeface="Museo"/>
              <a:cs typeface="Museo"/>
            </a:endParaRPr>
          </a:p>
        </p:txBody>
      </p:sp>
      <p:sp>
        <p:nvSpPr>
          <p:cNvPr id="23" name="object 23"/>
          <p:cNvSpPr txBox="1"/>
          <p:nvPr/>
        </p:nvSpPr>
        <p:spPr>
          <a:xfrm>
            <a:off x="12385121" y="7110190"/>
            <a:ext cx="710587" cy="228268"/>
          </a:xfrm>
          <a:prstGeom prst="rect">
            <a:avLst/>
          </a:prstGeom>
        </p:spPr>
        <p:txBody>
          <a:bodyPr vert="horz" wrap="square" lIns="0" tIns="12700" rIns="0" bIns="0" rtlCol="0">
            <a:spAutoFit/>
          </a:bodyPr>
          <a:lstStyle/>
          <a:p>
            <a:pPr marL="12700">
              <a:lnSpc>
                <a:spcPct val="100000"/>
              </a:lnSpc>
              <a:spcBef>
                <a:spcPts val="100"/>
              </a:spcBef>
            </a:pPr>
            <a:r>
              <a:rPr sz="1400" spc="20" dirty="0">
                <a:solidFill>
                  <a:srgbClr val="999999"/>
                </a:solidFill>
                <a:latin typeface="Catamaran"/>
                <a:cs typeface="Catamaran"/>
              </a:rPr>
              <a:t>Page</a:t>
            </a:r>
            <a:r>
              <a:rPr sz="1400" spc="-65" dirty="0">
                <a:solidFill>
                  <a:srgbClr val="999999"/>
                </a:solidFill>
                <a:latin typeface="Catamaran"/>
                <a:cs typeface="Catamaran"/>
              </a:rPr>
              <a:t> </a:t>
            </a:r>
            <a:r>
              <a:rPr lang="en-US" sz="1400" spc="-65" dirty="0">
                <a:solidFill>
                  <a:srgbClr val="999999"/>
                </a:solidFill>
                <a:latin typeface="Catamaran"/>
                <a:cs typeface="Catamaran"/>
              </a:rPr>
              <a:t>2</a:t>
            </a:r>
            <a:endParaRPr sz="1400" dirty="0">
              <a:latin typeface="Catamaran"/>
              <a:cs typeface="Catamaran"/>
            </a:endParaRPr>
          </a:p>
        </p:txBody>
      </p:sp>
      <p:sp>
        <p:nvSpPr>
          <p:cNvPr id="20" name="TextBox 19">
            <a:extLst>
              <a:ext uri="{FF2B5EF4-FFF2-40B4-BE49-F238E27FC236}">
                <a16:creationId xmlns:a16="http://schemas.microsoft.com/office/drawing/2014/main" id="{BB441256-F085-4403-A6BB-226A8820A425}"/>
              </a:ext>
            </a:extLst>
          </p:cNvPr>
          <p:cNvSpPr txBox="1"/>
          <p:nvPr/>
        </p:nvSpPr>
        <p:spPr>
          <a:xfrm>
            <a:off x="6144883" y="3574211"/>
            <a:ext cx="914400" cy="914400"/>
          </a:xfrm>
          <a:prstGeom prst="rect">
            <a:avLst/>
          </a:prstGeom>
          <a:noFill/>
        </p:spPr>
        <p:txBody>
          <a:bodyPr wrap="square" rtlCol="0">
            <a:spAutoFit/>
          </a:bodyPr>
          <a:lstStyle/>
          <a:p>
            <a:endParaRPr lang="en-GB" dirty="0"/>
          </a:p>
        </p:txBody>
      </p:sp>
      <p:sp>
        <p:nvSpPr>
          <p:cNvPr id="24" name="TextBox 23">
            <a:extLst>
              <a:ext uri="{FF2B5EF4-FFF2-40B4-BE49-F238E27FC236}">
                <a16:creationId xmlns:a16="http://schemas.microsoft.com/office/drawing/2014/main" id="{9CB4C34E-B9C8-437A-B7C9-323F3D753EFC}"/>
              </a:ext>
            </a:extLst>
          </p:cNvPr>
          <p:cNvSpPr txBox="1"/>
          <p:nvPr/>
        </p:nvSpPr>
        <p:spPr>
          <a:xfrm>
            <a:off x="944418" y="3382068"/>
            <a:ext cx="5638800" cy="799321"/>
          </a:xfrm>
          <a:prstGeom prst="rect">
            <a:avLst/>
          </a:prstGeom>
          <a:noFill/>
        </p:spPr>
        <p:txBody>
          <a:bodyPr wrap="square" rtlCol="0">
            <a:spAutoFit/>
          </a:bodyPr>
          <a:lstStyle/>
          <a:p>
            <a:pPr marL="12700" marR="5080" algn="just">
              <a:lnSpc>
                <a:spcPct val="107200"/>
              </a:lnSpc>
              <a:spcBef>
                <a:spcPts val="100"/>
              </a:spcBef>
            </a:pPr>
            <a:r>
              <a:rPr lang="en-GB" sz="1400" spc="15" dirty="0">
                <a:solidFill>
                  <a:srgbClr val="666667"/>
                </a:solidFill>
                <a:latin typeface="Catamaran"/>
              </a:rPr>
              <a:t>Grow our “platform as a service” offering in new verticals </a:t>
            </a:r>
          </a:p>
          <a:p>
            <a:pPr marL="12700" marR="5080" algn="just">
              <a:lnSpc>
                <a:spcPct val="107200"/>
              </a:lnSpc>
              <a:spcBef>
                <a:spcPts val="100"/>
              </a:spcBef>
            </a:pPr>
            <a:r>
              <a:rPr lang="en-GB" sz="1400" spc="15" dirty="0">
                <a:solidFill>
                  <a:srgbClr val="666667"/>
                </a:solidFill>
                <a:latin typeface="Catamaran"/>
              </a:rPr>
              <a:t>Become a marketplace operator in our chosen dairy markets</a:t>
            </a:r>
          </a:p>
          <a:p>
            <a:pPr marL="12700" marR="5080" algn="just">
              <a:lnSpc>
                <a:spcPct val="107200"/>
              </a:lnSpc>
              <a:spcBef>
                <a:spcPts val="100"/>
              </a:spcBef>
            </a:pPr>
            <a:r>
              <a:rPr lang="en-GB" sz="1400" spc="15" dirty="0">
                <a:solidFill>
                  <a:srgbClr val="666667"/>
                </a:solidFill>
                <a:latin typeface="Catamaran"/>
              </a:rPr>
              <a:t>Enhance platform features to add more value to our users’ trading</a:t>
            </a:r>
            <a:endParaRPr lang="en-GB" sz="1400" dirty="0"/>
          </a:p>
        </p:txBody>
      </p:sp>
      <p:pic>
        <p:nvPicPr>
          <p:cNvPr id="25" name="Picture 24">
            <a:extLst>
              <a:ext uri="{FF2B5EF4-FFF2-40B4-BE49-F238E27FC236}">
                <a16:creationId xmlns:a16="http://schemas.microsoft.com/office/drawing/2014/main" id="{B5F28231-68B0-473B-92EF-AE41348FD772}"/>
              </a:ext>
            </a:extLst>
          </p:cNvPr>
          <p:cNvPicPr>
            <a:picLocks noChangeAspect="1"/>
          </p:cNvPicPr>
          <p:nvPr/>
        </p:nvPicPr>
        <p:blipFill>
          <a:blip r:embed="rId4"/>
          <a:stretch>
            <a:fillRect/>
          </a:stretch>
        </p:blipFill>
        <p:spPr>
          <a:xfrm>
            <a:off x="8976169" y="2371478"/>
            <a:ext cx="4240589" cy="4698867"/>
          </a:xfrm>
          <a:prstGeom prst="rect">
            <a:avLst/>
          </a:prstGeom>
        </p:spPr>
      </p:pic>
      <p:sp>
        <p:nvSpPr>
          <p:cNvPr id="14" name="object 20">
            <a:extLst>
              <a:ext uri="{FF2B5EF4-FFF2-40B4-BE49-F238E27FC236}">
                <a16:creationId xmlns:a16="http://schemas.microsoft.com/office/drawing/2014/main" id="{1F9B9018-4740-41E6-82BF-029BE0C552E4}"/>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16" name="TextBox 15">
            <a:extLst>
              <a:ext uri="{FF2B5EF4-FFF2-40B4-BE49-F238E27FC236}">
                <a16:creationId xmlns:a16="http://schemas.microsoft.com/office/drawing/2014/main" id="{57177D21-E358-4E81-9080-1A7BDC682ACB}"/>
              </a:ext>
            </a:extLst>
          </p:cNvPr>
          <p:cNvSpPr txBox="1"/>
          <p:nvPr/>
        </p:nvSpPr>
        <p:spPr>
          <a:xfrm>
            <a:off x="9072995" y="959359"/>
            <a:ext cx="4001354" cy="1261884"/>
          </a:xfrm>
          <a:prstGeom prst="rect">
            <a:avLst/>
          </a:prstGeom>
          <a:noFill/>
        </p:spPr>
        <p:txBody>
          <a:bodyPr wrap="square">
            <a:spAutoFit/>
          </a:bodyPr>
          <a:lstStyle/>
          <a:p>
            <a:pPr marL="12700">
              <a:lnSpc>
                <a:spcPct val="100000"/>
              </a:lnSpc>
              <a:spcBef>
                <a:spcPts val="520"/>
              </a:spcBef>
            </a:pPr>
            <a:r>
              <a:rPr lang="en-US" sz="1800" spc="130" dirty="0">
                <a:solidFill>
                  <a:srgbClr val="1AB5E4"/>
                </a:solidFill>
                <a:latin typeface="Museo"/>
                <a:cs typeface="Times New Roman"/>
              </a:rPr>
              <a:t>Nui aims to become an industry leader in commodity trading through embracing </a:t>
            </a:r>
            <a:r>
              <a:rPr lang="en-US" sz="2000" b="1" spc="130" dirty="0">
                <a:solidFill>
                  <a:srgbClr val="1AB5E4"/>
                </a:solidFill>
                <a:latin typeface="Museo"/>
                <a:cs typeface="Times New Roman"/>
              </a:rPr>
              <a:t>three key paths to growth. </a:t>
            </a:r>
            <a:endParaRPr lang="en-US" sz="2000" b="1" dirty="0">
              <a:latin typeface="Museo"/>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76169" y="3111"/>
            <a:ext cx="4225925" cy="6245225"/>
          </a:xfrm>
          <a:custGeom>
            <a:avLst/>
            <a:gdLst/>
            <a:ahLst/>
            <a:cxnLst/>
            <a:rect l="l" t="t" r="r" b="b"/>
            <a:pathLst>
              <a:path w="4225925" h="6245225">
                <a:moveTo>
                  <a:pt x="0" y="6244792"/>
                </a:moveTo>
                <a:lnTo>
                  <a:pt x="4225328" y="6244792"/>
                </a:lnTo>
                <a:lnTo>
                  <a:pt x="4225328" y="0"/>
                </a:lnTo>
                <a:lnTo>
                  <a:pt x="0" y="0"/>
                </a:lnTo>
                <a:lnTo>
                  <a:pt x="0" y="6244792"/>
                </a:lnTo>
                <a:close/>
              </a:path>
            </a:pathLst>
          </a:custGeom>
          <a:solidFill>
            <a:srgbClr val="1F2F42"/>
          </a:solidFill>
        </p:spPr>
        <p:txBody>
          <a:bodyPr wrap="square" lIns="0" tIns="0" rIns="0" bIns="0" rtlCol="0"/>
          <a:lstStyle/>
          <a:p>
            <a:endParaRPr/>
          </a:p>
        </p:txBody>
      </p:sp>
      <p:sp>
        <p:nvSpPr>
          <p:cNvPr id="3" name="object 3"/>
          <p:cNvSpPr txBox="1"/>
          <p:nvPr/>
        </p:nvSpPr>
        <p:spPr>
          <a:xfrm>
            <a:off x="713084" y="5827313"/>
            <a:ext cx="2195195" cy="802640"/>
          </a:xfrm>
          <a:prstGeom prst="rect">
            <a:avLst/>
          </a:prstGeom>
        </p:spPr>
        <p:txBody>
          <a:bodyPr vert="horz" wrap="square" lIns="0" tIns="12700" rIns="0" bIns="0" rtlCol="0">
            <a:spAutoFit/>
          </a:bodyPr>
          <a:lstStyle/>
          <a:p>
            <a:pPr marL="12700">
              <a:lnSpc>
                <a:spcPct val="100000"/>
              </a:lnSpc>
              <a:spcBef>
                <a:spcPts val="100"/>
              </a:spcBef>
            </a:pPr>
            <a:r>
              <a:rPr sz="1400" b="1" spc="45" dirty="0">
                <a:latin typeface="Catamaran-SemiBold"/>
                <a:cs typeface="Catamaran-SemiBold"/>
              </a:rPr>
              <a:t>Fish</a:t>
            </a:r>
            <a:r>
              <a:rPr sz="1400" b="1" dirty="0">
                <a:latin typeface="Catamaran-SemiBold"/>
                <a:cs typeface="Catamaran-SemiBold"/>
              </a:rPr>
              <a:t> </a:t>
            </a:r>
            <a:r>
              <a:rPr sz="1400" b="1" spc="50" dirty="0">
                <a:latin typeface="Catamaran-SemiBold"/>
                <a:cs typeface="Catamaran-SemiBold"/>
              </a:rPr>
              <a:t>Global</a:t>
            </a:r>
            <a:r>
              <a:rPr sz="1400" b="1" spc="5" dirty="0">
                <a:latin typeface="Catamaran-SemiBold"/>
                <a:cs typeface="Catamaran-SemiBold"/>
              </a:rPr>
              <a:t> </a:t>
            </a:r>
            <a:r>
              <a:rPr sz="1400" b="1" spc="50" dirty="0">
                <a:latin typeface="Catamaran-SemiBold"/>
                <a:cs typeface="Catamaran-SemiBold"/>
              </a:rPr>
              <a:t>trading</a:t>
            </a:r>
            <a:r>
              <a:rPr sz="1400" b="1" spc="5" dirty="0">
                <a:latin typeface="Catamaran-SemiBold"/>
                <a:cs typeface="Catamaran-SemiBold"/>
              </a:rPr>
              <a:t> </a:t>
            </a:r>
            <a:r>
              <a:rPr sz="1400" b="1" spc="55" dirty="0">
                <a:latin typeface="Catamaran-SemiBold"/>
                <a:cs typeface="Catamaran-SemiBold"/>
              </a:rPr>
              <a:t>market</a:t>
            </a:r>
            <a:endParaRPr sz="1400">
              <a:latin typeface="Catamaran-SemiBold"/>
              <a:cs typeface="Catamaran-SemiBold"/>
            </a:endParaRPr>
          </a:p>
          <a:p>
            <a:pPr marL="12700">
              <a:lnSpc>
                <a:spcPct val="100000"/>
              </a:lnSpc>
              <a:spcBef>
                <a:spcPts val="1675"/>
              </a:spcBef>
            </a:pPr>
            <a:r>
              <a:rPr sz="2300" b="1" spc="90" dirty="0">
                <a:solidFill>
                  <a:srgbClr val="1AB5E4"/>
                </a:solidFill>
                <a:latin typeface="Catamaran-SemiBold"/>
                <a:cs typeface="Catamaran-SemiBold"/>
              </a:rPr>
              <a:t>$401</a:t>
            </a:r>
            <a:r>
              <a:rPr sz="2300" b="1" spc="-10" dirty="0">
                <a:solidFill>
                  <a:srgbClr val="1AB5E4"/>
                </a:solidFill>
                <a:latin typeface="Catamaran-SemiBold"/>
                <a:cs typeface="Catamaran-SemiBold"/>
              </a:rPr>
              <a:t> </a:t>
            </a:r>
            <a:r>
              <a:rPr sz="1400" spc="35" dirty="0">
                <a:solidFill>
                  <a:srgbClr val="666666"/>
                </a:solidFill>
                <a:latin typeface="Catamaran"/>
                <a:cs typeface="Catamaran"/>
              </a:rPr>
              <a:t>billion</a:t>
            </a:r>
            <a:endParaRPr sz="1400">
              <a:latin typeface="Catamaran"/>
              <a:cs typeface="Catamaran"/>
            </a:endParaRPr>
          </a:p>
        </p:txBody>
      </p:sp>
      <p:sp>
        <p:nvSpPr>
          <p:cNvPr id="4" name="object 4"/>
          <p:cNvSpPr txBox="1"/>
          <p:nvPr/>
        </p:nvSpPr>
        <p:spPr>
          <a:xfrm>
            <a:off x="3224051" y="5827313"/>
            <a:ext cx="2267585" cy="802640"/>
          </a:xfrm>
          <a:prstGeom prst="rect">
            <a:avLst/>
          </a:prstGeom>
        </p:spPr>
        <p:txBody>
          <a:bodyPr vert="horz" wrap="square" lIns="0" tIns="12700" rIns="0" bIns="0" rtlCol="0">
            <a:spAutoFit/>
          </a:bodyPr>
          <a:lstStyle/>
          <a:p>
            <a:pPr marL="12700">
              <a:lnSpc>
                <a:spcPct val="100000"/>
              </a:lnSpc>
              <a:spcBef>
                <a:spcPts val="100"/>
              </a:spcBef>
            </a:pPr>
            <a:r>
              <a:rPr sz="1400" b="1" spc="55" dirty="0">
                <a:latin typeface="Catamaran-SemiBold"/>
                <a:cs typeface="Catamaran-SemiBold"/>
              </a:rPr>
              <a:t>Eggs</a:t>
            </a:r>
            <a:r>
              <a:rPr sz="1400" b="1" spc="5" dirty="0">
                <a:latin typeface="Catamaran-SemiBold"/>
                <a:cs typeface="Catamaran-SemiBold"/>
              </a:rPr>
              <a:t> </a:t>
            </a:r>
            <a:r>
              <a:rPr sz="1400" b="1" spc="50" dirty="0">
                <a:latin typeface="Catamaran-SemiBold"/>
                <a:cs typeface="Catamaran-SemiBold"/>
              </a:rPr>
              <a:t>Global</a:t>
            </a:r>
            <a:r>
              <a:rPr sz="1400" b="1" spc="5" dirty="0">
                <a:latin typeface="Catamaran-SemiBold"/>
                <a:cs typeface="Catamaran-SemiBold"/>
              </a:rPr>
              <a:t> </a:t>
            </a:r>
            <a:r>
              <a:rPr sz="1400" b="1" spc="50" dirty="0">
                <a:latin typeface="Catamaran-SemiBold"/>
                <a:cs typeface="Catamaran-SemiBold"/>
              </a:rPr>
              <a:t>trading</a:t>
            </a:r>
            <a:r>
              <a:rPr sz="1400" b="1" spc="10" dirty="0">
                <a:latin typeface="Catamaran-SemiBold"/>
                <a:cs typeface="Catamaran-SemiBold"/>
              </a:rPr>
              <a:t> </a:t>
            </a:r>
            <a:r>
              <a:rPr sz="1400" b="1" spc="55" dirty="0">
                <a:latin typeface="Catamaran-SemiBold"/>
                <a:cs typeface="Catamaran-SemiBold"/>
              </a:rPr>
              <a:t>market</a:t>
            </a:r>
            <a:endParaRPr sz="1400">
              <a:latin typeface="Catamaran-SemiBold"/>
              <a:cs typeface="Catamaran-SemiBold"/>
            </a:endParaRPr>
          </a:p>
          <a:p>
            <a:pPr marL="12700">
              <a:lnSpc>
                <a:spcPct val="100000"/>
              </a:lnSpc>
              <a:spcBef>
                <a:spcPts val="1675"/>
              </a:spcBef>
            </a:pPr>
            <a:r>
              <a:rPr sz="2300" b="1" spc="90" dirty="0">
                <a:solidFill>
                  <a:srgbClr val="1AB5E4"/>
                </a:solidFill>
                <a:latin typeface="Catamaran-SemiBold"/>
                <a:cs typeface="Catamaran-SemiBold"/>
              </a:rPr>
              <a:t>$108</a:t>
            </a:r>
            <a:r>
              <a:rPr sz="2300" b="1" spc="10" dirty="0">
                <a:solidFill>
                  <a:srgbClr val="1AB5E4"/>
                </a:solidFill>
                <a:latin typeface="Catamaran-SemiBold"/>
                <a:cs typeface="Catamaran-SemiBold"/>
              </a:rPr>
              <a:t> </a:t>
            </a:r>
            <a:r>
              <a:rPr sz="1400" spc="35" dirty="0">
                <a:solidFill>
                  <a:srgbClr val="666666"/>
                </a:solidFill>
                <a:latin typeface="Catamaran"/>
                <a:cs typeface="Catamaran"/>
              </a:rPr>
              <a:t>billion</a:t>
            </a:r>
            <a:endParaRPr sz="1400">
              <a:latin typeface="Catamaran"/>
              <a:cs typeface="Catamaran"/>
            </a:endParaRPr>
          </a:p>
        </p:txBody>
      </p:sp>
      <p:sp>
        <p:nvSpPr>
          <p:cNvPr id="5" name="object 5"/>
          <p:cNvSpPr txBox="1"/>
          <p:nvPr/>
        </p:nvSpPr>
        <p:spPr>
          <a:xfrm>
            <a:off x="5812011" y="5827313"/>
            <a:ext cx="2507615" cy="802640"/>
          </a:xfrm>
          <a:prstGeom prst="rect">
            <a:avLst/>
          </a:prstGeom>
        </p:spPr>
        <p:txBody>
          <a:bodyPr vert="horz" wrap="square" lIns="0" tIns="12700" rIns="0" bIns="0" rtlCol="0">
            <a:spAutoFit/>
          </a:bodyPr>
          <a:lstStyle/>
          <a:p>
            <a:pPr marL="12700">
              <a:lnSpc>
                <a:spcPct val="100000"/>
              </a:lnSpc>
              <a:spcBef>
                <a:spcPts val="100"/>
              </a:spcBef>
            </a:pPr>
            <a:r>
              <a:rPr sz="1400" b="1" spc="50" dirty="0">
                <a:latin typeface="Catamaran-SemiBold"/>
                <a:cs typeface="Catamaran-SemiBold"/>
              </a:rPr>
              <a:t>Ethanol</a:t>
            </a:r>
            <a:r>
              <a:rPr sz="1400" b="1" spc="10" dirty="0">
                <a:latin typeface="Catamaran-SemiBold"/>
                <a:cs typeface="Catamaran-SemiBold"/>
              </a:rPr>
              <a:t> </a:t>
            </a:r>
            <a:r>
              <a:rPr sz="1400" b="1" spc="50" dirty="0">
                <a:latin typeface="Catamaran-SemiBold"/>
                <a:cs typeface="Catamaran-SemiBold"/>
              </a:rPr>
              <a:t>Global</a:t>
            </a:r>
            <a:r>
              <a:rPr sz="1400" b="1" spc="10" dirty="0">
                <a:latin typeface="Catamaran-SemiBold"/>
                <a:cs typeface="Catamaran-SemiBold"/>
              </a:rPr>
              <a:t> </a:t>
            </a:r>
            <a:r>
              <a:rPr sz="1400" b="1" spc="50" dirty="0">
                <a:latin typeface="Catamaran-SemiBold"/>
                <a:cs typeface="Catamaran-SemiBold"/>
              </a:rPr>
              <a:t>trading</a:t>
            </a:r>
            <a:r>
              <a:rPr sz="1400" b="1" spc="10" dirty="0">
                <a:latin typeface="Catamaran-SemiBold"/>
                <a:cs typeface="Catamaran-SemiBold"/>
              </a:rPr>
              <a:t> </a:t>
            </a:r>
            <a:r>
              <a:rPr sz="1400" b="1" spc="55" dirty="0">
                <a:latin typeface="Catamaran-SemiBold"/>
                <a:cs typeface="Catamaran-SemiBold"/>
              </a:rPr>
              <a:t>market</a:t>
            </a:r>
            <a:endParaRPr sz="1400">
              <a:latin typeface="Catamaran-SemiBold"/>
              <a:cs typeface="Catamaran-SemiBold"/>
            </a:endParaRPr>
          </a:p>
          <a:p>
            <a:pPr marL="12700">
              <a:lnSpc>
                <a:spcPct val="100000"/>
              </a:lnSpc>
              <a:spcBef>
                <a:spcPts val="1675"/>
              </a:spcBef>
            </a:pPr>
            <a:r>
              <a:rPr sz="2300" b="1" spc="80" dirty="0">
                <a:solidFill>
                  <a:srgbClr val="1AB5E4"/>
                </a:solidFill>
                <a:latin typeface="Catamaran-SemiBold"/>
                <a:cs typeface="Catamaran-SemiBold"/>
              </a:rPr>
              <a:t>$141</a:t>
            </a:r>
            <a:r>
              <a:rPr sz="2300" b="1" spc="10" dirty="0">
                <a:solidFill>
                  <a:srgbClr val="1AB5E4"/>
                </a:solidFill>
                <a:latin typeface="Catamaran-SemiBold"/>
                <a:cs typeface="Catamaran-SemiBold"/>
              </a:rPr>
              <a:t> </a:t>
            </a:r>
            <a:r>
              <a:rPr sz="1400" spc="35" dirty="0">
                <a:solidFill>
                  <a:srgbClr val="666666"/>
                </a:solidFill>
                <a:latin typeface="Catamaran"/>
                <a:cs typeface="Catamaran"/>
              </a:rPr>
              <a:t>billion</a:t>
            </a:r>
            <a:endParaRPr sz="1400">
              <a:latin typeface="Catamaran"/>
              <a:cs typeface="Catamaran"/>
            </a:endParaRPr>
          </a:p>
        </p:txBody>
      </p:sp>
      <p:sp>
        <p:nvSpPr>
          <p:cNvPr id="6" name="object 6"/>
          <p:cNvSpPr txBox="1"/>
          <p:nvPr/>
        </p:nvSpPr>
        <p:spPr>
          <a:xfrm>
            <a:off x="9266783" y="801172"/>
            <a:ext cx="2942590"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FFFF"/>
                </a:solidFill>
                <a:latin typeface="Catamaran-SemiBold"/>
                <a:cs typeface="Catamaran-SemiBold"/>
              </a:rPr>
              <a:t>The</a:t>
            </a:r>
            <a:r>
              <a:rPr sz="1800" b="1" spc="15" dirty="0">
                <a:solidFill>
                  <a:srgbClr val="FFFFFF"/>
                </a:solidFill>
                <a:latin typeface="Catamaran-SemiBold"/>
                <a:cs typeface="Catamaran-SemiBold"/>
              </a:rPr>
              <a:t> </a:t>
            </a:r>
            <a:r>
              <a:rPr sz="1800" b="1" spc="55" dirty="0">
                <a:solidFill>
                  <a:srgbClr val="FFFFFF"/>
                </a:solidFill>
                <a:latin typeface="Catamaran-SemiBold"/>
                <a:cs typeface="Catamaran-SemiBold"/>
              </a:rPr>
              <a:t>size</a:t>
            </a:r>
            <a:r>
              <a:rPr sz="1800" b="1" spc="20" dirty="0">
                <a:solidFill>
                  <a:srgbClr val="FFFFFF"/>
                </a:solidFill>
                <a:latin typeface="Catamaran-SemiBold"/>
                <a:cs typeface="Catamaran-SemiBold"/>
              </a:rPr>
              <a:t> </a:t>
            </a:r>
            <a:r>
              <a:rPr sz="1800" b="1" spc="65" dirty="0">
                <a:solidFill>
                  <a:srgbClr val="FFFFFF"/>
                </a:solidFill>
                <a:latin typeface="Catamaran-SemiBold"/>
                <a:cs typeface="Catamaran-SemiBold"/>
              </a:rPr>
              <a:t>of</a:t>
            </a:r>
            <a:r>
              <a:rPr sz="1800" b="1" spc="20" dirty="0">
                <a:solidFill>
                  <a:srgbClr val="FFFFFF"/>
                </a:solidFill>
                <a:latin typeface="Catamaran-SemiBold"/>
                <a:cs typeface="Catamaran-SemiBold"/>
              </a:rPr>
              <a:t> </a:t>
            </a:r>
            <a:r>
              <a:rPr sz="1800" b="1" spc="65" dirty="0">
                <a:solidFill>
                  <a:srgbClr val="FFFFFF"/>
                </a:solidFill>
                <a:latin typeface="Catamaran-SemiBold"/>
                <a:cs typeface="Catamaran-SemiBold"/>
              </a:rPr>
              <a:t>the</a:t>
            </a:r>
            <a:r>
              <a:rPr sz="1800" b="1" spc="20" dirty="0">
                <a:solidFill>
                  <a:srgbClr val="FFFFFF"/>
                </a:solidFill>
                <a:latin typeface="Catamaran-SemiBold"/>
                <a:cs typeface="Catamaran-SemiBold"/>
              </a:rPr>
              <a:t> </a:t>
            </a:r>
            <a:r>
              <a:rPr sz="1800" b="1" spc="60" dirty="0">
                <a:solidFill>
                  <a:srgbClr val="FFFFFF"/>
                </a:solidFill>
                <a:latin typeface="Catamaran-SemiBold"/>
                <a:cs typeface="Catamaran-SemiBold"/>
              </a:rPr>
              <a:t>prize</a:t>
            </a:r>
            <a:r>
              <a:rPr sz="1800" b="1" spc="20" dirty="0">
                <a:solidFill>
                  <a:srgbClr val="FFFFFF"/>
                </a:solidFill>
                <a:latin typeface="Catamaran-SemiBold"/>
                <a:cs typeface="Catamaran-SemiBold"/>
              </a:rPr>
              <a:t> </a:t>
            </a:r>
            <a:r>
              <a:rPr sz="1800" b="1" spc="70" dirty="0">
                <a:solidFill>
                  <a:srgbClr val="FFFFFF"/>
                </a:solidFill>
                <a:latin typeface="Catamaran-SemiBold"/>
                <a:cs typeface="Catamaran-SemiBold"/>
              </a:rPr>
              <a:t>($USD)</a:t>
            </a:r>
            <a:endParaRPr sz="1800">
              <a:latin typeface="Catamaran-SemiBold"/>
              <a:cs typeface="Catamaran-SemiBold"/>
            </a:endParaRPr>
          </a:p>
        </p:txBody>
      </p:sp>
      <p:sp>
        <p:nvSpPr>
          <p:cNvPr id="7" name="object 7"/>
          <p:cNvSpPr txBox="1"/>
          <p:nvPr/>
        </p:nvSpPr>
        <p:spPr>
          <a:xfrm>
            <a:off x="725667" y="1636233"/>
            <a:ext cx="7675245" cy="4241610"/>
          </a:xfrm>
          <a:prstGeom prst="rect">
            <a:avLst/>
          </a:prstGeom>
        </p:spPr>
        <p:txBody>
          <a:bodyPr vert="horz" wrap="square" lIns="0" tIns="12700" rIns="0" bIns="0" rtlCol="0">
            <a:spAutoFit/>
          </a:bodyPr>
          <a:lstStyle/>
          <a:p>
            <a:pPr marL="12700" marR="78740">
              <a:lnSpc>
                <a:spcPct val="107200"/>
              </a:lnSpc>
              <a:spcBef>
                <a:spcPts val="100"/>
              </a:spcBef>
            </a:pPr>
            <a:r>
              <a:rPr lang="en-US" sz="1400" spc="20" dirty="0">
                <a:solidFill>
                  <a:srgbClr val="666667"/>
                </a:solidFill>
                <a:latin typeface="Catamaran"/>
                <a:cs typeface="Catamaran"/>
              </a:rPr>
              <a:t>Despite living in a time of great technological advances, the </a:t>
            </a:r>
            <a:r>
              <a:rPr lang="en-US" sz="1400" spc="20">
                <a:solidFill>
                  <a:srgbClr val="666667"/>
                </a:solidFill>
                <a:latin typeface="Catamaran"/>
                <a:cs typeface="Catamaran"/>
              </a:rPr>
              <a:t>way agricultural </a:t>
            </a:r>
            <a:r>
              <a:rPr lang="en-US" sz="1400" spc="20" dirty="0">
                <a:solidFill>
                  <a:srgbClr val="666667"/>
                </a:solidFill>
                <a:latin typeface="Catamaran"/>
                <a:cs typeface="Catamaran"/>
              </a:rPr>
              <a:t>commodities are physically traded on the spot market has remained antiquated. Traders rely on personal relationships and are dependent on finding the right buyer at the right time, at the right price. Typical sales teams communicate directly with customers on a one-to-one basis across many channels such as </a:t>
            </a:r>
            <a:r>
              <a:rPr lang="en-US" sz="1400" spc="20" dirty="0" err="1">
                <a:solidFill>
                  <a:srgbClr val="666667"/>
                </a:solidFill>
                <a:latin typeface="Catamaran"/>
                <a:cs typeface="Catamaran"/>
              </a:rPr>
              <a:t>Whatsapp</a:t>
            </a:r>
            <a:r>
              <a:rPr lang="en-US" sz="1400" spc="20" dirty="0">
                <a:solidFill>
                  <a:srgbClr val="666667"/>
                </a:solidFill>
                <a:latin typeface="Catamaran"/>
                <a:cs typeface="Catamaran"/>
              </a:rPr>
              <a:t> and email. Agreeing and administering trade </a:t>
            </a:r>
            <a:r>
              <a:rPr lang="en-US" sz="1400" spc="20">
                <a:solidFill>
                  <a:srgbClr val="666667"/>
                </a:solidFill>
                <a:latin typeface="Catamaran"/>
                <a:cs typeface="Catamaran"/>
              </a:rPr>
              <a:t>of agricultural </a:t>
            </a:r>
            <a:r>
              <a:rPr lang="en-US" sz="1400" spc="20" dirty="0">
                <a:solidFill>
                  <a:srgbClr val="666667"/>
                </a:solidFill>
                <a:latin typeface="Catamaran"/>
                <a:cs typeface="Catamaran"/>
              </a:rPr>
              <a:t>commodities is thus </a:t>
            </a:r>
            <a:r>
              <a:rPr lang="en-US" sz="1400" spc="20" dirty="0" err="1">
                <a:solidFill>
                  <a:srgbClr val="666667"/>
                </a:solidFill>
                <a:latin typeface="Catamaran"/>
                <a:cs typeface="Catamaran"/>
              </a:rPr>
              <a:t>labour</a:t>
            </a:r>
            <a:r>
              <a:rPr lang="en-US" sz="1400" spc="20" dirty="0">
                <a:solidFill>
                  <a:srgbClr val="666667"/>
                </a:solidFill>
                <a:latin typeface="Catamaran"/>
                <a:cs typeface="Catamaran"/>
              </a:rPr>
              <a:t> intensive and difficult to scale.</a:t>
            </a:r>
          </a:p>
          <a:p>
            <a:pPr marL="12700" marR="78740">
              <a:lnSpc>
                <a:spcPct val="107200"/>
              </a:lnSpc>
              <a:spcBef>
                <a:spcPts val="100"/>
              </a:spcBef>
            </a:pPr>
            <a:endParaRPr lang="en-US" sz="1400" spc="20" dirty="0">
              <a:solidFill>
                <a:srgbClr val="666667"/>
              </a:solidFill>
              <a:latin typeface="Catamaran"/>
              <a:cs typeface="Catamaran"/>
            </a:endParaRPr>
          </a:p>
          <a:p>
            <a:pPr marL="12700" marR="78740">
              <a:lnSpc>
                <a:spcPct val="107200"/>
              </a:lnSpc>
              <a:spcBef>
                <a:spcPts val="100"/>
              </a:spcBef>
            </a:pPr>
            <a:r>
              <a:rPr lang="en-US" sz="1400" spc="20" dirty="0">
                <a:solidFill>
                  <a:srgbClr val="666667"/>
                </a:solidFill>
                <a:latin typeface="Catamaran"/>
                <a:cs typeface="Catamaran"/>
              </a:rPr>
              <a:t>Admittedly, </a:t>
            </a:r>
            <a:r>
              <a:rPr sz="1400" spc="20" dirty="0">
                <a:solidFill>
                  <a:srgbClr val="666667"/>
                </a:solidFill>
                <a:latin typeface="Catamaran"/>
                <a:cs typeface="Catamaran"/>
              </a:rPr>
              <a:t>COVID-19</a:t>
            </a:r>
            <a:r>
              <a:rPr sz="1400" spc="5" dirty="0">
                <a:solidFill>
                  <a:srgbClr val="666667"/>
                </a:solidFill>
                <a:latin typeface="Catamaran"/>
                <a:cs typeface="Catamaran"/>
              </a:rPr>
              <a:t> </a:t>
            </a:r>
            <a:r>
              <a:rPr sz="1400" spc="20" dirty="0">
                <a:solidFill>
                  <a:srgbClr val="666667"/>
                </a:solidFill>
                <a:latin typeface="Catamaran"/>
                <a:cs typeface="Catamaran"/>
              </a:rPr>
              <a:t>has</a:t>
            </a:r>
            <a:r>
              <a:rPr sz="1400" spc="10" dirty="0">
                <a:solidFill>
                  <a:srgbClr val="666667"/>
                </a:solidFill>
                <a:latin typeface="Catamaran"/>
                <a:cs typeface="Catamaran"/>
              </a:rPr>
              <a:t> </a:t>
            </a:r>
            <a:r>
              <a:rPr sz="1400" spc="15" dirty="0">
                <a:solidFill>
                  <a:srgbClr val="666667"/>
                </a:solidFill>
                <a:latin typeface="Catamaran"/>
                <a:cs typeface="Catamaran"/>
              </a:rPr>
              <a:t>accelerated</a:t>
            </a:r>
            <a:r>
              <a:rPr sz="1400" spc="10" dirty="0">
                <a:solidFill>
                  <a:srgbClr val="666667"/>
                </a:solidFill>
                <a:latin typeface="Catamaran"/>
                <a:cs typeface="Catamaran"/>
              </a:rPr>
              <a:t> </a:t>
            </a:r>
            <a:r>
              <a:rPr sz="1400" spc="15" dirty="0">
                <a:solidFill>
                  <a:srgbClr val="666667"/>
                </a:solidFill>
                <a:latin typeface="Catamaran"/>
                <a:cs typeface="Catamaran"/>
              </a:rPr>
              <a:t>the</a:t>
            </a:r>
            <a:r>
              <a:rPr sz="1400" spc="5" dirty="0">
                <a:solidFill>
                  <a:srgbClr val="666667"/>
                </a:solidFill>
                <a:latin typeface="Catamaran"/>
                <a:cs typeface="Catamaran"/>
              </a:rPr>
              <a:t> </a:t>
            </a:r>
            <a:r>
              <a:rPr sz="1400" spc="20" dirty="0">
                <a:solidFill>
                  <a:srgbClr val="666667"/>
                </a:solidFill>
                <a:latin typeface="Catamaran"/>
                <a:cs typeface="Catamaran"/>
              </a:rPr>
              <a:t>uptake</a:t>
            </a:r>
            <a:r>
              <a:rPr sz="1400" spc="10" dirty="0">
                <a:solidFill>
                  <a:srgbClr val="666667"/>
                </a:solidFill>
                <a:latin typeface="Catamaran"/>
                <a:cs typeface="Catamaran"/>
              </a:rPr>
              <a:t> </a:t>
            </a:r>
            <a:r>
              <a:rPr sz="1400" spc="15" dirty="0">
                <a:solidFill>
                  <a:srgbClr val="666667"/>
                </a:solidFill>
                <a:latin typeface="Catamaran"/>
                <a:cs typeface="Catamaran"/>
              </a:rPr>
              <a:t>of</a:t>
            </a:r>
            <a:r>
              <a:rPr sz="1400" spc="10" dirty="0">
                <a:solidFill>
                  <a:srgbClr val="666667"/>
                </a:solidFill>
                <a:latin typeface="Catamaran"/>
                <a:cs typeface="Catamaran"/>
              </a:rPr>
              <a:t> </a:t>
            </a:r>
            <a:r>
              <a:rPr sz="1400" spc="15" dirty="0">
                <a:solidFill>
                  <a:srgbClr val="666667"/>
                </a:solidFill>
                <a:latin typeface="Catamaran"/>
                <a:cs typeface="Catamaran"/>
              </a:rPr>
              <a:t>digital</a:t>
            </a:r>
            <a:r>
              <a:rPr sz="1400" spc="5" dirty="0">
                <a:solidFill>
                  <a:srgbClr val="666667"/>
                </a:solidFill>
                <a:latin typeface="Catamaran"/>
                <a:cs typeface="Catamaran"/>
              </a:rPr>
              <a:t> </a:t>
            </a:r>
            <a:r>
              <a:rPr sz="1400" spc="15" dirty="0">
                <a:solidFill>
                  <a:srgbClr val="666667"/>
                </a:solidFill>
                <a:latin typeface="Catamaran"/>
                <a:cs typeface="Catamaran"/>
              </a:rPr>
              <a:t>solutions</a:t>
            </a:r>
            <a:r>
              <a:rPr sz="1400" spc="10" dirty="0">
                <a:solidFill>
                  <a:srgbClr val="666667"/>
                </a:solidFill>
                <a:latin typeface="Catamaran"/>
                <a:cs typeface="Catamaran"/>
              </a:rPr>
              <a:t> </a:t>
            </a:r>
            <a:r>
              <a:rPr sz="1400" spc="15" dirty="0">
                <a:solidFill>
                  <a:srgbClr val="666667"/>
                </a:solidFill>
                <a:latin typeface="Catamaran"/>
                <a:cs typeface="Catamaran"/>
              </a:rPr>
              <a:t>for</a:t>
            </a:r>
            <a:r>
              <a:rPr sz="1400" spc="10" dirty="0">
                <a:solidFill>
                  <a:srgbClr val="666667"/>
                </a:solidFill>
                <a:latin typeface="Catamaran"/>
                <a:cs typeface="Catamaran"/>
              </a:rPr>
              <a:t> </a:t>
            </a:r>
            <a:r>
              <a:rPr sz="1400" spc="15" dirty="0">
                <a:solidFill>
                  <a:srgbClr val="666667"/>
                </a:solidFill>
                <a:latin typeface="Catamaran"/>
                <a:cs typeface="Catamaran"/>
              </a:rPr>
              <a:t>traditional</a:t>
            </a:r>
            <a:r>
              <a:rPr sz="1400" spc="5" dirty="0">
                <a:solidFill>
                  <a:srgbClr val="666667"/>
                </a:solidFill>
                <a:latin typeface="Catamaran"/>
                <a:cs typeface="Catamaran"/>
              </a:rPr>
              <a:t> </a:t>
            </a:r>
            <a:r>
              <a:rPr sz="1400" spc="15" dirty="0">
                <a:solidFill>
                  <a:srgbClr val="666667"/>
                </a:solidFill>
                <a:latin typeface="Catamaran"/>
                <a:cs typeface="Catamaran"/>
              </a:rPr>
              <a:t>trade.</a:t>
            </a:r>
            <a:r>
              <a:rPr sz="1400" spc="10" dirty="0">
                <a:solidFill>
                  <a:srgbClr val="666667"/>
                </a:solidFill>
                <a:latin typeface="Catamaran"/>
                <a:cs typeface="Catamaran"/>
              </a:rPr>
              <a:t> </a:t>
            </a:r>
            <a:r>
              <a:rPr sz="1400" spc="20" dirty="0">
                <a:solidFill>
                  <a:srgbClr val="666667"/>
                </a:solidFill>
                <a:latin typeface="Catamaran"/>
                <a:cs typeface="Catamaran"/>
              </a:rPr>
              <a:t>However, </a:t>
            </a:r>
            <a:r>
              <a:rPr lang="en-US" sz="1400" spc="15" dirty="0">
                <a:solidFill>
                  <a:srgbClr val="666667"/>
                </a:solidFill>
                <a:latin typeface="Catamaran"/>
                <a:cs typeface="Catamaran"/>
              </a:rPr>
              <a:t>existing solutions built on generic frameworks like Magento or Mirakl fail to</a:t>
            </a:r>
            <a:r>
              <a:rPr sz="1400" spc="20" dirty="0">
                <a:solidFill>
                  <a:srgbClr val="666667"/>
                </a:solidFill>
                <a:latin typeface="Catamaran"/>
                <a:cs typeface="Catamaran"/>
              </a:rPr>
              <a:t> </a:t>
            </a:r>
            <a:r>
              <a:rPr sz="1400" spc="15" dirty="0">
                <a:solidFill>
                  <a:srgbClr val="666667"/>
                </a:solidFill>
                <a:latin typeface="Catamaran"/>
                <a:cs typeface="Catamaran"/>
              </a:rPr>
              <a:t>cater to the </a:t>
            </a:r>
            <a:r>
              <a:rPr sz="1400" spc="20" dirty="0">
                <a:solidFill>
                  <a:srgbClr val="666667"/>
                </a:solidFill>
                <a:latin typeface="Catamaran"/>
                <a:cs typeface="Catamaran"/>
              </a:rPr>
              <a:t>complex </a:t>
            </a:r>
            <a:r>
              <a:rPr sz="1400" spc="15" dirty="0">
                <a:solidFill>
                  <a:srgbClr val="666667"/>
                </a:solidFill>
                <a:latin typeface="Catamaran"/>
                <a:cs typeface="Catamaran"/>
              </a:rPr>
              <a:t>workflow requirements </a:t>
            </a:r>
            <a:r>
              <a:rPr sz="1400" spc="15">
                <a:solidFill>
                  <a:srgbClr val="666667"/>
                </a:solidFill>
                <a:latin typeface="Catamaran"/>
                <a:cs typeface="Catamaran"/>
              </a:rPr>
              <a:t>of </a:t>
            </a:r>
            <a:r>
              <a:rPr lang="en-US" sz="1400" spc="15">
                <a:solidFill>
                  <a:srgbClr val="666667"/>
                </a:solidFill>
                <a:latin typeface="Catamaran"/>
                <a:cs typeface="Catamaran"/>
              </a:rPr>
              <a:t>agricultural </a:t>
            </a:r>
            <a:r>
              <a:rPr sz="1400" spc="20" dirty="0">
                <a:solidFill>
                  <a:srgbClr val="666667"/>
                </a:solidFill>
                <a:latin typeface="Catamaran"/>
                <a:cs typeface="Catamaran"/>
              </a:rPr>
              <a:t>commodity</a:t>
            </a:r>
            <a:r>
              <a:rPr sz="1400" dirty="0">
                <a:solidFill>
                  <a:srgbClr val="666667"/>
                </a:solidFill>
                <a:latin typeface="Catamaran"/>
                <a:cs typeface="Catamaran"/>
              </a:rPr>
              <a:t> </a:t>
            </a:r>
            <a:r>
              <a:rPr sz="1400" spc="15" dirty="0">
                <a:solidFill>
                  <a:srgbClr val="666667"/>
                </a:solidFill>
                <a:latin typeface="Catamaran"/>
                <a:cs typeface="Catamaran"/>
              </a:rPr>
              <a:t>export/import</a:t>
            </a:r>
            <a:r>
              <a:rPr lang="en-US" sz="1400" spc="5" dirty="0">
                <a:solidFill>
                  <a:srgbClr val="666667"/>
                </a:solidFill>
                <a:latin typeface="Catamaran"/>
                <a:cs typeface="Catamaran"/>
              </a:rPr>
              <a:t>. </a:t>
            </a:r>
          </a:p>
          <a:p>
            <a:pPr marL="12700" marR="78740">
              <a:lnSpc>
                <a:spcPct val="107200"/>
              </a:lnSpc>
              <a:spcBef>
                <a:spcPts val="100"/>
              </a:spcBef>
            </a:pPr>
            <a:endParaRPr lang="en-US" sz="1400" spc="5" dirty="0">
              <a:solidFill>
                <a:srgbClr val="666667"/>
              </a:solidFill>
              <a:latin typeface="Catamaran"/>
              <a:cs typeface="Catamaran"/>
            </a:endParaRPr>
          </a:p>
          <a:p>
            <a:pPr marL="12700" marR="78740">
              <a:lnSpc>
                <a:spcPct val="107200"/>
              </a:lnSpc>
              <a:spcBef>
                <a:spcPts val="100"/>
              </a:spcBef>
            </a:pPr>
            <a:r>
              <a:rPr lang="en-US" sz="1400" spc="5" dirty="0">
                <a:solidFill>
                  <a:srgbClr val="666667"/>
                </a:solidFill>
                <a:latin typeface="Catamaran"/>
                <a:cs typeface="Catamaran"/>
              </a:rPr>
              <a:t>As a result, </a:t>
            </a:r>
            <a:r>
              <a:rPr lang="en-US" sz="1400" b="1" spc="5" dirty="0">
                <a:solidFill>
                  <a:srgbClr val="666667"/>
                </a:solidFill>
                <a:latin typeface="Catamaran"/>
                <a:cs typeface="Catamaran"/>
              </a:rPr>
              <a:t>traders suffer from poor price discovery, high costs of searching for trading partners, administrative inefficiencies, pressured margins, and increased counterparty risk when trading with unfamiliar partners. </a:t>
            </a:r>
          </a:p>
          <a:p>
            <a:pPr marL="12700" marR="78740">
              <a:lnSpc>
                <a:spcPct val="107200"/>
              </a:lnSpc>
              <a:spcBef>
                <a:spcPts val="100"/>
              </a:spcBef>
            </a:pPr>
            <a:endParaRPr lang="en-US" sz="1400" b="1" spc="5" dirty="0">
              <a:solidFill>
                <a:srgbClr val="666667"/>
              </a:solidFill>
              <a:latin typeface="Catamaran"/>
              <a:cs typeface="Catamaran"/>
            </a:endParaRPr>
          </a:p>
          <a:p>
            <a:pPr marL="12700" marR="78740">
              <a:lnSpc>
                <a:spcPct val="107200"/>
              </a:lnSpc>
              <a:spcBef>
                <a:spcPts val="100"/>
              </a:spcBef>
            </a:pPr>
            <a:r>
              <a:rPr lang="en-US" sz="1400" spc="5" dirty="0">
                <a:solidFill>
                  <a:srgbClr val="666667"/>
                </a:solidFill>
                <a:latin typeface="Catamaran"/>
                <a:cs typeface="Catamaran"/>
              </a:rPr>
              <a:t>The prize for serving this unmet need is immense. We have only begun to tap into the global opportunity to provide our fit-for-purpose platform </a:t>
            </a:r>
            <a:r>
              <a:rPr lang="en-US" sz="1400" spc="5">
                <a:solidFill>
                  <a:srgbClr val="666667"/>
                </a:solidFill>
                <a:latin typeface="Catamaran"/>
                <a:cs typeface="Catamaran"/>
              </a:rPr>
              <a:t>to agricultural </a:t>
            </a:r>
            <a:r>
              <a:rPr lang="en-US" sz="1400" spc="5" dirty="0">
                <a:solidFill>
                  <a:srgbClr val="666667"/>
                </a:solidFill>
                <a:latin typeface="Catamaran"/>
                <a:cs typeface="Catamaran"/>
              </a:rPr>
              <a:t>commodity traders everywhere. </a:t>
            </a:r>
          </a:p>
          <a:p>
            <a:pPr marL="12700" marR="78740">
              <a:lnSpc>
                <a:spcPct val="107200"/>
              </a:lnSpc>
              <a:spcBef>
                <a:spcPts val="100"/>
              </a:spcBef>
            </a:pPr>
            <a:endParaRPr sz="1400" dirty="0">
              <a:latin typeface="Catamaran"/>
              <a:cs typeface="Catamaran"/>
            </a:endParaRPr>
          </a:p>
        </p:txBody>
      </p:sp>
      <p:sp>
        <p:nvSpPr>
          <p:cNvPr id="8" name="object 8"/>
          <p:cNvSpPr txBox="1"/>
          <p:nvPr/>
        </p:nvSpPr>
        <p:spPr>
          <a:xfrm>
            <a:off x="713084" y="355600"/>
            <a:ext cx="7687828" cy="764312"/>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1AB5E4"/>
                </a:solidFill>
                <a:latin typeface="Museo"/>
                <a:cs typeface="Museo"/>
              </a:rPr>
              <a:t>Global commodity trading needs an upgrade </a:t>
            </a:r>
          </a:p>
          <a:p>
            <a:pPr marL="12700">
              <a:lnSpc>
                <a:spcPct val="100000"/>
              </a:lnSpc>
              <a:spcBef>
                <a:spcPts val="100"/>
              </a:spcBef>
            </a:pPr>
            <a:r>
              <a:rPr lang="en-US" sz="2400" dirty="0">
                <a:solidFill>
                  <a:srgbClr val="1AB5E4"/>
                </a:solidFill>
                <a:latin typeface="Museo"/>
                <a:cs typeface="Museo"/>
              </a:rPr>
              <a:t>– that’s where we come in.</a:t>
            </a:r>
            <a:endParaRPr sz="2400" dirty="0">
              <a:latin typeface="Museo"/>
              <a:cs typeface="Museo"/>
            </a:endParaRPr>
          </a:p>
        </p:txBody>
      </p:sp>
      <p:grpSp>
        <p:nvGrpSpPr>
          <p:cNvPr id="9" name="object 9"/>
          <p:cNvGrpSpPr/>
          <p:nvPr/>
        </p:nvGrpSpPr>
        <p:grpSpPr>
          <a:xfrm>
            <a:off x="732017" y="1544939"/>
            <a:ext cx="11715750" cy="4709795"/>
            <a:chOff x="732017" y="1544939"/>
            <a:chExt cx="11715750" cy="4709795"/>
          </a:xfrm>
        </p:grpSpPr>
        <p:sp>
          <p:nvSpPr>
            <p:cNvPr id="10" name="object 10"/>
            <p:cNvSpPr/>
            <p:nvPr/>
          </p:nvSpPr>
          <p:spPr>
            <a:xfrm>
              <a:off x="738367" y="1551289"/>
              <a:ext cx="11703050" cy="0"/>
            </a:xfrm>
            <a:custGeom>
              <a:avLst/>
              <a:gdLst/>
              <a:ahLst/>
              <a:cxnLst/>
              <a:rect l="l" t="t" r="r" b="b"/>
              <a:pathLst>
                <a:path w="11703050">
                  <a:moveTo>
                    <a:pt x="0" y="0"/>
                  </a:moveTo>
                  <a:lnTo>
                    <a:pt x="11702923" y="0"/>
                  </a:lnTo>
                </a:path>
              </a:pathLst>
            </a:custGeom>
            <a:ln w="12700">
              <a:solidFill>
                <a:srgbClr val="CCCCCC"/>
              </a:solidFill>
            </a:ln>
          </p:spPr>
          <p:txBody>
            <a:bodyPr wrap="square" lIns="0" tIns="0" rIns="0" bIns="0" rtlCol="0"/>
            <a:lstStyle/>
            <a:p>
              <a:endParaRPr/>
            </a:p>
          </p:txBody>
        </p:sp>
        <p:sp>
          <p:nvSpPr>
            <p:cNvPr id="11" name="object 11"/>
            <p:cNvSpPr/>
            <p:nvPr/>
          </p:nvSpPr>
          <p:spPr>
            <a:xfrm>
              <a:off x="738367" y="6247914"/>
              <a:ext cx="7694295" cy="0"/>
            </a:xfrm>
            <a:custGeom>
              <a:avLst/>
              <a:gdLst/>
              <a:ahLst/>
              <a:cxnLst/>
              <a:rect l="l" t="t" r="r" b="b"/>
              <a:pathLst>
                <a:path w="7694295">
                  <a:moveTo>
                    <a:pt x="0" y="0"/>
                  </a:moveTo>
                  <a:lnTo>
                    <a:pt x="7693786" y="0"/>
                  </a:lnTo>
                </a:path>
              </a:pathLst>
            </a:custGeom>
            <a:ln w="12700">
              <a:solidFill>
                <a:srgbClr val="CCCCCC"/>
              </a:solidFill>
            </a:ln>
          </p:spPr>
          <p:txBody>
            <a:bodyPr wrap="square" lIns="0" tIns="0" rIns="0" bIns="0" rtlCol="0"/>
            <a:lstStyle/>
            <a:p>
              <a:endParaRPr/>
            </a:p>
          </p:txBody>
        </p:sp>
        <p:sp>
          <p:nvSpPr>
            <p:cNvPr id="12" name="object 12"/>
            <p:cNvSpPr/>
            <p:nvPr/>
          </p:nvSpPr>
          <p:spPr>
            <a:xfrm>
              <a:off x="8976171" y="1551289"/>
              <a:ext cx="3465195" cy="0"/>
            </a:xfrm>
            <a:custGeom>
              <a:avLst/>
              <a:gdLst/>
              <a:ahLst/>
              <a:cxnLst/>
              <a:rect l="l" t="t" r="r" b="b"/>
              <a:pathLst>
                <a:path w="3465195">
                  <a:moveTo>
                    <a:pt x="0" y="0"/>
                  </a:moveTo>
                  <a:lnTo>
                    <a:pt x="3465118" y="0"/>
                  </a:lnTo>
                </a:path>
              </a:pathLst>
            </a:custGeom>
            <a:ln w="12700">
              <a:solidFill>
                <a:srgbClr val="FFFFFF"/>
              </a:solidFill>
            </a:ln>
          </p:spPr>
          <p:txBody>
            <a:bodyPr wrap="square" lIns="0" tIns="0" rIns="0" bIns="0" rtlCol="0"/>
            <a:lstStyle/>
            <a:p>
              <a:endParaRPr/>
            </a:p>
          </p:txBody>
        </p:sp>
      </p:grpSp>
      <p:sp>
        <p:nvSpPr>
          <p:cNvPr id="13" name="object 13"/>
          <p:cNvSpPr txBox="1"/>
          <p:nvPr/>
        </p:nvSpPr>
        <p:spPr>
          <a:xfrm>
            <a:off x="9560402" y="1620409"/>
            <a:ext cx="2560955" cy="1036181"/>
          </a:xfrm>
          <a:prstGeom prst="rect">
            <a:avLst/>
          </a:prstGeom>
        </p:spPr>
        <p:txBody>
          <a:bodyPr vert="horz" wrap="square" lIns="0" tIns="43180" rIns="0" bIns="0" rtlCol="0">
            <a:spAutoFit/>
          </a:bodyPr>
          <a:lstStyle/>
          <a:p>
            <a:pPr marL="9525" algn="ctr">
              <a:lnSpc>
                <a:spcPct val="100000"/>
              </a:lnSpc>
              <a:spcBef>
                <a:spcPts val="340"/>
              </a:spcBef>
            </a:pPr>
            <a:r>
              <a:rPr sz="3400" spc="-10" dirty="0">
                <a:solidFill>
                  <a:srgbClr val="1AB5E4"/>
                </a:solidFill>
                <a:latin typeface="Museo"/>
                <a:cs typeface="Museo"/>
              </a:rPr>
              <a:t>$1.6T</a:t>
            </a:r>
            <a:endParaRPr sz="3400" dirty="0">
              <a:latin typeface="Museo"/>
              <a:cs typeface="Museo"/>
            </a:endParaRPr>
          </a:p>
          <a:p>
            <a:pPr algn="ctr">
              <a:lnSpc>
                <a:spcPct val="100000"/>
              </a:lnSpc>
              <a:spcBef>
                <a:spcPts val="100"/>
              </a:spcBef>
            </a:pPr>
            <a:r>
              <a:rPr sz="1400" b="1" spc="15" dirty="0">
                <a:solidFill>
                  <a:srgbClr val="FFFFFF"/>
                </a:solidFill>
                <a:latin typeface="Catamaran-SemiBold"/>
                <a:cs typeface="Catamaran-SemiBold"/>
              </a:rPr>
              <a:t>Global</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traded</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exports</a:t>
            </a:r>
            <a:r>
              <a:rPr sz="1400" b="1" spc="5" dirty="0">
                <a:solidFill>
                  <a:srgbClr val="FFFFFF"/>
                </a:solidFill>
                <a:latin typeface="Catamaran-SemiBold"/>
                <a:cs typeface="Catamaran-SemiBold"/>
              </a:rPr>
              <a:t> </a:t>
            </a:r>
            <a:r>
              <a:rPr sz="1400" b="1" spc="15" dirty="0">
                <a:solidFill>
                  <a:srgbClr val="FFFFFF"/>
                </a:solidFill>
                <a:latin typeface="Catamaran-SemiBold"/>
                <a:cs typeface="Catamaran-SemiBold"/>
              </a:rPr>
              <a:t>of</a:t>
            </a:r>
            <a:r>
              <a:rPr sz="1400" b="1" dirty="0">
                <a:solidFill>
                  <a:srgbClr val="FFFFFF"/>
                </a:solidFill>
                <a:latin typeface="Catamaran-SemiBold"/>
                <a:cs typeface="Catamaran-SemiBold"/>
              </a:rPr>
              <a:t> </a:t>
            </a:r>
            <a:r>
              <a:rPr sz="1400" b="1" spc="10" dirty="0">
                <a:solidFill>
                  <a:srgbClr val="FFFFFF"/>
                </a:solidFill>
                <a:latin typeface="Catamaran-SemiBold"/>
                <a:cs typeface="Catamaran-SemiBold"/>
              </a:rPr>
              <a:t>all</a:t>
            </a:r>
            <a:r>
              <a:rPr sz="1400" b="1" spc="5" dirty="0">
                <a:solidFill>
                  <a:srgbClr val="FFFFFF"/>
                </a:solidFill>
                <a:latin typeface="Catamaran-SemiBold"/>
                <a:cs typeface="Catamaran-SemiBold"/>
              </a:rPr>
              <a:t> </a:t>
            </a:r>
            <a:r>
              <a:rPr lang="en-NZ" sz="1400" b="1" spc="20" dirty="0">
                <a:solidFill>
                  <a:srgbClr val="FFFFFF"/>
                </a:solidFill>
                <a:latin typeface="Catamaran-SemiBold"/>
                <a:cs typeface="Catamaran-SemiBold"/>
              </a:rPr>
              <a:t>food</a:t>
            </a:r>
            <a:endParaRPr sz="1400" dirty="0">
              <a:latin typeface="Catamaran-SemiBold"/>
              <a:cs typeface="Catamaran-SemiBold"/>
            </a:endParaRPr>
          </a:p>
          <a:p>
            <a:pPr algn="ctr">
              <a:lnSpc>
                <a:spcPct val="100000"/>
              </a:lnSpc>
              <a:spcBef>
                <a:spcPts val="220"/>
              </a:spcBef>
            </a:pPr>
            <a:r>
              <a:rPr sz="1400" b="1" spc="20" dirty="0">
                <a:solidFill>
                  <a:srgbClr val="FFFFFF"/>
                </a:solidFill>
                <a:latin typeface="Catamaran-SemiBold"/>
                <a:cs typeface="Catamaran-SemiBold"/>
              </a:rPr>
              <a:t>commodities</a:t>
            </a:r>
            <a:r>
              <a:rPr sz="1400" b="1" spc="-15" dirty="0">
                <a:solidFill>
                  <a:srgbClr val="FFFFFF"/>
                </a:solidFill>
                <a:latin typeface="Catamaran-SemiBold"/>
                <a:cs typeface="Catamaran-SemiBold"/>
              </a:rPr>
              <a:t> </a:t>
            </a:r>
            <a:r>
              <a:rPr sz="1400" b="1" spc="15" dirty="0">
                <a:solidFill>
                  <a:srgbClr val="FFFFFF"/>
                </a:solidFill>
                <a:latin typeface="Catamaran-SemiBold"/>
                <a:cs typeface="Catamaran-SemiBold"/>
              </a:rPr>
              <a:t>in</a:t>
            </a:r>
            <a:r>
              <a:rPr sz="1400" b="1" spc="-15" dirty="0">
                <a:solidFill>
                  <a:srgbClr val="FFFFFF"/>
                </a:solidFill>
                <a:latin typeface="Catamaran-SemiBold"/>
                <a:cs typeface="Catamaran-SemiBold"/>
              </a:rPr>
              <a:t> </a:t>
            </a:r>
            <a:r>
              <a:rPr sz="1400" b="1" spc="20" dirty="0">
                <a:solidFill>
                  <a:srgbClr val="FFFFFF"/>
                </a:solidFill>
                <a:latin typeface="Catamaran-SemiBold"/>
                <a:cs typeface="Catamaran-SemiBold"/>
              </a:rPr>
              <a:t>2020</a:t>
            </a:r>
            <a:endParaRPr sz="1400" dirty="0">
              <a:latin typeface="Catamaran-SemiBold"/>
              <a:cs typeface="Catamaran-SemiBold"/>
            </a:endParaRPr>
          </a:p>
        </p:txBody>
      </p:sp>
      <p:sp>
        <p:nvSpPr>
          <p:cNvPr id="14" name="object 14"/>
          <p:cNvSpPr txBox="1"/>
          <p:nvPr/>
        </p:nvSpPr>
        <p:spPr>
          <a:xfrm>
            <a:off x="9456346" y="2967097"/>
            <a:ext cx="2769235" cy="1042035"/>
          </a:xfrm>
          <a:prstGeom prst="rect">
            <a:avLst/>
          </a:prstGeom>
        </p:spPr>
        <p:txBody>
          <a:bodyPr vert="horz" wrap="square" lIns="0" tIns="43180" rIns="0" bIns="0" rtlCol="0">
            <a:spAutoFit/>
          </a:bodyPr>
          <a:lstStyle/>
          <a:p>
            <a:pPr marL="635" algn="ctr">
              <a:lnSpc>
                <a:spcPct val="100000"/>
              </a:lnSpc>
              <a:spcBef>
                <a:spcPts val="340"/>
              </a:spcBef>
            </a:pPr>
            <a:r>
              <a:rPr sz="3400" spc="-10" dirty="0">
                <a:solidFill>
                  <a:srgbClr val="1AB5E4"/>
                </a:solidFill>
                <a:latin typeface="Museo"/>
                <a:cs typeface="Museo"/>
              </a:rPr>
              <a:t>$800B</a:t>
            </a:r>
            <a:endParaRPr sz="3400">
              <a:latin typeface="Museo"/>
              <a:cs typeface="Museo"/>
            </a:endParaRPr>
          </a:p>
          <a:p>
            <a:pPr algn="ctr">
              <a:lnSpc>
                <a:spcPct val="100000"/>
              </a:lnSpc>
              <a:spcBef>
                <a:spcPts val="100"/>
              </a:spcBef>
            </a:pPr>
            <a:r>
              <a:rPr sz="1400" b="1" spc="20" dirty="0">
                <a:solidFill>
                  <a:srgbClr val="FFFFFF"/>
                </a:solidFill>
                <a:latin typeface="Catamaran-SemiBold"/>
                <a:cs typeface="Catamaran-SemiBold"/>
              </a:rPr>
              <a:t>Presuming</a:t>
            </a:r>
            <a:r>
              <a:rPr sz="1400" b="1" spc="-5" dirty="0">
                <a:solidFill>
                  <a:srgbClr val="FFFFFF"/>
                </a:solidFill>
                <a:latin typeface="Catamaran-SemiBold"/>
                <a:cs typeface="Catamaran-SemiBold"/>
              </a:rPr>
              <a:t> </a:t>
            </a:r>
            <a:r>
              <a:rPr sz="1400" b="1" spc="25" dirty="0">
                <a:solidFill>
                  <a:srgbClr val="FFFFFF"/>
                </a:solidFill>
                <a:latin typeface="Catamaran-SemiBold"/>
                <a:cs typeface="Catamaran-SemiBold"/>
              </a:rPr>
              <a:t>we</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can</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serve</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half</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of</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the</a:t>
            </a:r>
            <a:endParaRPr sz="1400">
              <a:latin typeface="Catamaran-SemiBold"/>
              <a:cs typeface="Catamaran-SemiBold"/>
            </a:endParaRPr>
          </a:p>
          <a:p>
            <a:pPr algn="ctr">
              <a:lnSpc>
                <a:spcPct val="100000"/>
              </a:lnSpc>
              <a:spcBef>
                <a:spcPts val="220"/>
              </a:spcBef>
            </a:pPr>
            <a:r>
              <a:rPr sz="1400" b="1" spc="15" dirty="0">
                <a:solidFill>
                  <a:srgbClr val="FFFFFF"/>
                </a:solidFill>
                <a:latin typeface="Catamaran-SemiBold"/>
                <a:cs typeface="Catamaran-SemiBold"/>
              </a:rPr>
              <a:t>industry</a:t>
            </a:r>
            <a:r>
              <a:rPr sz="1400" b="1" spc="-20" dirty="0">
                <a:solidFill>
                  <a:srgbClr val="FFFFFF"/>
                </a:solidFill>
                <a:latin typeface="Catamaran-SemiBold"/>
                <a:cs typeface="Catamaran-SemiBold"/>
              </a:rPr>
              <a:t> </a:t>
            </a:r>
            <a:r>
              <a:rPr sz="1400" b="1" spc="15" dirty="0">
                <a:solidFill>
                  <a:srgbClr val="FFFFFF"/>
                </a:solidFill>
                <a:latin typeface="Catamaran-SemiBold"/>
                <a:cs typeface="Catamaran-SemiBold"/>
              </a:rPr>
              <a:t>verticals</a:t>
            </a:r>
            <a:endParaRPr sz="1400">
              <a:latin typeface="Catamaran-SemiBold"/>
              <a:cs typeface="Catamaran-SemiBold"/>
            </a:endParaRPr>
          </a:p>
        </p:txBody>
      </p:sp>
      <p:sp>
        <p:nvSpPr>
          <p:cNvPr id="15" name="object 15"/>
          <p:cNvSpPr txBox="1"/>
          <p:nvPr/>
        </p:nvSpPr>
        <p:spPr>
          <a:xfrm>
            <a:off x="9393867" y="4172266"/>
            <a:ext cx="2894330" cy="1501140"/>
          </a:xfrm>
          <a:prstGeom prst="rect">
            <a:avLst/>
          </a:prstGeom>
        </p:spPr>
        <p:txBody>
          <a:bodyPr vert="horz" wrap="square" lIns="0" tIns="197485" rIns="0" bIns="0" rtlCol="0">
            <a:spAutoFit/>
          </a:bodyPr>
          <a:lstStyle/>
          <a:p>
            <a:pPr marL="635" algn="ctr">
              <a:lnSpc>
                <a:spcPct val="100000"/>
              </a:lnSpc>
              <a:spcBef>
                <a:spcPts val="1555"/>
              </a:spcBef>
            </a:pPr>
            <a:r>
              <a:rPr sz="3400" dirty="0">
                <a:solidFill>
                  <a:srgbClr val="1AB5E4"/>
                </a:solidFill>
                <a:latin typeface="Museo"/>
                <a:cs typeface="Museo"/>
              </a:rPr>
              <a:t>$4B</a:t>
            </a:r>
            <a:endParaRPr sz="3400">
              <a:latin typeface="Museo"/>
              <a:cs typeface="Museo"/>
            </a:endParaRPr>
          </a:p>
          <a:p>
            <a:pPr marL="12700" marR="5080" algn="ctr">
              <a:lnSpc>
                <a:spcPct val="113100"/>
              </a:lnSpc>
              <a:spcBef>
                <a:spcPts val="380"/>
              </a:spcBef>
            </a:pPr>
            <a:r>
              <a:rPr sz="1400" b="1" spc="15" dirty="0">
                <a:solidFill>
                  <a:srgbClr val="FFFFFF"/>
                </a:solidFill>
                <a:latin typeface="Catamaran-SemiBold"/>
                <a:cs typeface="Catamaran-SemiBold"/>
              </a:rPr>
              <a:t>Global </a:t>
            </a:r>
            <a:r>
              <a:rPr sz="1400" b="1" spc="20" dirty="0">
                <a:solidFill>
                  <a:srgbClr val="FFFFFF"/>
                </a:solidFill>
                <a:latin typeface="Catamaran-SemiBold"/>
                <a:cs typeface="Catamaran-SemiBold"/>
              </a:rPr>
              <a:t>commissions </a:t>
            </a:r>
            <a:r>
              <a:rPr sz="1400" b="1" spc="15" dirty="0">
                <a:solidFill>
                  <a:srgbClr val="FFFFFF"/>
                </a:solidFill>
                <a:latin typeface="Catamaran-SemiBold"/>
                <a:cs typeface="Catamaran-SemiBold"/>
              </a:rPr>
              <a:t>available </a:t>
            </a:r>
            <a:r>
              <a:rPr sz="1400" b="1" spc="20" dirty="0">
                <a:solidFill>
                  <a:srgbClr val="FFFFFF"/>
                </a:solidFill>
                <a:latin typeface="Catamaran-SemiBold"/>
                <a:cs typeface="Catamaran-SemiBold"/>
              </a:rPr>
              <a:t> presuming</a:t>
            </a:r>
            <a:r>
              <a:rPr sz="1400" b="1" spc="-5" dirty="0">
                <a:solidFill>
                  <a:srgbClr val="FFFFFF"/>
                </a:solidFill>
                <a:latin typeface="Catamaran-SemiBold"/>
                <a:cs typeface="Catamaran-SemiBold"/>
              </a:rPr>
              <a:t> </a:t>
            </a:r>
            <a:r>
              <a:rPr sz="1400" b="1" spc="20" dirty="0">
                <a:solidFill>
                  <a:srgbClr val="FFFFFF"/>
                </a:solidFill>
                <a:latin typeface="Catamaran-SemiBold"/>
                <a:cs typeface="Catamaran-SemiBold"/>
              </a:rPr>
              <a:t>a</a:t>
            </a:r>
            <a:r>
              <a:rPr sz="1400" b="1" dirty="0">
                <a:solidFill>
                  <a:srgbClr val="FFFFFF"/>
                </a:solidFill>
                <a:latin typeface="Catamaran-SemiBold"/>
                <a:cs typeface="Catamaran-SemiBold"/>
              </a:rPr>
              <a:t> </a:t>
            </a:r>
            <a:r>
              <a:rPr sz="1400" b="1" spc="25" dirty="0">
                <a:solidFill>
                  <a:srgbClr val="FFFFFF"/>
                </a:solidFill>
                <a:latin typeface="Catamaran-SemiBold"/>
                <a:cs typeface="Catamaran-SemiBold"/>
              </a:rPr>
              <a:t>50%</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revenue</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share</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of</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a </a:t>
            </a:r>
            <a:r>
              <a:rPr sz="1400" b="1" spc="-305" dirty="0">
                <a:solidFill>
                  <a:srgbClr val="FFFFFF"/>
                </a:solidFill>
                <a:latin typeface="Catamaran-SemiBold"/>
                <a:cs typeface="Catamaran-SemiBold"/>
              </a:rPr>
              <a:t> </a:t>
            </a:r>
            <a:r>
              <a:rPr sz="1400" b="1" spc="25" dirty="0">
                <a:solidFill>
                  <a:srgbClr val="FFFFFF"/>
                </a:solidFill>
                <a:latin typeface="Catamaran-SemiBold"/>
                <a:cs typeface="Catamaran-SemiBold"/>
              </a:rPr>
              <a:t>1%</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commission</a:t>
            </a:r>
            <a:endParaRPr sz="1400">
              <a:latin typeface="Catamaran-SemiBold"/>
              <a:cs typeface="Catamaran-SemiBold"/>
            </a:endParaRPr>
          </a:p>
        </p:txBody>
      </p:sp>
      <p:grpSp>
        <p:nvGrpSpPr>
          <p:cNvPr id="16" name="object 16"/>
          <p:cNvGrpSpPr/>
          <p:nvPr/>
        </p:nvGrpSpPr>
        <p:grpSpPr>
          <a:xfrm>
            <a:off x="8976169" y="2799015"/>
            <a:ext cx="4225925" cy="4763135"/>
            <a:chOff x="8976169" y="2799015"/>
            <a:chExt cx="4225925" cy="4763135"/>
          </a:xfrm>
        </p:grpSpPr>
        <p:sp>
          <p:nvSpPr>
            <p:cNvPr id="17" name="object 17"/>
            <p:cNvSpPr/>
            <p:nvPr/>
          </p:nvSpPr>
          <p:spPr>
            <a:xfrm>
              <a:off x="10739615" y="2799016"/>
              <a:ext cx="241935" cy="3100705"/>
            </a:xfrm>
            <a:custGeom>
              <a:avLst/>
              <a:gdLst/>
              <a:ahLst/>
              <a:cxnLst/>
              <a:rect l="l" t="t" r="r" b="b"/>
              <a:pathLst>
                <a:path w="241934" h="3100704">
                  <a:moveTo>
                    <a:pt x="241515" y="2959468"/>
                  </a:moveTo>
                  <a:lnTo>
                    <a:pt x="0" y="2959468"/>
                  </a:lnTo>
                  <a:lnTo>
                    <a:pt x="120764" y="3100476"/>
                  </a:lnTo>
                  <a:lnTo>
                    <a:pt x="241515" y="2959468"/>
                  </a:lnTo>
                  <a:close/>
                </a:path>
                <a:path w="241934" h="3100704">
                  <a:moveTo>
                    <a:pt x="241515" y="1301648"/>
                  </a:moveTo>
                  <a:lnTo>
                    <a:pt x="0" y="1301648"/>
                  </a:lnTo>
                  <a:lnTo>
                    <a:pt x="120764" y="1442643"/>
                  </a:lnTo>
                  <a:lnTo>
                    <a:pt x="241515" y="1301648"/>
                  </a:lnTo>
                  <a:close/>
                </a:path>
                <a:path w="241934" h="3100704">
                  <a:moveTo>
                    <a:pt x="241515" y="0"/>
                  </a:moveTo>
                  <a:lnTo>
                    <a:pt x="0" y="0"/>
                  </a:lnTo>
                  <a:lnTo>
                    <a:pt x="120764" y="141008"/>
                  </a:lnTo>
                  <a:lnTo>
                    <a:pt x="241515" y="0"/>
                  </a:lnTo>
                  <a:close/>
                </a:path>
              </a:pathLst>
            </a:custGeom>
            <a:solidFill>
              <a:srgbClr val="FFFFFF"/>
            </a:solidFill>
          </p:spPr>
          <p:txBody>
            <a:bodyPr wrap="square" lIns="0" tIns="0" rIns="0" bIns="0" rtlCol="0"/>
            <a:lstStyle/>
            <a:p>
              <a:endParaRPr/>
            </a:p>
          </p:txBody>
        </p:sp>
        <p:sp>
          <p:nvSpPr>
            <p:cNvPr id="18" name="object 18"/>
            <p:cNvSpPr/>
            <p:nvPr/>
          </p:nvSpPr>
          <p:spPr>
            <a:xfrm>
              <a:off x="8976169" y="6247904"/>
              <a:ext cx="4225925" cy="1314450"/>
            </a:xfrm>
            <a:custGeom>
              <a:avLst/>
              <a:gdLst/>
              <a:ahLst/>
              <a:cxnLst/>
              <a:rect l="l" t="t" r="r" b="b"/>
              <a:pathLst>
                <a:path w="4225925" h="1314450">
                  <a:moveTo>
                    <a:pt x="4225328" y="0"/>
                  </a:moveTo>
                  <a:lnTo>
                    <a:pt x="0" y="0"/>
                  </a:lnTo>
                  <a:lnTo>
                    <a:pt x="0" y="1314157"/>
                  </a:lnTo>
                  <a:lnTo>
                    <a:pt x="4225328" y="1314157"/>
                  </a:lnTo>
                  <a:lnTo>
                    <a:pt x="4225328" y="0"/>
                  </a:lnTo>
                  <a:close/>
                </a:path>
              </a:pathLst>
            </a:custGeom>
            <a:solidFill>
              <a:srgbClr val="1AB5E4"/>
            </a:solidFill>
          </p:spPr>
          <p:txBody>
            <a:bodyPr wrap="square" lIns="0" tIns="0" rIns="0" bIns="0" rtlCol="0"/>
            <a:lstStyle/>
            <a:p>
              <a:endParaRPr/>
            </a:p>
          </p:txBody>
        </p:sp>
      </p:grpSp>
      <p:sp>
        <p:nvSpPr>
          <p:cNvPr id="19" name="object 19"/>
          <p:cNvSpPr txBox="1"/>
          <p:nvPr/>
        </p:nvSpPr>
        <p:spPr>
          <a:xfrm>
            <a:off x="9571850" y="6264790"/>
            <a:ext cx="2538095" cy="1042035"/>
          </a:xfrm>
          <a:prstGeom prst="rect">
            <a:avLst/>
          </a:prstGeom>
        </p:spPr>
        <p:txBody>
          <a:bodyPr vert="horz" wrap="square" lIns="0" tIns="43180" rIns="0" bIns="0" rtlCol="0">
            <a:spAutoFit/>
          </a:bodyPr>
          <a:lstStyle/>
          <a:p>
            <a:pPr marL="635" algn="ctr">
              <a:lnSpc>
                <a:spcPct val="100000"/>
              </a:lnSpc>
              <a:spcBef>
                <a:spcPts val="340"/>
              </a:spcBef>
            </a:pPr>
            <a:r>
              <a:rPr sz="3400" spc="-5" dirty="0">
                <a:solidFill>
                  <a:srgbClr val="FFFFFF"/>
                </a:solidFill>
                <a:latin typeface="Museo"/>
                <a:cs typeface="Museo"/>
              </a:rPr>
              <a:t>$200M</a:t>
            </a:r>
            <a:endParaRPr sz="3400">
              <a:latin typeface="Museo"/>
              <a:cs typeface="Museo"/>
            </a:endParaRPr>
          </a:p>
          <a:p>
            <a:pPr algn="ctr">
              <a:lnSpc>
                <a:spcPct val="100000"/>
              </a:lnSpc>
              <a:spcBef>
                <a:spcPts val="100"/>
              </a:spcBef>
            </a:pPr>
            <a:r>
              <a:rPr sz="1400" b="1" spc="15" dirty="0">
                <a:solidFill>
                  <a:srgbClr val="FFFFFF"/>
                </a:solidFill>
                <a:latin typeface="Catamaran-SemiBold"/>
                <a:cs typeface="Catamaran-SemiBold"/>
              </a:rPr>
              <a:t>Possible</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Nui</a:t>
            </a:r>
            <a:r>
              <a:rPr sz="1400" b="1" dirty="0">
                <a:solidFill>
                  <a:srgbClr val="FFFFFF"/>
                </a:solidFill>
                <a:latin typeface="Catamaran-SemiBold"/>
                <a:cs typeface="Catamaran-SemiBold"/>
              </a:rPr>
              <a:t> </a:t>
            </a:r>
            <a:r>
              <a:rPr sz="1400" b="1" spc="20" dirty="0">
                <a:solidFill>
                  <a:srgbClr val="FFFFFF"/>
                </a:solidFill>
                <a:latin typeface="Catamaran-SemiBold"/>
                <a:cs typeface="Catamaran-SemiBold"/>
              </a:rPr>
              <a:t>revenue</a:t>
            </a:r>
            <a:r>
              <a:rPr sz="1400" b="1" dirty="0">
                <a:solidFill>
                  <a:srgbClr val="FFFFFF"/>
                </a:solidFill>
                <a:latin typeface="Catamaran-SemiBold"/>
                <a:cs typeface="Catamaran-SemiBold"/>
              </a:rPr>
              <a:t> </a:t>
            </a:r>
            <a:r>
              <a:rPr sz="1400" b="1" spc="15" dirty="0">
                <a:solidFill>
                  <a:srgbClr val="FFFFFF"/>
                </a:solidFill>
                <a:latin typeface="Catamaran-SemiBold"/>
                <a:cs typeface="Catamaran-SemiBold"/>
              </a:rPr>
              <a:t>obtainable</a:t>
            </a:r>
            <a:endParaRPr sz="1400">
              <a:latin typeface="Catamaran-SemiBold"/>
              <a:cs typeface="Catamaran-SemiBold"/>
            </a:endParaRPr>
          </a:p>
          <a:p>
            <a:pPr algn="ctr">
              <a:lnSpc>
                <a:spcPct val="100000"/>
              </a:lnSpc>
              <a:spcBef>
                <a:spcPts val="220"/>
              </a:spcBef>
            </a:pPr>
            <a:r>
              <a:rPr sz="1400" b="1" spc="20" dirty="0">
                <a:solidFill>
                  <a:srgbClr val="FFFFFF"/>
                </a:solidFill>
                <a:latin typeface="Catamaran-SemiBold"/>
                <a:cs typeface="Catamaran-SemiBold"/>
              </a:rPr>
              <a:t>assuming</a:t>
            </a:r>
            <a:r>
              <a:rPr sz="1400" b="1" spc="-5" dirty="0">
                <a:solidFill>
                  <a:srgbClr val="FFFFFF"/>
                </a:solidFill>
                <a:latin typeface="Catamaran-SemiBold"/>
                <a:cs typeface="Catamaran-SemiBold"/>
              </a:rPr>
              <a:t> </a:t>
            </a:r>
            <a:r>
              <a:rPr sz="1400" b="1" spc="20" dirty="0">
                <a:solidFill>
                  <a:srgbClr val="FFFFFF"/>
                </a:solidFill>
                <a:latin typeface="Catamaran-SemiBold"/>
                <a:cs typeface="Catamaran-SemiBold"/>
              </a:rPr>
              <a:t>a</a:t>
            </a:r>
            <a:r>
              <a:rPr sz="1400" b="1" spc="-5" dirty="0">
                <a:solidFill>
                  <a:srgbClr val="FFFFFF"/>
                </a:solidFill>
                <a:latin typeface="Catamaran-SemiBold"/>
                <a:cs typeface="Catamaran-SemiBold"/>
              </a:rPr>
              <a:t> </a:t>
            </a:r>
            <a:r>
              <a:rPr sz="1400" b="1" spc="30" dirty="0">
                <a:solidFill>
                  <a:srgbClr val="FFFFFF"/>
                </a:solidFill>
                <a:latin typeface="Catamaran-SemiBold"/>
                <a:cs typeface="Catamaran-SemiBold"/>
              </a:rPr>
              <a:t>5%</a:t>
            </a:r>
            <a:r>
              <a:rPr sz="1400" b="1" spc="-5" dirty="0">
                <a:solidFill>
                  <a:srgbClr val="FFFFFF"/>
                </a:solidFill>
                <a:latin typeface="Catamaran-SemiBold"/>
                <a:cs typeface="Catamaran-SemiBold"/>
              </a:rPr>
              <a:t> </a:t>
            </a:r>
            <a:r>
              <a:rPr sz="1400" b="1" spc="20" dirty="0">
                <a:solidFill>
                  <a:srgbClr val="FFFFFF"/>
                </a:solidFill>
                <a:latin typeface="Catamaran-SemiBold"/>
                <a:cs typeface="Catamaran-SemiBold"/>
              </a:rPr>
              <a:t>market</a:t>
            </a:r>
            <a:r>
              <a:rPr sz="1400" b="1" spc="-5" dirty="0">
                <a:solidFill>
                  <a:srgbClr val="FFFFFF"/>
                </a:solidFill>
                <a:latin typeface="Catamaran-SemiBold"/>
                <a:cs typeface="Catamaran-SemiBold"/>
              </a:rPr>
              <a:t> </a:t>
            </a:r>
            <a:r>
              <a:rPr sz="1400" b="1" spc="15" dirty="0">
                <a:solidFill>
                  <a:srgbClr val="FFFFFF"/>
                </a:solidFill>
                <a:latin typeface="Catamaran-SemiBold"/>
                <a:cs typeface="Catamaran-SemiBold"/>
              </a:rPr>
              <a:t>share</a:t>
            </a:r>
            <a:endParaRPr sz="1400">
              <a:latin typeface="Catamaran-SemiBold"/>
              <a:cs typeface="Catamaran-SemiBold"/>
            </a:endParaRPr>
          </a:p>
        </p:txBody>
      </p:sp>
      <p:sp>
        <p:nvSpPr>
          <p:cNvPr id="20" name="object 20"/>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22" name="object 11">
            <a:extLst>
              <a:ext uri="{FF2B5EF4-FFF2-40B4-BE49-F238E27FC236}">
                <a16:creationId xmlns:a16="http://schemas.microsoft.com/office/drawing/2014/main" id="{0D383500-90F8-480D-91FD-2B5CDCD0E273}"/>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3</a:t>
            </a:r>
            <a:endParaRPr lang="en-US" sz="1400" spc="20" dirty="0">
              <a:solidFill>
                <a:srgbClr val="999999"/>
              </a:solidFill>
              <a:latin typeface="Catamaran"/>
              <a:cs typeface="Catamar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9370" y="2032000"/>
            <a:ext cx="4572000" cy="2077364"/>
          </a:xfrm>
          <a:prstGeom prst="rect">
            <a:avLst/>
          </a:prstGeom>
        </p:spPr>
        <p:txBody>
          <a:bodyPr vert="horz" wrap="square" lIns="0" tIns="12700" rIns="0" bIns="0" rtlCol="0">
            <a:spAutoFit/>
          </a:bodyPr>
          <a:lstStyle/>
          <a:p>
            <a:pPr marL="12700" marR="5080" algn="just">
              <a:lnSpc>
                <a:spcPct val="107200"/>
              </a:lnSpc>
              <a:spcBef>
                <a:spcPts val="100"/>
              </a:spcBef>
            </a:pPr>
            <a:r>
              <a:rPr lang="en-US" sz="1200" spc="20" dirty="0">
                <a:solidFill>
                  <a:srgbClr val="666667"/>
                </a:solidFill>
                <a:latin typeface="Catamaran"/>
                <a:cs typeface="Catamaran"/>
              </a:rPr>
              <a:t>Six years ago, we created a </a:t>
            </a:r>
            <a:r>
              <a:rPr sz="1200" spc="15" dirty="0">
                <a:solidFill>
                  <a:srgbClr val="666667"/>
                </a:solidFill>
                <a:latin typeface="Catamaran"/>
                <a:cs typeface="Catamaran"/>
              </a:rPr>
              <a:t>“Platform as </a:t>
            </a:r>
            <a:r>
              <a:rPr sz="1200" spc="20" dirty="0">
                <a:solidFill>
                  <a:srgbClr val="666667"/>
                </a:solidFill>
                <a:latin typeface="Catamaran"/>
                <a:cs typeface="Catamaran"/>
              </a:rPr>
              <a:t>a </a:t>
            </a:r>
            <a:r>
              <a:rPr sz="1200" spc="15" dirty="0">
                <a:solidFill>
                  <a:srgbClr val="666667"/>
                </a:solidFill>
                <a:latin typeface="Catamaran"/>
                <a:cs typeface="Catamaran"/>
              </a:rPr>
              <a:t>Service” business providing </a:t>
            </a:r>
            <a:r>
              <a:rPr lang="en-US" sz="1200" spc="15" dirty="0">
                <a:solidFill>
                  <a:srgbClr val="666667"/>
                </a:solidFill>
                <a:latin typeface="Catamaran"/>
                <a:cs typeface="Catamaran"/>
              </a:rPr>
              <a:t>white-label </a:t>
            </a:r>
            <a:r>
              <a:rPr lang="en-US" sz="1200" spc="20" dirty="0">
                <a:solidFill>
                  <a:srgbClr val="666667"/>
                </a:solidFill>
                <a:latin typeface="Catamaran"/>
                <a:cs typeface="Catamaran"/>
              </a:rPr>
              <a:t>platforms for use as private digital channels for single exporters. Soon after, our platforms started to be used by independent marketplace operators to run multi seller digital marketplaces. </a:t>
            </a:r>
          </a:p>
          <a:p>
            <a:pPr marL="12700" marR="5080" algn="just">
              <a:lnSpc>
                <a:spcPct val="107200"/>
              </a:lnSpc>
              <a:spcBef>
                <a:spcPts val="100"/>
              </a:spcBef>
            </a:pPr>
            <a:endParaRPr lang="en-US" sz="1200" spc="20" dirty="0">
              <a:solidFill>
                <a:srgbClr val="666667"/>
              </a:solidFill>
              <a:latin typeface="Catamaran"/>
              <a:cs typeface="Catamaran"/>
            </a:endParaRPr>
          </a:p>
          <a:p>
            <a:pPr marL="12700" marR="5080" algn="just">
              <a:lnSpc>
                <a:spcPct val="107200"/>
              </a:lnSpc>
              <a:spcBef>
                <a:spcPts val="100"/>
              </a:spcBef>
            </a:pPr>
            <a:r>
              <a:rPr lang="en-US" sz="1200" spc="15" dirty="0">
                <a:solidFill>
                  <a:srgbClr val="666667"/>
                </a:solidFill>
                <a:latin typeface="Catamaran"/>
                <a:cs typeface="Catamaran"/>
              </a:rPr>
              <a:t>We are now expanding into the role of platform operator and will control and consolidate our multi seller/multi buyer platforms in Europe and North America</a:t>
            </a:r>
            <a:r>
              <a:rPr sz="1200" spc="15" dirty="0">
                <a:solidFill>
                  <a:srgbClr val="666667"/>
                </a:solidFill>
                <a:latin typeface="Catamaran"/>
                <a:cs typeface="Catamaran"/>
              </a:rPr>
              <a:t>.</a:t>
            </a:r>
            <a:r>
              <a:rPr sz="1200" spc="20" dirty="0">
                <a:solidFill>
                  <a:srgbClr val="666667"/>
                </a:solidFill>
                <a:latin typeface="Catamaran"/>
                <a:cs typeface="Catamaran"/>
              </a:rPr>
              <a:t> </a:t>
            </a:r>
            <a:endParaRPr lang="en-US" sz="1200" spc="20" dirty="0">
              <a:solidFill>
                <a:srgbClr val="666667"/>
              </a:solidFill>
              <a:latin typeface="Catamaran"/>
              <a:cs typeface="Catamaran"/>
            </a:endParaRPr>
          </a:p>
          <a:p>
            <a:pPr marL="12700" marR="5080" algn="just">
              <a:lnSpc>
                <a:spcPct val="107200"/>
              </a:lnSpc>
              <a:spcBef>
                <a:spcPts val="100"/>
              </a:spcBef>
            </a:pPr>
            <a:endParaRPr lang="en-US" sz="200" spc="20" dirty="0">
              <a:solidFill>
                <a:srgbClr val="666667"/>
              </a:solidFill>
              <a:latin typeface="Catamaran"/>
              <a:cs typeface="Catamaran"/>
            </a:endParaRPr>
          </a:p>
          <a:p>
            <a:pPr marL="12700" marR="5080" algn="just">
              <a:lnSpc>
                <a:spcPct val="107200"/>
              </a:lnSpc>
              <a:spcBef>
                <a:spcPts val="100"/>
              </a:spcBef>
            </a:pPr>
            <a:endParaRPr lang="en-AU" sz="1200" spc="20" dirty="0">
              <a:solidFill>
                <a:srgbClr val="666667"/>
              </a:solidFill>
              <a:latin typeface="Catamaran"/>
              <a:cs typeface="Catamaran"/>
            </a:endParaRPr>
          </a:p>
          <a:p>
            <a:pPr marL="12700" marR="5080" algn="just">
              <a:lnSpc>
                <a:spcPct val="107200"/>
              </a:lnSpc>
              <a:spcBef>
                <a:spcPts val="100"/>
              </a:spcBef>
            </a:pPr>
            <a:r>
              <a:rPr lang="en-AU" sz="1200" b="1" spc="20" dirty="0">
                <a:solidFill>
                  <a:srgbClr val="666667"/>
                </a:solidFill>
                <a:latin typeface="Catamaran"/>
                <a:cs typeface="Catamaran"/>
              </a:rPr>
              <a:t>We charge both a fixed fee and a variable trading commission. </a:t>
            </a:r>
            <a:endParaRPr lang="en-US" sz="1200" b="1" spc="20" dirty="0">
              <a:solidFill>
                <a:srgbClr val="666667"/>
              </a:solidFill>
              <a:latin typeface="Catamaran"/>
              <a:cs typeface="Catamaran"/>
            </a:endParaRPr>
          </a:p>
        </p:txBody>
      </p:sp>
      <p:sp>
        <p:nvSpPr>
          <p:cNvPr id="4" name="object 4"/>
          <p:cNvSpPr txBox="1">
            <a:spLocks noGrp="1"/>
          </p:cNvSpPr>
          <p:nvPr>
            <p:ph type="title"/>
          </p:nvPr>
        </p:nvSpPr>
        <p:spPr>
          <a:xfrm>
            <a:off x="2579370" y="366112"/>
            <a:ext cx="10266680" cy="751488"/>
          </a:xfrm>
          <a:prstGeom prst="rect">
            <a:avLst/>
          </a:prstGeom>
        </p:spPr>
        <p:txBody>
          <a:bodyPr vert="horz" wrap="square" lIns="0" tIns="12700" rIns="0" bIns="0" rtlCol="0">
            <a:spAutoFit/>
          </a:bodyPr>
          <a:lstStyle/>
          <a:p>
            <a:pPr marL="12700">
              <a:lnSpc>
                <a:spcPct val="100000"/>
              </a:lnSpc>
              <a:spcBef>
                <a:spcPts val="100"/>
              </a:spcBef>
            </a:pPr>
            <a:r>
              <a:rPr lang="en-US" sz="2400" b="0" dirty="0">
                <a:solidFill>
                  <a:srgbClr val="1AB5E4"/>
                </a:solidFill>
                <a:latin typeface="Museo"/>
                <a:cs typeface="Museo"/>
              </a:rPr>
              <a:t>We’ve built a fit-for-purpose platform </a:t>
            </a:r>
            <a:r>
              <a:rPr lang="en-US" sz="2400" b="0">
                <a:solidFill>
                  <a:srgbClr val="1AB5E4"/>
                </a:solidFill>
                <a:latin typeface="Museo"/>
                <a:cs typeface="Museo"/>
              </a:rPr>
              <a:t>for agricultural </a:t>
            </a:r>
            <a:r>
              <a:rPr lang="en-US" sz="2400" b="0" dirty="0">
                <a:solidFill>
                  <a:srgbClr val="1AB5E4"/>
                </a:solidFill>
                <a:latin typeface="Museo"/>
                <a:cs typeface="Museo"/>
              </a:rPr>
              <a:t>commodity trading which our customers and users love. </a:t>
            </a:r>
            <a:endParaRPr sz="2400" dirty="0">
              <a:latin typeface="Museo"/>
              <a:cs typeface="Museo"/>
            </a:endParaRPr>
          </a:p>
        </p:txBody>
      </p:sp>
      <p:sp>
        <p:nvSpPr>
          <p:cNvPr id="10" name="object 10"/>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a:latin typeface="Arial"/>
              <a:cs typeface="Arial"/>
            </a:endParaRPr>
          </a:p>
        </p:txBody>
      </p:sp>
      <p:sp>
        <p:nvSpPr>
          <p:cNvPr id="11" name="object 11"/>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4</a:t>
            </a:r>
          </a:p>
        </p:txBody>
      </p:sp>
      <p:pic>
        <p:nvPicPr>
          <p:cNvPr id="14" name="Picture 13">
            <a:extLst>
              <a:ext uri="{FF2B5EF4-FFF2-40B4-BE49-F238E27FC236}">
                <a16:creationId xmlns:a16="http://schemas.microsoft.com/office/drawing/2014/main" id="{CEF0A9E6-AA96-4AF3-A977-7D1B833490A0}"/>
              </a:ext>
            </a:extLst>
          </p:cNvPr>
          <p:cNvPicPr>
            <a:picLocks noChangeAspect="1"/>
          </p:cNvPicPr>
          <p:nvPr/>
        </p:nvPicPr>
        <p:blipFill>
          <a:blip r:embed="rId2"/>
          <a:stretch>
            <a:fillRect/>
          </a:stretch>
        </p:blipFill>
        <p:spPr>
          <a:xfrm>
            <a:off x="7482416" y="1193800"/>
            <a:ext cx="5516034" cy="2990747"/>
          </a:xfrm>
          <a:prstGeom prst="rect">
            <a:avLst/>
          </a:prstGeom>
        </p:spPr>
      </p:pic>
      <p:pic>
        <p:nvPicPr>
          <p:cNvPr id="58" name="Picture 57">
            <a:extLst>
              <a:ext uri="{FF2B5EF4-FFF2-40B4-BE49-F238E27FC236}">
                <a16:creationId xmlns:a16="http://schemas.microsoft.com/office/drawing/2014/main" id="{407CA706-FB1F-4B61-8A88-F84FB1AFB1FA}"/>
              </a:ext>
            </a:extLst>
          </p:cNvPr>
          <p:cNvPicPr>
            <a:picLocks noChangeAspect="1"/>
          </p:cNvPicPr>
          <p:nvPr/>
        </p:nvPicPr>
        <p:blipFill>
          <a:blip r:embed="rId3"/>
          <a:stretch>
            <a:fillRect/>
          </a:stretch>
        </p:blipFill>
        <p:spPr>
          <a:xfrm>
            <a:off x="2892773" y="4500181"/>
            <a:ext cx="8908041" cy="2803546"/>
          </a:xfrm>
          <a:prstGeom prst="rect">
            <a:avLst/>
          </a:prstGeom>
        </p:spPr>
      </p:pic>
      <p:sp>
        <p:nvSpPr>
          <p:cNvPr id="59" name="object 5">
            <a:extLst>
              <a:ext uri="{FF2B5EF4-FFF2-40B4-BE49-F238E27FC236}">
                <a16:creationId xmlns:a16="http://schemas.microsoft.com/office/drawing/2014/main" id="{CF7826C4-1077-426D-80BC-0E0A01613C7C}"/>
              </a:ext>
            </a:extLst>
          </p:cNvPr>
          <p:cNvSpPr/>
          <p:nvPr/>
        </p:nvSpPr>
        <p:spPr>
          <a:xfrm>
            <a:off x="2579370" y="4318000"/>
            <a:ext cx="9580880" cy="0"/>
          </a:xfrm>
          <a:custGeom>
            <a:avLst/>
            <a:gdLst/>
            <a:ahLst/>
            <a:cxnLst/>
            <a:rect l="l" t="t" r="r" b="b"/>
            <a:pathLst>
              <a:path w="9580880">
                <a:moveTo>
                  <a:pt x="0" y="0"/>
                </a:moveTo>
                <a:lnTo>
                  <a:pt x="9580587" y="0"/>
                </a:lnTo>
              </a:path>
            </a:pathLst>
          </a:custGeom>
          <a:ln w="12700">
            <a:solidFill>
              <a:srgbClr val="CCCCCC"/>
            </a:solidFill>
          </a:ln>
        </p:spPr>
        <p:txBody>
          <a:bodyPr wrap="square" lIns="0" tIns="0" rIns="0" bIns="0" rtlCol="0"/>
          <a:lstStyle/>
          <a:p>
            <a:endParaRPr/>
          </a:p>
        </p:txBody>
      </p:sp>
      <p:pic>
        <p:nvPicPr>
          <p:cNvPr id="93" name="Picture 92">
            <a:extLst>
              <a:ext uri="{FF2B5EF4-FFF2-40B4-BE49-F238E27FC236}">
                <a16:creationId xmlns:a16="http://schemas.microsoft.com/office/drawing/2014/main" id="{44AF423F-81AB-448B-9E05-BD6C9B404DBA}"/>
              </a:ext>
            </a:extLst>
          </p:cNvPr>
          <p:cNvPicPr>
            <a:picLocks noChangeAspect="1"/>
          </p:cNvPicPr>
          <p:nvPr/>
        </p:nvPicPr>
        <p:blipFill>
          <a:blip r:embed="rId4"/>
          <a:stretch>
            <a:fillRect/>
          </a:stretch>
        </p:blipFill>
        <p:spPr>
          <a:xfrm>
            <a:off x="2351176" y="1377950"/>
            <a:ext cx="4932274" cy="644154"/>
          </a:xfrm>
          <a:prstGeom prst="rect">
            <a:avLst/>
          </a:prstGeom>
        </p:spPr>
      </p:pic>
    </p:spTree>
    <p:extLst>
      <p:ext uri="{BB962C8B-B14F-4D97-AF65-F5344CB8AC3E}">
        <p14:creationId xmlns:p14="http://schemas.microsoft.com/office/powerpoint/2010/main" val="429258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373" y="269240"/>
            <a:ext cx="11061477"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solidFill>
                  <a:srgbClr val="1AB5E4"/>
                </a:solidFill>
                <a:latin typeface="Museo"/>
                <a:cs typeface="Museo"/>
              </a:rPr>
              <a:t>With $755M NZD traded since 2016, we are starting to experience exponential growth </a:t>
            </a:r>
            <a:endParaRPr sz="2400" dirty="0">
              <a:latin typeface="Museo"/>
              <a:cs typeface="Museo"/>
            </a:endParaRPr>
          </a:p>
        </p:txBody>
      </p:sp>
      <p:sp>
        <p:nvSpPr>
          <p:cNvPr id="3" name="object 3"/>
          <p:cNvSpPr/>
          <p:nvPr/>
        </p:nvSpPr>
        <p:spPr>
          <a:xfrm>
            <a:off x="578073" y="782077"/>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5" name="object 5"/>
          <p:cNvSpPr/>
          <p:nvPr/>
        </p:nvSpPr>
        <p:spPr>
          <a:xfrm>
            <a:off x="771451" y="2512152"/>
            <a:ext cx="1686560" cy="836930"/>
          </a:xfrm>
          <a:custGeom>
            <a:avLst/>
            <a:gdLst/>
            <a:ahLst/>
            <a:cxnLst/>
            <a:rect l="l" t="t" r="r" b="b"/>
            <a:pathLst>
              <a:path w="1686560" h="836929">
                <a:moveTo>
                  <a:pt x="1622780" y="0"/>
                </a:moveTo>
                <a:lnTo>
                  <a:pt x="63500" y="0"/>
                </a:lnTo>
                <a:lnTo>
                  <a:pt x="38785" y="4990"/>
                </a:lnTo>
                <a:lnTo>
                  <a:pt x="18600" y="18600"/>
                </a:lnTo>
                <a:lnTo>
                  <a:pt x="4990" y="38785"/>
                </a:lnTo>
                <a:lnTo>
                  <a:pt x="0" y="63499"/>
                </a:lnTo>
                <a:lnTo>
                  <a:pt x="0" y="773061"/>
                </a:lnTo>
                <a:lnTo>
                  <a:pt x="4990" y="797776"/>
                </a:lnTo>
                <a:lnTo>
                  <a:pt x="18600" y="817960"/>
                </a:lnTo>
                <a:lnTo>
                  <a:pt x="38785" y="831570"/>
                </a:lnTo>
                <a:lnTo>
                  <a:pt x="63500" y="836561"/>
                </a:lnTo>
                <a:lnTo>
                  <a:pt x="1622780" y="836561"/>
                </a:lnTo>
                <a:lnTo>
                  <a:pt x="1647495" y="831570"/>
                </a:lnTo>
                <a:lnTo>
                  <a:pt x="1667679" y="817960"/>
                </a:lnTo>
                <a:lnTo>
                  <a:pt x="1681289" y="797776"/>
                </a:lnTo>
                <a:lnTo>
                  <a:pt x="1686280" y="773061"/>
                </a:lnTo>
                <a:lnTo>
                  <a:pt x="1686280" y="63499"/>
                </a:lnTo>
                <a:lnTo>
                  <a:pt x="1681289" y="38785"/>
                </a:lnTo>
                <a:lnTo>
                  <a:pt x="1667679" y="18600"/>
                </a:lnTo>
                <a:lnTo>
                  <a:pt x="1647495" y="4990"/>
                </a:lnTo>
                <a:lnTo>
                  <a:pt x="1622780" y="0"/>
                </a:lnTo>
                <a:close/>
              </a:path>
            </a:pathLst>
          </a:custGeom>
          <a:solidFill>
            <a:srgbClr val="CAE3C2"/>
          </a:solidFill>
        </p:spPr>
        <p:txBody>
          <a:bodyPr wrap="square" lIns="0" tIns="0" rIns="0" bIns="0" rtlCol="0"/>
          <a:lstStyle/>
          <a:p>
            <a:endParaRPr/>
          </a:p>
        </p:txBody>
      </p:sp>
      <p:sp>
        <p:nvSpPr>
          <p:cNvPr id="6" name="object 6"/>
          <p:cNvSpPr/>
          <p:nvPr/>
        </p:nvSpPr>
        <p:spPr>
          <a:xfrm>
            <a:off x="2648237" y="2512152"/>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76"/>
                </a:lnTo>
                <a:lnTo>
                  <a:pt x="18595" y="817960"/>
                </a:lnTo>
                <a:lnTo>
                  <a:pt x="38779" y="831570"/>
                </a:lnTo>
                <a:lnTo>
                  <a:pt x="63499" y="836561"/>
                </a:lnTo>
                <a:lnTo>
                  <a:pt x="1622767" y="836561"/>
                </a:lnTo>
                <a:lnTo>
                  <a:pt x="1647482" y="831570"/>
                </a:lnTo>
                <a:lnTo>
                  <a:pt x="1667667" y="817960"/>
                </a:lnTo>
                <a:lnTo>
                  <a:pt x="1681276" y="797776"/>
                </a:lnTo>
                <a:lnTo>
                  <a:pt x="1686267" y="773061"/>
                </a:lnTo>
                <a:lnTo>
                  <a:pt x="1686267" y="63499"/>
                </a:lnTo>
                <a:lnTo>
                  <a:pt x="1681276" y="38785"/>
                </a:lnTo>
                <a:lnTo>
                  <a:pt x="1667667" y="18600"/>
                </a:lnTo>
                <a:lnTo>
                  <a:pt x="1647482" y="4990"/>
                </a:lnTo>
                <a:lnTo>
                  <a:pt x="1622767" y="0"/>
                </a:lnTo>
                <a:close/>
              </a:path>
            </a:pathLst>
          </a:custGeom>
          <a:solidFill>
            <a:srgbClr val="F7FCD1"/>
          </a:solidFill>
        </p:spPr>
        <p:txBody>
          <a:bodyPr wrap="square" lIns="0" tIns="0" rIns="0" bIns="0" rtlCol="0"/>
          <a:lstStyle/>
          <a:p>
            <a:endParaRPr/>
          </a:p>
        </p:txBody>
      </p:sp>
      <p:sp>
        <p:nvSpPr>
          <p:cNvPr id="7" name="object 7"/>
          <p:cNvSpPr/>
          <p:nvPr/>
        </p:nvSpPr>
        <p:spPr>
          <a:xfrm>
            <a:off x="4533393" y="2512147"/>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rgbClr val="D1EBF7"/>
          </a:solidFill>
        </p:spPr>
        <p:txBody>
          <a:bodyPr wrap="square" lIns="0" tIns="0" rIns="0" bIns="0" rtlCol="0"/>
          <a:lstStyle/>
          <a:p>
            <a:endParaRPr/>
          </a:p>
        </p:txBody>
      </p:sp>
      <p:sp>
        <p:nvSpPr>
          <p:cNvPr id="8" name="object 8"/>
          <p:cNvSpPr txBox="1"/>
          <p:nvPr/>
        </p:nvSpPr>
        <p:spPr>
          <a:xfrm>
            <a:off x="1152238" y="2629299"/>
            <a:ext cx="4930534" cy="743793"/>
          </a:xfrm>
          <a:prstGeom prst="rect">
            <a:avLst/>
          </a:prstGeom>
        </p:spPr>
        <p:txBody>
          <a:bodyPr vert="horz" wrap="square" lIns="0" tIns="12700" rIns="0" bIns="0" rtlCol="0">
            <a:spAutoFit/>
          </a:bodyPr>
          <a:lstStyle/>
          <a:p>
            <a:pPr marL="12700">
              <a:lnSpc>
                <a:spcPts val="2135"/>
              </a:lnSpc>
              <a:spcBef>
                <a:spcPts val="100"/>
              </a:spcBef>
              <a:tabLst>
                <a:tab pos="1785620" algn="l"/>
                <a:tab pos="3726815" algn="l"/>
              </a:tabLst>
            </a:pPr>
            <a:r>
              <a:rPr lang="en-US" sz="1800" b="1" dirty="0">
                <a:latin typeface="Catamaran-SemiBold"/>
                <a:cs typeface="Catamaran-SemiBold"/>
              </a:rPr>
              <a:t> 3,882</a:t>
            </a:r>
            <a:r>
              <a:rPr lang="en-US" b="1" dirty="0">
                <a:latin typeface="Catamaran-SemiBold"/>
                <a:cs typeface="Catamaran-SemiBold"/>
              </a:rPr>
              <a:t>                          192,000</a:t>
            </a:r>
            <a:r>
              <a:rPr lang="en-US" sz="1800" b="1" dirty="0">
                <a:latin typeface="Catamaran-SemiBold"/>
                <a:cs typeface="Catamaran-SemiBold"/>
              </a:rPr>
              <a:t>                      $755M</a:t>
            </a:r>
            <a:endParaRPr sz="2700" baseline="3086" dirty="0">
              <a:latin typeface="Catamaran-SemiBold"/>
              <a:cs typeface="Catamaran-SemiBold"/>
            </a:endParaRPr>
          </a:p>
          <a:p>
            <a:pPr marL="20320">
              <a:lnSpc>
                <a:spcPts val="1775"/>
              </a:lnSpc>
              <a:tabLst>
                <a:tab pos="1594485" algn="l"/>
                <a:tab pos="3357879" algn="l"/>
              </a:tabLst>
            </a:pPr>
            <a:r>
              <a:rPr lang="en-US" sz="1500" dirty="0">
                <a:solidFill>
                  <a:srgbClr val="666666"/>
                </a:solidFill>
                <a:latin typeface="Catamaran"/>
                <a:cs typeface="Catamaran"/>
              </a:rPr>
              <a:t> </a:t>
            </a:r>
            <a:r>
              <a:rPr sz="1500" dirty="0">
                <a:solidFill>
                  <a:srgbClr val="666666"/>
                </a:solidFill>
                <a:latin typeface="Catamaran"/>
                <a:cs typeface="Catamaran"/>
              </a:rPr>
              <a:t>Trades	</a:t>
            </a:r>
            <a:r>
              <a:rPr lang="en-US" sz="1500" dirty="0">
                <a:solidFill>
                  <a:srgbClr val="666666"/>
                </a:solidFill>
                <a:latin typeface="Catamaran"/>
                <a:cs typeface="Catamaran"/>
              </a:rPr>
              <a:t>   </a:t>
            </a:r>
            <a:r>
              <a:rPr sz="1500" dirty="0">
                <a:solidFill>
                  <a:srgbClr val="666666"/>
                </a:solidFill>
                <a:latin typeface="Catamaran"/>
                <a:cs typeface="Catamaran"/>
              </a:rPr>
              <a:t>Tonnes traded	</a:t>
            </a:r>
            <a:r>
              <a:rPr lang="en-US" sz="1500" dirty="0">
                <a:solidFill>
                  <a:srgbClr val="666666"/>
                </a:solidFill>
                <a:latin typeface="Catamaran"/>
                <a:cs typeface="Catamaran"/>
              </a:rPr>
              <a:t>   </a:t>
            </a:r>
            <a:r>
              <a:rPr lang="en-US" sz="2250" baseline="3703" dirty="0">
                <a:solidFill>
                  <a:srgbClr val="666666"/>
                </a:solidFill>
                <a:latin typeface="Catamaran"/>
                <a:cs typeface="Catamaran"/>
              </a:rPr>
              <a:t>Face</a:t>
            </a:r>
            <a:r>
              <a:rPr lang="en-US" sz="2250" spc="-67" baseline="3703" dirty="0">
                <a:solidFill>
                  <a:srgbClr val="666666"/>
                </a:solidFill>
                <a:latin typeface="Catamaran"/>
                <a:cs typeface="Catamaran"/>
              </a:rPr>
              <a:t> </a:t>
            </a:r>
            <a:r>
              <a:rPr lang="en-US" sz="2250" baseline="3703" dirty="0">
                <a:solidFill>
                  <a:srgbClr val="666666"/>
                </a:solidFill>
                <a:latin typeface="Catamaran"/>
                <a:cs typeface="Catamaran"/>
              </a:rPr>
              <a:t>value</a:t>
            </a:r>
            <a:r>
              <a:rPr lang="en-US" sz="2250" spc="-67" baseline="3703" dirty="0">
                <a:solidFill>
                  <a:srgbClr val="666666"/>
                </a:solidFill>
                <a:latin typeface="Catamaran"/>
                <a:cs typeface="Catamaran"/>
              </a:rPr>
              <a:t> </a:t>
            </a:r>
            <a:r>
              <a:rPr sz="2250" baseline="3703" dirty="0">
                <a:solidFill>
                  <a:srgbClr val="666666"/>
                </a:solidFill>
                <a:latin typeface="Catamaran"/>
                <a:cs typeface="Catamaran"/>
              </a:rPr>
              <a:t>traded</a:t>
            </a:r>
            <a:endParaRPr lang="en-US" sz="2250" baseline="3703" dirty="0">
              <a:solidFill>
                <a:srgbClr val="666666"/>
              </a:solidFill>
              <a:latin typeface="Catamaran"/>
              <a:cs typeface="Catamaran"/>
            </a:endParaRPr>
          </a:p>
          <a:p>
            <a:pPr marL="20320">
              <a:lnSpc>
                <a:spcPts val="1775"/>
              </a:lnSpc>
              <a:tabLst>
                <a:tab pos="1594485" algn="l"/>
                <a:tab pos="3357879" algn="l"/>
              </a:tabLst>
            </a:pPr>
            <a:r>
              <a:rPr lang="en-NZ" sz="2250" baseline="3703" dirty="0">
                <a:solidFill>
                  <a:srgbClr val="666666"/>
                </a:solidFill>
                <a:latin typeface="Catamaran"/>
                <a:cs typeface="Catamaran"/>
              </a:rPr>
              <a:t>                                                                                            (NZD)</a:t>
            </a:r>
            <a:endParaRPr sz="2250" baseline="3703" dirty="0">
              <a:latin typeface="Catamaran"/>
              <a:cs typeface="Catamaran"/>
            </a:endParaRPr>
          </a:p>
        </p:txBody>
      </p:sp>
      <p:sp>
        <p:nvSpPr>
          <p:cNvPr id="30" name="object 11">
            <a:extLst>
              <a:ext uri="{FF2B5EF4-FFF2-40B4-BE49-F238E27FC236}">
                <a16:creationId xmlns:a16="http://schemas.microsoft.com/office/drawing/2014/main" id="{2971A003-DC1B-46EF-8400-E43A84CF0494}"/>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5</a:t>
            </a:r>
            <a:endParaRPr lang="en-US" sz="1400" spc="20" dirty="0">
              <a:solidFill>
                <a:srgbClr val="999999"/>
              </a:solidFill>
              <a:latin typeface="Catamaran"/>
              <a:cs typeface="Catamaran"/>
            </a:endParaRPr>
          </a:p>
        </p:txBody>
      </p:sp>
      <p:sp>
        <p:nvSpPr>
          <p:cNvPr id="33" name="object 8">
            <a:extLst>
              <a:ext uri="{FF2B5EF4-FFF2-40B4-BE49-F238E27FC236}">
                <a16:creationId xmlns:a16="http://schemas.microsoft.com/office/drawing/2014/main" id="{6C844797-5CFE-4687-B07B-DF900F536568}"/>
              </a:ext>
            </a:extLst>
          </p:cNvPr>
          <p:cNvSpPr/>
          <p:nvPr/>
        </p:nvSpPr>
        <p:spPr>
          <a:xfrm>
            <a:off x="565372" y="1057200"/>
            <a:ext cx="11876406" cy="1003789"/>
          </a:xfrm>
          <a:custGeom>
            <a:avLst/>
            <a:gdLst/>
            <a:ahLst/>
            <a:cxnLst/>
            <a:rect l="l" t="t" r="r" b="b"/>
            <a:pathLst>
              <a:path w="4279265" h="2400935">
                <a:moveTo>
                  <a:pt x="4238879" y="0"/>
                </a:moveTo>
                <a:lnTo>
                  <a:pt x="40182" y="0"/>
                </a:lnTo>
                <a:lnTo>
                  <a:pt x="24538" y="3156"/>
                </a:lnTo>
                <a:lnTo>
                  <a:pt x="11766" y="11764"/>
                </a:lnTo>
                <a:lnTo>
                  <a:pt x="3156" y="24533"/>
                </a:lnTo>
                <a:lnTo>
                  <a:pt x="0" y="40170"/>
                </a:lnTo>
                <a:lnTo>
                  <a:pt x="0" y="2360422"/>
                </a:lnTo>
                <a:lnTo>
                  <a:pt x="3156" y="2376058"/>
                </a:lnTo>
                <a:lnTo>
                  <a:pt x="11766" y="2388827"/>
                </a:lnTo>
                <a:lnTo>
                  <a:pt x="24538" y="2397435"/>
                </a:lnTo>
                <a:lnTo>
                  <a:pt x="40182" y="2400592"/>
                </a:lnTo>
                <a:lnTo>
                  <a:pt x="4238879" y="2400592"/>
                </a:lnTo>
                <a:lnTo>
                  <a:pt x="4254515" y="2397435"/>
                </a:lnTo>
                <a:lnTo>
                  <a:pt x="4267284" y="2388827"/>
                </a:lnTo>
                <a:lnTo>
                  <a:pt x="4275892" y="2376058"/>
                </a:lnTo>
                <a:lnTo>
                  <a:pt x="4279049" y="2360422"/>
                </a:lnTo>
                <a:lnTo>
                  <a:pt x="4279049" y="40170"/>
                </a:lnTo>
                <a:lnTo>
                  <a:pt x="4275892" y="24533"/>
                </a:lnTo>
                <a:lnTo>
                  <a:pt x="4267284" y="11764"/>
                </a:lnTo>
                <a:lnTo>
                  <a:pt x="4254515" y="3156"/>
                </a:lnTo>
                <a:lnTo>
                  <a:pt x="4238879" y="0"/>
                </a:lnTo>
                <a:close/>
              </a:path>
            </a:pathLst>
          </a:custGeom>
          <a:solidFill>
            <a:srgbClr val="04B9D5">
              <a:alpha val="14999"/>
            </a:srgbClr>
          </a:solidFill>
        </p:spPr>
        <p:txBody>
          <a:bodyPr wrap="square" lIns="0" tIns="0" rIns="0" bIns="0" rtlCol="0"/>
          <a:lstStyle/>
          <a:p>
            <a:endParaRPr/>
          </a:p>
        </p:txBody>
      </p:sp>
      <p:sp>
        <p:nvSpPr>
          <p:cNvPr id="34" name="object 9">
            <a:extLst>
              <a:ext uri="{FF2B5EF4-FFF2-40B4-BE49-F238E27FC236}">
                <a16:creationId xmlns:a16="http://schemas.microsoft.com/office/drawing/2014/main" id="{ED2F966B-C192-4E50-9B1A-20F8547D3F20}"/>
              </a:ext>
            </a:extLst>
          </p:cNvPr>
          <p:cNvSpPr txBox="1"/>
          <p:nvPr/>
        </p:nvSpPr>
        <p:spPr>
          <a:xfrm>
            <a:off x="883219" y="1171581"/>
            <a:ext cx="10279856" cy="800797"/>
          </a:xfrm>
          <a:prstGeom prst="rect">
            <a:avLst/>
          </a:prstGeom>
        </p:spPr>
        <p:txBody>
          <a:bodyPr vert="horz" wrap="square" lIns="0" tIns="12700" rIns="0" bIns="0" rtlCol="0">
            <a:spAutoFit/>
          </a:bodyPr>
          <a:lstStyle/>
          <a:p>
            <a:pPr marL="12700" marR="20320">
              <a:lnSpc>
                <a:spcPct val="125000"/>
              </a:lnSpc>
              <a:spcBef>
                <a:spcPts val="100"/>
              </a:spcBef>
            </a:pPr>
            <a:r>
              <a:rPr lang="en-US" sz="1400" spc="-20" dirty="0">
                <a:latin typeface="Catamaran"/>
                <a:cs typeface="Catamaran"/>
              </a:rPr>
              <a:t>As of end of February 2022</a:t>
            </a:r>
            <a:r>
              <a:rPr lang="en-US" sz="1400" spc="-15" dirty="0">
                <a:latin typeface="Catamaran"/>
                <a:cs typeface="Catamaran"/>
              </a:rPr>
              <a:t>, </a:t>
            </a:r>
            <a:r>
              <a:rPr lang="en-US" sz="1400" spc="-25" dirty="0">
                <a:latin typeface="Catamaran"/>
                <a:cs typeface="Catamaran"/>
              </a:rPr>
              <a:t>Nui</a:t>
            </a:r>
            <a:r>
              <a:rPr lang="en-US" sz="1400" spc="-15" dirty="0">
                <a:latin typeface="Catamaran"/>
                <a:cs typeface="Catamaran"/>
              </a:rPr>
              <a:t> </a:t>
            </a:r>
            <a:r>
              <a:rPr lang="en-US" sz="1400" spc="-25" dirty="0">
                <a:latin typeface="Catamaran"/>
                <a:cs typeface="Catamaran"/>
              </a:rPr>
              <a:t>had</a:t>
            </a:r>
            <a:r>
              <a:rPr lang="en-US" sz="1400" spc="-15" dirty="0">
                <a:latin typeface="Catamaran"/>
                <a:cs typeface="Catamaran"/>
              </a:rPr>
              <a:t> </a:t>
            </a:r>
            <a:r>
              <a:rPr lang="en-US" sz="1400" spc="-25" dirty="0">
                <a:latin typeface="Catamaran"/>
                <a:cs typeface="Catamaran"/>
              </a:rPr>
              <a:t>over 287</a:t>
            </a:r>
            <a:r>
              <a:rPr lang="en-US" sz="1400" spc="-15" dirty="0">
                <a:latin typeface="Catamaran"/>
                <a:cs typeface="Catamaran"/>
              </a:rPr>
              <a:t> </a:t>
            </a:r>
            <a:r>
              <a:rPr lang="en-US" sz="1400" spc="-25" dirty="0">
                <a:latin typeface="Catamaran"/>
                <a:cs typeface="Catamaran"/>
              </a:rPr>
              <a:t>companies</a:t>
            </a:r>
            <a:r>
              <a:rPr lang="en-US" sz="1400" spc="-15" dirty="0">
                <a:latin typeface="Catamaran"/>
                <a:cs typeface="Catamaran"/>
              </a:rPr>
              <a:t> </a:t>
            </a:r>
            <a:r>
              <a:rPr lang="en-US" sz="1400" spc="-25" dirty="0">
                <a:latin typeface="Catamaran"/>
                <a:cs typeface="Catamaran"/>
              </a:rPr>
              <a:t>accessing</a:t>
            </a:r>
            <a:r>
              <a:rPr lang="en-US" sz="1400" spc="-15" dirty="0">
                <a:latin typeface="Catamaran"/>
                <a:cs typeface="Catamaran"/>
              </a:rPr>
              <a:t> </a:t>
            </a:r>
            <a:r>
              <a:rPr lang="en-US" sz="1400" spc="-25" dirty="0">
                <a:latin typeface="Catamaran"/>
                <a:cs typeface="Catamaran"/>
              </a:rPr>
              <a:t>a</a:t>
            </a:r>
            <a:r>
              <a:rPr lang="en-US" sz="1400" spc="-15" dirty="0">
                <a:latin typeface="Catamaran"/>
                <a:cs typeface="Catamaran"/>
              </a:rPr>
              <a:t> </a:t>
            </a:r>
            <a:r>
              <a:rPr lang="en-US" sz="1400" spc="-25" dirty="0">
                <a:latin typeface="Catamaran"/>
                <a:cs typeface="Catamaran"/>
              </a:rPr>
              <a:t>Nui </a:t>
            </a:r>
            <a:r>
              <a:rPr lang="en-US" sz="1400" spc="-310" dirty="0">
                <a:latin typeface="Catamaran"/>
                <a:cs typeface="Catamaran"/>
              </a:rPr>
              <a:t> </a:t>
            </a:r>
            <a:r>
              <a:rPr lang="en-US" sz="1400" spc="-20" dirty="0">
                <a:latin typeface="Catamaran"/>
                <a:cs typeface="Catamaran"/>
              </a:rPr>
              <a:t>platform, in</a:t>
            </a:r>
            <a:r>
              <a:rPr lang="en-US" sz="1400" spc="-15" dirty="0">
                <a:latin typeface="Catamaran"/>
                <a:cs typeface="Catamaran"/>
              </a:rPr>
              <a:t> </a:t>
            </a:r>
            <a:r>
              <a:rPr lang="en-US" sz="1400" spc="-25" dirty="0">
                <a:latin typeface="Catamaran"/>
                <a:cs typeface="Catamaran"/>
              </a:rPr>
              <a:t>47</a:t>
            </a:r>
            <a:r>
              <a:rPr lang="en-US" sz="1400" spc="-15" dirty="0">
                <a:latin typeface="Catamaran"/>
                <a:cs typeface="Catamaran"/>
              </a:rPr>
              <a:t> </a:t>
            </a:r>
            <a:r>
              <a:rPr lang="en-US" sz="1400" spc="-20" dirty="0">
                <a:latin typeface="Catamaran"/>
                <a:cs typeface="Catamaran"/>
              </a:rPr>
              <a:t>countries. In the 12 months to end of Feb 2022, o</a:t>
            </a:r>
            <a:r>
              <a:rPr lang="en-US" sz="1400" spc="-25" dirty="0">
                <a:latin typeface="Catamaran"/>
                <a:cs typeface="Catamaran"/>
              </a:rPr>
              <a:t>ver 1,860</a:t>
            </a:r>
            <a:r>
              <a:rPr lang="en-US" sz="1400" spc="-20" dirty="0">
                <a:latin typeface="Catamaran"/>
                <a:cs typeface="Catamaran"/>
              </a:rPr>
              <a:t> trades were completed,</a:t>
            </a:r>
            <a:r>
              <a:rPr lang="en-US" sz="1400" spc="-15" dirty="0">
                <a:latin typeface="Catamaran"/>
                <a:cs typeface="Catamaran"/>
              </a:rPr>
              <a:t> </a:t>
            </a:r>
            <a:r>
              <a:rPr lang="en-US" sz="1400" spc="-20" dirty="0">
                <a:latin typeface="Catamaran"/>
                <a:cs typeface="Catamaran"/>
              </a:rPr>
              <a:t>totaling</a:t>
            </a:r>
            <a:r>
              <a:rPr lang="en-US" sz="1400" spc="-25" dirty="0">
                <a:latin typeface="Catamaran"/>
                <a:cs typeface="Catamaran"/>
              </a:rPr>
              <a:t> 65,188 </a:t>
            </a:r>
            <a:r>
              <a:rPr lang="en-US" sz="1400" spc="-25" dirty="0" err="1">
                <a:latin typeface="Catamaran"/>
                <a:cs typeface="Catamaran"/>
              </a:rPr>
              <a:t>tonnes</a:t>
            </a:r>
            <a:r>
              <a:rPr lang="en-US" sz="1400" spc="-25" dirty="0">
                <a:latin typeface="Catamaran"/>
                <a:cs typeface="Catamaran"/>
              </a:rPr>
              <a:t> </a:t>
            </a:r>
            <a:r>
              <a:rPr lang="en-US" sz="1400" spc="-315" dirty="0">
                <a:latin typeface="Catamaran"/>
                <a:cs typeface="Catamaran"/>
              </a:rPr>
              <a:t> </a:t>
            </a:r>
            <a:r>
              <a:rPr lang="en-US" sz="1400" spc="-25" dirty="0">
                <a:latin typeface="Catamaran"/>
                <a:cs typeface="Catamaran"/>
              </a:rPr>
              <a:t>with</a:t>
            </a:r>
            <a:r>
              <a:rPr lang="en-US" sz="1400" spc="-20" dirty="0">
                <a:latin typeface="Catamaran"/>
                <a:cs typeface="Catamaran"/>
              </a:rPr>
              <a:t> </a:t>
            </a:r>
            <a:r>
              <a:rPr lang="en-US" sz="1400" spc="-25" dirty="0">
                <a:latin typeface="Catamaran"/>
                <a:cs typeface="Catamaran"/>
              </a:rPr>
              <a:t>a</a:t>
            </a:r>
            <a:r>
              <a:rPr lang="en-US" sz="1400" spc="-15" dirty="0">
                <a:latin typeface="Catamaran"/>
                <a:cs typeface="Catamaran"/>
              </a:rPr>
              <a:t> </a:t>
            </a:r>
            <a:r>
              <a:rPr lang="en-US" sz="1400" spc="-35" dirty="0">
                <a:latin typeface="Catamaran"/>
                <a:cs typeface="Catamaran"/>
              </a:rPr>
              <a:t>GMV</a:t>
            </a:r>
            <a:r>
              <a:rPr lang="en-US" sz="1400" spc="-15" dirty="0">
                <a:latin typeface="Catamaran"/>
                <a:cs typeface="Catamaran"/>
              </a:rPr>
              <a:t> </a:t>
            </a:r>
            <a:r>
              <a:rPr lang="en-US" sz="1400" spc="-20" dirty="0">
                <a:latin typeface="Catamaran"/>
                <a:cs typeface="Catamaran"/>
              </a:rPr>
              <a:t>of</a:t>
            </a:r>
            <a:r>
              <a:rPr lang="en-US" sz="1400" spc="-15" dirty="0">
                <a:latin typeface="Catamaran"/>
                <a:cs typeface="Catamaran"/>
              </a:rPr>
              <a:t> </a:t>
            </a:r>
            <a:r>
              <a:rPr lang="en-US" sz="1400" spc="-25" dirty="0">
                <a:latin typeface="Catamaran"/>
                <a:cs typeface="Catamaran"/>
              </a:rPr>
              <a:t>over</a:t>
            </a:r>
            <a:r>
              <a:rPr lang="en-US" sz="1400" spc="-20" dirty="0">
                <a:latin typeface="Catamaran"/>
                <a:cs typeface="Catamaran"/>
              </a:rPr>
              <a:t> </a:t>
            </a:r>
            <a:r>
              <a:rPr lang="en-US" sz="1400" spc="-25" dirty="0">
                <a:latin typeface="Catamaran"/>
                <a:cs typeface="Catamaran"/>
              </a:rPr>
              <a:t>NZD$282M. We have experienced exponential revenue growth with total revenue in NZD increasing from $0.259M in FY2017 to $0.807M in FY20 and $1.517M in FY21. </a:t>
            </a:r>
          </a:p>
        </p:txBody>
      </p:sp>
      <p:graphicFrame>
        <p:nvGraphicFramePr>
          <p:cNvPr id="36" name="Chart 35">
            <a:extLst>
              <a:ext uri="{FF2B5EF4-FFF2-40B4-BE49-F238E27FC236}">
                <a16:creationId xmlns:a16="http://schemas.microsoft.com/office/drawing/2014/main" id="{CA44A591-79BA-46BA-9019-EFA9B1A2A3BC}"/>
              </a:ext>
            </a:extLst>
          </p:cNvPr>
          <p:cNvGraphicFramePr>
            <a:graphicFrameLocks/>
          </p:cNvGraphicFramePr>
          <p:nvPr>
            <p:extLst>
              <p:ext uri="{D42A27DB-BD31-4B8C-83A1-F6EECF244321}">
                <p14:modId xmlns:p14="http://schemas.microsoft.com/office/powerpoint/2010/main" val="1628726944"/>
              </p:ext>
            </p:extLst>
          </p:nvPr>
        </p:nvGraphicFramePr>
        <p:xfrm>
          <a:off x="7335973" y="401598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1" name="object 9">
            <a:extLst>
              <a:ext uri="{FF2B5EF4-FFF2-40B4-BE49-F238E27FC236}">
                <a16:creationId xmlns:a16="http://schemas.microsoft.com/office/drawing/2014/main" id="{1029D364-8217-4994-9CFF-58C301244510}"/>
              </a:ext>
            </a:extLst>
          </p:cNvPr>
          <p:cNvSpPr/>
          <p:nvPr/>
        </p:nvSpPr>
        <p:spPr>
          <a:xfrm>
            <a:off x="6652240" y="2499810"/>
            <a:ext cx="1686560" cy="836930"/>
          </a:xfrm>
          <a:custGeom>
            <a:avLst/>
            <a:gdLst/>
            <a:ahLst/>
            <a:cxnLst/>
            <a:rect l="l" t="t" r="r" b="b"/>
            <a:pathLst>
              <a:path w="1686560" h="836929">
                <a:moveTo>
                  <a:pt x="1622780" y="0"/>
                </a:moveTo>
                <a:lnTo>
                  <a:pt x="63500" y="0"/>
                </a:lnTo>
                <a:lnTo>
                  <a:pt x="38785" y="4990"/>
                </a:lnTo>
                <a:lnTo>
                  <a:pt x="18600" y="18600"/>
                </a:lnTo>
                <a:lnTo>
                  <a:pt x="4990" y="38785"/>
                </a:lnTo>
                <a:lnTo>
                  <a:pt x="0" y="63499"/>
                </a:lnTo>
                <a:lnTo>
                  <a:pt x="0" y="773074"/>
                </a:lnTo>
                <a:lnTo>
                  <a:pt x="4990" y="797789"/>
                </a:lnTo>
                <a:lnTo>
                  <a:pt x="18600" y="817973"/>
                </a:lnTo>
                <a:lnTo>
                  <a:pt x="38785" y="831583"/>
                </a:lnTo>
                <a:lnTo>
                  <a:pt x="63500" y="836574"/>
                </a:lnTo>
                <a:lnTo>
                  <a:pt x="1622780" y="836574"/>
                </a:lnTo>
                <a:lnTo>
                  <a:pt x="1647495" y="831583"/>
                </a:lnTo>
                <a:lnTo>
                  <a:pt x="1667679" y="817973"/>
                </a:lnTo>
                <a:lnTo>
                  <a:pt x="1681289" y="797789"/>
                </a:lnTo>
                <a:lnTo>
                  <a:pt x="1686280" y="773074"/>
                </a:lnTo>
                <a:lnTo>
                  <a:pt x="1686280" y="63499"/>
                </a:lnTo>
                <a:lnTo>
                  <a:pt x="1681289" y="38785"/>
                </a:lnTo>
                <a:lnTo>
                  <a:pt x="1667679" y="18600"/>
                </a:lnTo>
                <a:lnTo>
                  <a:pt x="1647495" y="4990"/>
                </a:lnTo>
                <a:lnTo>
                  <a:pt x="1622780" y="0"/>
                </a:lnTo>
                <a:close/>
              </a:path>
            </a:pathLst>
          </a:custGeom>
          <a:solidFill>
            <a:srgbClr val="CAE3C2"/>
          </a:solidFill>
        </p:spPr>
        <p:txBody>
          <a:bodyPr wrap="square" lIns="0" tIns="0" rIns="0" bIns="0" rtlCol="0"/>
          <a:lstStyle/>
          <a:p>
            <a:endParaRPr dirty="0"/>
          </a:p>
        </p:txBody>
      </p:sp>
      <p:sp>
        <p:nvSpPr>
          <p:cNvPr id="42" name="object 10">
            <a:extLst>
              <a:ext uri="{FF2B5EF4-FFF2-40B4-BE49-F238E27FC236}">
                <a16:creationId xmlns:a16="http://schemas.microsoft.com/office/drawing/2014/main" id="{2FD299F4-D0DB-47AE-8339-22F75C9A2D87}"/>
              </a:ext>
            </a:extLst>
          </p:cNvPr>
          <p:cNvSpPr txBox="1"/>
          <p:nvPr/>
        </p:nvSpPr>
        <p:spPr>
          <a:xfrm>
            <a:off x="7181646" y="2617421"/>
            <a:ext cx="630363" cy="299720"/>
          </a:xfrm>
          <a:prstGeom prst="rect">
            <a:avLst/>
          </a:prstGeom>
        </p:spPr>
        <p:txBody>
          <a:bodyPr vert="horz" wrap="square" lIns="0" tIns="12700" rIns="0" bIns="0" rtlCol="0">
            <a:spAutoFit/>
          </a:bodyPr>
          <a:lstStyle/>
          <a:p>
            <a:pPr marL="12700">
              <a:lnSpc>
                <a:spcPct val="100000"/>
              </a:lnSpc>
              <a:spcBef>
                <a:spcPts val="100"/>
              </a:spcBef>
            </a:pPr>
            <a:r>
              <a:rPr lang="en-US" b="1" dirty="0">
                <a:latin typeface="Catamaran-SemiBold"/>
                <a:cs typeface="Catamaran-SemiBold"/>
              </a:rPr>
              <a:t>1,140</a:t>
            </a:r>
            <a:endParaRPr sz="1800" b="1" dirty="0">
              <a:latin typeface="Catamaran-SemiBold"/>
              <a:cs typeface="Catamaran-SemiBold"/>
            </a:endParaRPr>
          </a:p>
        </p:txBody>
      </p:sp>
      <p:sp>
        <p:nvSpPr>
          <p:cNvPr id="43" name="object 11">
            <a:extLst>
              <a:ext uri="{FF2B5EF4-FFF2-40B4-BE49-F238E27FC236}">
                <a16:creationId xmlns:a16="http://schemas.microsoft.com/office/drawing/2014/main" id="{57EA2040-757F-4BF9-BD0D-360E69664BF7}"/>
              </a:ext>
            </a:extLst>
          </p:cNvPr>
          <p:cNvSpPr txBox="1"/>
          <p:nvPr/>
        </p:nvSpPr>
        <p:spPr>
          <a:xfrm>
            <a:off x="7201632" y="2885231"/>
            <a:ext cx="47244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666666"/>
                </a:solidFill>
                <a:latin typeface="Catamaran"/>
                <a:cs typeface="Catamaran"/>
              </a:rPr>
              <a:t>Users</a:t>
            </a:r>
            <a:endParaRPr sz="1500" dirty="0">
              <a:latin typeface="Catamaran"/>
              <a:cs typeface="Catamaran"/>
            </a:endParaRPr>
          </a:p>
        </p:txBody>
      </p:sp>
      <p:sp>
        <p:nvSpPr>
          <p:cNvPr id="44" name="object 22">
            <a:extLst>
              <a:ext uri="{FF2B5EF4-FFF2-40B4-BE49-F238E27FC236}">
                <a16:creationId xmlns:a16="http://schemas.microsoft.com/office/drawing/2014/main" id="{A3D93202-95A7-46B5-9588-D198F2617C90}"/>
              </a:ext>
            </a:extLst>
          </p:cNvPr>
          <p:cNvSpPr/>
          <p:nvPr/>
        </p:nvSpPr>
        <p:spPr>
          <a:xfrm>
            <a:off x="8471340" y="2499822"/>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74"/>
                </a:lnTo>
                <a:lnTo>
                  <a:pt x="4989" y="797789"/>
                </a:lnTo>
                <a:lnTo>
                  <a:pt x="18595" y="817973"/>
                </a:lnTo>
                <a:lnTo>
                  <a:pt x="38779" y="831583"/>
                </a:lnTo>
                <a:lnTo>
                  <a:pt x="63499" y="836574"/>
                </a:lnTo>
                <a:lnTo>
                  <a:pt x="1622767" y="836574"/>
                </a:lnTo>
                <a:lnTo>
                  <a:pt x="1647488" y="831583"/>
                </a:lnTo>
                <a:lnTo>
                  <a:pt x="1667671" y="817973"/>
                </a:lnTo>
                <a:lnTo>
                  <a:pt x="1681278" y="797789"/>
                </a:lnTo>
                <a:lnTo>
                  <a:pt x="1686267" y="773074"/>
                </a:lnTo>
                <a:lnTo>
                  <a:pt x="1686267" y="63499"/>
                </a:lnTo>
                <a:lnTo>
                  <a:pt x="1681278" y="38785"/>
                </a:lnTo>
                <a:lnTo>
                  <a:pt x="1667671" y="18600"/>
                </a:lnTo>
                <a:lnTo>
                  <a:pt x="1647488" y="4990"/>
                </a:lnTo>
                <a:lnTo>
                  <a:pt x="1622767" y="0"/>
                </a:lnTo>
                <a:close/>
              </a:path>
            </a:pathLst>
          </a:custGeom>
          <a:solidFill>
            <a:srgbClr val="F7FCD1"/>
          </a:solidFill>
        </p:spPr>
        <p:txBody>
          <a:bodyPr wrap="square" lIns="0" tIns="0" rIns="0" bIns="0" rtlCol="0"/>
          <a:lstStyle/>
          <a:p>
            <a:endParaRPr/>
          </a:p>
        </p:txBody>
      </p:sp>
      <p:sp>
        <p:nvSpPr>
          <p:cNvPr id="45" name="object 23">
            <a:extLst>
              <a:ext uri="{FF2B5EF4-FFF2-40B4-BE49-F238E27FC236}">
                <a16:creationId xmlns:a16="http://schemas.microsoft.com/office/drawing/2014/main" id="{0414129B-CCCF-48CB-8824-7A91BFC2351E}"/>
              </a:ext>
            </a:extLst>
          </p:cNvPr>
          <p:cNvSpPr txBox="1"/>
          <p:nvPr/>
        </p:nvSpPr>
        <p:spPr>
          <a:xfrm>
            <a:off x="9130904" y="2617421"/>
            <a:ext cx="367665" cy="299720"/>
          </a:xfrm>
          <a:prstGeom prst="rect">
            <a:avLst/>
          </a:prstGeom>
        </p:spPr>
        <p:txBody>
          <a:bodyPr vert="horz" wrap="square" lIns="0" tIns="12700" rIns="0" bIns="0" rtlCol="0">
            <a:spAutoFit/>
          </a:bodyPr>
          <a:lstStyle/>
          <a:p>
            <a:pPr marL="12700">
              <a:lnSpc>
                <a:spcPct val="100000"/>
              </a:lnSpc>
              <a:spcBef>
                <a:spcPts val="100"/>
              </a:spcBef>
            </a:pPr>
            <a:r>
              <a:rPr lang="en-US" b="1" dirty="0">
                <a:latin typeface="Catamaran-SemiBold"/>
                <a:cs typeface="Catamaran-SemiBold"/>
              </a:rPr>
              <a:t>287</a:t>
            </a:r>
            <a:endParaRPr sz="1800" dirty="0">
              <a:latin typeface="Catamaran-SemiBold"/>
              <a:cs typeface="Catamaran-SemiBold"/>
            </a:endParaRPr>
          </a:p>
        </p:txBody>
      </p:sp>
      <p:sp>
        <p:nvSpPr>
          <p:cNvPr id="46" name="object 24">
            <a:extLst>
              <a:ext uri="{FF2B5EF4-FFF2-40B4-BE49-F238E27FC236}">
                <a16:creationId xmlns:a16="http://schemas.microsoft.com/office/drawing/2014/main" id="{5A0CA762-43AF-4E78-B40A-8311F65D9640}"/>
              </a:ext>
            </a:extLst>
          </p:cNvPr>
          <p:cNvSpPr txBox="1"/>
          <p:nvPr/>
        </p:nvSpPr>
        <p:spPr>
          <a:xfrm>
            <a:off x="8865823" y="2885231"/>
            <a:ext cx="89789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666666"/>
                </a:solidFill>
                <a:latin typeface="Catamaran"/>
                <a:cs typeface="Catamaran"/>
              </a:rPr>
              <a:t>Companies</a:t>
            </a:r>
            <a:endParaRPr sz="1500">
              <a:latin typeface="Catamaran"/>
              <a:cs typeface="Catamaran"/>
            </a:endParaRPr>
          </a:p>
        </p:txBody>
      </p:sp>
      <p:sp>
        <p:nvSpPr>
          <p:cNvPr id="47" name="object 25">
            <a:extLst>
              <a:ext uri="{FF2B5EF4-FFF2-40B4-BE49-F238E27FC236}">
                <a16:creationId xmlns:a16="http://schemas.microsoft.com/office/drawing/2014/main" id="{3C19AFC8-E5FD-47E0-B764-D6FF727B89CB}"/>
              </a:ext>
            </a:extLst>
          </p:cNvPr>
          <p:cNvSpPr/>
          <p:nvPr/>
        </p:nvSpPr>
        <p:spPr>
          <a:xfrm>
            <a:off x="10356502" y="2499810"/>
            <a:ext cx="1686560" cy="836930"/>
          </a:xfrm>
          <a:custGeom>
            <a:avLst/>
            <a:gdLst/>
            <a:ahLst/>
            <a:cxnLst/>
            <a:rect l="l" t="t" r="r" b="b"/>
            <a:pathLst>
              <a:path w="1686560" h="836929">
                <a:moveTo>
                  <a:pt x="1622767" y="0"/>
                </a:moveTo>
                <a:lnTo>
                  <a:pt x="63499" y="0"/>
                </a:lnTo>
                <a:lnTo>
                  <a:pt x="38779" y="4990"/>
                </a:lnTo>
                <a:lnTo>
                  <a:pt x="18595" y="18600"/>
                </a:lnTo>
                <a:lnTo>
                  <a:pt x="4989" y="38785"/>
                </a:lnTo>
                <a:lnTo>
                  <a:pt x="0" y="63500"/>
                </a:lnTo>
                <a:lnTo>
                  <a:pt x="0" y="773087"/>
                </a:lnTo>
                <a:lnTo>
                  <a:pt x="4989" y="797801"/>
                </a:lnTo>
                <a:lnTo>
                  <a:pt x="18595" y="817986"/>
                </a:lnTo>
                <a:lnTo>
                  <a:pt x="38779" y="831596"/>
                </a:lnTo>
                <a:lnTo>
                  <a:pt x="63499" y="836587"/>
                </a:lnTo>
                <a:lnTo>
                  <a:pt x="1622767" y="836587"/>
                </a:lnTo>
                <a:lnTo>
                  <a:pt x="1647482" y="831596"/>
                </a:lnTo>
                <a:lnTo>
                  <a:pt x="1667667" y="817986"/>
                </a:lnTo>
                <a:lnTo>
                  <a:pt x="1681276" y="797801"/>
                </a:lnTo>
                <a:lnTo>
                  <a:pt x="1686267" y="773087"/>
                </a:lnTo>
                <a:lnTo>
                  <a:pt x="1686267" y="63500"/>
                </a:lnTo>
                <a:lnTo>
                  <a:pt x="1681276" y="38785"/>
                </a:lnTo>
                <a:lnTo>
                  <a:pt x="1667667" y="18600"/>
                </a:lnTo>
                <a:lnTo>
                  <a:pt x="1647482" y="4990"/>
                </a:lnTo>
                <a:lnTo>
                  <a:pt x="1622767" y="0"/>
                </a:lnTo>
                <a:close/>
              </a:path>
            </a:pathLst>
          </a:custGeom>
          <a:solidFill>
            <a:srgbClr val="D1EBF7"/>
          </a:solidFill>
        </p:spPr>
        <p:txBody>
          <a:bodyPr wrap="square" lIns="0" tIns="0" rIns="0" bIns="0" rtlCol="0"/>
          <a:lstStyle/>
          <a:p>
            <a:endParaRPr/>
          </a:p>
        </p:txBody>
      </p:sp>
      <p:sp>
        <p:nvSpPr>
          <p:cNvPr id="48" name="object 26">
            <a:extLst>
              <a:ext uri="{FF2B5EF4-FFF2-40B4-BE49-F238E27FC236}">
                <a16:creationId xmlns:a16="http://schemas.microsoft.com/office/drawing/2014/main" id="{E0B30F56-E45A-4AF5-91A5-99CE88030CB9}"/>
              </a:ext>
            </a:extLst>
          </p:cNvPr>
          <p:cNvSpPr txBox="1"/>
          <p:nvPr/>
        </p:nvSpPr>
        <p:spPr>
          <a:xfrm>
            <a:off x="11071258" y="2528521"/>
            <a:ext cx="257175" cy="289823"/>
          </a:xfrm>
          <a:prstGeom prst="rect">
            <a:avLst/>
          </a:prstGeom>
        </p:spPr>
        <p:txBody>
          <a:bodyPr vert="horz" wrap="square" lIns="0" tIns="12700" rIns="0" bIns="0" rtlCol="0">
            <a:spAutoFit/>
          </a:bodyPr>
          <a:lstStyle/>
          <a:p>
            <a:pPr marL="12700">
              <a:lnSpc>
                <a:spcPct val="100000"/>
              </a:lnSpc>
              <a:spcBef>
                <a:spcPts val="100"/>
              </a:spcBef>
            </a:pPr>
            <a:r>
              <a:rPr lang="en-US" sz="1800" b="1" dirty="0">
                <a:latin typeface="Catamaran-SemiBold"/>
                <a:cs typeface="Catamaran-SemiBold"/>
              </a:rPr>
              <a:t>47</a:t>
            </a:r>
            <a:endParaRPr sz="1800" dirty="0">
              <a:latin typeface="Catamaran-SemiBold"/>
              <a:cs typeface="Catamaran-SemiBold"/>
            </a:endParaRPr>
          </a:p>
        </p:txBody>
      </p:sp>
      <p:sp>
        <p:nvSpPr>
          <p:cNvPr id="49" name="object 27">
            <a:extLst>
              <a:ext uri="{FF2B5EF4-FFF2-40B4-BE49-F238E27FC236}">
                <a16:creationId xmlns:a16="http://schemas.microsoft.com/office/drawing/2014/main" id="{DDBA8C43-7A75-49EF-9DF4-E3956DB13C91}"/>
              </a:ext>
            </a:extLst>
          </p:cNvPr>
          <p:cNvSpPr txBox="1"/>
          <p:nvPr/>
        </p:nvSpPr>
        <p:spPr>
          <a:xfrm>
            <a:off x="10813655" y="2796331"/>
            <a:ext cx="77216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666666"/>
                </a:solidFill>
                <a:latin typeface="Catamaran"/>
                <a:cs typeface="Catamaran"/>
              </a:rPr>
              <a:t>Countries</a:t>
            </a:r>
            <a:endParaRPr sz="1500">
              <a:latin typeface="Catamaran"/>
              <a:cs typeface="Catamaran"/>
            </a:endParaRPr>
          </a:p>
        </p:txBody>
      </p:sp>
      <p:sp>
        <p:nvSpPr>
          <p:cNvPr id="50" name="object 28">
            <a:extLst>
              <a:ext uri="{FF2B5EF4-FFF2-40B4-BE49-F238E27FC236}">
                <a16:creationId xmlns:a16="http://schemas.microsoft.com/office/drawing/2014/main" id="{E1CE443F-0794-453C-9D74-D6907BADFD6E}"/>
              </a:ext>
            </a:extLst>
          </p:cNvPr>
          <p:cNvSpPr txBox="1"/>
          <p:nvPr/>
        </p:nvSpPr>
        <p:spPr>
          <a:xfrm>
            <a:off x="10713832" y="2974068"/>
            <a:ext cx="972185"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666666"/>
                </a:solidFill>
                <a:latin typeface="Catamaran"/>
                <a:cs typeface="Catamaran"/>
              </a:rPr>
              <a:t>represented</a:t>
            </a:r>
            <a:endParaRPr sz="1500">
              <a:latin typeface="Catamaran"/>
              <a:cs typeface="Catamaran"/>
            </a:endParaRPr>
          </a:p>
        </p:txBody>
      </p:sp>
      <p:sp>
        <p:nvSpPr>
          <p:cNvPr id="51" name="object 29">
            <a:extLst>
              <a:ext uri="{FF2B5EF4-FFF2-40B4-BE49-F238E27FC236}">
                <a16:creationId xmlns:a16="http://schemas.microsoft.com/office/drawing/2014/main" id="{7954D4AF-9D94-4E82-96B0-5FB888C17413}"/>
              </a:ext>
            </a:extLst>
          </p:cNvPr>
          <p:cNvSpPr txBox="1"/>
          <p:nvPr/>
        </p:nvSpPr>
        <p:spPr>
          <a:xfrm>
            <a:off x="6581856" y="2112858"/>
            <a:ext cx="4489402" cy="259045"/>
          </a:xfrm>
          <a:prstGeom prst="rect">
            <a:avLst/>
          </a:prstGeom>
        </p:spPr>
        <p:txBody>
          <a:bodyPr vert="horz" wrap="square" lIns="0" tIns="12700" rIns="0" bIns="0" rtlCol="0">
            <a:spAutoFit/>
          </a:bodyPr>
          <a:lstStyle/>
          <a:p>
            <a:pPr marL="12700">
              <a:lnSpc>
                <a:spcPct val="100000"/>
              </a:lnSpc>
              <a:spcBef>
                <a:spcPts val="100"/>
              </a:spcBef>
            </a:pPr>
            <a:r>
              <a:rPr lang="en-US" sz="1600" b="1" spc="-5" dirty="0">
                <a:latin typeface="Museo"/>
                <a:cs typeface="Museo"/>
              </a:rPr>
              <a:t>Current Users (In 12 months to end of Feb 2022)</a:t>
            </a:r>
            <a:endParaRPr sz="1600" b="1" dirty="0">
              <a:latin typeface="Museo"/>
              <a:cs typeface="Museo"/>
            </a:endParaRPr>
          </a:p>
        </p:txBody>
      </p:sp>
      <p:sp>
        <p:nvSpPr>
          <p:cNvPr id="63" name="object 29">
            <a:extLst>
              <a:ext uri="{FF2B5EF4-FFF2-40B4-BE49-F238E27FC236}">
                <a16:creationId xmlns:a16="http://schemas.microsoft.com/office/drawing/2014/main" id="{F2E8078D-7D9E-431C-92E2-54DEFEC4DA89}"/>
              </a:ext>
            </a:extLst>
          </p:cNvPr>
          <p:cNvSpPr txBox="1"/>
          <p:nvPr/>
        </p:nvSpPr>
        <p:spPr>
          <a:xfrm>
            <a:off x="771451" y="2108200"/>
            <a:ext cx="3517169" cy="259045"/>
          </a:xfrm>
          <a:prstGeom prst="rect">
            <a:avLst/>
          </a:prstGeom>
        </p:spPr>
        <p:txBody>
          <a:bodyPr vert="horz" wrap="square" lIns="0" tIns="12700" rIns="0" bIns="0" rtlCol="0">
            <a:spAutoFit/>
          </a:bodyPr>
          <a:lstStyle/>
          <a:p>
            <a:pPr marL="12700">
              <a:lnSpc>
                <a:spcPct val="100000"/>
              </a:lnSpc>
              <a:spcBef>
                <a:spcPts val="100"/>
              </a:spcBef>
            </a:pPr>
            <a:r>
              <a:rPr lang="en-US" sz="1600" b="1" spc="-5" dirty="0">
                <a:latin typeface="Museo"/>
                <a:cs typeface="Museo"/>
              </a:rPr>
              <a:t>Since inception (as of end of Feb 2022)</a:t>
            </a:r>
            <a:endParaRPr sz="1600" b="1" dirty="0">
              <a:latin typeface="Museo"/>
              <a:cs typeface="Museo"/>
            </a:endParaRPr>
          </a:p>
        </p:txBody>
      </p:sp>
      <p:sp>
        <p:nvSpPr>
          <p:cNvPr id="64" name="object 2">
            <a:extLst>
              <a:ext uri="{FF2B5EF4-FFF2-40B4-BE49-F238E27FC236}">
                <a16:creationId xmlns:a16="http://schemas.microsoft.com/office/drawing/2014/main" id="{E6D0FF04-F14B-40B5-A616-2AD51FC95C8A}"/>
              </a:ext>
            </a:extLst>
          </p:cNvPr>
          <p:cNvSpPr/>
          <p:nvPr/>
        </p:nvSpPr>
        <p:spPr>
          <a:xfrm>
            <a:off x="7201632" y="3910256"/>
            <a:ext cx="4861340" cy="2985468"/>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5999"/>
            </a:srgbClr>
          </a:solidFill>
        </p:spPr>
        <p:txBody>
          <a:bodyPr wrap="square" lIns="0" tIns="0" rIns="0" bIns="0" rtlCol="0"/>
          <a:lstStyle/>
          <a:p>
            <a:endParaRPr dirty="0"/>
          </a:p>
        </p:txBody>
      </p:sp>
      <p:sp>
        <p:nvSpPr>
          <p:cNvPr id="10" name="TextBox 9">
            <a:extLst>
              <a:ext uri="{FF2B5EF4-FFF2-40B4-BE49-F238E27FC236}">
                <a16:creationId xmlns:a16="http://schemas.microsoft.com/office/drawing/2014/main" id="{DED0E3B6-7DEF-4D7B-9738-2B338F242CB7}"/>
              </a:ext>
            </a:extLst>
          </p:cNvPr>
          <p:cNvSpPr txBox="1"/>
          <p:nvPr/>
        </p:nvSpPr>
        <p:spPr>
          <a:xfrm>
            <a:off x="1517403" y="7110190"/>
            <a:ext cx="4964813" cy="261610"/>
          </a:xfrm>
          <a:prstGeom prst="rect">
            <a:avLst/>
          </a:prstGeom>
          <a:noFill/>
        </p:spPr>
        <p:txBody>
          <a:bodyPr wrap="square" rtlCol="0">
            <a:spAutoFit/>
          </a:bodyPr>
          <a:lstStyle/>
          <a:p>
            <a:r>
              <a:rPr lang="en-US" sz="1100" i="1" dirty="0"/>
              <a:t>Note: FY2017 is 1 July 2016 to 30 June 2017</a:t>
            </a:r>
            <a:endParaRPr lang="en-NZ" sz="1100" i="1" dirty="0"/>
          </a:p>
        </p:txBody>
      </p:sp>
      <p:sp>
        <p:nvSpPr>
          <p:cNvPr id="35" name="object 7">
            <a:extLst>
              <a:ext uri="{FF2B5EF4-FFF2-40B4-BE49-F238E27FC236}">
                <a16:creationId xmlns:a16="http://schemas.microsoft.com/office/drawing/2014/main" id="{91473D2C-EFBF-47FB-AA33-462FE7AE88B4}"/>
              </a:ext>
            </a:extLst>
          </p:cNvPr>
          <p:cNvSpPr/>
          <p:nvPr/>
        </p:nvSpPr>
        <p:spPr>
          <a:xfrm>
            <a:off x="813549" y="4958988"/>
            <a:ext cx="5838691"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rgbClr val="D1EBF7"/>
          </a:solidFill>
        </p:spPr>
        <p:txBody>
          <a:bodyPr wrap="square" lIns="0" tIns="0" rIns="0" bIns="0" rtlCol="0"/>
          <a:lstStyle/>
          <a:p>
            <a:endParaRPr/>
          </a:p>
        </p:txBody>
      </p:sp>
      <p:sp>
        <p:nvSpPr>
          <p:cNvPr id="37" name="object 8">
            <a:extLst>
              <a:ext uri="{FF2B5EF4-FFF2-40B4-BE49-F238E27FC236}">
                <a16:creationId xmlns:a16="http://schemas.microsoft.com/office/drawing/2014/main" id="{FDE7C994-4309-4CD2-841C-DE8FE36F9B5F}"/>
              </a:ext>
            </a:extLst>
          </p:cNvPr>
          <p:cNvSpPr txBox="1"/>
          <p:nvPr/>
        </p:nvSpPr>
        <p:spPr>
          <a:xfrm>
            <a:off x="1200132" y="5166141"/>
            <a:ext cx="4930534" cy="265586"/>
          </a:xfrm>
          <a:prstGeom prst="rect">
            <a:avLst/>
          </a:prstGeom>
        </p:spPr>
        <p:txBody>
          <a:bodyPr vert="horz" wrap="square" lIns="0" tIns="12700" rIns="0" bIns="0" rtlCol="0">
            <a:spAutoFit/>
          </a:bodyPr>
          <a:lstStyle/>
          <a:p>
            <a:pPr marL="12700" algn="ctr">
              <a:lnSpc>
                <a:spcPts val="2135"/>
              </a:lnSpc>
              <a:spcBef>
                <a:spcPts val="100"/>
              </a:spcBef>
              <a:tabLst>
                <a:tab pos="1785620" algn="l"/>
                <a:tab pos="3726815" algn="l"/>
              </a:tabLst>
            </a:pPr>
            <a:r>
              <a:rPr lang="en-US" sz="2250" b="1" baseline="3703" dirty="0">
                <a:latin typeface="Catamaran"/>
                <a:cs typeface="Catamaran"/>
              </a:rPr>
              <a:t>Revenue CAGR of 55.5% for the period FY2017 to FY2021 </a:t>
            </a:r>
            <a:endParaRPr sz="2250" b="1" baseline="3703" dirty="0">
              <a:latin typeface="Catamaran"/>
              <a:cs typeface="Catamaran"/>
            </a:endParaRPr>
          </a:p>
        </p:txBody>
      </p:sp>
      <p:sp>
        <p:nvSpPr>
          <p:cNvPr id="38" name="object 20">
            <a:extLst>
              <a:ext uri="{FF2B5EF4-FFF2-40B4-BE49-F238E27FC236}">
                <a16:creationId xmlns:a16="http://schemas.microsoft.com/office/drawing/2014/main" id="{710056CE-223A-41AC-BA32-A3A5E354EEC6}"/>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40" name="object 7">
            <a:extLst>
              <a:ext uri="{FF2B5EF4-FFF2-40B4-BE49-F238E27FC236}">
                <a16:creationId xmlns:a16="http://schemas.microsoft.com/office/drawing/2014/main" id="{A9A5D9EF-4D4C-46BB-BB8F-5B299EB831DC}"/>
              </a:ext>
            </a:extLst>
          </p:cNvPr>
          <p:cNvSpPr/>
          <p:nvPr/>
        </p:nvSpPr>
        <p:spPr>
          <a:xfrm>
            <a:off x="813549" y="6007721"/>
            <a:ext cx="5838691"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rgbClr val="F0FBFD"/>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dirty="0"/>
          </a:p>
        </p:txBody>
      </p:sp>
      <p:sp>
        <p:nvSpPr>
          <p:cNvPr id="52" name="object 8">
            <a:extLst>
              <a:ext uri="{FF2B5EF4-FFF2-40B4-BE49-F238E27FC236}">
                <a16:creationId xmlns:a16="http://schemas.microsoft.com/office/drawing/2014/main" id="{DC686F19-235A-4270-A3AF-EA37D8EEC25F}"/>
              </a:ext>
            </a:extLst>
          </p:cNvPr>
          <p:cNvSpPr txBox="1"/>
          <p:nvPr/>
        </p:nvSpPr>
        <p:spPr>
          <a:xfrm>
            <a:off x="1152238" y="6264826"/>
            <a:ext cx="4930534" cy="265586"/>
          </a:xfrm>
          <a:prstGeom prst="rect">
            <a:avLst/>
          </a:prstGeom>
        </p:spPr>
        <p:txBody>
          <a:bodyPr vert="horz" wrap="square" lIns="0" tIns="12700" rIns="0" bIns="0" rtlCol="0">
            <a:spAutoFit/>
          </a:bodyPr>
          <a:lstStyle/>
          <a:p>
            <a:pPr marL="12700" algn="ctr">
              <a:lnSpc>
                <a:spcPts val="2135"/>
              </a:lnSpc>
              <a:spcBef>
                <a:spcPts val="100"/>
              </a:spcBef>
              <a:tabLst>
                <a:tab pos="1785620" algn="l"/>
                <a:tab pos="3726815" algn="l"/>
              </a:tabLst>
            </a:pPr>
            <a:r>
              <a:rPr lang="en-US" sz="2250" b="1" baseline="3703" dirty="0">
                <a:latin typeface="Catamaran"/>
                <a:cs typeface="Catamaran"/>
              </a:rPr>
              <a:t>GMV CAGR of 61.5% for the period FY2017 to FY2021 </a:t>
            </a:r>
            <a:endParaRPr sz="2250" b="1" baseline="3703" dirty="0">
              <a:latin typeface="Catamaran"/>
              <a:cs typeface="Catamaran"/>
            </a:endParaRPr>
          </a:p>
        </p:txBody>
      </p:sp>
      <p:sp>
        <p:nvSpPr>
          <p:cNvPr id="53" name="object 7">
            <a:extLst>
              <a:ext uri="{FF2B5EF4-FFF2-40B4-BE49-F238E27FC236}">
                <a16:creationId xmlns:a16="http://schemas.microsoft.com/office/drawing/2014/main" id="{2404D1B3-AF7E-4C3B-A708-B8907AE4861A}"/>
              </a:ext>
            </a:extLst>
          </p:cNvPr>
          <p:cNvSpPr/>
          <p:nvPr/>
        </p:nvSpPr>
        <p:spPr>
          <a:xfrm>
            <a:off x="813549" y="3910255"/>
            <a:ext cx="5838691" cy="836930"/>
          </a:xfrm>
          <a:custGeom>
            <a:avLst/>
            <a:gdLst/>
            <a:ahLst/>
            <a:cxnLst/>
            <a:rect l="l" t="t" r="r" b="b"/>
            <a:pathLst>
              <a:path w="1686560" h="836929">
                <a:moveTo>
                  <a:pt x="1622767" y="0"/>
                </a:moveTo>
                <a:lnTo>
                  <a:pt x="63499" y="0"/>
                </a:lnTo>
                <a:lnTo>
                  <a:pt x="38779" y="4990"/>
                </a:lnTo>
                <a:lnTo>
                  <a:pt x="18595" y="18600"/>
                </a:lnTo>
                <a:lnTo>
                  <a:pt x="4989" y="38785"/>
                </a:lnTo>
                <a:lnTo>
                  <a:pt x="0" y="63499"/>
                </a:lnTo>
                <a:lnTo>
                  <a:pt x="0" y="773061"/>
                </a:lnTo>
                <a:lnTo>
                  <a:pt x="4989" y="797781"/>
                </a:lnTo>
                <a:lnTo>
                  <a:pt x="18595" y="817965"/>
                </a:lnTo>
                <a:lnTo>
                  <a:pt x="38779" y="831572"/>
                </a:lnTo>
                <a:lnTo>
                  <a:pt x="63499" y="836561"/>
                </a:lnTo>
                <a:lnTo>
                  <a:pt x="1622767" y="836561"/>
                </a:lnTo>
                <a:lnTo>
                  <a:pt x="1647482" y="831572"/>
                </a:lnTo>
                <a:lnTo>
                  <a:pt x="1667667" y="817965"/>
                </a:lnTo>
                <a:lnTo>
                  <a:pt x="1681276" y="797781"/>
                </a:lnTo>
                <a:lnTo>
                  <a:pt x="1686267" y="773061"/>
                </a:lnTo>
                <a:lnTo>
                  <a:pt x="1686267" y="63499"/>
                </a:lnTo>
                <a:lnTo>
                  <a:pt x="1681276" y="38785"/>
                </a:lnTo>
                <a:lnTo>
                  <a:pt x="1667667" y="18600"/>
                </a:lnTo>
                <a:lnTo>
                  <a:pt x="1647482" y="4990"/>
                </a:lnTo>
                <a:lnTo>
                  <a:pt x="1622767"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dirty="0"/>
          </a:p>
        </p:txBody>
      </p:sp>
      <p:sp>
        <p:nvSpPr>
          <p:cNvPr id="54" name="object 8">
            <a:extLst>
              <a:ext uri="{FF2B5EF4-FFF2-40B4-BE49-F238E27FC236}">
                <a16:creationId xmlns:a16="http://schemas.microsoft.com/office/drawing/2014/main" id="{98EBE58B-6D93-43F5-B6B4-1D78F50C6601}"/>
              </a:ext>
            </a:extLst>
          </p:cNvPr>
          <p:cNvSpPr txBox="1"/>
          <p:nvPr/>
        </p:nvSpPr>
        <p:spPr>
          <a:xfrm>
            <a:off x="1153687" y="4164020"/>
            <a:ext cx="4930534" cy="265586"/>
          </a:xfrm>
          <a:prstGeom prst="rect">
            <a:avLst/>
          </a:prstGeom>
        </p:spPr>
        <p:txBody>
          <a:bodyPr vert="horz" wrap="square" lIns="0" tIns="12700" rIns="0" bIns="0" rtlCol="0">
            <a:spAutoFit/>
          </a:bodyPr>
          <a:lstStyle/>
          <a:p>
            <a:pPr marL="12700" algn="ctr">
              <a:lnSpc>
                <a:spcPts val="2135"/>
              </a:lnSpc>
              <a:spcBef>
                <a:spcPts val="100"/>
              </a:spcBef>
              <a:tabLst>
                <a:tab pos="1785620" algn="l"/>
                <a:tab pos="3726815" algn="l"/>
              </a:tabLst>
            </a:pPr>
            <a:r>
              <a:rPr lang="en-US" sz="2250" b="1" baseline="3703" dirty="0">
                <a:latin typeface="Catamaran"/>
                <a:cs typeface="Catamaran"/>
              </a:rPr>
              <a:t>Total Revenue of $1.52 million NZD for FY2021</a:t>
            </a:r>
            <a:endParaRPr sz="2250" b="1" baseline="3703" dirty="0">
              <a:latin typeface="Catamaran"/>
              <a:cs typeface="Catamar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372" y="273142"/>
            <a:ext cx="11061477" cy="382156"/>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00B0F0"/>
                </a:solidFill>
                <a:latin typeface="Museo"/>
                <a:cs typeface="Museo"/>
              </a:rPr>
              <a:t>Our success to date is a product of our unique value proposition</a:t>
            </a:r>
            <a:endParaRPr sz="2400" dirty="0">
              <a:solidFill>
                <a:srgbClr val="00B0F0"/>
              </a:solidFill>
              <a:latin typeface="Museo"/>
              <a:cs typeface="Museo"/>
            </a:endParaRPr>
          </a:p>
        </p:txBody>
      </p:sp>
      <p:sp>
        <p:nvSpPr>
          <p:cNvPr id="3" name="object 3"/>
          <p:cNvSpPr/>
          <p:nvPr/>
        </p:nvSpPr>
        <p:spPr>
          <a:xfrm>
            <a:off x="578073" y="1823192"/>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4" name="object 4"/>
          <p:cNvSpPr txBox="1"/>
          <p:nvPr/>
        </p:nvSpPr>
        <p:spPr>
          <a:xfrm>
            <a:off x="565373" y="753716"/>
            <a:ext cx="11851005" cy="1070101"/>
          </a:xfrm>
          <a:prstGeom prst="rect">
            <a:avLst/>
          </a:prstGeom>
        </p:spPr>
        <p:txBody>
          <a:bodyPr vert="horz" wrap="square" lIns="0" tIns="12700" rIns="0" bIns="0" rtlCol="0">
            <a:spAutoFit/>
          </a:bodyPr>
          <a:lstStyle/>
          <a:p>
            <a:pPr marL="12700" marR="5080" algn="just">
              <a:lnSpc>
                <a:spcPct val="125000"/>
              </a:lnSpc>
              <a:spcBef>
                <a:spcPts val="100"/>
              </a:spcBef>
            </a:pPr>
            <a:r>
              <a:rPr sz="1400" b="1" spc="80" dirty="0">
                <a:latin typeface="Catamaran-SemiBold"/>
                <a:cs typeface="Catamaran-SemiBold"/>
              </a:rPr>
              <a:t>We</a:t>
            </a:r>
            <a:r>
              <a:rPr sz="1400" b="1" spc="30" dirty="0">
                <a:latin typeface="Catamaran-SemiBold"/>
                <a:cs typeface="Catamaran-SemiBold"/>
              </a:rPr>
              <a:t> </a:t>
            </a:r>
            <a:r>
              <a:rPr sz="1400" b="1" spc="45" dirty="0">
                <a:latin typeface="Catamaran-SemiBold"/>
                <a:cs typeface="Catamaran-SemiBold"/>
              </a:rPr>
              <a:t>believe</a:t>
            </a:r>
            <a:r>
              <a:rPr sz="1400" b="1" spc="35" dirty="0">
                <a:latin typeface="Catamaran-SemiBold"/>
                <a:cs typeface="Catamaran-SemiBold"/>
              </a:rPr>
              <a:t> </a:t>
            </a:r>
            <a:r>
              <a:rPr sz="1400" b="1" spc="65" dirty="0">
                <a:latin typeface="Catamaran-SemiBold"/>
                <a:cs typeface="Catamaran-SemiBold"/>
              </a:rPr>
              <a:t>we</a:t>
            </a:r>
            <a:r>
              <a:rPr sz="1400" b="1" spc="30" dirty="0">
                <a:latin typeface="Catamaran-SemiBold"/>
                <a:cs typeface="Catamaran-SemiBold"/>
              </a:rPr>
              <a:t> </a:t>
            </a:r>
            <a:r>
              <a:rPr sz="1400" b="1" spc="55" dirty="0">
                <a:latin typeface="Catamaran-SemiBold"/>
                <a:cs typeface="Catamaran-SemiBold"/>
              </a:rPr>
              <a:t>have</a:t>
            </a:r>
            <a:r>
              <a:rPr sz="1400" b="1" spc="35" dirty="0">
                <a:latin typeface="Catamaran-SemiBold"/>
                <a:cs typeface="Catamaran-SemiBold"/>
              </a:rPr>
              <a:t> </a:t>
            </a:r>
            <a:r>
              <a:rPr sz="1400" b="1" spc="45" dirty="0">
                <a:latin typeface="Catamaran-SemiBold"/>
                <a:cs typeface="Catamaran-SemiBold"/>
              </a:rPr>
              <a:t>significant</a:t>
            </a:r>
            <a:r>
              <a:rPr sz="1400" b="1" spc="30" dirty="0">
                <a:latin typeface="Catamaran-SemiBold"/>
                <a:cs typeface="Catamaran-SemiBold"/>
              </a:rPr>
              <a:t> </a:t>
            </a:r>
            <a:r>
              <a:rPr sz="1400" b="1" spc="55" dirty="0">
                <a:latin typeface="Catamaran-SemiBold"/>
                <a:cs typeface="Catamaran-SemiBold"/>
              </a:rPr>
              <a:t>advantages</a:t>
            </a:r>
            <a:r>
              <a:rPr sz="1400" b="1" spc="35" dirty="0">
                <a:latin typeface="Catamaran-SemiBold"/>
                <a:cs typeface="Catamaran-SemiBold"/>
              </a:rPr>
              <a:t> </a:t>
            </a:r>
            <a:r>
              <a:rPr sz="1400" b="1" spc="50" dirty="0">
                <a:latin typeface="Catamaran-SemiBold"/>
                <a:cs typeface="Catamaran-SemiBold"/>
              </a:rPr>
              <a:t>against</a:t>
            </a:r>
            <a:r>
              <a:rPr sz="1400" b="1" spc="35" dirty="0">
                <a:latin typeface="Catamaran-SemiBold"/>
                <a:cs typeface="Catamaran-SemiBold"/>
              </a:rPr>
              <a:t> </a:t>
            </a:r>
            <a:r>
              <a:rPr sz="1400" b="1" spc="55" dirty="0">
                <a:latin typeface="Catamaran-SemiBold"/>
                <a:cs typeface="Catamaran-SemiBold"/>
              </a:rPr>
              <a:t>our</a:t>
            </a:r>
            <a:r>
              <a:rPr sz="1400" b="1" spc="30" dirty="0">
                <a:latin typeface="Catamaran-SemiBold"/>
                <a:cs typeface="Catamaran-SemiBold"/>
              </a:rPr>
              <a:t> </a:t>
            </a:r>
            <a:r>
              <a:rPr sz="1400" b="1" spc="50" dirty="0">
                <a:latin typeface="Catamaran-SemiBold"/>
                <a:cs typeface="Catamaran-SemiBold"/>
              </a:rPr>
              <a:t>competitors,</a:t>
            </a:r>
            <a:r>
              <a:rPr sz="1400" b="1" spc="35" dirty="0">
                <a:latin typeface="Catamaran-SemiBold"/>
                <a:cs typeface="Catamaran-SemiBold"/>
              </a:rPr>
              <a:t> </a:t>
            </a:r>
            <a:r>
              <a:rPr sz="1400" b="1" spc="45" dirty="0">
                <a:latin typeface="Catamaran-SemiBold"/>
                <a:cs typeface="Catamaran-SemiBold"/>
              </a:rPr>
              <a:t>including</a:t>
            </a:r>
            <a:r>
              <a:rPr sz="1400" b="1" spc="30" dirty="0">
                <a:latin typeface="Catamaran-SemiBold"/>
                <a:cs typeface="Catamaran-SemiBold"/>
              </a:rPr>
              <a:t> </a:t>
            </a:r>
            <a:r>
              <a:rPr lang="en-US" sz="1400" b="1" spc="50" dirty="0">
                <a:latin typeface="Catamaran-SemiBold"/>
                <a:cs typeface="Catamaran-SemiBold"/>
              </a:rPr>
              <a:t>our</a:t>
            </a:r>
            <a:r>
              <a:rPr sz="1400" b="1" spc="35" dirty="0">
                <a:latin typeface="Catamaran-SemiBold"/>
                <a:cs typeface="Catamaran-SemiBold"/>
              </a:rPr>
              <a:t> </a:t>
            </a:r>
            <a:r>
              <a:rPr sz="1400" b="1" spc="40" dirty="0">
                <a:latin typeface="Catamaran-SemiBold"/>
                <a:cs typeface="Catamaran-SemiBold"/>
              </a:rPr>
              <a:t>ability</a:t>
            </a:r>
            <a:r>
              <a:rPr sz="1400" b="1" spc="35" dirty="0">
                <a:latin typeface="Catamaran-SemiBold"/>
                <a:cs typeface="Catamaran-SemiBold"/>
              </a:rPr>
              <a:t> </a:t>
            </a:r>
            <a:r>
              <a:rPr sz="1400" b="1" spc="50" dirty="0">
                <a:latin typeface="Catamaran-SemiBold"/>
                <a:cs typeface="Catamaran-SemiBold"/>
              </a:rPr>
              <a:t>to</a:t>
            </a:r>
            <a:r>
              <a:rPr sz="1400" b="1" spc="30" dirty="0">
                <a:latin typeface="Catamaran-SemiBold"/>
                <a:cs typeface="Catamaran-SemiBold"/>
              </a:rPr>
              <a:t> </a:t>
            </a:r>
            <a:r>
              <a:rPr sz="1400" b="1" spc="50" dirty="0">
                <a:latin typeface="Catamaran-SemiBold"/>
                <a:cs typeface="Catamaran-SemiBold"/>
              </a:rPr>
              <a:t>seamlessly</a:t>
            </a:r>
            <a:r>
              <a:rPr sz="1400" b="1" spc="35" dirty="0">
                <a:latin typeface="Catamaran-SemiBold"/>
                <a:cs typeface="Catamaran-SemiBold"/>
              </a:rPr>
              <a:t> </a:t>
            </a:r>
            <a:r>
              <a:rPr sz="1400" b="1" spc="45" dirty="0">
                <a:latin typeface="Catamaran-SemiBold"/>
                <a:cs typeface="Catamaran-SemiBold"/>
              </a:rPr>
              <a:t>whitelabel</a:t>
            </a:r>
            <a:r>
              <a:rPr sz="1400" b="1" spc="30" dirty="0">
                <a:latin typeface="Catamaran-SemiBold"/>
                <a:cs typeface="Catamaran-SemiBold"/>
              </a:rPr>
              <a:t> </a:t>
            </a:r>
            <a:r>
              <a:rPr sz="1400" b="1" spc="50" dirty="0">
                <a:latin typeface="Catamaran-SemiBold"/>
                <a:cs typeface="Catamaran-SemiBold"/>
              </a:rPr>
              <a:t>the</a:t>
            </a:r>
            <a:r>
              <a:rPr sz="1400" b="1" spc="35" dirty="0">
                <a:latin typeface="Catamaran-SemiBold"/>
                <a:cs typeface="Catamaran-SemiBold"/>
              </a:rPr>
              <a:t> </a:t>
            </a:r>
            <a:r>
              <a:rPr sz="1400" b="1" spc="50" dirty="0">
                <a:latin typeface="Catamaran-SemiBold"/>
                <a:cs typeface="Catamaran-SemiBold"/>
              </a:rPr>
              <a:t>platform</a:t>
            </a:r>
            <a:r>
              <a:rPr sz="1400" b="1" spc="35" dirty="0">
                <a:latin typeface="Catamaran-SemiBold"/>
                <a:cs typeface="Catamaran-SemiBold"/>
              </a:rPr>
              <a:t> </a:t>
            </a:r>
            <a:r>
              <a:rPr lang="en-US" sz="1400" b="1" spc="50" dirty="0">
                <a:latin typeface="Catamaran-SemiBold"/>
                <a:cs typeface="Catamaran-SemiBold"/>
              </a:rPr>
              <a:t>so that it</a:t>
            </a:r>
            <a:r>
              <a:rPr sz="1400" b="1" spc="30" dirty="0">
                <a:latin typeface="Catamaran-SemiBold"/>
                <a:cs typeface="Catamaran-SemiBold"/>
              </a:rPr>
              <a:t> </a:t>
            </a:r>
            <a:r>
              <a:rPr sz="1400" b="1" spc="50" dirty="0">
                <a:latin typeface="Catamaran-SemiBold"/>
                <a:cs typeface="Catamaran-SemiBold"/>
              </a:rPr>
              <a:t>loo</a:t>
            </a:r>
            <a:r>
              <a:rPr lang="en-US" sz="1400" b="1" spc="50" dirty="0">
                <a:latin typeface="Catamaran-SemiBold"/>
                <a:cs typeface="Catamaran-SemiBold"/>
              </a:rPr>
              <a:t>ks</a:t>
            </a:r>
            <a:r>
              <a:rPr sz="1400" b="1" spc="35" dirty="0">
                <a:latin typeface="Catamaran-SemiBold"/>
                <a:cs typeface="Catamaran-SemiBold"/>
              </a:rPr>
              <a:t> </a:t>
            </a:r>
            <a:r>
              <a:rPr sz="1400" b="1" spc="75" dirty="0">
                <a:latin typeface="Catamaran-SemiBold"/>
                <a:cs typeface="Catamaran-SemiBold"/>
              </a:rPr>
              <a:t>&amp;</a:t>
            </a:r>
            <a:r>
              <a:rPr sz="1400" b="1" spc="30" dirty="0">
                <a:latin typeface="Catamaran-SemiBold"/>
                <a:cs typeface="Catamaran-SemiBold"/>
              </a:rPr>
              <a:t> </a:t>
            </a:r>
            <a:r>
              <a:rPr sz="1400" b="1" spc="45" dirty="0">
                <a:latin typeface="Catamaran-SemiBold"/>
                <a:cs typeface="Catamaran-SemiBold"/>
              </a:rPr>
              <a:t>feel</a:t>
            </a:r>
            <a:r>
              <a:rPr lang="en-US" sz="1400" b="1" spc="45" dirty="0">
                <a:latin typeface="Catamaran-SemiBold"/>
                <a:cs typeface="Catamaran-SemiBold"/>
              </a:rPr>
              <a:t>s</a:t>
            </a:r>
            <a:r>
              <a:rPr sz="1400" b="1" spc="35" dirty="0">
                <a:latin typeface="Catamaran-SemiBold"/>
                <a:cs typeface="Catamaran-SemiBold"/>
              </a:rPr>
              <a:t> </a:t>
            </a:r>
            <a:r>
              <a:rPr sz="1400" b="1" spc="40" dirty="0">
                <a:latin typeface="Catamaran-SemiBold"/>
                <a:cs typeface="Catamaran-SemiBold"/>
              </a:rPr>
              <a:t>like</a:t>
            </a:r>
            <a:r>
              <a:rPr sz="1400" b="1" spc="-305" dirty="0">
                <a:latin typeface="Catamaran-SemiBold"/>
                <a:cs typeface="Catamaran-SemiBold"/>
              </a:rPr>
              <a:t> </a:t>
            </a:r>
            <a:r>
              <a:rPr sz="1400" b="1" spc="30" dirty="0">
                <a:latin typeface="Catamaran-SemiBold"/>
                <a:cs typeface="Catamaran-SemiBold"/>
              </a:rPr>
              <a:t>it</a:t>
            </a:r>
            <a:r>
              <a:rPr sz="1400" b="1" spc="-30" dirty="0">
                <a:latin typeface="Catamaran-SemiBold"/>
                <a:cs typeface="Catamaran-SemiBold"/>
              </a:rPr>
              <a:t> </a:t>
            </a:r>
            <a:r>
              <a:rPr sz="1400" b="1" spc="50" dirty="0">
                <a:latin typeface="Catamaran-SemiBold"/>
                <a:cs typeface="Catamaran-SemiBold"/>
              </a:rPr>
              <a:t>belongs</a:t>
            </a:r>
            <a:r>
              <a:rPr sz="1400" b="1" spc="-25" dirty="0">
                <a:latin typeface="Catamaran-SemiBold"/>
                <a:cs typeface="Catamaran-SemiBold"/>
              </a:rPr>
              <a:t> </a:t>
            </a:r>
            <a:r>
              <a:rPr sz="1400" b="1" spc="50" dirty="0">
                <a:latin typeface="Catamaran-SemiBold"/>
                <a:cs typeface="Catamaran-SemiBold"/>
              </a:rPr>
              <a:t>to</a:t>
            </a:r>
            <a:r>
              <a:rPr sz="1400" b="1" spc="-25" dirty="0">
                <a:latin typeface="Catamaran-SemiBold"/>
                <a:cs typeface="Catamaran-SemiBold"/>
              </a:rPr>
              <a:t> </a:t>
            </a:r>
            <a:r>
              <a:rPr sz="1400" b="1" spc="55" dirty="0">
                <a:latin typeface="Catamaran-SemiBold"/>
                <a:cs typeface="Catamaran-SemiBold"/>
              </a:rPr>
              <a:t>our</a:t>
            </a:r>
            <a:r>
              <a:rPr sz="1400" b="1" spc="-25" dirty="0">
                <a:latin typeface="Catamaran-SemiBold"/>
                <a:cs typeface="Catamaran-SemiBold"/>
              </a:rPr>
              <a:t> </a:t>
            </a:r>
            <a:r>
              <a:rPr sz="1400" b="1" spc="50" dirty="0">
                <a:latin typeface="Catamaran-SemiBold"/>
                <a:cs typeface="Catamaran-SemiBold"/>
              </a:rPr>
              <a:t>customer;</a:t>
            </a:r>
            <a:r>
              <a:rPr sz="1400" b="1" spc="-30" dirty="0">
                <a:latin typeface="Catamaran-SemiBold"/>
                <a:cs typeface="Catamaran-SemiBold"/>
              </a:rPr>
              <a:t> </a:t>
            </a:r>
            <a:r>
              <a:rPr sz="1400" b="1" spc="55" dirty="0">
                <a:latin typeface="Catamaran-SemiBold"/>
                <a:cs typeface="Catamaran-SemiBold"/>
              </a:rPr>
              <a:t>our</a:t>
            </a:r>
            <a:r>
              <a:rPr sz="1400" b="1" spc="-25" dirty="0">
                <a:latin typeface="Catamaran-SemiBold"/>
                <a:cs typeface="Catamaran-SemiBold"/>
              </a:rPr>
              <a:t> </a:t>
            </a:r>
            <a:r>
              <a:rPr sz="1400" b="1" spc="50" dirty="0">
                <a:latin typeface="Catamaran-SemiBold"/>
                <a:cs typeface="Catamaran-SemiBold"/>
              </a:rPr>
              <a:t>clean</a:t>
            </a:r>
            <a:r>
              <a:rPr sz="1400" b="1" spc="-25" dirty="0">
                <a:latin typeface="Catamaran-SemiBold"/>
                <a:cs typeface="Catamaran-SemiBold"/>
              </a:rPr>
              <a:t> </a:t>
            </a:r>
            <a:r>
              <a:rPr sz="1400" b="1" spc="75" dirty="0">
                <a:latin typeface="Catamaran-SemiBold"/>
                <a:cs typeface="Catamaran-SemiBold"/>
              </a:rPr>
              <a:t>&amp;</a:t>
            </a:r>
            <a:r>
              <a:rPr sz="1400" b="1" spc="-25" dirty="0">
                <a:latin typeface="Catamaran-SemiBold"/>
                <a:cs typeface="Catamaran-SemiBold"/>
              </a:rPr>
              <a:t> </a:t>
            </a:r>
            <a:r>
              <a:rPr sz="1400" b="1" spc="40" dirty="0">
                <a:latin typeface="Catamaran-SemiBold"/>
                <a:cs typeface="Catamaran-SemiBold"/>
              </a:rPr>
              <a:t>intuitive</a:t>
            </a:r>
            <a:r>
              <a:rPr sz="1400" b="1" spc="-30" dirty="0">
                <a:latin typeface="Catamaran-SemiBold"/>
                <a:cs typeface="Catamaran-SemiBold"/>
              </a:rPr>
              <a:t> </a:t>
            </a:r>
            <a:r>
              <a:rPr sz="1400" b="1" spc="45" dirty="0">
                <a:latin typeface="Catamaran-SemiBold"/>
                <a:cs typeface="Catamaran-SemiBold"/>
              </a:rPr>
              <a:t>interface</a:t>
            </a:r>
            <a:r>
              <a:rPr sz="1400" b="1" spc="-25" dirty="0">
                <a:latin typeface="Catamaran-SemiBold"/>
                <a:cs typeface="Catamaran-SemiBold"/>
              </a:rPr>
              <a:t> </a:t>
            </a:r>
            <a:r>
              <a:rPr lang="en-US" sz="1400" b="1" spc="-25" dirty="0">
                <a:latin typeface="Catamaran-SemiBold"/>
                <a:cs typeface="Catamaran-SemiBold"/>
              </a:rPr>
              <a:t>that </a:t>
            </a:r>
            <a:r>
              <a:rPr sz="1400" b="1" spc="50" dirty="0">
                <a:latin typeface="Catamaran-SemiBold"/>
                <a:cs typeface="Catamaran-SemiBold"/>
              </a:rPr>
              <a:t>separates</a:t>
            </a:r>
            <a:r>
              <a:rPr sz="1400" b="1" spc="-25" dirty="0">
                <a:latin typeface="Catamaran-SemiBold"/>
                <a:cs typeface="Catamaran-SemiBold"/>
              </a:rPr>
              <a:t> </a:t>
            </a:r>
            <a:r>
              <a:rPr sz="1400" b="1" spc="50" dirty="0">
                <a:latin typeface="Catamaran-SemiBold"/>
                <a:cs typeface="Catamaran-SemiBold"/>
              </a:rPr>
              <a:t>users</a:t>
            </a:r>
            <a:r>
              <a:rPr sz="1400" b="1" spc="-25" dirty="0">
                <a:latin typeface="Catamaran-SemiBold"/>
                <a:cs typeface="Catamaran-SemiBold"/>
              </a:rPr>
              <a:t> </a:t>
            </a:r>
            <a:r>
              <a:rPr sz="1400" b="1" spc="55" dirty="0">
                <a:latin typeface="Catamaran-SemiBold"/>
                <a:cs typeface="Catamaran-SemiBold"/>
              </a:rPr>
              <a:t>from</a:t>
            </a:r>
            <a:r>
              <a:rPr sz="1400" b="1" spc="-30" dirty="0">
                <a:latin typeface="Catamaran-SemiBold"/>
                <a:cs typeface="Catamaran-SemiBold"/>
              </a:rPr>
              <a:t> </a:t>
            </a:r>
            <a:r>
              <a:rPr sz="1400" b="1" spc="50" dirty="0">
                <a:latin typeface="Catamaran-SemiBold"/>
                <a:cs typeface="Catamaran-SemiBold"/>
              </a:rPr>
              <a:t>the</a:t>
            </a:r>
            <a:r>
              <a:rPr sz="1400" b="1" spc="-25" dirty="0">
                <a:latin typeface="Catamaran-SemiBold"/>
                <a:cs typeface="Catamaran-SemiBold"/>
              </a:rPr>
              <a:t> </a:t>
            </a:r>
            <a:r>
              <a:rPr sz="1400" b="1" spc="50" dirty="0">
                <a:latin typeface="Catamaran-SemiBold"/>
                <a:cs typeface="Catamaran-SemiBold"/>
              </a:rPr>
              <a:t>complexity</a:t>
            </a:r>
            <a:r>
              <a:rPr sz="1400" b="1" spc="-25" dirty="0">
                <a:latin typeface="Catamaran-SemiBold"/>
                <a:cs typeface="Catamaran-SemiBold"/>
              </a:rPr>
              <a:t> </a:t>
            </a:r>
            <a:r>
              <a:rPr sz="1400" b="1" spc="50" dirty="0">
                <a:latin typeface="Catamaran-SemiBold"/>
                <a:cs typeface="Catamaran-SemiBold"/>
              </a:rPr>
              <a:t>of</a:t>
            </a:r>
            <a:r>
              <a:rPr sz="1400" b="1" spc="-25" dirty="0">
                <a:latin typeface="Catamaran-SemiBold"/>
                <a:cs typeface="Catamaran-SemiBold"/>
              </a:rPr>
              <a:t> </a:t>
            </a:r>
            <a:r>
              <a:rPr sz="1400" b="1" spc="45" dirty="0">
                <a:latin typeface="Catamaran-SemiBold"/>
                <a:cs typeface="Catamaran-SemiBold"/>
              </a:rPr>
              <a:t>trade;</a:t>
            </a:r>
            <a:r>
              <a:rPr lang="en-US" sz="1400" b="1" spc="45" dirty="0">
                <a:latin typeface="Catamaran-SemiBold"/>
                <a:cs typeface="Catamaran-SemiBold"/>
              </a:rPr>
              <a:t> the fact that</a:t>
            </a:r>
            <a:r>
              <a:rPr sz="1400" b="1" spc="-30" dirty="0">
                <a:latin typeface="Catamaran-SemiBold"/>
                <a:cs typeface="Catamaran-SemiBold"/>
              </a:rPr>
              <a:t> </a:t>
            </a:r>
            <a:r>
              <a:rPr sz="1400" b="1" spc="65" dirty="0">
                <a:latin typeface="Catamaran-SemiBold"/>
                <a:cs typeface="Catamaran-SemiBold"/>
              </a:rPr>
              <a:t>we</a:t>
            </a:r>
            <a:r>
              <a:rPr sz="1400" b="1" spc="-25" dirty="0">
                <a:latin typeface="Catamaran-SemiBold"/>
                <a:cs typeface="Catamaran-SemiBold"/>
              </a:rPr>
              <a:t> </a:t>
            </a:r>
            <a:r>
              <a:rPr sz="1400" b="1" spc="50" dirty="0">
                <a:latin typeface="Catamaran-SemiBold"/>
                <a:cs typeface="Catamaran-SemiBold"/>
              </a:rPr>
              <a:t>are</a:t>
            </a:r>
            <a:r>
              <a:rPr sz="1400" b="1" spc="-25" dirty="0">
                <a:latin typeface="Catamaran-SemiBold"/>
                <a:cs typeface="Catamaran-SemiBold"/>
              </a:rPr>
              <a:t> </a:t>
            </a:r>
            <a:r>
              <a:rPr sz="1400" b="1" spc="55" dirty="0">
                <a:latin typeface="Catamaran-SemiBold"/>
                <a:cs typeface="Catamaran-SemiBold"/>
              </a:rPr>
              <a:t>not</a:t>
            </a:r>
            <a:r>
              <a:rPr sz="1400" b="1" spc="-25" dirty="0">
                <a:latin typeface="Catamaran-SemiBold"/>
                <a:cs typeface="Catamaran-SemiBold"/>
              </a:rPr>
              <a:t> </a:t>
            </a:r>
            <a:r>
              <a:rPr sz="1400" b="1" spc="40" dirty="0">
                <a:latin typeface="Catamaran-SemiBold"/>
                <a:cs typeface="Catamaran-SemiBold"/>
              </a:rPr>
              <a:t>affiliated</a:t>
            </a:r>
            <a:r>
              <a:rPr sz="1400" b="1" spc="-30" dirty="0">
                <a:latin typeface="Catamaran-SemiBold"/>
                <a:cs typeface="Catamaran-SemiBold"/>
              </a:rPr>
              <a:t> </a:t>
            </a:r>
            <a:r>
              <a:rPr sz="1400" b="1" spc="50" dirty="0">
                <a:latin typeface="Catamaran-SemiBold"/>
                <a:cs typeface="Catamaran-SemiBold"/>
              </a:rPr>
              <a:t>with</a:t>
            </a:r>
            <a:r>
              <a:rPr sz="1400" b="1" spc="-25" dirty="0">
                <a:latin typeface="Catamaran-SemiBold"/>
                <a:cs typeface="Catamaran-SemiBold"/>
              </a:rPr>
              <a:t> </a:t>
            </a:r>
            <a:r>
              <a:rPr sz="1400" b="1" spc="55" dirty="0">
                <a:latin typeface="Catamaran-SemiBold"/>
                <a:cs typeface="Catamaran-SemiBold"/>
              </a:rPr>
              <a:t>any</a:t>
            </a:r>
            <a:r>
              <a:rPr sz="1400" b="1" spc="-25" dirty="0">
                <a:latin typeface="Catamaran-SemiBold"/>
                <a:cs typeface="Catamaran-SemiBold"/>
              </a:rPr>
              <a:t> </a:t>
            </a:r>
            <a:r>
              <a:rPr sz="1400" b="1" spc="55" dirty="0">
                <a:latin typeface="Catamaran-SemiBold"/>
                <a:cs typeface="Catamaran-SemiBold"/>
              </a:rPr>
              <a:t>major</a:t>
            </a:r>
            <a:r>
              <a:rPr sz="1400" b="1" spc="-25" dirty="0">
                <a:latin typeface="Catamaran-SemiBold"/>
                <a:cs typeface="Catamaran-SemiBold"/>
              </a:rPr>
              <a:t> </a:t>
            </a:r>
            <a:r>
              <a:rPr sz="1400" b="1" spc="45" dirty="0">
                <a:latin typeface="Catamaran-SemiBold"/>
                <a:cs typeface="Catamaran-SemiBold"/>
              </a:rPr>
              <a:t>trader; </a:t>
            </a:r>
            <a:r>
              <a:rPr lang="en-US" sz="1400" b="1" spc="65" dirty="0">
                <a:latin typeface="Catamaran-SemiBold"/>
                <a:cs typeface="Catamaran-SemiBold"/>
              </a:rPr>
              <a:t>our expertise in </a:t>
            </a:r>
            <a:r>
              <a:rPr sz="1400" b="1" spc="60" dirty="0">
                <a:latin typeface="Catamaran-SemiBold"/>
                <a:cs typeface="Catamaran-SemiBold"/>
              </a:rPr>
              <a:t>commodity</a:t>
            </a:r>
            <a:r>
              <a:rPr sz="1400" b="1" spc="25" dirty="0">
                <a:latin typeface="Catamaran-SemiBold"/>
                <a:cs typeface="Catamaran-SemiBold"/>
              </a:rPr>
              <a:t> </a:t>
            </a:r>
            <a:r>
              <a:rPr sz="1400" b="1" spc="45" dirty="0">
                <a:latin typeface="Catamaran-SemiBold"/>
                <a:cs typeface="Catamaran-SemiBold"/>
              </a:rPr>
              <a:t>trading;</a:t>
            </a:r>
            <a:r>
              <a:rPr sz="1400" b="1" spc="25" dirty="0">
                <a:latin typeface="Catamaran-SemiBold"/>
                <a:cs typeface="Catamaran-SemiBold"/>
              </a:rPr>
              <a:t> </a:t>
            </a:r>
            <a:r>
              <a:rPr sz="1400" b="1" spc="60" dirty="0">
                <a:latin typeface="Catamaran-SemiBold"/>
                <a:cs typeface="Catamaran-SemiBold"/>
              </a:rPr>
              <a:t>and</a:t>
            </a:r>
            <a:r>
              <a:rPr sz="1400" b="1" spc="30" dirty="0">
                <a:latin typeface="Catamaran-SemiBold"/>
                <a:cs typeface="Catamaran-SemiBold"/>
              </a:rPr>
              <a:t> </a:t>
            </a:r>
            <a:r>
              <a:rPr lang="en-US" sz="1400" b="1" spc="65" dirty="0">
                <a:latin typeface="Catamaran-SemiBold"/>
                <a:cs typeface="Catamaran-SemiBold"/>
              </a:rPr>
              <a:t>our commitment to allowing our customers </a:t>
            </a:r>
            <a:r>
              <a:rPr sz="1400" b="1" spc="50" dirty="0">
                <a:latin typeface="Catamaran-SemiBold"/>
                <a:cs typeface="Catamaran-SemiBold"/>
              </a:rPr>
              <a:t>to</a:t>
            </a:r>
            <a:r>
              <a:rPr sz="1400" b="1" spc="25" dirty="0">
                <a:latin typeface="Catamaran-SemiBold"/>
                <a:cs typeface="Catamaran-SemiBold"/>
              </a:rPr>
              <a:t> </a:t>
            </a:r>
            <a:r>
              <a:rPr sz="1400" b="1" spc="45" dirty="0">
                <a:latin typeface="Catamaran-SemiBold"/>
                <a:cs typeface="Catamaran-SemiBold"/>
              </a:rPr>
              <a:t>set</a:t>
            </a:r>
            <a:r>
              <a:rPr sz="1400" b="1" spc="30" dirty="0">
                <a:latin typeface="Catamaran-SemiBold"/>
                <a:cs typeface="Catamaran-SemiBold"/>
              </a:rPr>
              <a:t> </a:t>
            </a:r>
            <a:r>
              <a:rPr sz="1400" b="1" spc="50" dirty="0">
                <a:latin typeface="Catamaran-SemiBold"/>
                <a:cs typeface="Catamaran-SemiBold"/>
              </a:rPr>
              <a:t>the</a:t>
            </a:r>
            <a:r>
              <a:rPr sz="1400" b="1" spc="25" dirty="0">
                <a:latin typeface="Catamaran-SemiBold"/>
                <a:cs typeface="Catamaran-SemiBold"/>
              </a:rPr>
              <a:t> </a:t>
            </a:r>
            <a:r>
              <a:rPr sz="1400" b="1" spc="45" dirty="0">
                <a:latin typeface="Catamaran-SemiBold"/>
                <a:cs typeface="Catamaran-SemiBold"/>
              </a:rPr>
              <a:t>rules</a:t>
            </a:r>
            <a:r>
              <a:rPr sz="1400" b="1" spc="25" dirty="0">
                <a:latin typeface="Catamaran-SemiBold"/>
                <a:cs typeface="Catamaran-SemiBold"/>
              </a:rPr>
              <a:t> </a:t>
            </a:r>
            <a:r>
              <a:rPr sz="1400" b="1" spc="50" dirty="0">
                <a:latin typeface="Catamaran-SemiBold"/>
                <a:cs typeface="Catamaran-SemiBold"/>
              </a:rPr>
              <a:t>of</a:t>
            </a:r>
            <a:r>
              <a:rPr sz="1400" b="1" spc="25" dirty="0">
                <a:latin typeface="Catamaran-SemiBold"/>
                <a:cs typeface="Catamaran-SemiBold"/>
              </a:rPr>
              <a:t> </a:t>
            </a:r>
            <a:r>
              <a:rPr sz="1400" b="1" spc="60" dirty="0">
                <a:latin typeface="Catamaran-SemiBold"/>
                <a:cs typeface="Catamaran-SemiBold"/>
              </a:rPr>
              <a:t>what</a:t>
            </a:r>
            <a:r>
              <a:rPr lang="en-US" sz="1400" b="1" spc="25" dirty="0">
                <a:latin typeface="Catamaran-SemiBold"/>
                <a:cs typeface="Catamaran-SemiBold"/>
              </a:rPr>
              <a:t>, </a:t>
            </a:r>
            <a:r>
              <a:rPr sz="1400" b="1" spc="65" dirty="0">
                <a:latin typeface="Catamaran-SemiBold"/>
                <a:cs typeface="Catamaran-SemiBold"/>
              </a:rPr>
              <a:t>when</a:t>
            </a:r>
            <a:r>
              <a:rPr lang="en-US" sz="1400" b="1" spc="65" dirty="0">
                <a:latin typeface="Catamaran-SemiBold"/>
                <a:cs typeface="Catamaran-SemiBold"/>
              </a:rPr>
              <a:t> and with whom</a:t>
            </a:r>
            <a:r>
              <a:rPr sz="1400" b="1" spc="30" dirty="0">
                <a:latin typeface="Catamaran-SemiBold"/>
                <a:cs typeface="Catamaran-SemiBold"/>
              </a:rPr>
              <a:t> </a:t>
            </a:r>
            <a:r>
              <a:rPr sz="1400" b="1" spc="50" dirty="0">
                <a:latin typeface="Catamaran-SemiBold"/>
                <a:cs typeface="Catamaran-SemiBold"/>
              </a:rPr>
              <a:t>they</a:t>
            </a:r>
            <a:r>
              <a:rPr sz="1400" b="1" spc="25" dirty="0">
                <a:latin typeface="Catamaran-SemiBold"/>
                <a:cs typeface="Catamaran-SemiBold"/>
              </a:rPr>
              <a:t> </a:t>
            </a:r>
            <a:r>
              <a:rPr sz="1400" b="1" spc="45" dirty="0">
                <a:latin typeface="Catamaran-SemiBold"/>
                <a:cs typeface="Catamaran-SemiBold"/>
              </a:rPr>
              <a:t>trade.</a:t>
            </a:r>
            <a:endParaRPr sz="1400" dirty="0">
              <a:latin typeface="Catamaran-SemiBold"/>
              <a:cs typeface="Catamaran-SemiBold"/>
            </a:endParaRPr>
          </a:p>
        </p:txBody>
      </p:sp>
      <p:sp>
        <p:nvSpPr>
          <p:cNvPr id="5" name="object 5"/>
          <p:cNvSpPr txBox="1"/>
          <p:nvPr/>
        </p:nvSpPr>
        <p:spPr>
          <a:xfrm>
            <a:off x="8696163" y="6545533"/>
            <a:ext cx="1065530" cy="208279"/>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666666"/>
                </a:solidFill>
                <a:latin typeface="Catamaran"/>
                <a:cs typeface="Catamaran"/>
              </a:rPr>
              <a:t>Tender</a:t>
            </a:r>
            <a:r>
              <a:rPr sz="1200" spc="-45" dirty="0">
                <a:solidFill>
                  <a:srgbClr val="666666"/>
                </a:solidFill>
                <a:latin typeface="Catamaran"/>
                <a:cs typeface="Catamaran"/>
              </a:rPr>
              <a:t> </a:t>
            </a:r>
            <a:r>
              <a:rPr sz="1200" spc="50" dirty="0">
                <a:solidFill>
                  <a:srgbClr val="666666"/>
                </a:solidFill>
                <a:latin typeface="Catamaran"/>
                <a:cs typeface="Catamaran"/>
              </a:rPr>
              <a:t>module</a:t>
            </a:r>
            <a:endParaRPr sz="1200">
              <a:latin typeface="Catamaran"/>
              <a:cs typeface="Catamaran"/>
            </a:endParaRPr>
          </a:p>
        </p:txBody>
      </p:sp>
      <p:sp>
        <p:nvSpPr>
          <p:cNvPr id="6" name="object 6"/>
          <p:cNvSpPr txBox="1"/>
          <p:nvPr/>
        </p:nvSpPr>
        <p:spPr>
          <a:xfrm>
            <a:off x="4436696" y="5750448"/>
            <a:ext cx="93662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666666"/>
                </a:solidFill>
                <a:latin typeface="Catamaran"/>
                <a:cs typeface="Catamaran"/>
              </a:rPr>
              <a:t>Faster</a:t>
            </a:r>
            <a:r>
              <a:rPr sz="1200" spc="-30" dirty="0">
                <a:solidFill>
                  <a:srgbClr val="666666"/>
                </a:solidFill>
                <a:latin typeface="Catamaran"/>
                <a:cs typeface="Catamaran"/>
              </a:rPr>
              <a:t> </a:t>
            </a:r>
            <a:r>
              <a:rPr sz="1200" spc="40" dirty="0">
                <a:solidFill>
                  <a:srgbClr val="666666"/>
                </a:solidFill>
                <a:latin typeface="Catamaran"/>
                <a:cs typeface="Catamaran"/>
              </a:rPr>
              <a:t>launch</a:t>
            </a:r>
            <a:endParaRPr sz="1200">
              <a:latin typeface="Catamaran"/>
              <a:cs typeface="Catamaran"/>
            </a:endParaRPr>
          </a:p>
        </p:txBody>
      </p:sp>
      <p:graphicFrame>
        <p:nvGraphicFramePr>
          <p:cNvPr id="7" name="object 7"/>
          <p:cNvGraphicFramePr>
            <a:graphicFrameLocks noGrp="1"/>
          </p:cNvGraphicFramePr>
          <p:nvPr>
            <p:extLst>
              <p:ext uri="{D42A27DB-BD31-4B8C-83A1-F6EECF244321}">
                <p14:modId xmlns:p14="http://schemas.microsoft.com/office/powerpoint/2010/main" val="2810026175"/>
              </p:ext>
            </p:extLst>
          </p:nvPr>
        </p:nvGraphicFramePr>
        <p:xfrm>
          <a:off x="578073" y="2112724"/>
          <a:ext cx="11863705" cy="4547870"/>
        </p:xfrm>
        <a:graphic>
          <a:graphicData uri="http://schemas.openxmlformats.org/drawingml/2006/table">
            <a:tbl>
              <a:tblPr firstRow="1" bandRow="1">
                <a:tableStyleId>{2D5ABB26-0587-4C30-8999-92F81FD0307C}</a:tableStyleId>
              </a:tblPr>
              <a:tblGrid>
                <a:gridCol w="1403985">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1275080">
                  <a:extLst>
                    <a:ext uri="{9D8B030D-6E8A-4147-A177-3AD203B41FA5}">
                      <a16:colId xmlns:a16="http://schemas.microsoft.com/office/drawing/2014/main" val="20002"/>
                    </a:ext>
                  </a:extLst>
                </a:gridCol>
                <a:gridCol w="4071620">
                  <a:extLst>
                    <a:ext uri="{9D8B030D-6E8A-4147-A177-3AD203B41FA5}">
                      <a16:colId xmlns:a16="http://schemas.microsoft.com/office/drawing/2014/main" val="20003"/>
                    </a:ext>
                  </a:extLst>
                </a:gridCol>
                <a:gridCol w="4141470">
                  <a:extLst>
                    <a:ext uri="{9D8B030D-6E8A-4147-A177-3AD203B41FA5}">
                      <a16:colId xmlns:a16="http://schemas.microsoft.com/office/drawing/2014/main" val="20004"/>
                    </a:ext>
                  </a:extLst>
                </a:gridCol>
              </a:tblGrid>
              <a:tr h="384175">
                <a:tc>
                  <a:txBody>
                    <a:bodyPr/>
                    <a:lstStyle/>
                    <a:p>
                      <a:pPr marL="467995">
                        <a:lnSpc>
                          <a:spcPct val="100000"/>
                        </a:lnSpc>
                        <a:spcBef>
                          <a:spcPts val="140"/>
                        </a:spcBef>
                      </a:pPr>
                      <a:r>
                        <a:rPr sz="1400" b="1" spc="70" dirty="0">
                          <a:latin typeface="Catamaran-SemiBold"/>
                          <a:cs typeface="Catamaran-SemiBold"/>
                        </a:rPr>
                        <a:t>Name</a:t>
                      </a:r>
                      <a:endParaRPr sz="1400" dirty="0">
                        <a:latin typeface="Catamaran-SemiBold"/>
                        <a:cs typeface="Catamaran-SemiBold"/>
                      </a:endParaRPr>
                    </a:p>
                  </a:txBody>
                  <a:tcPr marL="0" marR="0" marT="17780" marB="0">
                    <a:lnB w="12700">
                      <a:solidFill>
                        <a:srgbClr val="CCCCCC"/>
                      </a:solidFill>
                      <a:prstDash val="solid"/>
                    </a:lnB>
                  </a:tcPr>
                </a:tc>
                <a:tc>
                  <a:txBody>
                    <a:bodyPr/>
                    <a:lstStyle/>
                    <a:p>
                      <a:pPr marL="82550">
                        <a:lnSpc>
                          <a:spcPct val="100000"/>
                        </a:lnSpc>
                        <a:spcBef>
                          <a:spcPts val="140"/>
                        </a:spcBef>
                      </a:pPr>
                      <a:r>
                        <a:rPr sz="1400" b="1" spc="60" dirty="0">
                          <a:latin typeface="Catamaran-SemiBold"/>
                          <a:cs typeface="Catamaran-SemiBold"/>
                        </a:rPr>
                        <a:t>Founded</a:t>
                      </a:r>
                      <a:endParaRPr sz="1400">
                        <a:latin typeface="Catamaran-SemiBold"/>
                        <a:cs typeface="Catamaran-SemiBold"/>
                      </a:endParaRPr>
                    </a:p>
                  </a:txBody>
                  <a:tcPr marL="0" marR="0" marT="17780" marB="0">
                    <a:lnB w="12700">
                      <a:solidFill>
                        <a:srgbClr val="CCCCCC"/>
                      </a:solidFill>
                      <a:prstDash val="solid"/>
                    </a:lnB>
                  </a:tcPr>
                </a:tc>
                <a:tc>
                  <a:txBody>
                    <a:bodyPr/>
                    <a:lstStyle/>
                    <a:p>
                      <a:pPr marL="160655">
                        <a:lnSpc>
                          <a:spcPct val="100000"/>
                        </a:lnSpc>
                        <a:spcBef>
                          <a:spcPts val="140"/>
                        </a:spcBef>
                      </a:pPr>
                      <a:r>
                        <a:rPr sz="1400" b="1" spc="45" dirty="0">
                          <a:latin typeface="Catamaran-SemiBold"/>
                          <a:cs typeface="Catamaran-SemiBold"/>
                        </a:rPr>
                        <a:t>Origin</a:t>
                      </a:r>
                      <a:endParaRPr sz="1400">
                        <a:latin typeface="Catamaran-SemiBold"/>
                        <a:cs typeface="Catamaran-SemiBold"/>
                      </a:endParaRPr>
                    </a:p>
                  </a:txBody>
                  <a:tcPr marL="0" marR="0" marT="17780" marB="0">
                    <a:lnB w="12700">
                      <a:solidFill>
                        <a:srgbClr val="CCCCCC"/>
                      </a:solidFill>
                      <a:prstDash val="solid"/>
                    </a:lnB>
                  </a:tcPr>
                </a:tc>
                <a:tc>
                  <a:txBody>
                    <a:bodyPr/>
                    <a:lstStyle/>
                    <a:p>
                      <a:pPr marL="220345">
                        <a:lnSpc>
                          <a:spcPct val="100000"/>
                        </a:lnSpc>
                        <a:spcBef>
                          <a:spcPts val="140"/>
                        </a:spcBef>
                      </a:pPr>
                      <a:r>
                        <a:rPr lang="en-US" sz="1400" b="1" spc="55" dirty="0">
                          <a:latin typeface="Catamaran-SemiBold"/>
                          <a:cs typeface="Catamaran-SemiBold"/>
                        </a:rPr>
                        <a:t>Features</a:t>
                      </a:r>
                      <a:endParaRPr sz="1400" dirty="0">
                        <a:latin typeface="Catamaran-SemiBold"/>
                        <a:cs typeface="Catamaran-SemiBold"/>
                      </a:endParaRPr>
                    </a:p>
                  </a:txBody>
                  <a:tcPr marL="0" marR="0" marT="17780" marB="0">
                    <a:lnB w="12700">
                      <a:solidFill>
                        <a:srgbClr val="CCCCCC"/>
                      </a:solidFill>
                      <a:prstDash val="solid"/>
                    </a:lnB>
                  </a:tcPr>
                </a:tc>
                <a:tc>
                  <a:txBody>
                    <a:bodyPr/>
                    <a:lstStyle/>
                    <a:p>
                      <a:pPr marL="408940">
                        <a:lnSpc>
                          <a:spcPct val="100000"/>
                        </a:lnSpc>
                        <a:spcBef>
                          <a:spcPts val="140"/>
                        </a:spcBef>
                      </a:pPr>
                      <a:r>
                        <a:rPr sz="1400" b="1" spc="65" dirty="0">
                          <a:latin typeface="Catamaran-SemiBold"/>
                          <a:cs typeface="Catamaran-SemiBold"/>
                        </a:rPr>
                        <a:t>What</a:t>
                      </a:r>
                      <a:r>
                        <a:rPr sz="1400" b="1" spc="5" dirty="0">
                          <a:latin typeface="Catamaran-SemiBold"/>
                          <a:cs typeface="Catamaran-SemiBold"/>
                        </a:rPr>
                        <a:t> </a:t>
                      </a:r>
                      <a:r>
                        <a:rPr sz="1400" b="1" spc="45" dirty="0">
                          <a:latin typeface="Catamaran-SemiBold"/>
                          <a:cs typeface="Catamaran-SemiBold"/>
                        </a:rPr>
                        <a:t>sets</a:t>
                      </a:r>
                      <a:r>
                        <a:rPr sz="1400" b="1" spc="10" dirty="0">
                          <a:latin typeface="Catamaran-SemiBold"/>
                          <a:cs typeface="Catamaran-SemiBold"/>
                        </a:rPr>
                        <a:t> </a:t>
                      </a:r>
                      <a:r>
                        <a:rPr sz="1400" b="1" spc="55" dirty="0">
                          <a:latin typeface="Catamaran-SemiBold"/>
                          <a:cs typeface="Catamaran-SemiBold"/>
                        </a:rPr>
                        <a:t>Nui</a:t>
                      </a:r>
                      <a:r>
                        <a:rPr sz="1400" b="1" spc="5" dirty="0">
                          <a:latin typeface="Catamaran-SemiBold"/>
                          <a:cs typeface="Catamaran-SemiBold"/>
                        </a:rPr>
                        <a:t> </a:t>
                      </a:r>
                      <a:r>
                        <a:rPr sz="1400" b="1" spc="50" dirty="0">
                          <a:latin typeface="Catamaran-SemiBold"/>
                          <a:cs typeface="Catamaran-SemiBold"/>
                        </a:rPr>
                        <a:t>apart</a:t>
                      </a:r>
                      <a:r>
                        <a:rPr lang="en-US" sz="1400" b="1" spc="50" dirty="0">
                          <a:latin typeface="Catamaran-SemiBold"/>
                          <a:cs typeface="Catamaran-SemiBold"/>
                        </a:rPr>
                        <a:t> – our unique value proposition</a:t>
                      </a:r>
                      <a:endParaRPr sz="1400" dirty="0">
                        <a:latin typeface="Catamaran-SemiBold"/>
                        <a:cs typeface="Catamaran-SemiBold"/>
                      </a:endParaRPr>
                    </a:p>
                  </a:txBody>
                  <a:tcPr marL="0" marR="0" marT="17780" marB="0">
                    <a:lnB w="12700">
                      <a:solidFill>
                        <a:srgbClr val="CCCCCC"/>
                      </a:solidFill>
                      <a:prstDash val="solid"/>
                    </a:lnB>
                  </a:tcPr>
                </a:tc>
                <a:extLst>
                  <a:ext uri="{0D108BD9-81ED-4DB2-BD59-A6C34878D82A}">
                    <a16:rowId xmlns:a16="http://schemas.microsoft.com/office/drawing/2014/main" val="10000"/>
                  </a:ext>
                </a:extLst>
              </a:tr>
              <a:tr h="1221105">
                <a:tc>
                  <a:txBody>
                    <a:bodyPr/>
                    <a:lstStyle/>
                    <a:p>
                      <a:pPr>
                        <a:lnSpc>
                          <a:spcPct val="100000"/>
                        </a:lnSpc>
                        <a:spcBef>
                          <a:spcPts val="1305"/>
                        </a:spcBef>
                        <a:tabLst>
                          <a:tab pos="467995" algn="l"/>
                        </a:tabLst>
                      </a:pPr>
                      <a:r>
                        <a:rPr sz="1200" spc="20" dirty="0">
                          <a:solidFill>
                            <a:srgbClr val="666666"/>
                          </a:solidFill>
                          <a:latin typeface="Catamaran"/>
                          <a:cs typeface="Catamaran"/>
                        </a:rPr>
                        <a:t>1.	</a:t>
                      </a:r>
                      <a:endParaRPr sz="1200" dirty="0">
                        <a:latin typeface="Catamaran"/>
                        <a:cs typeface="Catamaran"/>
                      </a:endParaRPr>
                    </a:p>
                  </a:txBody>
                  <a:tcPr marL="0" marR="0" marT="165735" marB="0">
                    <a:lnT w="12700">
                      <a:solidFill>
                        <a:srgbClr val="CCCCCC"/>
                      </a:solidFill>
                      <a:prstDash val="solid"/>
                    </a:lnT>
                    <a:lnB w="12700">
                      <a:solidFill>
                        <a:srgbClr val="CCCCCC"/>
                      </a:solidFill>
                      <a:prstDash val="solid"/>
                    </a:lnB>
                  </a:tcPr>
                </a:tc>
                <a:tc>
                  <a:txBody>
                    <a:bodyPr/>
                    <a:lstStyle/>
                    <a:p>
                      <a:pPr marL="82550">
                        <a:lnSpc>
                          <a:spcPct val="100000"/>
                        </a:lnSpc>
                        <a:spcBef>
                          <a:spcPts val="1305"/>
                        </a:spcBef>
                      </a:pPr>
                      <a:r>
                        <a:rPr sz="1200" spc="45" dirty="0">
                          <a:solidFill>
                            <a:srgbClr val="666666"/>
                          </a:solidFill>
                          <a:latin typeface="Catamaran"/>
                          <a:cs typeface="Catamaran"/>
                        </a:rPr>
                        <a:t>2015</a:t>
                      </a:r>
                      <a:endParaRPr sz="1200" dirty="0">
                        <a:latin typeface="Catamaran"/>
                        <a:cs typeface="Catamaran"/>
                      </a:endParaRPr>
                    </a:p>
                  </a:txBody>
                  <a:tcPr marL="0" marR="0" marT="165735" marB="0">
                    <a:lnT w="12700">
                      <a:solidFill>
                        <a:srgbClr val="CCCCCC"/>
                      </a:solidFill>
                      <a:prstDash val="solid"/>
                    </a:lnT>
                    <a:lnB w="12700">
                      <a:solidFill>
                        <a:srgbClr val="CCCCCC"/>
                      </a:solidFill>
                      <a:prstDash val="solid"/>
                    </a:lnB>
                  </a:tcPr>
                </a:tc>
                <a:tc>
                  <a:txBody>
                    <a:bodyPr/>
                    <a:lstStyle/>
                    <a:p>
                      <a:pPr marL="160655">
                        <a:lnSpc>
                          <a:spcPct val="100000"/>
                        </a:lnSpc>
                        <a:spcBef>
                          <a:spcPts val="1305"/>
                        </a:spcBef>
                      </a:pPr>
                      <a:r>
                        <a:rPr sz="1200" spc="45" dirty="0">
                          <a:solidFill>
                            <a:srgbClr val="666666"/>
                          </a:solidFill>
                          <a:latin typeface="Catamaran"/>
                          <a:cs typeface="Catamaran"/>
                        </a:rPr>
                        <a:t>South</a:t>
                      </a:r>
                      <a:r>
                        <a:rPr sz="1200" spc="-15" dirty="0">
                          <a:solidFill>
                            <a:srgbClr val="666666"/>
                          </a:solidFill>
                          <a:latin typeface="Catamaran"/>
                          <a:cs typeface="Catamaran"/>
                        </a:rPr>
                        <a:t> </a:t>
                      </a:r>
                      <a:r>
                        <a:rPr sz="1200" spc="45" dirty="0">
                          <a:solidFill>
                            <a:srgbClr val="666666"/>
                          </a:solidFill>
                          <a:latin typeface="Catamaran"/>
                          <a:cs typeface="Catamaran"/>
                        </a:rPr>
                        <a:t>Korea</a:t>
                      </a:r>
                      <a:endParaRPr sz="1200">
                        <a:latin typeface="Catamaran"/>
                        <a:cs typeface="Catamaran"/>
                      </a:endParaRPr>
                    </a:p>
                  </a:txBody>
                  <a:tcPr marL="0" marR="0" marT="165735" marB="0">
                    <a:lnT w="12700">
                      <a:solidFill>
                        <a:srgbClr val="CCCCCC"/>
                      </a:solidFill>
                      <a:prstDash val="solid"/>
                    </a:lnT>
                    <a:lnB w="12700">
                      <a:solidFill>
                        <a:srgbClr val="CCCCCC"/>
                      </a:solidFill>
                      <a:prstDash val="solid"/>
                    </a:lnB>
                  </a:tcPr>
                </a:tc>
                <a:tc>
                  <a:txBody>
                    <a:bodyPr/>
                    <a:lstStyle/>
                    <a:p>
                      <a:pPr marL="220345">
                        <a:lnSpc>
                          <a:spcPct val="100000"/>
                        </a:lnSpc>
                        <a:spcBef>
                          <a:spcPts val="1305"/>
                        </a:spcBef>
                      </a:pPr>
                      <a:r>
                        <a:rPr sz="1200" spc="35" dirty="0">
                          <a:solidFill>
                            <a:srgbClr val="666666"/>
                          </a:solidFill>
                          <a:latin typeface="Catamaran"/>
                          <a:cs typeface="Catamaran"/>
                        </a:rPr>
                        <a:t>Digital</a:t>
                      </a:r>
                      <a:r>
                        <a:rPr sz="1200" spc="-10" dirty="0">
                          <a:solidFill>
                            <a:srgbClr val="666666"/>
                          </a:solidFill>
                          <a:latin typeface="Catamaran"/>
                          <a:cs typeface="Catamaran"/>
                        </a:rPr>
                        <a:t> </a:t>
                      </a:r>
                      <a:r>
                        <a:rPr sz="1200" spc="40" dirty="0">
                          <a:solidFill>
                            <a:srgbClr val="666666"/>
                          </a:solidFill>
                          <a:latin typeface="Catamaran"/>
                          <a:cs typeface="Catamaran"/>
                        </a:rPr>
                        <a:t>platform</a:t>
                      </a:r>
                      <a:endParaRPr sz="1200" dirty="0">
                        <a:latin typeface="Catamaran"/>
                        <a:cs typeface="Catamaran"/>
                      </a:endParaRPr>
                    </a:p>
                    <a:p>
                      <a:pPr marL="220345" marR="329565">
                        <a:lnSpc>
                          <a:spcPct val="104200"/>
                        </a:lnSpc>
                      </a:pPr>
                      <a:r>
                        <a:rPr sz="1200" spc="45" dirty="0">
                          <a:solidFill>
                            <a:srgbClr val="666666"/>
                          </a:solidFill>
                          <a:latin typeface="Catamaran"/>
                          <a:cs typeface="Catamaran"/>
                        </a:rPr>
                        <a:t>Technology</a:t>
                      </a:r>
                      <a:r>
                        <a:rPr sz="1200" spc="20" dirty="0">
                          <a:solidFill>
                            <a:srgbClr val="666666"/>
                          </a:solidFill>
                          <a:latin typeface="Catamaran"/>
                          <a:cs typeface="Catamaran"/>
                        </a:rPr>
                        <a:t> </a:t>
                      </a:r>
                      <a:r>
                        <a:rPr sz="1200" spc="40" dirty="0">
                          <a:solidFill>
                            <a:srgbClr val="666666"/>
                          </a:solidFill>
                          <a:latin typeface="Catamaran"/>
                          <a:cs typeface="Catamaran"/>
                        </a:rPr>
                        <a:t>plus</a:t>
                      </a:r>
                      <a:r>
                        <a:rPr sz="1200" spc="20" dirty="0">
                          <a:solidFill>
                            <a:srgbClr val="666666"/>
                          </a:solidFill>
                          <a:latin typeface="Catamaran"/>
                          <a:cs typeface="Catamaran"/>
                        </a:rPr>
                        <a:t> </a:t>
                      </a:r>
                      <a:r>
                        <a:rPr sz="1200" spc="55" dirty="0">
                          <a:solidFill>
                            <a:srgbClr val="666666"/>
                          </a:solidFill>
                          <a:latin typeface="Catamaran"/>
                          <a:cs typeface="Catamaran"/>
                        </a:rPr>
                        <a:t>human</a:t>
                      </a:r>
                      <a:r>
                        <a:rPr sz="1200" spc="25" dirty="0">
                          <a:solidFill>
                            <a:srgbClr val="666666"/>
                          </a:solidFill>
                          <a:latin typeface="Catamaran"/>
                          <a:cs typeface="Catamaran"/>
                        </a:rPr>
                        <a:t> </a:t>
                      </a:r>
                      <a:r>
                        <a:rPr sz="1200" spc="45" dirty="0">
                          <a:solidFill>
                            <a:srgbClr val="666666"/>
                          </a:solidFill>
                          <a:latin typeface="Catamaran"/>
                          <a:cs typeface="Catamaran"/>
                        </a:rPr>
                        <a:t>network</a:t>
                      </a:r>
                      <a:r>
                        <a:rPr sz="1200" spc="20" dirty="0">
                          <a:solidFill>
                            <a:srgbClr val="666666"/>
                          </a:solidFill>
                          <a:latin typeface="Catamaran"/>
                          <a:cs typeface="Catamaran"/>
                        </a:rPr>
                        <a:t> </a:t>
                      </a:r>
                      <a:r>
                        <a:rPr sz="1200" spc="40" dirty="0">
                          <a:solidFill>
                            <a:srgbClr val="666666"/>
                          </a:solidFill>
                          <a:latin typeface="Catamaran"/>
                          <a:cs typeface="Catamaran"/>
                        </a:rPr>
                        <a:t>connecting</a:t>
                      </a:r>
                      <a:r>
                        <a:rPr sz="1200" spc="25" dirty="0">
                          <a:solidFill>
                            <a:srgbClr val="666666"/>
                          </a:solidFill>
                          <a:latin typeface="Catamaran"/>
                          <a:cs typeface="Catamaran"/>
                        </a:rPr>
                        <a:t> </a:t>
                      </a:r>
                      <a:r>
                        <a:rPr sz="1200" spc="40" dirty="0">
                          <a:solidFill>
                            <a:srgbClr val="666666"/>
                          </a:solidFill>
                          <a:latin typeface="Catamaran"/>
                          <a:cs typeface="Catamaran"/>
                        </a:rPr>
                        <a:t>buyers </a:t>
                      </a:r>
                      <a:r>
                        <a:rPr sz="1200" spc="-265" dirty="0">
                          <a:solidFill>
                            <a:srgbClr val="666666"/>
                          </a:solidFill>
                          <a:latin typeface="Catamaran"/>
                          <a:cs typeface="Catamaran"/>
                        </a:rPr>
                        <a:t> </a:t>
                      </a:r>
                      <a:r>
                        <a:rPr sz="1200" spc="45" dirty="0">
                          <a:solidFill>
                            <a:srgbClr val="666666"/>
                          </a:solidFill>
                          <a:latin typeface="Catamaran"/>
                          <a:cs typeface="Catamaran"/>
                        </a:rPr>
                        <a:t>and</a:t>
                      </a:r>
                      <a:r>
                        <a:rPr sz="1200" spc="15" dirty="0">
                          <a:solidFill>
                            <a:srgbClr val="666666"/>
                          </a:solidFill>
                          <a:latin typeface="Catamaran"/>
                          <a:cs typeface="Catamaran"/>
                        </a:rPr>
                        <a:t> </a:t>
                      </a:r>
                      <a:r>
                        <a:rPr sz="1200" spc="35" dirty="0">
                          <a:solidFill>
                            <a:srgbClr val="666666"/>
                          </a:solidFill>
                          <a:latin typeface="Catamaran"/>
                          <a:cs typeface="Catamaran"/>
                        </a:rPr>
                        <a:t>sellers</a:t>
                      </a:r>
                      <a:r>
                        <a:rPr sz="1200" spc="20" dirty="0">
                          <a:solidFill>
                            <a:srgbClr val="666666"/>
                          </a:solidFill>
                          <a:latin typeface="Catamaran"/>
                          <a:cs typeface="Catamaran"/>
                        </a:rPr>
                        <a:t> </a:t>
                      </a:r>
                      <a:r>
                        <a:rPr sz="1200" spc="35" dirty="0">
                          <a:solidFill>
                            <a:srgbClr val="666666"/>
                          </a:solidFill>
                          <a:latin typeface="Catamaran"/>
                          <a:cs typeface="Catamaran"/>
                        </a:rPr>
                        <a:t>globally</a:t>
                      </a:r>
                      <a:endParaRPr sz="1200" dirty="0">
                        <a:latin typeface="Catamaran"/>
                        <a:cs typeface="Catamaran"/>
                      </a:endParaRPr>
                    </a:p>
                    <a:p>
                      <a:pPr marL="220345" marR="595630">
                        <a:lnSpc>
                          <a:spcPct val="104200"/>
                        </a:lnSpc>
                      </a:pPr>
                      <a:r>
                        <a:rPr sz="1200" spc="45" dirty="0">
                          <a:solidFill>
                            <a:srgbClr val="666666"/>
                          </a:solidFill>
                          <a:latin typeface="Catamaran"/>
                          <a:cs typeface="Catamaran"/>
                        </a:rPr>
                        <a:t>Help</a:t>
                      </a:r>
                      <a:r>
                        <a:rPr sz="1200" spc="10" dirty="0">
                          <a:solidFill>
                            <a:srgbClr val="666666"/>
                          </a:solidFill>
                          <a:latin typeface="Catamaran"/>
                          <a:cs typeface="Catamaran"/>
                        </a:rPr>
                        <a:t> </a:t>
                      </a:r>
                      <a:r>
                        <a:rPr sz="1200" spc="40" dirty="0">
                          <a:solidFill>
                            <a:srgbClr val="666666"/>
                          </a:solidFill>
                          <a:latin typeface="Catamaran"/>
                          <a:cs typeface="Catamaran"/>
                        </a:rPr>
                        <a:t>importers</a:t>
                      </a:r>
                      <a:r>
                        <a:rPr sz="1200" spc="15" dirty="0">
                          <a:solidFill>
                            <a:srgbClr val="666666"/>
                          </a:solidFill>
                          <a:latin typeface="Catamaran"/>
                          <a:cs typeface="Catamaran"/>
                        </a:rPr>
                        <a:t> </a:t>
                      </a:r>
                      <a:r>
                        <a:rPr sz="1200" spc="45" dirty="0">
                          <a:solidFill>
                            <a:srgbClr val="666666"/>
                          </a:solidFill>
                          <a:latin typeface="Catamaran"/>
                          <a:cs typeface="Catamaran"/>
                        </a:rPr>
                        <a:t>and</a:t>
                      </a:r>
                      <a:r>
                        <a:rPr sz="1200" spc="15" dirty="0">
                          <a:solidFill>
                            <a:srgbClr val="666666"/>
                          </a:solidFill>
                          <a:latin typeface="Catamaran"/>
                          <a:cs typeface="Catamaran"/>
                        </a:rPr>
                        <a:t> </a:t>
                      </a:r>
                      <a:r>
                        <a:rPr sz="1200" spc="40" dirty="0">
                          <a:solidFill>
                            <a:srgbClr val="666666"/>
                          </a:solidFill>
                          <a:latin typeface="Catamaran"/>
                          <a:cs typeface="Catamaran"/>
                        </a:rPr>
                        <a:t>exporters</a:t>
                      </a:r>
                      <a:r>
                        <a:rPr sz="1200" spc="15" dirty="0">
                          <a:solidFill>
                            <a:srgbClr val="666666"/>
                          </a:solidFill>
                          <a:latin typeface="Catamaran"/>
                          <a:cs typeface="Catamaran"/>
                        </a:rPr>
                        <a:t> </a:t>
                      </a:r>
                      <a:r>
                        <a:rPr sz="1200" spc="45" dirty="0">
                          <a:solidFill>
                            <a:srgbClr val="666666"/>
                          </a:solidFill>
                          <a:latin typeface="Catamaran"/>
                          <a:cs typeface="Catamaran"/>
                        </a:rPr>
                        <a:t>understand</a:t>
                      </a:r>
                      <a:r>
                        <a:rPr sz="1200" spc="15" dirty="0">
                          <a:solidFill>
                            <a:srgbClr val="666666"/>
                          </a:solidFill>
                          <a:latin typeface="Catamaran"/>
                          <a:cs typeface="Catamaran"/>
                        </a:rPr>
                        <a:t> </a:t>
                      </a:r>
                      <a:r>
                        <a:rPr sz="1200" spc="40" dirty="0">
                          <a:solidFill>
                            <a:srgbClr val="666666"/>
                          </a:solidFill>
                          <a:latin typeface="Catamaran"/>
                          <a:cs typeface="Catamaran"/>
                        </a:rPr>
                        <a:t>global </a:t>
                      </a:r>
                      <a:r>
                        <a:rPr sz="1200" spc="-265" dirty="0">
                          <a:solidFill>
                            <a:srgbClr val="666666"/>
                          </a:solidFill>
                          <a:latin typeface="Catamaran"/>
                          <a:cs typeface="Catamaran"/>
                        </a:rPr>
                        <a:t> </a:t>
                      </a:r>
                      <a:r>
                        <a:rPr sz="1200" spc="45" dirty="0">
                          <a:solidFill>
                            <a:srgbClr val="666666"/>
                          </a:solidFill>
                          <a:latin typeface="Catamaran"/>
                          <a:cs typeface="Catamaran"/>
                        </a:rPr>
                        <a:t>market</a:t>
                      </a:r>
                      <a:r>
                        <a:rPr sz="1200" spc="15" dirty="0">
                          <a:solidFill>
                            <a:srgbClr val="666666"/>
                          </a:solidFill>
                          <a:latin typeface="Catamaran"/>
                          <a:cs typeface="Catamaran"/>
                        </a:rPr>
                        <a:t> </a:t>
                      </a:r>
                      <a:r>
                        <a:rPr sz="1200" spc="40" dirty="0">
                          <a:solidFill>
                            <a:srgbClr val="666666"/>
                          </a:solidFill>
                          <a:latin typeface="Catamaran"/>
                          <a:cs typeface="Catamaran"/>
                        </a:rPr>
                        <a:t>of</a:t>
                      </a:r>
                      <a:r>
                        <a:rPr sz="1200" spc="20" dirty="0">
                          <a:solidFill>
                            <a:srgbClr val="666666"/>
                          </a:solidFill>
                          <a:latin typeface="Catamaran"/>
                          <a:cs typeface="Catamaran"/>
                        </a:rPr>
                        <a:t> </a:t>
                      </a:r>
                      <a:r>
                        <a:rPr lang="en-NZ" sz="1200" spc="45" dirty="0">
                          <a:solidFill>
                            <a:srgbClr val="666666"/>
                          </a:solidFill>
                          <a:latin typeface="Catamaran"/>
                          <a:cs typeface="Catamaran"/>
                        </a:rPr>
                        <a:t>food</a:t>
                      </a:r>
                      <a:r>
                        <a:rPr sz="1200" spc="20" dirty="0">
                          <a:solidFill>
                            <a:srgbClr val="666666"/>
                          </a:solidFill>
                          <a:latin typeface="Catamaran"/>
                          <a:cs typeface="Catamaran"/>
                        </a:rPr>
                        <a:t> </a:t>
                      </a:r>
                      <a:r>
                        <a:rPr sz="1200" spc="45" dirty="0">
                          <a:solidFill>
                            <a:srgbClr val="666666"/>
                          </a:solidFill>
                          <a:latin typeface="Catamaran"/>
                          <a:cs typeface="Catamaran"/>
                        </a:rPr>
                        <a:t>and</a:t>
                      </a:r>
                      <a:r>
                        <a:rPr sz="1200" spc="20" dirty="0">
                          <a:solidFill>
                            <a:srgbClr val="666666"/>
                          </a:solidFill>
                          <a:latin typeface="Catamaran"/>
                          <a:cs typeface="Catamaran"/>
                        </a:rPr>
                        <a:t> </a:t>
                      </a:r>
                      <a:r>
                        <a:rPr sz="1200" spc="35" dirty="0">
                          <a:solidFill>
                            <a:srgbClr val="666666"/>
                          </a:solidFill>
                          <a:latin typeface="Catamaran"/>
                          <a:cs typeface="Catamaran"/>
                        </a:rPr>
                        <a:t>agri</a:t>
                      </a:r>
                      <a:endParaRPr sz="1200" dirty="0">
                        <a:latin typeface="Catamaran"/>
                        <a:cs typeface="Catamaran"/>
                      </a:endParaRPr>
                    </a:p>
                  </a:txBody>
                  <a:tcPr marL="0" marR="0" marT="165735" marB="0">
                    <a:lnT w="12700">
                      <a:solidFill>
                        <a:srgbClr val="CCCCCC"/>
                      </a:solidFill>
                      <a:prstDash val="solid"/>
                    </a:lnT>
                    <a:lnB w="12700">
                      <a:solidFill>
                        <a:srgbClr val="CCCCCC"/>
                      </a:solidFill>
                      <a:prstDash val="solid"/>
                    </a:lnB>
                  </a:tcPr>
                </a:tc>
                <a:tc>
                  <a:txBody>
                    <a:bodyPr/>
                    <a:lstStyle/>
                    <a:p>
                      <a:pPr marL="408305" marR="40005">
                        <a:lnSpc>
                          <a:spcPct val="104200"/>
                        </a:lnSpc>
                        <a:spcBef>
                          <a:spcPts val="1245"/>
                        </a:spcBef>
                      </a:pPr>
                      <a:r>
                        <a:rPr sz="1200" spc="35" dirty="0">
                          <a:solidFill>
                            <a:srgbClr val="666666"/>
                          </a:solidFill>
                          <a:latin typeface="Catamaran"/>
                          <a:cs typeface="Catamaran"/>
                        </a:rPr>
                        <a:t>Ability</a:t>
                      </a:r>
                      <a:r>
                        <a:rPr sz="1200" spc="50" dirty="0">
                          <a:solidFill>
                            <a:srgbClr val="666666"/>
                          </a:solidFill>
                          <a:latin typeface="Catamaran"/>
                          <a:cs typeface="Catamaran"/>
                        </a:rPr>
                        <a:t> </a:t>
                      </a:r>
                      <a:r>
                        <a:rPr sz="1200" spc="40" dirty="0">
                          <a:solidFill>
                            <a:srgbClr val="666666"/>
                          </a:solidFill>
                          <a:latin typeface="Catamaran"/>
                          <a:cs typeface="Catamaran"/>
                        </a:rPr>
                        <a:t>to</a:t>
                      </a:r>
                      <a:r>
                        <a:rPr sz="1200" spc="55" dirty="0">
                          <a:solidFill>
                            <a:srgbClr val="666666"/>
                          </a:solidFill>
                          <a:latin typeface="Catamaran"/>
                          <a:cs typeface="Catamaran"/>
                        </a:rPr>
                        <a:t> </a:t>
                      </a:r>
                      <a:r>
                        <a:rPr sz="1200" spc="40" dirty="0">
                          <a:solidFill>
                            <a:srgbClr val="666666"/>
                          </a:solidFill>
                          <a:latin typeface="Catamaran"/>
                          <a:cs typeface="Catamaran"/>
                        </a:rPr>
                        <a:t>seemlessly</a:t>
                      </a:r>
                      <a:r>
                        <a:rPr sz="1200" spc="55" dirty="0">
                          <a:solidFill>
                            <a:srgbClr val="666666"/>
                          </a:solidFill>
                          <a:latin typeface="Catamaran"/>
                          <a:cs typeface="Catamaran"/>
                        </a:rPr>
                        <a:t> make</a:t>
                      </a:r>
                      <a:r>
                        <a:rPr sz="1200" spc="50" dirty="0">
                          <a:solidFill>
                            <a:srgbClr val="666666"/>
                          </a:solidFill>
                          <a:latin typeface="Catamaran"/>
                          <a:cs typeface="Catamaran"/>
                        </a:rPr>
                        <a:t> </a:t>
                      </a:r>
                      <a:r>
                        <a:rPr sz="1200" spc="40" dirty="0">
                          <a:solidFill>
                            <a:srgbClr val="666666"/>
                          </a:solidFill>
                          <a:latin typeface="Catamaran"/>
                          <a:cs typeface="Catamaran"/>
                        </a:rPr>
                        <a:t>the</a:t>
                      </a:r>
                      <a:r>
                        <a:rPr sz="1200" spc="55" dirty="0">
                          <a:solidFill>
                            <a:srgbClr val="666666"/>
                          </a:solidFill>
                          <a:latin typeface="Catamaran"/>
                          <a:cs typeface="Catamaran"/>
                        </a:rPr>
                        <a:t> </a:t>
                      </a:r>
                      <a:r>
                        <a:rPr sz="1200" spc="40" dirty="0">
                          <a:solidFill>
                            <a:srgbClr val="666666"/>
                          </a:solidFill>
                          <a:latin typeface="Catamaran"/>
                          <a:cs typeface="Catamaran"/>
                        </a:rPr>
                        <a:t>platform</a:t>
                      </a:r>
                      <a:r>
                        <a:rPr sz="1200" spc="55" dirty="0">
                          <a:solidFill>
                            <a:srgbClr val="666666"/>
                          </a:solidFill>
                          <a:latin typeface="Catamaran"/>
                          <a:cs typeface="Catamaran"/>
                        </a:rPr>
                        <a:t> </a:t>
                      </a:r>
                      <a:r>
                        <a:rPr sz="1200" spc="40" dirty="0">
                          <a:solidFill>
                            <a:srgbClr val="666666"/>
                          </a:solidFill>
                          <a:latin typeface="Catamaran"/>
                          <a:cs typeface="Catamaran"/>
                        </a:rPr>
                        <a:t>look</a:t>
                      </a:r>
                      <a:r>
                        <a:rPr sz="1200" spc="50" dirty="0">
                          <a:solidFill>
                            <a:srgbClr val="666666"/>
                          </a:solidFill>
                          <a:latin typeface="Catamaran"/>
                          <a:cs typeface="Catamaran"/>
                        </a:rPr>
                        <a:t> </a:t>
                      </a:r>
                      <a:r>
                        <a:rPr sz="1200" spc="45" dirty="0">
                          <a:solidFill>
                            <a:srgbClr val="666666"/>
                          </a:solidFill>
                          <a:latin typeface="Catamaran"/>
                          <a:cs typeface="Catamaran"/>
                        </a:rPr>
                        <a:t>and</a:t>
                      </a:r>
                      <a:r>
                        <a:rPr sz="1200" spc="55" dirty="0">
                          <a:solidFill>
                            <a:srgbClr val="666666"/>
                          </a:solidFill>
                          <a:latin typeface="Catamaran"/>
                          <a:cs typeface="Catamaran"/>
                        </a:rPr>
                        <a:t> </a:t>
                      </a:r>
                      <a:r>
                        <a:rPr sz="1200" spc="35" dirty="0">
                          <a:solidFill>
                            <a:srgbClr val="666666"/>
                          </a:solidFill>
                          <a:latin typeface="Catamaran"/>
                          <a:cs typeface="Catamaran"/>
                        </a:rPr>
                        <a:t>feel </a:t>
                      </a:r>
                      <a:r>
                        <a:rPr sz="1200" spc="40" dirty="0">
                          <a:solidFill>
                            <a:srgbClr val="666666"/>
                          </a:solidFill>
                          <a:latin typeface="Catamaran"/>
                          <a:cs typeface="Catamaran"/>
                        </a:rPr>
                        <a:t> </a:t>
                      </a:r>
                      <a:r>
                        <a:rPr sz="1200" spc="25" dirty="0">
                          <a:solidFill>
                            <a:srgbClr val="666666"/>
                          </a:solidFill>
                          <a:latin typeface="Catamaran"/>
                          <a:cs typeface="Catamaran"/>
                        </a:rPr>
                        <a:t>it</a:t>
                      </a:r>
                      <a:r>
                        <a:rPr sz="1200" spc="20" dirty="0">
                          <a:solidFill>
                            <a:srgbClr val="666666"/>
                          </a:solidFill>
                          <a:latin typeface="Catamaran"/>
                          <a:cs typeface="Catamaran"/>
                        </a:rPr>
                        <a:t> </a:t>
                      </a:r>
                      <a:r>
                        <a:rPr sz="1200" spc="45" dirty="0">
                          <a:solidFill>
                            <a:srgbClr val="666666"/>
                          </a:solidFill>
                          <a:latin typeface="Catamaran"/>
                          <a:cs typeface="Catamaran"/>
                        </a:rPr>
                        <a:t>belongs</a:t>
                      </a:r>
                      <a:r>
                        <a:rPr sz="1200" spc="25" dirty="0">
                          <a:solidFill>
                            <a:srgbClr val="666666"/>
                          </a:solidFill>
                          <a:latin typeface="Catamaran"/>
                          <a:cs typeface="Catamaran"/>
                        </a:rPr>
                        <a:t> </a:t>
                      </a:r>
                      <a:r>
                        <a:rPr sz="1200" spc="40" dirty="0">
                          <a:solidFill>
                            <a:srgbClr val="666666"/>
                          </a:solidFill>
                          <a:latin typeface="Catamaran"/>
                          <a:cs typeface="Catamaran"/>
                        </a:rPr>
                        <a:t>to</a:t>
                      </a:r>
                      <a:r>
                        <a:rPr sz="1200" spc="20" dirty="0">
                          <a:solidFill>
                            <a:srgbClr val="666666"/>
                          </a:solidFill>
                          <a:latin typeface="Catamaran"/>
                          <a:cs typeface="Catamaran"/>
                        </a:rPr>
                        <a:t> </a:t>
                      </a:r>
                      <a:r>
                        <a:rPr sz="1200" spc="40" dirty="0">
                          <a:solidFill>
                            <a:srgbClr val="666666"/>
                          </a:solidFill>
                          <a:latin typeface="Catamaran"/>
                          <a:cs typeface="Catamaran"/>
                        </a:rPr>
                        <a:t>our</a:t>
                      </a:r>
                      <a:r>
                        <a:rPr sz="1200" spc="25" dirty="0">
                          <a:solidFill>
                            <a:srgbClr val="666666"/>
                          </a:solidFill>
                          <a:latin typeface="Catamaran"/>
                          <a:cs typeface="Catamaran"/>
                        </a:rPr>
                        <a:t> </a:t>
                      </a:r>
                      <a:r>
                        <a:rPr sz="1200" spc="45" dirty="0">
                          <a:solidFill>
                            <a:srgbClr val="666666"/>
                          </a:solidFill>
                          <a:latin typeface="Catamaran"/>
                          <a:cs typeface="Catamaran"/>
                        </a:rPr>
                        <a:t>customer</a:t>
                      </a:r>
                      <a:r>
                        <a:rPr sz="1200" spc="25" dirty="0">
                          <a:solidFill>
                            <a:srgbClr val="666666"/>
                          </a:solidFill>
                          <a:latin typeface="Catamaran"/>
                          <a:cs typeface="Catamaran"/>
                        </a:rPr>
                        <a:t> </a:t>
                      </a:r>
                      <a:r>
                        <a:rPr sz="1200" spc="40" dirty="0">
                          <a:solidFill>
                            <a:srgbClr val="666666"/>
                          </a:solidFill>
                          <a:latin typeface="Catamaran"/>
                          <a:cs typeface="Catamaran"/>
                        </a:rPr>
                        <a:t>(eg</a:t>
                      </a:r>
                      <a:r>
                        <a:rPr sz="1200" spc="20" dirty="0">
                          <a:solidFill>
                            <a:srgbClr val="666666"/>
                          </a:solidFill>
                          <a:latin typeface="Catamaran"/>
                          <a:cs typeface="Catamaran"/>
                        </a:rPr>
                        <a:t> </a:t>
                      </a:r>
                      <a:r>
                        <a:rPr sz="1200" spc="40" dirty="0">
                          <a:solidFill>
                            <a:srgbClr val="666666"/>
                          </a:solidFill>
                          <a:latin typeface="Catamaran"/>
                          <a:cs typeface="Catamaran"/>
                        </a:rPr>
                        <a:t>branding</a:t>
                      </a:r>
                      <a:r>
                        <a:rPr sz="1200" spc="25" dirty="0">
                          <a:solidFill>
                            <a:srgbClr val="666666"/>
                          </a:solidFill>
                          <a:latin typeface="Catamaran"/>
                          <a:cs typeface="Catamaran"/>
                        </a:rPr>
                        <a:t> </a:t>
                      </a:r>
                      <a:r>
                        <a:rPr sz="1200" spc="45" dirty="0">
                          <a:solidFill>
                            <a:srgbClr val="666666"/>
                          </a:solidFill>
                          <a:latin typeface="Catamaran"/>
                          <a:cs typeface="Catamaran"/>
                        </a:rPr>
                        <a:t>and</a:t>
                      </a:r>
                      <a:r>
                        <a:rPr sz="1200" spc="20" dirty="0">
                          <a:solidFill>
                            <a:srgbClr val="666666"/>
                          </a:solidFill>
                          <a:latin typeface="Catamaran"/>
                          <a:cs typeface="Catamaran"/>
                        </a:rPr>
                        <a:t> </a:t>
                      </a:r>
                      <a:r>
                        <a:rPr sz="1200" spc="40" dirty="0">
                          <a:solidFill>
                            <a:srgbClr val="666666"/>
                          </a:solidFill>
                          <a:latin typeface="Catamaran"/>
                          <a:cs typeface="Catamaran"/>
                        </a:rPr>
                        <a:t>language) </a:t>
                      </a:r>
                      <a:r>
                        <a:rPr sz="1200" spc="-260" dirty="0">
                          <a:solidFill>
                            <a:srgbClr val="666666"/>
                          </a:solidFill>
                          <a:latin typeface="Catamaran"/>
                          <a:cs typeface="Catamaran"/>
                        </a:rPr>
                        <a:t> </a:t>
                      </a:r>
                      <a:r>
                        <a:rPr sz="1200" spc="50" dirty="0">
                          <a:solidFill>
                            <a:srgbClr val="666666"/>
                          </a:solidFill>
                          <a:latin typeface="Catamaran"/>
                          <a:cs typeface="Catamaran"/>
                        </a:rPr>
                        <a:t>Our </a:t>
                      </a:r>
                      <a:r>
                        <a:rPr sz="1200" spc="40" dirty="0">
                          <a:solidFill>
                            <a:srgbClr val="666666"/>
                          </a:solidFill>
                          <a:latin typeface="Catamaran"/>
                          <a:cs typeface="Catamaran"/>
                        </a:rPr>
                        <a:t>clean </a:t>
                      </a:r>
                      <a:r>
                        <a:rPr sz="1200" spc="60" dirty="0">
                          <a:solidFill>
                            <a:srgbClr val="666666"/>
                          </a:solidFill>
                          <a:latin typeface="Catamaran"/>
                          <a:cs typeface="Catamaran"/>
                        </a:rPr>
                        <a:t>&amp; </a:t>
                      </a:r>
                      <a:r>
                        <a:rPr sz="1200" spc="35" dirty="0">
                          <a:solidFill>
                            <a:srgbClr val="666666"/>
                          </a:solidFill>
                          <a:latin typeface="Catamaran"/>
                          <a:cs typeface="Catamaran"/>
                        </a:rPr>
                        <a:t>intuitive interface </a:t>
                      </a:r>
                      <a:r>
                        <a:rPr sz="1200" spc="40" dirty="0">
                          <a:solidFill>
                            <a:srgbClr val="666666"/>
                          </a:solidFill>
                          <a:latin typeface="Catamaran"/>
                          <a:cs typeface="Catamaran"/>
                        </a:rPr>
                        <a:t>separates users </a:t>
                      </a:r>
                      <a:r>
                        <a:rPr sz="1200" spc="45" dirty="0">
                          <a:solidFill>
                            <a:srgbClr val="666666"/>
                          </a:solidFill>
                          <a:latin typeface="Catamaran"/>
                          <a:cs typeface="Catamaran"/>
                        </a:rPr>
                        <a:t>from </a:t>
                      </a:r>
                      <a:r>
                        <a:rPr sz="1200" spc="50" dirty="0">
                          <a:solidFill>
                            <a:srgbClr val="666666"/>
                          </a:solidFill>
                          <a:latin typeface="Catamaran"/>
                          <a:cs typeface="Catamaran"/>
                        </a:rPr>
                        <a:t> </a:t>
                      </a:r>
                      <a:r>
                        <a:rPr sz="1200" spc="40" dirty="0">
                          <a:solidFill>
                            <a:srgbClr val="666666"/>
                          </a:solidFill>
                          <a:latin typeface="Catamaran"/>
                          <a:cs typeface="Catamaran"/>
                        </a:rPr>
                        <a:t>the</a:t>
                      </a:r>
                      <a:r>
                        <a:rPr sz="1200" spc="15" dirty="0">
                          <a:solidFill>
                            <a:srgbClr val="666666"/>
                          </a:solidFill>
                          <a:latin typeface="Catamaran"/>
                          <a:cs typeface="Catamaran"/>
                        </a:rPr>
                        <a:t> </a:t>
                      </a:r>
                      <a:r>
                        <a:rPr sz="1200" spc="40" dirty="0">
                          <a:solidFill>
                            <a:srgbClr val="666666"/>
                          </a:solidFill>
                          <a:latin typeface="Catamaran"/>
                          <a:cs typeface="Catamaran"/>
                        </a:rPr>
                        <a:t>complexity</a:t>
                      </a:r>
                      <a:r>
                        <a:rPr sz="1200" spc="20" dirty="0">
                          <a:solidFill>
                            <a:srgbClr val="666666"/>
                          </a:solidFill>
                          <a:latin typeface="Catamaran"/>
                          <a:cs typeface="Catamaran"/>
                        </a:rPr>
                        <a:t> </a:t>
                      </a:r>
                      <a:r>
                        <a:rPr sz="1200" spc="40" dirty="0">
                          <a:solidFill>
                            <a:srgbClr val="666666"/>
                          </a:solidFill>
                          <a:latin typeface="Catamaran"/>
                          <a:cs typeface="Catamaran"/>
                        </a:rPr>
                        <a:t>of</a:t>
                      </a:r>
                      <a:r>
                        <a:rPr sz="1200" spc="20" dirty="0">
                          <a:solidFill>
                            <a:srgbClr val="666666"/>
                          </a:solidFill>
                          <a:latin typeface="Catamaran"/>
                          <a:cs typeface="Catamaran"/>
                        </a:rPr>
                        <a:t> </a:t>
                      </a:r>
                      <a:r>
                        <a:rPr sz="1200" spc="40" dirty="0">
                          <a:solidFill>
                            <a:srgbClr val="666666"/>
                          </a:solidFill>
                          <a:latin typeface="Catamaran"/>
                          <a:cs typeface="Catamaran"/>
                        </a:rPr>
                        <a:t>trade</a:t>
                      </a:r>
                      <a:endParaRPr sz="1200" dirty="0">
                        <a:latin typeface="Catamaran"/>
                        <a:cs typeface="Catamaran"/>
                      </a:endParaRPr>
                    </a:p>
                    <a:p>
                      <a:pPr marL="408305">
                        <a:lnSpc>
                          <a:spcPct val="100000"/>
                        </a:lnSpc>
                        <a:spcBef>
                          <a:spcPts val="60"/>
                        </a:spcBef>
                      </a:pPr>
                      <a:r>
                        <a:rPr sz="1200" spc="45" dirty="0">
                          <a:solidFill>
                            <a:srgbClr val="666666"/>
                          </a:solidFill>
                          <a:latin typeface="Catamaran"/>
                          <a:cs typeface="Catamaran"/>
                        </a:rPr>
                        <a:t>Tender</a:t>
                      </a:r>
                      <a:r>
                        <a:rPr sz="1200" spc="-15" dirty="0">
                          <a:solidFill>
                            <a:srgbClr val="666666"/>
                          </a:solidFill>
                          <a:latin typeface="Catamaran"/>
                          <a:cs typeface="Catamaran"/>
                        </a:rPr>
                        <a:t> </a:t>
                      </a:r>
                      <a:r>
                        <a:rPr sz="1200" spc="50" dirty="0">
                          <a:solidFill>
                            <a:srgbClr val="666666"/>
                          </a:solidFill>
                          <a:latin typeface="Catamaran"/>
                          <a:cs typeface="Catamaran"/>
                        </a:rPr>
                        <a:t>module</a:t>
                      </a:r>
                      <a:endParaRPr sz="1200" dirty="0">
                        <a:latin typeface="Catamaran"/>
                        <a:cs typeface="Catamaran"/>
                      </a:endParaRPr>
                    </a:p>
                  </a:txBody>
                  <a:tcPr marL="0" marR="0" marT="158115" marB="0">
                    <a:lnT w="12700">
                      <a:solidFill>
                        <a:srgbClr val="CCCCCC"/>
                      </a:solidFill>
                      <a:prstDash val="solid"/>
                    </a:lnT>
                    <a:lnB w="12700">
                      <a:solidFill>
                        <a:srgbClr val="CCCCCC"/>
                      </a:solidFill>
                      <a:prstDash val="solid"/>
                    </a:lnB>
                  </a:tcPr>
                </a:tc>
                <a:extLst>
                  <a:ext uri="{0D108BD9-81ED-4DB2-BD59-A6C34878D82A}">
                    <a16:rowId xmlns:a16="http://schemas.microsoft.com/office/drawing/2014/main" val="10001"/>
                  </a:ext>
                </a:extLst>
              </a:tr>
              <a:tr h="1547495">
                <a:tc>
                  <a:txBody>
                    <a:bodyPr/>
                    <a:lstStyle/>
                    <a:p>
                      <a:pPr>
                        <a:lnSpc>
                          <a:spcPct val="100000"/>
                        </a:lnSpc>
                        <a:spcBef>
                          <a:spcPts val="1050"/>
                        </a:spcBef>
                        <a:tabLst>
                          <a:tab pos="467995" algn="l"/>
                        </a:tabLst>
                      </a:pPr>
                      <a:r>
                        <a:rPr sz="1200" spc="30" dirty="0">
                          <a:solidFill>
                            <a:srgbClr val="666666"/>
                          </a:solidFill>
                          <a:latin typeface="Catamaran"/>
                          <a:cs typeface="Catamaran"/>
                        </a:rPr>
                        <a:t>2.	</a:t>
                      </a:r>
                      <a:endParaRPr sz="1200" dirty="0">
                        <a:latin typeface="Catamaran"/>
                        <a:cs typeface="Catamaran"/>
                      </a:endParaRPr>
                    </a:p>
                  </a:txBody>
                  <a:tcPr marL="0" marR="0" marT="133350" marB="0">
                    <a:lnT w="12700">
                      <a:solidFill>
                        <a:srgbClr val="CCCCCC"/>
                      </a:solidFill>
                      <a:prstDash val="solid"/>
                    </a:lnT>
                    <a:lnB w="12700">
                      <a:solidFill>
                        <a:srgbClr val="CCCCCC"/>
                      </a:solidFill>
                      <a:prstDash val="solid"/>
                    </a:lnB>
                  </a:tcPr>
                </a:tc>
                <a:tc>
                  <a:txBody>
                    <a:bodyPr/>
                    <a:lstStyle/>
                    <a:p>
                      <a:pPr marL="82550">
                        <a:lnSpc>
                          <a:spcPct val="100000"/>
                        </a:lnSpc>
                        <a:spcBef>
                          <a:spcPts val="1050"/>
                        </a:spcBef>
                      </a:pPr>
                      <a:r>
                        <a:rPr sz="1200" spc="50" dirty="0">
                          <a:solidFill>
                            <a:srgbClr val="666666"/>
                          </a:solidFill>
                          <a:latin typeface="Catamaran"/>
                          <a:cs typeface="Catamaran"/>
                        </a:rPr>
                        <a:t>2008</a:t>
                      </a:r>
                      <a:endParaRPr sz="1200">
                        <a:latin typeface="Catamaran"/>
                        <a:cs typeface="Catamaran"/>
                      </a:endParaRPr>
                    </a:p>
                  </a:txBody>
                  <a:tcPr marL="0" marR="0" marT="133350" marB="0">
                    <a:lnT w="12700">
                      <a:solidFill>
                        <a:srgbClr val="CCCCCC"/>
                      </a:solidFill>
                      <a:prstDash val="solid"/>
                    </a:lnT>
                    <a:lnB w="12700">
                      <a:solidFill>
                        <a:srgbClr val="CCCCCC"/>
                      </a:solidFill>
                      <a:prstDash val="solid"/>
                    </a:lnB>
                  </a:tcPr>
                </a:tc>
                <a:tc>
                  <a:txBody>
                    <a:bodyPr/>
                    <a:lstStyle/>
                    <a:p>
                      <a:pPr marL="160655">
                        <a:lnSpc>
                          <a:spcPct val="100000"/>
                        </a:lnSpc>
                        <a:spcBef>
                          <a:spcPts val="1050"/>
                        </a:spcBef>
                      </a:pPr>
                      <a:r>
                        <a:rPr sz="1200" spc="60" dirty="0">
                          <a:solidFill>
                            <a:srgbClr val="666666"/>
                          </a:solidFill>
                          <a:latin typeface="Catamaran"/>
                          <a:cs typeface="Catamaran"/>
                        </a:rPr>
                        <a:t>New</a:t>
                      </a:r>
                      <a:r>
                        <a:rPr sz="1200" spc="-20" dirty="0">
                          <a:solidFill>
                            <a:srgbClr val="666666"/>
                          </a:solidFill>
                          <a:latin typeface="Catamaran"/>
                          <a:cs typeface="Catamaran"/>
                        </a:rPr>
                        <a:t> </a:t>
                      </a:r>
                      <a:r>
                        <a:rPr sz="1200" spc="45" dirty="0">
                          <a:solidFill>
                            <a:srgbClr val="666666"/>
                          </a:solidFill>
                          <a:latin typeface="Catamaran"/>
                          <a:cs typeface="Catamaran"/>
                        </a:rPr>
                        <a:t>Zealand</a:t>
                      </a:r>
                      <a:endParaRPr sz="1200">
                        <a:latin typeface="Catamaran"/>
                        <a:cs typeface="Catamaran"/>
                      </a:endParaRPr>
                    </a:p>
                  </a:txBody>
                  <a:tcPr marL="0" marR="0" marT="133350" marB="0">
                    <a:lnT w="12700">
                      <a:solidFill>
                        <a:srgbClr val="CCCCCC"/>
                      </a:solidFill>
                      <a:prstDash val="solid"/>
                    </a:lnT>
                    <a:lnB w="12700">
                      <a:solidFill>
                        <a:srgbClr val="CCCCCC"/>
                      </a:solidFill>
                      <a:prstDash val="solid"/>
                    </a:lnB>
                  </a:tcPr>
                </a:tc>
                <a:tc>
                  <a:txBody>
                    <a:bodyPr/>
                    <a:lstStyle/>
                    <a:p>
                      <a:pPr marL="220345" marR="400685">
                        <a:lnSpc>
                          <a:spcPct val="104200"/>
                        </a:lnSpc>
                        <a:spcBef>
                          <a:spcPts val="990"/>
                        </a:spcBef>
                      </a:pPr>
                      <a:r>
                        <a:rPr sz="1200" spc="50" dirty="0">
                          <a:solidFill>
                            <a:srgbClr val="666666"/>
                          </a:solidFill>
                          <a:latin typeface="Catamaran"/>
                          <a:cs typeface="Catamaran"/>
                        </a:rPr>
                        <a:t>Work</a:t>
                      </a:r>
                      <a:r>
                        <a:rPr sz="1200" spc="20" dirty="0">
                          <a:solidFill>
                            <a:srgbClr val="666666"/>
                          </a:solidFill>
                          <a:latin typeface="Catamaran"/>
                          <a:cs typeface="Catamaran"/>
                        </a:rPr>
                        <a:t> </a:t>
                      </a:r>
                      <a:r>
                        <a:rPr sz="1200" spc="40" dirty="0">
                          <a:solidFill>
                            <a:srgbClr val="666666"/>
                          </a:solidFill>
                          <a:latin typeface="Catamaran"/>
                          <a:cs typeface="Catamaran"/>
                        </a:rPr>
                        <a:t>with</a:t>
                      </a:r>
                      <a:r>
                        <a:rPr sz="1200" spc="20" dirty="0">
                          <a:solidFill>
                            <a:srgbClr val="666666"/>
                          </a:solidFill>
                          <a:latin typeface="Catamaran"/>
                          <a:cs typeface="Catamaran"/>
                        </a:rPr>
                        <a:t> </a:t>
                      </a:r>
                      <a:r>
                        <a:rPr sz="1200" spc="45" dirty="0">
                          <a:solidFill>
                            <a:srgbClr val="666666"/>
                          </a:solidFill>
                          <a:latin typeface="Catamaran"/>
                          <a:cs typeface="Catamaran"/>
                        </a:rPr>
                        <a:t>companies</a:t>
                      </a:r>
                      <a:r>
                        <a:rPr sz="1200" spc="20" dirty="0">
                          <a:solidFill>
                            <a:srgbClr val="666666"/>
                          </a:solidFill>
                          <a:latin typeface="Catamaran"/>
                          <a:cs typeface="Catamaran"/>
                        </a:rPr>
                        <a:t> </a:t>
                      </a:r>
                      <a:r>
                        <a:rPr sz="1200" spc="45" dirty="0">
                          <a:solidFill>
                            <a:srgbClr val="666666"/>
                          </a:solidFill>
                          <a:latin typeface="Catamaran"/>
                          <a:cs typeface="Catamaran"/>
                        </a:rPr>
                        <a:t>around</a:t>
                      </a:r>
                      <a:r>
                        <a:rPr sz="1200" spc="25" dirty="0">
                          <a:solidFill>
                            <a:srgbClr val="666666"/>
                          </a:solidFill>
                          <a:latin typeface="Catamaran"/>
                          <a:cs typeface="Catamaran"/>
                        </a:rPr>
                        <a:t> </a:t>
                      </a:r>
                      <a:r>
                        <a:rPr sz="1200" spc="40" dirty="0">
                          <a:solidFill>
                            <a:srgbClr val="666666"/>
                          </a:solidFill>
                          <a:latin typeface="Catamaran"/>
                          <a:cs typeface="Catamaran"/>
                        </a:rPr>
                        <a:t>the</a:t>
                      </a:r>
                      <a:r>
                        <a:rPr sz="1200" spc="20" dirty="0">
                          <a:solidFill>
                            <a:srgbClr val="666666"/>
                          </a:solidFill>
                          <a:latin typeface="Catamaran"/>
                          <a:cs typeface="Catamaran"/>
                        </a:rPr>
                        <a:t> </a:t>
                      </a:r>
                      <a:r>
                        <a:rPr sz="1200" spc="40" dirty="0">
                          <a:solidFill>
                            <a:srgbClr val="666666"/>
                          </a:solidFill>
                          <a:latin typeface="Catamaran"/>
                          <a:cs typeface="Catamaran"/>
                        </a:rPr>
                        <a:t>world</a:t>
                      </a:r>
                      <a:r>
                        <a:rPr sz="1200" spc="20" dirty="0">
                          <a:solidFill>
                            <a:srgbClr val="666666"/>
                          </a:solidFill>
                          <a:latin typeface="Catamaran"/>
                          <a:cs typeface="Catamaran"/>
                        </a:rPr>
                        <a:t> </a:t>
                      </a:r>
                      <a:r>
                        <a:rPr sz="1200" spc="40" dirty="0">
                          <a:solidFill>
                            <a:srgbClr val="666666"/>
                          </a:solidFill>
                          <a:latin typeface="Catamaran"/>
                          <a:cs typeface="Catamaran"/>
                        </a:rPr>
                        <a:t>to</a:t>
                      </a:r>
                      <a:r>
                        <a:rPr sz="1200" spc="20" dirty="0">
                          <a:solidFill>
                            <a:srgbClr val="666666"/>
                          </a:solidFill>
                          <a:latin typeface="Catamaran"/>
                          <a:cs typeface="Catamaran"/>
                        </a:rPr>
                        <a:t> </a:t>
                      </a:r>
                      <a:r>
                        <a:rPr sz="1200" spc="40" dirty="0">
                          <a:solidFill>
                            <a:srgbClr val="666666"/>
                          </a:solidFill>
                          <a:latin typeface="Catamaran"/>
                          <a:cs typeface="Catamaran"/>
                        </a:rPr>
                        <a:t>discover </a:t>
                      </a:r>
                      <a:r>
                        <a:rPr sz="1200" spc="-260" dirty="0">
                          <a:solidFill>
                            <a:srgbClr val="666666"/>
                          </a:solidFill>
                          <a:latin typeface="Catamaran"/>
                          <a:cs typeface="Catamaran"/>
                        </a:rPr>
                        <a:t> </a:t>
                      </a:r>
                      <a:r>
                        <a:rPr sz="1200" spc="40" dirty="0">
                          <a:solidFill>
                            <a:srgbClr val="666666"/>
                          </a:solidFill>
                          <a:latin typeface="Catamaran"/>
                          <a:cs typeface="Catamaran"/>
                        </a:rPr>
                        <a:t>the</a:t>
                      </a:r>
                      <a:r>
                        <a:rPr sz="1200" spc="15" dirty="0">
                          <a:solidFill>
                            <a:srgbClr val="666666"/>
                          </a:solidFill>
                          <a:latin typeface="Catamaran"/>
                          <a:cs typeface="Catamaran"/>
                        </a:rPr>
                        <a:t> </a:t>
                      </a:r>
                      <a:r>
                        <a:rPr sz="1200" spc="45" dirty="0">
                          <a:solidFill>
                            <a:srgbClr val="666666"/>
                          </a:solidFill>
                          <a:latin typeface="Catamaran"/>
                          <a:cs typeface="Catamaran"/>
                        </a:rPr>
                        <a:t>market-based</a:t>
                      </a:r>
                      <a:r>
                        <a:rPr sz="1200" spc="20" dirty="0">
                          <a:solidFill>
                            <a:srgbClr val="666666"/>
                          </a:solidFill>
                          <a:latin typeface="Catamaran"/>
                          <a:cs typeface="Catamaran"/>
                        </a:rPr>
                        <a:t> </a:t>
                      </a:r>
                      <a:r>
                        <a:rPr sz="1200" spc="40" dirty="0">
                          <a:solidFill>
                            <a:srgbClr val="666666"/>
                          </a:solidFill>
                          <a:latin typeface="Catamaran"/>
                          <a:cs typeface="Catamaran"/>
                        </a:rPr>
                        <a:t>reference</a:t>
                      </a:r>
                      <a:r>
                        <a:rPr sz="1200" spc="20" dirty="0">
                          <a:solidFill>
                            <a:srgbClr val="666666"/>
                          </a:solidFill>
                          <a:latin typeface="Catamaran"/>
                          <a:cs typeface="Catamaran"/>
                        </a:rPr>
                        <a:t> </a:t>
                      </a:r>
                      <a:r>
                        <a:rPr sz="1200" spc="35" dirty="0">
                          <a:solidFill>
                            <a:srgbClr val="666666"/>
                          </a:solidFill>
                          <a:latin typeface="Catamaran"/>
                          <a:cs typeface="Catamaran"/>
                        </a:rPr>
                        <a:t>prices</a:t>
                      </a:r>
                      <a:r>
                        <a:rPr sz="1200" spc="20" dirty="0">
                          <a:solidFill>
                            <a:srgbClr val="666666"/>
                          </a:solidFill>
                          <a:latin typeface="Catamaran"/>
                          <a:cs typeface="Catamaran"/>
                        </a:rPr>
                        <a:t> </a:t>
                      </a:r>
                      <a:r>
                        <a:rPr sz="1200" spc="35" dirty="0">
                          <a:solidFill>
                            <a:srgbClr val="666666"/>
                          </a:solidFill>
                          <a:latin typeface="Catamaran"/>
                          <a:cs typeface="Catamaran"/>
                        </a:rPr>
                        <a:t>for</a:t>
                      </a:r>
                      <a:r>
                        <a:rPr sz="1200" spc="20" dirty="0">
                          <a:solidFill>
                            <a:srgbClr val="666666"/>
                          </a:solidFill>
                          <a:latin typeface="Catamaran"/>
                          <a:cs typeface="Catamaran"/>
                        </a:rPr>
                        <a:t> </a:t>
                      </a:r>
                      <a:r>
                        <a:rPr sz="1200" spc="35" dirty="0">
                          <a:solidFill>
                            <a:srgbClr val="666666"/>
                          </a:solidFill>
                          <a:latin typeface="Catamaran"/>
                          <a:cs typeface="Catamaran"/>
                        </a:rPr>
                        <a:t>dairy</a:t>
                      </a:r>
                      <a:endParaRPr sz="1200" dirty="0">
                        <a:latin typeface="Catamaran"/>
                        <a:cs typeface="Catamaran"/>
                      </a:endParaRPr>
                    </a:p>
                    <a:p>
                      <a:pPr marL="220345">
                        <a:lnSpc>
                          <a:spcPct val="100000"/>
                        </a:lnSpc>
                        <a:spcBef>
                          <a:spcPts val="60"/>
                        </a:spcBef>
                      </a:pPr>
                      <a:r>
                        <a:rPr sz="1200" spc="40" dirty="0">
                          <a:solidFill>
                            <a:srgbClr val="666666"/>
                          </a:solidFill>
                          <a:latin typeface="Catamaran"/>
                          <a:cs typeface="Catamaran"/>
                        </a:rPr>
                        <a:t>Create</a:t>
                      </a:r>
                      <a:r>
                        <a:rPr sz="1200" spc="5" dirty="0">
                          <a:solidFill>
                            <a:srgbClr val="666666"/>
                          </a:solidFill>
                          <a:latin typeface="Catamaran"/>
                          <a:cs typeface="Catamaran"/>
                        </a:rPr>
                        <a:t> </a:t>
                      </a:r>
                      <a:r>
                        <a:rPr sz="1200" spc="50" dirty="0">
                          <a:solidFill>
                            <a:srgbClr val="666666"/>
                          </a:solidFill>
                          <a:latin typeface="Catamaran"/>
                          <a:cs typeface="Catamaran"/>
                        </a:rPr>
                        <a:t>new</a:t>
                      </a:r>
                      <a:r>
                        <a:rPr sz="1200" spc="10" dirty="0">
                          <a:solidFill>
                            <a:srgbClr val="666666"/>
                          </a:solidFill>
                          <a:latin typeface="Catamaran"/>
                          <a:cs typeface="Catamaran"/>
                        </a:rPr>
                        <a:t> </a:t>
                      </a:r>
                      <a:r>
                        <a:rPr sz="1200" spc="40" dirty="0">
                          <a:solidFill>
                            <a:srgbClr val="666666"/>
                          </a:solidFill>
                          <a:latin typeface="Catamaran"/>
                          <a:cs typeface="Catamaran"/>
                        </a:rPr>
                        <a:t>trading</a:t>
                      </a:r>
                      <a:r>
                        <a:rPr sz="1200" spc="5" dirty="0">
                          <a:solidFill>
                            <a:srgbClr val="666666"/>
                          </a:solidFill>
                          <a:latin typeface="Catamaran"/>
                          <a:cs typeface="Catamaran"/>
                        </a:rPr>
                        <a:t> </a:t>
                      </a:r>
                      <a:r>
                        <a:rPr sz="1200" spc="40" dirty="0">
                          <a:solidFill>
                            <a:srgbClr val="666666"/>
                          </a:solidFill>
                          <a:latin typeface="Catamaran"/>
                          <a:cs typeface="Catamaran"/>
                        </a:rPr>
                        <a:t>opportunities</a:t>
                      </a:r>
                      <a:endParaRPr sz="1200" dirty="0">
                        <a:latin typeface="Catamaran"/>
                        <a:cs typeface="Catamaran"/>
                      </a:endParaRPr>
                    </a:p>
                    <a:p>
                      <a:pPr marL="220345" marR="525145">
                        <a:lnSpc>
                          <a:spcPct val="104200"/>
                        </a:lnSpc>
                      </a:pPr>
                      <a:r>
                        <a:rPr sz="1200" spc="35" dirty="0">
                          <a:solidFill>
                            <a:srgbClr val="666666"/>
                          </a:solidFill>
                          <a:latin typeface="Catamaran"/>
                          <a:cs typeface="Catamaran"/>
                        </a:rPr>
                        <a:t>Toolkit</a:t>
                      </a:r>
                      <a:r>
                        <a:rPr sz="1200" spc="25" dirty="0">
                          <a:solidFill>
                            <a:srgbClr val="666666"/>
                          </a:solidFill>
                          <a:latin typeface="Catamaran"/>
                          <a:cs typeface="Catamaran"/>
                        </a:rPr>
                        <a:t> </a:t>
                      </a:r>
                      <a:r>
                        <a:rPr sz="1200" spc="35" dirty="0">
                          <a:solidFill>
                            <a:srgbClr val="666666"/>
                          </a:solidFill>
                          <a:latin typeface="Catamaran"/>
                          <a:cs typeface="Catamaran"/>
                        </a:rPr>
                        <a:t>for</a:t>
                      </a:r>
                      <a:r>
                        <a:rPr sz="1200" spc="25" dirty="0">
                          <a:solidFill>
                            <a:srgbClr val="666666"/>
                          </a:solidFill>
                          <a:latin typeface="Catamaran"/>
                          <a:cs typeface="Catamaran"/>
                        </a:rPr>
                        <a:t> </a:t>
                      </a:r>
                      <a:r>
                        <a:rPr sz="1200" spc="40" dirty="0">
                          <a:solidFill>
                            <a:srgbClr val="666666"/>
                          </a:solidFill>
                          <a:latin typeface="Catamaran"/>
                          <a:cs typeface="Catamaran"/>
                        </a:rPr>
                        <a:t>connecting</a:t>
                      </a:r>
                      <a:r>
                        <a:rPr sz="1200" spc="25" dirty="0">
                          <a:solidFill>
                            <a:srgbClr val="666666"/>
                          </a:solidFill>
                          <a:latin typeface="Catamaran"/>
                          <a:cs typeface="Catamaran"/>
                        </a:rPr>
                        <a:t> </a:t>
                      </a:r>
                      <a:r>
                        <a:rPr sz="1200" spc="40" dirty="0">
                          <a:solidFill>
                            <a:srgbClr val="666666"/>
                          </a:solidFill>
                          <a:latin typeface="Catamaran"/>
                          <a:cs typeface="Catamaran"/>
                        </a:rPr>
                        <a:t>global</a:t>
                      </a:r>
                      <a:r>
                        <a:rPr sz="1200" spc="30" dirty="0">
                          <a:solidFill>
                            <a:srgbClr val="666666"/>
                          </a:solidFill>
                          <a:latin typeface="Catamaran"/>
                          <a:cs typeface="Catamaran"/>
                        </a:rPr>
                        <a:t> </a:t>
                      </a:r>
                      <a:r>
                        <a:rPr sz="1200" spc="40" dirty="0">
                          <a:solidFill>
                            <a:srgbClr val="666666"/>
                          </a:solidFill>
                          <a:latin typeface="Catamaran"/>
                          <a:cs typeface="Catamaran"/>
                        </a:rPr>
                        <a:t>pools</a:t>
                      </a:r>
                      <a:r>
                        <a:rPr sz="1200" spc="25" dirty="0">
                          <a:solidFill>
                            <a:srgbClr val="666666"/>
                          </a:solidFill>
                          <a:latin typeface="Catamaran"/>
                          <a:cs typeface="Catamaran"/>
                        </a:rPr>
                        <a:t> </a:t>
                      </a:r>
                      <a:r>
                        <a:rPr sz="1200" spc="40" dirty="0">
                          <a:solidFill>
                            <a:srgbClr val="666666"/>
                          </a:solidFill>
                          <a:latin typeface="Catamaran"/>
                          <a:cs typeface="Catamaran"/>
                        </a:rPr>
                        <a:t>of</a:t>
                      </a:r>
                      <a:r>
                        <a:rPr sz="1200" spc="25" dirty="0">
                          <a:solidFill>
                            <a:srgbClr val="666666"/>
                          </a:solidFill>
                          <a:latin typeface="Catamaran"/>
                          <a:cs typeface="Catamaran"/>
                        </a:rPr>
                        <a:t> </a:t>
                      </a:r>
                      <a:r>
                        <a:rPr sz="1200" spc="40" dirty="0">
                          <a:solidFill>
                            <a:srgbClr val="666666"/>
                          </a:solidFill>
                          <a:latin typeface="Catamaran"/>
                          <a:cs typeface="Catamaran"/>
                        </a:rPr>
                        <a:t>buyers</a:t>
                      </a:r>
                      <a:r>
                        <a:rPr sz="1200" spc="30" dirty="0">
                          <a:solidFill>
                            <a:srgbClr val="666666"/>
                          </a:solidFill>
                          <a:latin typeface="Catamaran"/>
                          <a:cs typeface="Catamaran"/>
                        </a:rPr>
                        <a:t> </a:t>
                      </a:r>
                      <a:r>
                        <a:rPr sz="1200" spc="45" dirty="0">
                          <a:solidFill>
                            <a:srgbClr val="666666"/>
                          </a:solidFill>
                          <a:latin typeface="Catamaran"/>
                          <a:cs typeface="Catamaran"/>
                        </a:rPr>
                        <a:t>and </a:t>
                      </a:r>
                      <a:r>
                        <a:rPr sz="1200" spc="-265" dirty="0">
                          <a:solidFill>
                            <a:srgbClr val="666666"/>
                          </a:solidFill>
                          <a:latin typeface="Catamaran"/>
                          <a:cs typeface="Catamaran"/>
                        </a:rPr>
                        <a:t> </a:t>
                      </a:r>
                      <a:r>
                        <a:rPr sz="1200" spc="35" dirty="0">
                          <a:solidFill>
                            <a:srgbClr val="666666"/>
                          </a:solidFill>
                          <a:latin typeface="Catamaran"/>
                          <a:cs typeface="Catamaran"/>
                        </a:rPr>
                        <a:t>sellers</a:t>
                      </a:r>
                      <a:endParaRPr sz="1200" dirty="0">
                        <a:latin typeface="Catamaran"/>
                        <a:cs typeface="Catamaran"/>
                      </a:endParaRPr>
                    </a:p>
                    <a:p>
                      <a:pPr marL="220345">
                        <a:lnSpc>
                          <a:spcPct val="100000"/>
                        </a:lnSpc>
                        <a:spcBef>
                          <a:spcPts val="60"/>
                        </a:spcBef>
                      </a:pPr>
                      <a:r>
                        <a:rPr sz="1200" spc="45" dirty="0">
                          <a:solidFill>
                            <a:srgbClr val="666666"/>
                          </a:solidFill>
                          <a:latin typeface="Catamaran"/>
                          <a:cs typeface="Catamaran"/>
                        </a:rPr>
                        <a:t>Data</a:t>
                      </a:r>
                      <a:r>
                        <a:rPr sz="1200" spc="-5" dirty="0">
                          <a:solidFill>
                            <a:srgbClr val="666666"/>
                          </a:solidFill>
                          <a:latin typeface="Catamaran"/>
                          <a:cs typeface="Catamaran"/>
                        </a:rPr>
                        <a:t> </a:t>
                      </a:r>
                      <a:r>
                        <a:rPr sz="1200" spc="35" dirty="0">
                          <a:solidFill>
                            <a:srgbClr val="666666"/>
                          </a:solidFill>
                          <a:latin typeface="Catamaran"/>
                          <a:cs typeface="Catamaran"/>
                        </a:rPr>
                        <a:t>analysis</a:t>
                      </a:r>
                      <a:endParaRPr sz="1200" dirty="0">
                        <a:latin typeface="Catamaran"/>
                        <a:cs typeface="Catamaran"/>
                      </a:endParaRPr>
                    </a:p>
                  </a:txBody>
                  <a:tcPr marL="0" marR="0" marT="125730" marB="0">
                    <a:lnT w="12700">
                      <a:solidFill>
                        <a:srgbClr val="CCCCCC"/>
                      </a:solidFill>
                      <a:prstDash val="solid"/>
                    </a:lnT>
                    <a:lnB w="12700">
                      <a:solidFill>
                        <a:srgbClr val="CCCCCC"/>
                      </a:solidFill>
                      <a:prstDash val="solid"/>
                    </a:lnB>
                  </a:tcPr>
                </a:tc>
                <a:tc>
                  <a:txBody>
                    <a:bodyPr/>
                    <a:lstStyle/>
                    <a:p>
                      <a:pPr marL="408305" marR="367665">
                        <a:lnSpc>
                          <a:spcPct val="104200"/>
                        </a:lnSpc>
                        <a:spcBef>
                          <a:spcPts val="990"/>
                        </a:spcBef>
                      </a:pPr>
                      <a:r>
                        <a:rPr sz="1200" spc="65" dirty="0">
                          <a:solidFill>
                            <a:srgbClr val="666666"/>
                          </a:solidFill>
                          <a:latin typeface="Catamaran"/>
                          <a:cs typeface="Catamaran"/>
                        </a:rPr>
                        <a:t>We</a:t>
                      </a:r>
                      <a:r>
                        <a:rPr sz="1200" spc="20" dirty="0">
                          <a:solidFill>
                            <a:srgbClr val="666666"/>
                          </a:solidFill>
                          <a:latin typeface="Catamaran"/>
                          <a:cs typeface="Catamaran"/>
                        </a:rPr>
                        <a:t> </a:t>
                      </a:r>
                      <a:r>
                        <a:rPr sz="1200" spc="40" dirty="0">
                          <a:solidFill>
                            <a:srgbClr val="666666"/>
                          </a:solidFill>
                          <a:latin typeface="Catamaran"/>
                          <a:cs typeface="Catamaran"/>
                        </a:rPr>
                        <a:t>stand</a:t>
                      </a:r>
                      <a:r>
                        <a:rPr sz="1200" spc="20" dirty="0">
                          <a:solidFill>
                            <a:srgbClr val="666666"/>
                          </a:solidFill>
                          <a:latin typeface="Catamaran"/>
                          <a:cs typeface="Catamaran"/>
                        </a:rPr>
                        <a:t> </a:t>
                      </a:r>
                      <a:r>
                        <a:rPr sz="1200" spc="40" dirty="0">
                          <a:solidFill>
                            <a:srgbClr val="666666"/>
                          </a:solidFill>
                          <a:latin typeface="Catamaran"/>
                          <a:cs typeface="Catamaran"/>
                        </a:rPr>
                        <a:t>alone</a:t>
                      </a:r>
                      <a:r>
                        <a:rPr sz="1200" spc="25" dirty="0">
                          <a:solidFill>
                            <a:srgbClr val="666666"/>
                          </a:solidFill>
                          <a:latin typeface="Catamaran"/>
                          <a:cs typeface="Catamaran"/>
                        </a:rPr>
                        <a:t> </a:t>
                      </a:r>
                      <a:r>
                        <a:rPr sz="1200" spc="30" dirty="0">
                          <a:solidFill>
                            <a:srgbClr val="666666"/>
                          </a:solidFill>
                          <a:latin typeface="Catamaran"/>
                          <a:cs typeface="Catamaran"/>
                        </a:rPr>
                        <a:t>-</a:t>
                      </a:r>
                      <a:r>
                        <a:rPr sz="1200" spc="20" dirty="0">
                          <a:solidFill>
                            <a:srgbClr val="666666"/>
                          </a:solidFill>
                          <a:latin typeface="Catamaran"/>
                          <a:cs typeface="Catamaran"/>
                        </a:rPr>
                        <a:t> </a:t>
                      </a:r>
                      <a:r>
                        <a:rPr sz="1200" spc="40" dirty="0">
                          <a:solidFill>
                            <a:srgbClr val="666666"/>
                          </a:solidFill>
                          <a:latin typeface="Catamaran"/>
                          <a:cs typeface="Catamaran"/>
                        </a:rPr>
                        <a:t>not</a:t>
                      </a:r>
                      <a:r>
                        <a:rPr sz="1200" spc="25" dirty="0">
                          <a:solidFill>
                            <a:srgbClr val="666666"/>
                          </a:solidFill>
                          <a:latin typeface="Catamaran"/>
                          <a:cs typeface="Catamaran"/>
                        </a:rPr>
                        <a:t> </a:t>
                      </a:r>
                      <a:r>
                        <a:rPr sz="1200" spc="30" dirty="0">
                          <a:solidFill>
                            <a:srgbClr val="666666"/>
                          </a:solidFill>
                          <a:latin typeface="Catamaran"/>
                          <a:cs typeface="Catamaran"/>
                        </a:rPr>
                        <a:t>affiliated</a:t>
                      </a:r>
                      <a:r>
                        <a:rPr sz="1200" spc="20" dirty="0">
                          <a:solidFill>
                            <a:srgbClr val="666666"/>
                          </a:solidFill>
                          <a:latin typeface="Catamaran"/>
                          <a:cs typeface="Catamaran"/>
                        </a:rPr>
                        <a:t> </a:t>
                      </a:r>
                      <a:r>
                        <a:rPr sz="1200" spc="40" dirty="0">
                          <a:solidFill>
                            <a:srgbClr val="666666"/>
                          </a:solidFill>
                          <a:latin typeface="Catamaran"/>
                          <a:cs typeface="Catamaran"/>
                        </a:rPr>
                        <a:t>with</a:t>
                      </a:r>
                      <a:r>
                        <a:rPr sz="1200" spc="25" dirty="0">
                          <a:solidFill>
                            <a:srgbClr val="666666"/>
                          </a:solidFill>
                          <a:latin typeface="Catamaran"/>
                          <a:cs typeface="Catamaran"/>
                        </a:rPr>
                        <a:t> </a:t>
                      </a:r>
                      <a:r>
                        <a:rPr sz="1200" spc="45" dirty="0">
                          <a:solidFill>
                            <a:srgbClr val="666666"/>
                          </a:solidFill>
                          <a:latin typeface="Catamaran"/>
                          <a:cs typeface="Catamaran"/>
                        </a:rPr>
                        <a:t>a</a:t>
                      </a:r>
                      <a:r>
                        <a:rPr sz="1200" spc="20" dirty="0">
                          <a:solidFill>
                            <a:srgbClr val="666666"/>
                          </a:solidFill>
                          <a:latin typeface="Catamaran"/>
                          <a:cs typeface="Catamaran"/>
                        </a:rPr>
                        <a:t> </a:t>
                      </a:r>
                      <a:r>
                        <a:rPr sz="1200" spc="45" dirty="0">
                          <a:solidFill>
                            <a:srgbClr val="666666"/>
                          </a:solidFill>
                          <a:latin typeface="Catamaran"/>
                          <a:cs typeface="Catamaran"/>
                        </a:rPr>
                        <a:t>major</a:t>
                      </a:r>
                      <a:r>
                        <a:rPr sz="1200" spc="20" dirty="0">
                          <a:solidFill>
                            <a:srgbClr val="666666"/>
                          </a:solidFill>
                          <a:latin typeface="Catamaran"/>
                          <a:cs typeface="Catamaran"/>
                        </a:rPr>
                        <a:t> </a:t>
                      </a:r>
                      <a:r>
                        <a:rPr sz="1200" spc="40" dirty="0">
                          <a:solidFill>
                            <a:srgbClr val="666666"/>
                          </a:solidFill>
                          <a:latin typeface="Catamaran"/>
                          <a:cs typeface="Catamaran"/>
                        </a:rPr>
                        <a:t>trader </a:t>
                      </a:r>
                      <a:r>
                        <a:rPr sz="1200" spc="-260" dirty="0">
                          <a:solidFill>
                            <a:srgbClr val="666666"/>
                          </a:solidFill>
                          <a:latin typeface="Catamaran"/>
                          <a:cs typeface="Catamaran"/>
                        </a:rPr>
                        <a:t> </a:t>
                      </a:r>
                      <a:r>
                        <a:rPr sz="1200" spc="25" dirty="0">
                          <a:solidFill>
                            <a:srgbClr val="666666"/>
                          </a:solidFill>
                          <a:latin typeface="Catamaran"/>
                          <a:cs typeface="Catamaran"/>
                        </a:rPr>
                        <a:t>(i.e.</a:t>
                      </a:r>
                      <a:r>
                        <a:rPr sz="1200" spc="15" dirty="0">
                          <a:solidFill>
                            <a:srgbClr val="666666"/>
                          </a:solidFill>
                          <a:latin typeface="Catamaran"/>
                          <a:cs typeface="Catamaran"/>
                        </a:rPr>
                        <a:t> </a:t>
                      </a:r>
                      <a:r>
                        <a:rPr sz="1200" spc="40" dirty="0">
                          <a:solidFill>
                            <a:srgbClr val="666666"/>
                          </a:solidFill>
                          <a:latin typeface="Catamaran"/>
                          <a:cs typeface="Catamaran"/>
                        </a:rPr>
                        <a:t>Fonterra)</a:t>
                      </a:r>
                      <a:endParaRPr sz="1200" dirty="0">
                        <a:latin typeface="Catamaran"/>
                        <a:cs typeface="Catamaran"/>
                      </a:endParaRPr>
                    </a:p>
                    <a:p>
                      <a:pPr marL="408305" marR="240665">
                        <a:lnSpc>
                          <a:spcPct val="104200"/>
                        </a:lnSpc>
                      </a:pPr>
                      <a:r>
                        <a:rPr sz="1200" spc="50" dirty="0">
                          <a:solidFill>
                            <a:srgbClr val="666666"/>
                          </a:solidFill>
                          <a:latin typeface="Catamaran"/>
                          <a:cs typeface="Catamaran"/>
                        </a:rPr>
                        <a:t>Our</a:t>
                      </a:r>
                      <a:r>
                        <a:rPr sz="1200" spc="20" dirty="0">
                          <a:solidFill>
                            <a:srgbClr val="666666"/>
                          </a:solidFill>
                          <a:latin typeface="Catamaran"/>
                          <a:cs typeface="Catamaran"/>
                        </a:rPr>
                        <a:t> </a:t>
                      </a:r>
                      <a:r>
                        <a:rPr sz="1200" spc="45" dirty="0">
                          <a:solidFill>
                            <a:srgbClr val="666666"/>
                          </a:solidFill>
                          <a:latin typeface="Catamaran"/>
                          <a:cs typeface="Catamaran"/>
                        </a:rPr>
                        <a:t>customers</a:t>
                      </a:r>
                      <a:r>
                        <a:rPr sz="1200" spc="15" dirty="0">
                          <a:solidFill>
                            <a:srgbClr val="666666"/>
                          </a:solidFill>
                          <a:latin typeface="Catamaran"/>
                          <a:cs typeface="Catamaran"/>
                        </a:rPr>
                        <a:t> </a:t>
                      </a:r>
                      <a:r>
                        <a:rPr sz="1200" spc="40" dirty="0">
                          <a:solidFill>
                            <a:srgbClr val="666666"/>
                          </a:solidFill>
                          <a:latin typeface="Catamaran"/>
                          <a:cs typeface="Catamaran"/>
                        </a:rPr>
                        <a:t>set</a:t>
                      </a:r>
                      <a:r>
                        <a:rPr sz="1200" spc="20" dirty="0">
                          <a:solidFill>
                            <a:srgbClr val="666666"/>
                          </a:solidFill>
                          <a:latin typeface="Catamaran"/>
                          <a:cs typeface="Catamaran"/>
                        </a:rPr>
                        <a:t> </a:t>
                      </a:r>
                      <a:r>
                        <a:rPr sz="1200" spc="40" dirty="0">
                          <a:solidFill>
                            <a:srgbClr val="666666"/>
                          </a:solidFill>
                          <a:latin typeface="Catamaran"/>
                          <a:cs typeface="Catamaran"/>
                        </a:rPr>
                        <a:t>the</a:t>
                      </a:r>
                      <a:r>
                        <a:rPr sz="1200" spc="20" dirty="0">
                          <a:solidFill>
                            <a:srgbClr val="666666"/>
                          </a:solidFill>
                          <a:latin typeface="Catamaran"/>
                          <a:cs typeface="Catamaran"/>
                        </a:rPr>
                        <a:t> </a:t>
                      </a:r>
                      <a:r>
                        <a:rPr sz="1200" spc="35" dirty="0">
                          <a:solidFill>
                            <a:srgbClr val="666666"/>
                          </a:solidFill>
                          <a:latin typeface="Catamaran"/>
                          <a:cs typeface="Catamaran"/>
                        </a:rPr>
                        <a:t>rules</a:t>
                      </a:r>
                      <a:r>
                        <a:rPr sz="1200" spc="20" dirty="0">
                          <a:solidFill>
                            <a:srgbClr val="666666"/>
                          </a:solidFill>
                          <a:latin typeface="Catamaran"/>
                          <a:cs typeface="Catamaran"/>
                        </a:rPr>
                        <a:t> </a:t>
                      </a:r>
                      <a:r>
                        <a:rPr sz="1200" spc="40" dirty="0">
                          <a:solidFill>
                            <a:srgbClr val="666666"/>
                          </a:solidFill>
                          <a:latin typeface="Catamaran"/>
                          <a:cs typeface="Catamaran"/>
                        </a:rPr>
                        <a:t>of</a:t>
                      </a:r>
                      <a:r>
                        <a:rPr sz="1200" spc="20" dirty="0">
                          <a:solidFill>
                            <a:srgbClr val="666666"/>
                          </a:solidFill>
                          <a:latin typeface="Catamaran"/>
                          <a:cs typeface="Catamaran"/>
                        </a:rPr>
                        <a:t> </a:t>
                      </a:r>
                      <a:r>
                        <a:rPr sz="1200" spc="45" dirty="0">
                          <a:solidFill>
                            <a:srgbClr val="666666"/>
                          </a:solidFill>
                          <a:latin typeface="Catamaran"/>
                          <a:cs typeface="Catamaran"/>
                        </a:rPr>
                        <a:t>what</a:t>
                      </a:r>
                      <a:r>
                        <a:rPr lang="en-US" sz="1200" spc="20" dirty="0">
                          <a:solidFill>
                            <a:srgbClr val="666666"/>
                          </a:solidFill>
                          <a:latin typeface="Catamaran"/>
                          <a:cs typeface="Catamaran"/>
                        </a:rPr>
                        <a:t>,</a:t>
                      </a:r>
                      <a:r>
                        <a:rPr sz="1200" spc="20" dirty="0">
                          <a:solidFill>
                            <a:srgbClr val="666666"/>
                          </a:solidFill>
                          <a:latin typeface="Catamaran"/>
                          <a:cs typeface="Catamaran"/>
                        </a:rPr>
                        <a:t> </a:t>
                      </a:r>
                      <a:r>
                        <a:rPr sz="1200" spc="50" dirty="0">
                          <a:solidFill>
                            <a:srgbClr val="666666"/>
                          </a:solidFill>
                          <a:latin typeface="Catamaran"/>
                          <a:cs typeface="Catamaran"/>
                        </a:rPr>
                        <a:t>when </a:t>
                      </a:r>
                      <a:r>
                        <a:rPr lang="en-US" sz="1200" spc="50" dirty="0">
                          <a:solidFill>
                            <a:srgbClr val="666666"/>
                          </a:solidFill>
                          <a:latin typeface="Catamaran"/>
                          <a:cs typeface="Catamaran"/>
                        </a:rPr>
                        <a:t>and with whom </a:t>
                      </a:r>
                      <a:r>
                        <a:rPr sz="1200" spc="-260" dirty="0">
                          <a:solidFill>
                            <a:srgbClr val="666666"/>
                          </a:solidFill>
                          <a:latin typeface="Catamaran"/>
                          <a:cs typeface="Catamaran"/>
                        </a:rPr>
                        <a:t> </a:t>
                      </a:r>
                      <a:r>
                        <a:rPr sz="1200" spc="40" dirty="0">
                          <a:solidFill>
                            <a:srgbClr val="666666"/>
                          </a:solidFill>
                          <a:latin typeface="Catamaran"/>
                          <a:cs typeface="Catamaran"/>
                        </a:rPr>
                        <a:t>they</a:t>
                      </a:r>
                      <a:r>
                        <a:rPr sz="1200" spc="15" dirty="0">
                          <a:solidFill>
                            <a:srgbClr val="666666"/>
                          </a:solidFill>
                          <a:latin typeface="Catamaran"/>
                          <a:cs typeface="Catamaran"/>
                        </a:rPr>
                        <a:t> </a:t>
                      </a:r>
                      <a:r>
                        <a:rPr sz="1200" spc="40" dirty="0">
                          <a:solidFill>
                            <a:srgbClr val="666666"/>
                          </a:solidFill>
                          <a:latin typeface="Catamaran"/>
                          <a:cs typeface="Catamaran"/>
                        </a:rPr>
                        <a:t>trade</a:t>
                      </a:r>
                      <a:endParaRPr sz="1200" dirty="0">
                        <a:latin typeface="Catamaran"/>
                        <a:cs typeface="Catamaran"/>
                      </a:endParaRPr>
                    </a:p>
                    <a:p>
                      <a:pPr marL="408305" marR="198120">
                        <a:lnSpc>
                          <a:spcPct val="104200"/>
                        </a:lnSpc>
                      </a:pPr>
                      <a:r>
                        <a:rPr sz="1200" spc="60" dirty="0">
                          <a:solidFill>
                            <a:srgbClr val="666666"/>
                          </a:solidFill>
                          <a:latin typeface="Catamaran"/>
                          <a:cs typeface="Catamaran"/>
                        </a:rPr>
                        <a:t>GDT </a:t>
                      </a:r>
                      <a:r>
                        <a:rPr sz="1200" spc="40" dirty="0">
                          <a:solidFill>
                            <a:srgbClr val="666666"/>
                          </a:solidFill>
                          <a:latin typeface="Catamaran"/>
                          <a:cs typeface="Catamaran"/>
                        </a:rPr>
                        <a:t>index </a:t>
                      </a:r>
                      <a:r>
                        <a:rPr sz="1200" spc="35" dirty="0">
                          <a:solidFill>
                            <a:srgbClr val="666666"/>
                          </a:solidFill>
                          <a:latin typeface="Catamaran"/>
                          <a:cs typeface="Catamaran"/>
                        </a:rPr>
                        <a:t>effectively </a:t>
                      </a:r>
                      <a:r>
                        <a:rPr sz="1200" spc="40" dirty="0">
                          <a:solidFill>
                            <a:srgbClr val="666666"/>
                          </a:solidFill>
                          <a:latin typeface="Catamaran"/>
                          <a:cs typeface="Catamaran"/>
                        </a:rPr>
                        <a:t>sets the </a:t>
                      </a:r>
                      <a:r>
                        <a:rPr sz="1200" spc="35" dirty="0">
                          <a:solidFill>
                            <a:srgbClr val="666666"/>
                          </a:solidFill>
                          <a:latin typeface="Catamaran"/>
                          <a:cs typeface="Catamaran"/>
                        </a:rPr>
                        <a:t>price </a:t>
                      </a:r>
                      <a:r>
                        <a:rPr sz="1200" spc="40" dirty="0">
                          <a:solidFill>
                            <a:srgbClr val="666666"/>
                          </a:solidFill>
                          <a:latin typeface="Catamaran"/>
                          <a:cs typeface="Catamaran"/>
                        </a:rPr>
                        <a:t>of </a:t>
                      </a:r>
                      <a:r>
                        <a:rPr sz="1200" spc="60" dirty="0">
                          <a:solidFill>
                            <a:srgbClr val="666666"/>
                          </a:solidFill>
                          <a:latin typeface="Catamaran"/>
                          <a:cs typeface="Catamaran"/>
                        </a:rPr>
                        <a:t>NZ </a:t>
                      </a:r>
                      <a:r>
                        <a:rPr sz="1200" spc="40" dirty="0">
                          <a:solidFill>
                            <a:srgbClr val="666666"/>
                          </a:solidFill>
                          <a:latin typeface="Catamaran"/>
                          <a:cs typeface="Catamaran"/>
                        </a:rPr>
                        <a:t>milk </a:t>
                      </a:r>
                      <a:r>
                        <a:rPr sz="1200" spc="30" dirty="0">
                          <a:solidFill>
                            <a:srgbClr val="666666"/>
                          </a:solidFill>
                          <a:latin typeface="Catamaran"/>
                          <a:cs typeface="Catamaran"/>
                        </a:rPr>
                        <a:t>- </a:t>
                      </a:r>
                      <a:r>
                        <a:rPr sz="1200" spc="55" dirty="0">
                          <a:solidFill>
                            <a:srgbClr val="666666"/>
                          </a:solidFill>
                          <a:latin typeface="Catamaran"/>
                          <a:cs typeface="Catamaran"/>
                        </a:rPr>
                        <a:t>we </a:t>
                      </a:r>
                      <a:r>
                        <a:rPr sz="1200" spc="60" dirty="0">
                          <a:solidFill>
                            <a:srgbClr val="666666"/>
                          </a:solidFill>
                          <a:latin typeface="Catamaran"/>
                          <a:cs typeface="Catamaran"/>
                        </a:rPr>
                        <a:t> </a:t>
                      </a:r>
                      <a:r>
                        <a:rPr sz="1200" spc="45" dirty="0">
                          <a:solidFill>
                            <a:srgbClr val="666666"/>
                          </a:solidFill>
                          <a:latin typeface="Catamaran"/>
                          <a:cs typeface="Catamaran"/>
                        </a:rPr>
                        <a:t>have</a:t>
                      </a:r>
                      <a:r>
                        <a:rPr sz="1200" spc="20" dirty="0">
                          <a:solidFill>
                            <a:srgbClr val="666666"/>
                          </a:solidFill>
                          <a:latin typeface="Catamaran"/>
                          <a:cs typeface="Catamaran"/>
                        </a:rPr>
                        <a:t> </a:t>
                      </a:r>
                      <a:r>
                        <a:rPr sz="1200" spc="40" dirty="0">
                          <a:solidFill>
                            <a:srgbClr val="666666"/>
                          </a:solidFill>
                          <a:latin typeface="Catamaran"/>
                          <a:cs typeface="Catamaran"/>
                        </a:rPr>
                        <a:t>the</a:t>
                      </a:r>
                      <a:r>
                        <a:rPr sz="1200" spc="20" dirty="0">
                          <a:solidFill>
                            <a:srgbClr val="666666"/>
                          </a:solidFill>
                          <a:latin typeface="Catamaran"/>
                          <a:cs typeface="Catamaran"/>
                        </a:rPr>
                        <a:t> </a:t>
                      </a:r>
                      <a:r>
                        <a:rPr sz="1200" spc="30" dirty="0">
                          <a:solidFill>
                            <a:srgbClr val="666666"/>
                          </a:solidFill>
                          <a:latin typeface="Catamaran"/>
                          <a:cs typeface="Catamaran"/>
                        </a:rPr>
                        <a:t>ability</a:t>
                      </a:r>
                      <a:r>
                        <a:rPr sz="1200" spc="20" dirty="0">
                          <a:solidFill>
                            <a:srgbClr val="666666"/>
                          </a:solidFill>
                          <a:latin typeface="Catamaran"/>
                          <a:cs typeface="Catamaran"/>
                        </a:rPr>
                        <a:t> </a:t>
                      </a:r>
                      <a:r>
                        <a:rPr sz="1200" spc="40" dirty="0">
                          <a:solidFill>
                            <a:srgbClr val="666666"/>
                          </a:solidFill>
                          <a:latin typeface="Catamaran"/>
                          <a:cs typeface="Catamaran"/>
                        </a:rPr>
                        <a:t>to</a:t>
                      </a:r>
                      <a:r>
                        <a:rPr sz="1200" spc="20" dirty="0">
                          <a:solidFill>
                            <a:srgbClr val="666666"/>
                          </a:solidFill>
                          <a:latin typeface="Catamaran"/>
                          <a:cs typeface="Catamaran"/>
                        </a:rPr>
                        <a:t> </a:t>
                      </a:r>
                      <a:r>
                        <a:rPr sz="1200" spc="50" dirty="0">
                          <a:solidFill>
                            <a:srgbClr val="666666"/>
                          </a:solidFill>
                          <a:latin typeface="Catamaran"/>
                          <a:cs typeface="Catamaran"/>
                        </a:rPr>
                        <a:t>do</a:t>
                      </a:r>
                      <a:r>
                        <a:rPr sz="1200" spc="20" dirty="0">
                          <a:solidFill>
                            <a:srgbClr val="666666"/>
                          </a:solidFill>
                          <a:latin typeface="Catamaran"/>
                          <a:cs typeface="Catamaran"/>
                        </a:rPr>
                        <a:t> </a:t>
                      </a:r>
                      <a:r>
                        <a:rPr sz="1200" spc="40" dirty="0">
                          <a:solidFill>
                            <a:srgbClr val="666666"/>
                          </a:solidFill>
                          <a:latin typeface="Catamaran"/>
                          <a:cs typeface="Catamaran"/>
                        </a:rPr>
                        <a:t>that</a:t>
                      </a:r>
                      <a:r>
                        <a:rPr sz="1200" spc="20" dirty="0">
                          <a:solidFill>
                            <a:srgbClr val="666666"/>
                          </a:solidFill>
                          <a:latin typeface="Catamaran"/>
                          <a:cs typeface="Catamaran"/>
                        </a:rPr>
                        <a:t> </a:t>
                      </a:r>
                      <a:r>
                        <a:rPr sz="1200" spc="35" dirty="0">
                          <a:solidFill>
                            <a:srgbClr val="666666"/>
                          </a:solidFill>
                          <a:latin typeface="Catamaran"/>
                          <a:cs typeface="Catamaran"/>
                        </a:rPr>
                        <a:t>for</a:t>
                      </a:r>
                      <a:r>
                        <a:rPr sz="1200" spc="20" dirty="0">
                          <a:solidFill>
                            <a:srgbClr val="666666"/>
                          </a:solidFill>
                          <a:latin typeface="Catamaran"/>
                          <a:cs typeface="Catamaran"/>
                        </a:rPr>
                        <a:t> </a:t>
                      </a:r>
                      <a:r>
                        <a:rPr sz="1200" spc="40" dirty="0">
                          <a:solidFill>
                            <a:srgbClr val="666666"/>
                          </a:solidFill>
                          <a:latin typeface="Catamaran"/>
                          <a:cs typeface="Catamaran"/>
                        </a:rPr>
                        <a:t>other</a:t>
                      </a:r>
                      <a:r>
                        <a:rPr sz="1200" spc="25" dirty="0">
                          <a:solidFill>
                            <a:srgbClr val="666666"/>
                          </a:solidFill>
                          <a:latin typeface="Catamaran"/>
                          <a:cs typeface="Catamaran"/>
                        </a:rPr>
                        <a:t> </a:t>
                      </a:r>
                      <a:r>
                        <a:rPr sz="1200" spc="45" dirty="0">
                          <a:solidFill>
                            <a:srgbClr val="666666"/>
                          </a:solidFill>
                          <a:latin typeface="Catamaran"/>
                          <a:cs typeface="Catamaran"/>
                        </a:rPr>
                        <a:t>markets</a:t>
                      </a:r>
                      <a:r>
                        <a:rPr sz="1200" spc="20" dirty="0">
                          <a:solidFill>
                            <a:srgbClr val="666666"/>
                          </a:solidFill>
                          <a:latin typeface="Catamaran"/>
                          <a:cs typeface="Catamaran"/>
                        </a:rPr>
                        <a:t> </a:t>
                      </a:r>
                      <a:r>
                        <a:rPr sz="1200" spc="45" dirty="0">
                          <a:solidFill>
                            <a:srgbClr val="666666"/>
                          </a:solidFill>
                          <a:latin typeface="Catamaran"/>
                          <a:cs typeface="Catamaran"/>
                        </a:rPr>
                        <a:t>(US</a:t>
                      </a:r>
                      <a:r>
                        <a:rPr sz="1200" spc="20" dirty="0">
                          <a:solidFill>
                            <a:srgbClr val="666666"/>
                          </a:solidFill>
                          <a:latin typeface="Catamaran"/>
                          <a:cs typeface="Catamaran"/>
                        </a:rPr>
                        <a:t> </a:t>
                      </a:r>
                      <a:r>
                        <a:rPr sz="1200" spc="45" dirty="0">
                          <a:solidFill>
                            <a:srgbClr val="666666"/>
                          </a:solidFill>
                          <a:latin typeface="Catamaran"/>
                          <a:cs typeface="Catamaran"/>
                        </a:rPr>
                        <a:t>and </a:t>
                      </a:r>
                      <a:r>
                        <a:rPr sz="1200" spc="-265" dirty="0">
                          <a:solidFill>
                            <a:srgbClr val="666666"/>
                          </a:solidFill>
                          <a:latin typeface="Catamaran"/>
                          <a:cs typeface="Catamaran"/>
                        </a:rPr>
                        <a:t> </a:t>
                      </a:r>
                      <a:r>
                        <a:rPr sz="1200" spc="40" dirty="0">
                          <a:solidFill>
                            <a:srgbClr val="666666"/>
                          </a:solidFill>
                          <a:latin typeface="Catamaran"/>
                          <a:cs typeface="Catamaran"/>
                        </a:rPr>
                        <a:t>Europe)</a:t>
                      </a:r>
                      <a:endParaRPr sz="1200" dirty="0">
                        <a:latin typeface="Catamaran"/>
                        <a:cs typeface="Catamaran"/>
                      </a:endParaRPr>
                    </a:p>
                  </a:txBody>
                  <a:tcPr marL="0" marR="0" marT="125730" marB="0">
                    <a:lnT w="12700">
                      <a:solidFill>
                        <a:srgbClr val="CCCCCC"/>
                      </a:solidFill>
                      <a:prstDash val="solid"/>
                    </a:lnT>
                    <a:lnB w="12700">
                      <a:solidFill>
                        <a:srgbClr val="CCCCCC"/>
                      </a:solidFill>
                      <a:prstDash val="solid"/>
                    </a:lnB>
                  </a:tcPr>
                </a:tc>
                <a:extLst>
                  <a:ext uri="{0D108BD9-81ED-4DB2-BD59-A6C34878D82A}">
                    <a16:rowId xmlns:a16="http://schemas.microsoft.com/office/drawing/2014/main" val="10002"/>
                  </a:ext>
                </a:extLst>
              </a:tr>
              <a:tr h="1000760">
                <a:tc>
                  <a:txBody>
                    <a:bodyPr/>
                    <a:lstStyle/>
                    <a:p>
                      <a:pPr>
                        <a:lnSpc>
                          <a:spcPct val="100000"/>
                        </a:lnSpc>
                        <a:spcBef>
                          <a:spcPts val="910"/>
                        </a:spcBef>
                        <a:tabLst>
                          <a:tab pos="467995" algn="l"/>
                        </a:tabLst>
                      </a:pPr>
                      <a:r>
                        <a:rPr sz="1200" spc="30" dirty="0">
                          <a:solidFill>
                            <a:srgbClr val="666666"/>
                          </a:solidFill>
                          <a:latin typeface="Catamaran"/>
                          <a:cs typeface="Catamaran"/>
                        </a:rPr>
                        <a:t>3.</a:t>
                      </a:r>
                      <a:endParaRPr sz="1200" dirty="0">
                        <a:latin typeface="Catamaran"/>
                        <a:cs typeface="Catamaran"/>
                      </a:endParaRPr>
                    </a:p>
                  </a:txBody>
                  <a:tcPr marL="0" marR="0" marT="115570" marB="0">
                    <a:lnT w="12700">
                      <a:solidFill>
                        <a:srgbClr val="CCCCCC"/>
                      </a:solidFill>
                      <a:prstDash val="solid"/>
                    </a:lnT>
                    <a:lnB w="12700">
                      <a:solidFill>
                        <a:srgbClr val="CCCCCC"/>
                      </a:solidFill>
                      <a:prstDash val="solid"/>
                    </a:lnB>
                  </a:tcPr>
                </a:tc>
                <a:tc>
                  <a:txBody>
                    <a:bodyPr/>
                    <a:lstStyle/>
                    <a:p>
                      <a:pPr marL="82550">
                        <a:lnSpc>
                          <a:spcPct val="100000"/>
                        </a:lnSpc>
                        <a:spcBef>
                          <a:spcPts val="910"/>
                        </a:spcBef>
                      </a:pPr>
                      <a:r>
                        <a:rPr sz="1200" spc="40" dirty="0">
                          <a:solidFill>
                            <a:srgbClr val="666666"/>
                          </a:solidFill>
                          <a:latin typeface="Catamaran"/>
                          <a:cs typeface="Catamaran"/>
                        </a:rPr>
                        <a:t>2011</a:t>
                      </a:r>
                      <a:endParaRPr sz="1200">
                        <a:latin typeface="Catamaran"/>
                        <a:cs typeface="Catamaran"/>
                      </a:endParaRPr>
                    </a:p>
                  </a:txBody>
                  <a:tcPr marL="0" marR="0" marT="115570" marB="0">
                    <a:lnT w="12700">
                      <a:solidFill>
                        <a:srgbClr val="CCCCCC"/>
                      </a:solidFill>
                      <a:prstDash val="solid"/>
                    </a:lnT>
                    <a:lnB w="12700">
                      <a:solidFill>
                        <a:srgbClr val="CCCCCC"/>
                      </a:solidFill>
                      <a:prstDash val="solid"/>
                    </a:lnB>
                  </a:tcPr>
                </a:tc>
                <a:tc>
                  <a:txBody>
                    <a:bodyPr/>
                    <a:lstStyle/>
                    <a:p>
                      <a:pPr marL="160655">
                        <a:lnSpc>
                          <a:spcPct val="100000"/>
                        </a:lnSpc>
                        <a:spcBef>
                          <a:spcPts val="910"/>
                        </a:spcBef>
                      </a:pPr>
                      <a:r>
                        <a:rPr sz="1200" spc="40" dirty="0">
                          <a:solidFill>
                            <a:srgbClr val="666666"/>
                          </a:solidFill>
                          <a:latin typeface="Catamaran"/>
                          <a:cs typeface="Catamaran"/>
                        </a:rPr>
                        <a:t>France</a:t>
                      </a:r>
                      <a:endParaRPr sz="1200">
                        <a:latin typeface="Catamaran"/>
                        <a:cs typeface="Catamaran"/>
                      </a:endParaRPr>
                    </a:p>
                  </a:txBody>
                  <a:tcPr marL="0" marR="0" marT="115570" marB="0">
                    <a:lnT w="12700">
                      <a:solidFill>
                        <a:srgbClr val="CCCCCC"/>
                      </a:solidFill>
                      <a:prstDash val="solid"/>
                    </a:lnT>
                    <a:lnB w="12700">
                      <a:solidFill>
                        <a:srgbClr val="CCCCCC"/>
                      </a:solidFill>
                      <a:prstDash val="solid"/>
                    </a:lnB>
                  </a:tcPr>
                </a:tc>
                <a:tc>
                  <a:txBody>
                    <a:bodyPr/>
                    <a:lstStyle/>
                    <a:p>
                      <a:pPr marL="220345" marR="577215">
                        <a:lnSpc>
                          <a:spcPct val="104200"/>
                        </a:lnSpc>
                        <a:spcBef>
                          <a:spcPts val="850"/>
                        </a:spcBef>
                      </a:pPr>
                      <a:r>
                        <a:rPr sz="1200" spc="45" dirty="0">
                          <a:solidFill>
                            <a:srgbClr val="666666"/>
                          </a:solidFill>
                          <a:latin typeface="Catamaran"/>
                          <a:cs typeface="Catamaran"/>
                        </a:rPr>
                        <a:t>Advanced</a:t>
                      </a:r>
                      <a:r>
                        <a:rPr sz="1200" spc="10" dirty="0">
                          <a:solidFill>
                            <a:srgbClr val="666666"/>
                          </a:solidFill>
                          <a:latin typeface="Catamaran"/>
                          <a:cs typeface="Catamaran"/>
                        </a:rPr>
                        <a:t> </a:t>
                      </a:r>
                      <a:r>
                        <a:rPr sz="1200" spc="40" dirty="0">
                          <a:solidFill>
                            <a:srgbClr val="666666"/>
                          </a:solidFill>
                          <a:latin typeface="Catamaran"/>
                          <a:cs typeface="Catamaran"/>
                        </a:rPr>
                        <a:t>enterprise</a:t>
                      </a:r>
                      <a:r>
                        <a:rPr sz="1200" spc="15" dirty="0">
                          <a:solidFill>
                            <a:srgbClr val="666666"/>
                          </a:solidFill>
                          <a:latin typeface="Catamaran"/>
                          <a:cs typeface="Catamaran"/>
                        </a:rPr>
                        <a:t> </a:t>
                      </a:r>
                      <a:r>
                        <a:rPr sz="1200" spc="45" dirty="0">
                          <a:solidFill>
                            <a:srgbClr val="666666"/>
                          </a:solidFill>
                          <a:latin typeface="Catamaran"/>
                          <a:cs typeface="Catamaran"/>
                        </a:rPr>
                        <a:t>marketplace</a:t>
                      </a:r>
                      <a:r>
                        <a:rPr sz="1200" spc="15" dirty="0">
                          <a:solidFill>
                            <a:srgbClr val="666666"/>
                          </a:solidFill>
                          <a:latin typeface="Catamaran"/>
                          <a:cs typeface="Catamaran"/>
                        </a:rPr>
                        <a:t> </a:t>
                      </a:r>
                      <a:r>
                        <a:rPr sz="1200" spc="45" dirty="0">
                          <a:solidFill>
                            <a:srgbClr val="666666"/>
                          </a:solidFill>
                          <a:latin typeface="Catamaran"/>
                          <a:cs typeface="Catamaran"/>
                        </a:rPr>
                        <a:t>SaaS</a:t>
                      </a:r>
                      <a:r>
                        <a:rPr sz="1200" spc="10" dirty="0">
                          <a:solidFill>
                            <a:srgbClr val="666666"/>
                          </a:solidFill>
                          <a:latin typeface="Catamaran"/>
                          <a:cs typeface="Catamaran"/>
                        </a:rPr>
                        <a:t> </a:t>
                      </a:r>
                      <a:r>
                        <a:rPr sz="1200" spc="40" dirty="0">
                          <a:solidFill>
                            <a:srgbClr val="666666"/>
                          </a:solidFill>
                          <a:latin typeface="Catamaran"/>
                          <a:cs typeface="Catamaran"/>
                        </a:rPr>
                        <a:t>platform </a:t>
                      </a:r>
                      <a:r>
                        <a:rPr sz="1200" spc="-260" dirty="0">
                          <a:solidFill>
                            <a:srgbClr val="666666"/>
                          </a:solidFill>
                          <a:latin typeface="Catamaran"/>
                          <a:cs typeface="Catamaran"/>
                        </a:rPr>
                        <a:t> </a:t>
                      </a:r>
                      <a:r>
                        <a:rPr sz="1200" spc="50" dirty="0">
                          <a:solidFill>
                            <a:srgbClr val="666666"/>
                          </a:solidFill>
                          <a:latin typeface="Catamaran"/>
                          <a:cs typeface="Catamaran"/>
                        </a:rPr>
                        <a:t>B2B</a:t>
                      </a:r>
                      <a:r>
                        <a:rPr sz="1200" spc="15" dirty="0">
                          <a:solidFill>
                            <a:srgbClr val="666666"/>
                          </a:solidFill>
                          <a:latin typeface="Catamaran"/>
                          <a:cs typeface="Catamaran"/>
                        </a:rPr>
                        <a:t> </a:t>
                      </a:r>
                      <a:r>
                        <a:rPr sz="1200" spc="45" dirty="0">
                          <a:solidFill>
                            <a:srgbClr val="666666"/>
                          </a:solidFill>
                          <a:latin typeface="Catamaran"/>
                          <a:cs typeface="Catamaran"/>
                        </a:rPr>
                        <a:t>and</a:t>
                      </a:r>
                      <a:r>
                        <a:rPr sz="1200" spc="20" dirty="0">
                          <a:solidFill>
                            <a:srgbClr val="666666"/>
                          </a:solidFill>
                          <a:latin typeface="Catamaran"/>
                          <a:cs typeface="Catamaran"/>
                        </a:rPr>
                        <a:t> </a:t>
                      </a:r>
                      <a:r>
                        <a:rPr sz="1200" spc="50" dirty="0">
                          <a:solidFill>
                            <a:srgbClr val="666666"/>
                          </a:solidFill>
                          <a:latin typeface="Catamaran"/>
                          <a:cs typeface="Catamaran"/>
                        </a:rPr>
                        <a:t>B2C</a:t>
                      </a:r>
                      <a:endParaRPr sz="1200" dirty="0">
                        <a:latin typeface="Catamaran"/>
                        <a:cs typeface="Catamaran"/>
                      </a:endParaRPr>
                    </a:p>
                    <a:p>
                      <a:pPr marL="220345">
                        <a:lnSpc>
                          <a:spcPct val="100000"/>
                        </a:lnSpc>
                        <a:spcBef>
                          <a:spcPts val="1560"/>
                        </a:spcBef>
                      </a:pPr>
                      <a:r>
                        <a:rPr sz="1200" spc="45" dirty="0">
                          <a:solidFill>
                            <a:srgbClr val="666666"/>
                          </a:solidFill>
                          <a:latin typeface="Catamaran"/>
                          <a:cs typeface="Catamaran"/>
                        </a:rPr>
                        <a:t>Connects</a:t>
                      </a:r>
                      <a:r>
                        <a:rPr sz="1200" spc="-10" dirty="0">
                          <a:solidFill>
                            <a:srgbClr val="666666"/>
                          </a:solidFill>
                          <a:latin typeface="Catamaran"/>
                          <a:cs typeface="Catamaran"/>
                        </a:rPr>
                        <a:t> </a:t>
                      </a:r>
                      <a:r>
                        <a:rPr sz="1200" spc="45" dirty="0">
                          <a:solidFill>
                            <a:srgbClr val="666666"/>
                          </a:solidFill>
                          <a:latin typeface="Catamaran"/>
                          <a:cs typeface="Catamaran"/>
                        </a:rPr>
                        <a:t>ecosystems</a:t>
                      </a:r>
                      <a:endParaRPr sz="1200" dirty="0">
                        <a:latin typeface="Catamaran"/>
                        <a:cs typeface="Catamaran"/>
                      </a:endParaRPr>
                    </a:p>
                  </a:txBody>
                  <a:tcPr marL="0" marR="0" marT="107950" marB="0">
                    <a:lnT w="12700">
                      <a:solidFill>
                        <a:srgbClr val="CCCCCC"/>
                      </a:solidFill>
                      <a:prstDash val="solid"/>
                    </a:lnT>
                    <a:lnB w="12700">
                      <a:solidFill>
                        <a:srgbClr val="CCCCCC"/>
                      </a:solidFill>
                      <a:prstDash val="solid"/>
                    </a:lnB>
                  </a:tcPr>
                </a:tc>
                <a:tc>
                  <a:txBody>
                    <a:bodyPr/>
                    <a:lstStyle/>
                    <a:p>
                      <a:pPr marL="408305" marR="459740">
                        <a:lnSpc>
                          <a:spcPct val="104200"/>
                        </a:lnSpc>
                        <a:spcBef>
                          <a:spcPts val="844"/>
                        </a:spcBef>
                      </a:pPr>
                      <a:r>
                        <a:rPr sz="1200" spc="40" dirty="0">
                          <a:solidFill>
                            <a:srgbClr val="666666"/>
                          </a:solidFill>
                          <a:latin typeface="Catamaran"/>
                          <a:cs typeface="Catamaran"/>
                        </a:rPr>
                        <a:t>Industry</a:t>
                      </a:r>
                      <a:r>
                        <a:rPr sz="1200" spc="10" dirty="0">
                          <a:solidFill>
                            <a:srgbClr val="666666"/>
                          </a:solidFill>
                          <a:latin typeface="Catamaran"/>
                          <a:cs typeface="Catamaran"/>
                        </a:rPr>
                        <a:t> </a:t>
                      </a:r>
                      <a:r>
                        <a:rPr sz="1200" spc="40" dirty="0">
                          <a:solidFill>
                            <a:srgbClr val="666666"/>
                          </a:solidFill>
                          <a:latin typeface="Catamaran"/>
                          <a:cs typeface="Catamaran"/>
                        </a:rPr>
                        <a:t>expertise</a:t>
                      </a:r>
                      <a:r>
                        <a:rPr sz="1200" spc="10" dirty="0">
                          <a:solidFill>
                            <a:srgbClr val="666666"/>
                          </a:solidFill>
                          <a:latin typeface="Catamaran"/>
                          <a:cs typeface="Catamaran"/>
                        </a:rPr>
                        <a:t> </a:t>
                      </a:r>
                      <a:r>
                        <a:rPr sz="1200" spc="45" dirty="0">
                          <a:solidFill>
                            <a:srgbClr val="666666"/>
                          </a:solidFill>
                          <a:latin typeface="Catamaran"/>
                          <a:cs typeface="Catamaran"/>
                        </a:rPr>
                        <a:t>and</a:t>
                      </a:r>
                      <a:r>
                        <a:rPr sz="1200" spc="10" dirty="0">
                          <a:solidFill>
                            <a:srgbClr val="666666"/>
                          </a:solidFill>
                          <a:latin typeface="Catamaran"/>
                          <a:cs typeface="Catamaran"/>
                        </a:rPr>
                        <a:t> </a:t>
                      </a:r>
                      <a:r>
                        <a:rPr sz="1200" spc="45" dirty="0">
                          <a:solidFill>
                            <a:srgbClr val="666666"/>
                          </a:solidFill>
                          <a:latin typeface="Catamaran"/>
                          <a:cs typeface="Catamaran"/>
                        </a:rPr>
                        <a:t>knowledge</a:t>
                      </a:r>
                      <a:r>
                        <a:rPr sz="1200" spc="15" dirty="0">
                          <a:solidFill>
                            <a:srgbClr val="666666"/>
                          </a:solidFill>
                          <a:latin typeface="Catamaran"/>
                          <a:cs typeface="Catamaran"/>
                        </a:rPr>
                        <a:t> </a:t>
                      </a:r>
                      <a:r>
                        <a:rPr sz="1200" spc="40" dirty="0">
                          <a:solidFill>
                            <a:srgbClr val="666666"/>
                          </a:solidFill>
                          <a:latin typeface="Catamaran"/>
                          <a:cs typeface="Catamaran"/>
                        </a:rPr>
                        <a:t>of</a:t>
                      </a:r>
                      <a:r>
                        <a:rPr sz="1200" spc="10" dirty="0">
                          <a:solidFill>
                            <a:srgbClr val="666666"/>
                          </a:solidFill>
                          <a:latin typeface="Catamaran"/>
                          <a:cs typeface="Catamaran"/>
                        </a:rPr>
                        <a:t> </a:t>
                      </a:r>
                      <a:r>
                        <a:rPr sz="1200" spc="50" dirty="0">
                          <a:solidFill>
                            <a:srgbClr val="666666"/>
                          </a:solidFill>
                          <a:latin typeface="Catamaran"/>
                          <a:cs typeface="Catamaran"/>
                        </a:rPr>
                        <a:t>commodity </a:t>
                      </a:r>
                      <a:r>
                        <a:rPr sz="1200" spc="-265" dirty="0">
                          <a:solidFill>
                            <a:srgbClr val="666666"/>
                          </a:solidFill>
                          <a:latin typeface="Catamaran"/>
                          <a:cs typeface="Catamaran"/>
                        </a:rPr>
                        <a:t> </a:t>
                      </a:r>
                      <a:r>
                        <a:rPr sz="1200" spc="40" dirty="0">
                          <a:solidFill>
                            <a:srgbClr val="666666"/>
                          </a:solidFill>
                          <a:latin typeface="Catamaran"/>
                          <a:cs typeface="Catamaran"/>
                        </a:rPr>
                        <a:t>trading</a:t>
                      </a:r>
                      <a:endParaRPr sz="1200" dirty="0">
                        <a:latin typeface="Catamaran"/>
                        <a:cs typeface="Catamaran"/>
                      </a:endParaRPr>
                    </a:p>
                  </a:txBody>
                  <a:tcPr marL="0" marR="0" marT="107314" marB="0">
                    <a:lnT w="12700">
                      <a:solidFill>
                        <a:srgbClr val="CCCCCC"/>
                      </a:solidFill>
                      <a:prstDash val="solid"/>
                    </a:lnT>
                    <a:lnB w="12700">
                      <a:solidFill>
                        <a:srgbClr val="CCCCCC"/>
                      </a:solidFill>
                      <a:prstDash val="solid"/>
                    </a:lnB>
                  </a:tcPr>
                </a:tc>
                <a:extLst>
                  <a:ext uri="{0D108BD9-81ED-4DB2-BD59-A6C34878D82A}">
                    <a16:rowId xmlns:a16="http://schemas.microsoft.com/office/drawing/2014/main" val="10003"/>
                  </a:ext>
                </a:extLst>
              </a:tr>
              <a:tr h="334010">
                <a:tc>
                  <a:txBody>
                    <a:bodyPr/>
                    <a:lstStyle/>
                    <a:p>
                      <a:pPr>
                        <a:lnSpc>
                          <a:spcPct val="100000"/>
                        </a:lnSpc>
                        <a:spcBef>
                          <a:spcPts val="785"/>
                        </a:spcBef>
                        <a:tabLst>
                          <a:tab pos="467995" algn="l"/>
                        </a:tabLst>
                      </a:pPr>
                      <a:r>
                        <a:rPr sz="1200" spc="30" dirty="0">
                          <a:solidFill>
                            <a:srgbClr val="666666"/>
                          </a:solidFill>
                          <a:latin typeface="Catamaran"/>
                          <a:cs typeface="Catamaran"/>
                        </a:rPr>
                        <a:t>4.</a:t>
                      </a:r>
                      <a:endParaRPr sz="1200" dirty="0">
                        <a:latin typeface="Catamaran"/>
                        <a:cs typeface="Catamaran"/>
                      </a:endParaRPr>
                    </a:p>
                  </a:txBody>
                  <a:tcPr marL="0" marR="0" marT="99695" marB="0">
                    <a:lnT w="12700">
                      <a:solidFill>
                        <a:srgbClr val="CCCCCC"/>
                      </a:solidFill>
                      <a:prstDash val="solid"/>
                    </a:lnT>
                  </a:tcPr>
                </a:tc>
                <a:tc>
                  <a:txBody>
                    <a:bodyPr/>
                    <a:lstStyle/>
                    <a:p>
                      <a:pPr marL="82550">
                        <a:lnSpc>
                          <a:spcPct val="100000"/>
                        </a:lnSpc>
                        <a:spcBef>
                          <a:spcPts val="785"/>
                        </a:spcBef>
                      </a:pPr>
                      <a:r>
                        <a:rPr sz="1200" spc="45" dirty="0">
                          <a:solidFill>
                            <a:srgbClr val="666666"/>
                          </a:solidFill>
                          <a:latin typeface="Catamaran"/>
                          <a:cs typeface="Catamaran"/>
                        </a:rPr>
                        <a:t>2014</a:t>
                      </a:r>
                      <a:endParaRPr sz="1200">
                        <a:latin typeface="Catamaran"/>
                        <a:cs typeface="Catamaran"/>
                      </a:endParaRPr>
                    </a:p>
                  </a:txBody>
                  <a:tcPr marL="0" marR="0" marT="99695" marB="0">
                    <a:lnT w="12700">
                      <a:solidFill>
                        <a:srgbClr val="CCCCCC"/>
                      </a:solidFill>
                      <a:prstDash val="solid"/>
                    </a:lnT>
                  </a:tcPr>
                </a:tc>
                <a:tc>
                  <a:txBody>
                    <a:bodyPr/>
                    <a:lstStyle/>
                    <a:p>
                      <a:pPr marL="160655">
                        <a:lnSpc>
                          <a:spcPct val="100000"/>
                        </a:lnSpc>
                        <a:spcBef>
                          <a:spcPts val="785"/>
                        </a:spcBef>
                      </a:pPr>
                      <a:r>
                        <a:rPr sz="1200" spc="55" dirty="0">
                          <a:solidFill>
                            <a:srgbClr val="666666"/>
                          </a:solidFill>
                          <a:latin typeface="Catamaran"/>
                          <a:cs typeface="Catamaran"/>
                        </a:rPr>
                        <a:t>USA</a:t>
                      </a:r>
                      <a:endParaRPr sz="1200">
                        <a:latin typeface="Catamaran"/>
                        <a:cs typeface="Catamaran"/>
                      </a:endParaRPr>
                    </a:p>
                  </a:txBody>
                  <a:tcPr marL="0" marR="0" marT="99695" marB="0">
                    <a:lnT w="12700">
                      <a:solidFill>
                        <a:srgbClr val="CCCCCC"/>
                      </a:solidFill>
                      <a:prstDash val="solid"/>
                    </a:lnT>
                  </a:tcPr>
                </a:tc>
                <a:tc>
                  <a:txBody>
                    <a:bodyPr/>
                    <a:lstStyle/>
                    <a:p>
                      <a:pPr marL="220345">
                        <a:lnSpc>
                          <a:spcPct val="100000"/>
                        </a:lnSpc>
                        <a:spcBef>
                          <a:spcPts val="785"/>
                        </a:spcBef>
                      </a:pPr>
                      <a:r>
                        <a:rPr sz="1200" spc="40" dirty="0">
                          <a:solidFill>
                            <a:srgbClr val="666666"/>
                          </a:solidFill>
                          <a:latin typeface="Catamaran"/>
                          <a:cs typeface="Catamaran"/>
                        </a:rPr>
                        <a:t>Finance</a:t>
                      </a:r>
                      <a:r>
                        <a:rPr sz="1200" spc="-5" dirty="0">
                          <a:solidFill>
                            <a:srgbClr val="666666"/>
                          </a:solidFill>
                          <a:latin typeface="Catamaran"/>
                          <a:cs typeface="Catamaran"/>
                        </a:rPr>
                        <a:t> </a:t>
                      </a:r>
                      <a:r>
                        <a:rPr sz="1200" spc="35" dirty="0">
                          <a:solidFill>
                            <a:srgbClr val="666666"/>
                          </a:solidFill>
                          <a:latin typeface="Catamaran"/>
                          <a:cs typeface="Catamaran"/>
                        </a:rPr>
                        <a:t>(factoring)</a:t>
                      </a:r>
                      <a:endParaRPr sz="1200">
                        <a:latin typeface="Catamaran"/>
                        <a:cs typeface="Catamaran"/>
                      </a:endParaRPr>
                    </a:p>
                  </a:txBody>
                  <a:tcPr marL="0" marR="0" marT="99695" marB="0">
                    <a:lnT w="12700">
                      <a:solidFill>
                        <a:srgbClr val="CCCCCC"/>
                      </a:solidFill>
                      <a:prstDash val="solid"/>
                    </a:lnT>
                  </a:tcPr>
                </a:tc>
                <a:tc>
                  <a:txBody>
                    <a:bodyPr/>
                    <a:lstStyle/>
                    <a:p>
                      <a:pPr marL="408305">
                        <a:lnSpc>
                          <a:spcPct val="100000"/>
                        </a:lnSpc>
                        <a:spcBef>
                          <a:spcPts val="785"/>
                        </a:spcBef>
                      </a:pPr>
                      <a:r>
                        <a:rPr sz="1200" spc="40" dirty="0">
                          <a:solidFill>
                            <a:srgbClr val="666666"/>
                          </a:solidFill>
                          <a:latin typeface="Catamaran"/>
                          <a:cs typeface="Catamaran"/>
                        </a:rPr>
                        <a:t>Sector</a:t>
                      </a:r>
                      <a:r>
                        <a:rPr sz="1200" spc="-10" dirty="0">
                          <a:solidFill>
                            <a:srgbClr val="666666"/>
                          </a:solidFill>
                          <a:latin typeface="Catamaran"/>
                          <a:cs typeface="Catamaran"/>
                        </a:rPr>
                        <a:t> </a:t>
                      </a:r>
                      <a:r>
                        <a:rPr sz="1200" spc="40" dirty="0">
                          <a:solidFill>
                            <a:srgbClr val="666666"/>
                          </a:solidFill>
                          <a:latin typeface="Catamaran"/>
                          <a:cs typeface="Catamaran"/>
                        </a:rPr>
                        <a:t>agnostic</a:t>
                      </a:r>
                      <a:endParaRPr sz="1200" dirty="0">
                        <a:latin typeface="Catamaran"/>
                        <a:cs typeface="Catamaran"/>
                      </a:endParaRPr>
                    </a:p>
                  </a:txBody>
                  <a:tcPr marL="0" marR="0" marT="99695" marB="0">
                    <a:lnT w="12700">
                      <a:solidFill>
                        <a:srgbClr val="CCCCCC"/>
                      </a:solidFill>
                      <a:prstDash val="solid"/>
                    </a:lnT>
                  </a:tcPr>
                </a:tc>
                <a:extLst>
                  <a:ext uri="{0D108BD9-81ED-4DB2-BD59-A6C34878D82A}">
                    <a16:rowId xmlns:a16="http://schemas.microsoft.com/office/drawing/2014/main" val="10004"/>
                  </a:ext>
                </a:extLst>
              </a:tr>
            </a:tbl>
          </a:graphicData>
        </a:graphic>
      </p:graphicFrame>
      <p:sp>
        <p:nvSpPr>
          <p:cNvPr id="8" name="object 8"/>
          <p:cNvSpPr txBox="1"/>
          <p:nvPr/>
        </p:nvSpPr>
        <p:spPr>
          <a:xfrm>
            <a:off x="4436696" y="6545512"/>
            <a:ext cx="2214880" cy="398780"/>
          </a:xfrm>
          <a:prstGeom prst="rect">
            <a:avLst/>
          </a:prstGeom>
        </p:spPr>
        <p:txBody>
          <a:bodyPr vert="horz" wrap="square" lIns="0" tIns="5080" rIns="0" bIns="0" rtlCol="0">
            <a:spAutoFit/>
          </a:bodyPr>
          <a:lstStyle/>
          <a:p>
            <a:pPr marL="12700" marR="5080">
              <a:lnSpc>
                <a:spcPct val="104200"/>
              </a:lnSpc>
              <a:spcBef>
                <a:spcPts val="40"/>
              </a:spcBef>
            </a:pPr>
            <a:r>
              <a:rPr sz="1200" spc="50" dirty="0">
                <a:solidFill>
                  <a:srgbClr val="666666"/>
                </a:solidFill>
                <a:latin typeface="Catamaran"/>
                <a:cs typeface="Catamaran"/>
              </a:rPr>
              <a:t>Wide</a:t>
            </a:r>
            <a:r>
              <a:rPr sz="1200" spc="-5" dirty="0">
                <a:solidFill>
                  <a:srgbClr val="666666"/>
                </a:solidFill>
                <a:latin typeface="Catamaran"/>
                <a:cs typeface="Catamaran"/>
              </a:rPr>
              <a:t> </a:t>
            </a:r>
            <a:r>
              <a:rPr sz="1200" spc="40" dirty="0">
                <a:solidFill>
                  <a:srgbClr val="666666"/>
                </a:solidFill>
                <a:latin typeface="Catamaran"/>
                <a:cs typeface="Catamaran"/>
              </a:rPr>
              <a:t>array</a:t>
            </a:r>
            <a:r>
              <a:rPr sz="1200" spc="-5" dirty="0">
                <a:solidFill>
                  <a:srgbClr val="666666"/>
                </a:solidFill>
                <a:latin typeface="Catamaran"/>
                <a:cs typeface="Catamaran"/>
              </a:rPr>
              <a:t> </a:t>
            </a:r>
            <a:r>
              <a:rPr sz="1200" spc="40" dirty="0">
                <a:solidFill>
                  <a:srgbClr val="666666"/>
                </a:solidFill>
                <a:latin typeface="Catamaran"/>
                <a:cs typeface="Catamaran"/>
              </a:rPr>
              <a:t>of</a:t>
            </a:r>
            <a:r>
              <a:rPr sz="1200" dirty="0">
                <a:solidFill>
                  <a:srgbClr val="666666"/>
                </a:solidFill>
                <a:latin typeface="Catamaran"/>
                <a:cs typeface="Catamaran"/>
              </a:rPr>
              <a:t> </a:t>
            </a:r>
            <a:r>
              <a:rPr sz="1200" spc="50" dirty="0">
                <a:solidFill>
                  <a:srgbClr val="666666"/>
                </a:solidFill>
                <a:latin typeface="Catamaran"/>
                <a:cs typeface="Catamaran"/>
              </a:rPr>
              <a:t>payment</a:t>
            </a:r>
            <a:r>
              <a:rPr sz="1200" spc="-5" dirty="0">
                <a:solidFill>
                  <a:srgbClr val="666666"/>
                </a:solidFill>
                <a:latin typeface="Catamaran"/>
                <a:cs typeface="Catamaran"/>
              </a:rPr>
              <a:t> </a:t>
            </a:r>
            <a:r>
              <a:rPr sz="1200" spc="40" dirty="0">
                <a:solidFill>
                  <a:srgbClr val="666666"/>
                </a:solidFill>
                <a:latin typeface="Catamaran"/>
                <a:cs typeface="Catamaran"/>
              </a:rPr>
              <a:t>solutions </a:t>
            </a:r>
            <a:r>
              <a:rPr sz="1200" spc="-265" dirty="0">
                <a:solidFill>
                  <a:srgbClr val="666666"/>
                </a:solidFill>
                <a:latin typeface="Catamaran"/>
                <a:cs typeface="Catamaran"/>
              </a:rPr>
              <a:t> </a:t>
            </a:r>
            <a:r>
              <a:rPr sz="1200" spc="40" dirty="0">
                <a:solidFill>
                  <a:srgbClr val="666666"/>
                </a:solidFill>
                <a:latin typeface="Catamaran"/>
                <a:cs typeface="Catamaran"/>
              </a:rPr>
              <a:t>Partner</a:t>
            </a:r>
            <a:r>
              <a:rPr sz="1200" spc="15" dirty="0">
                <a:solidFill>
                  <a:srgbClr val="666666"/>
                </a:solidFill>
                <a:latin typeface="Catamaran"/>
                <a:cs typeface="Catamaran"/>
              </a:rPr>
              <a:t> </a:t>
            </a:r>
            <a:r>
              <a:rPr sz="1200" spc="40" dirty="0">
                <a:solidFill>
                  <a:srgbClr val="666666"/>
                </a:solidFill>
                <a:latin typeface="Catamaran"/>
                <a:cs typeface="Catamaran"/>
              </a:rPr>
              <a:t>to</a:t>
            </a:r>
            <a:r>
              <a:rPr sz="1200" spc="15" dirty="0">
                <a:solidFill>
                  <a:srgbClr val="666666"/>
                </a:solidFill>
                <a:latin typeface="Catamaran"/>
                <a:cs typeface="Catamaran"/>
              </a:rPr>
              <a:t> </a:t>
            </a:r>
            <a:r>
              <a:rPr sz="1200" spc="45" dirty="0">
                <a:solidFill>
                  <a:srgbClr val="666666"/>
                </a:solidFill>
                <a:latin typeface="Catamaran"/>
                <a:cs typeface="Catamaran"/>
              </a:rPr>
              <a:t>growers</a:t>
            </a:r>
            <a:endParaRPr sz="1200">
              <a:latin typeface="Catamaran"/>
              <a:cs typeface="Catamaran"/>
            </a:endParaRPr>
          </a:p>
        </p:txBody>
      </p:sp>
      <p:pic>
        <p:nvPicPr>
          <p:cNvPr id="11" name="object 11"/>
          <p:cNvPicPr/>
          <p:nvPr/>
        </p:nvPicPr>
        <p:blipFill>
          <a:blip r:embed="rId2" cstate="print"/>
          <a:stretch>
            <a:fillRect/>
          </a:stretch>
        </p:blipFill>
        <p:spPr>
          <a:xfrm>
            <a:off x="4292901" y="2777361"/>
            <a:ext cx="63690" cy="63677"/>
          </a:xfrm>
          <a:prstGeom prst="rect">
            <a:avLst/>
          </a:prstGeom>
        </p:spPr>
      </p:pic>
      <p:pic>
        <p:nvPicPr>
          <p:cNvPr id="12" name="object 12"/>
          <p:cNvPicPr/>
          <p:nvPr/>
        </p:nvPicPr>
        <p:blipFill>
          <a:blip r:embed="rId2" cstate="print"/>
          <a:stretch>
            <a:fillRect/>
          </a:stretch>
        </p:blipFill>
        <p:spPr>
          <a:xfrm>
            <a:off x="4293297" y="2975259"/>
            <a:ext cx="63690" cy="63677"/>
          </a:xfrm>
          <a:prstGeom prst="rect">
            <a:avLst/>
          </a:prstGeom>
        </p:spPr>
      </p:pic>
      <p:pic>
        <p:nvPicPr>
          <p:cNvPr id="13" name="object 13"/>
          <p:cNvPicPr/>
          <p:nvPr/>
        </p:nvPicPr>
        <p:blipFill>
          <a:blip r:embed="rId2" cstate="print"/>
          <a:stretch>
            <a:fillRect/>
          </a:stretch>
        </p:blipFill>
        <p:spPr>
          <a:xfrm>
            <a:off x="4296171" y="3364711"/>
            <a:ext cx="63690" cy="63677"/>
          </a:xfrm>
          <a:prstGeom prst="rect">
            <a:avLst/>
          </a:prstGeom>
        </p:spPr>
      </p:pic>
      <p:pic>
        <p:nvPicPr>
          <p:cNvPr id="14" name="object 14"/>
          <p:cNvPicPr/>
          <p:nvPr/>
        </p:nvPicPr>
        <p:blipFill>
          <a:blip r:embed="rId2" cstate="print"/>
          <a:stretch>
            <a:fillRect/>
          </a:stretch>
        </p:blipFill>
        <p:spPr>
          <a:xfrm>
            <a:off x="4303863" y="3978950"/>
            <a:ext cx="63690" cy="63677"/>
          </a:xfrm>
          <a:prstGeom prst="rect">
            <a:avLst/>
          </a:prstGeom>
        </p:spPr>
      </p:pic>
      <p:pic>
        <p:nvPicPr>
          <p:cNvPr id="15" name="object 15"/>
          <p:cNvPicPr/>
          <p:nvPr/>
        </p:nvPicPr>
        <p:blipFill>
          <a:blip r:embed="rId2" cstate="print"/>
          <a:stretch>
            <a:fillRect/>
          </a:stretch>
        </p:blipFill>
        <p:spPr>
          <a:xfrm>
            <a:off x="4303863" y="4367727"/>
            <a:ext cx="63690" cy="63677"/>
          </a:xfrm>
          <a:prstGeom prst="rect">
            <a:avLst/>
          </a:prstGeom>
        </p:spPr>
      </p:pic>
      <p:pic>
        <p:nvPicPr>
          <p:cNvPr id="16" name="object 16"/>
          <p:cNvPicPr/>
          <p:nvPr/>
        </p:nvPicPr>
        <p:blipFill>
          <a:blip r:embed="rId2" cstate="print"/>
          <a:stretch>
            <a:fillRect/>
          </a:stretch>
        </p:blipFill>
        <p:spPr>
          <a:xfrm>
            <a:off x="4303863" y="4530526"/>
            <a:ext cx="63690" cy="63677"/>
          </a:xfrm>
          <a:prstGeom prst="rect">
            <a:avLst/>
          </a:prstGeom>
        </p:spPr>
      </p:pic>
      <p:pic>
        <p:nvPicPr>
          <p:cNvPr id="17" name="object 17"/>
          <p:cNvPicPr/>
          <p:nvPr/>
        </p:nvPicPr>
        <p:blipFill>
          <a:blip r:embed="rId2" cstate="print"/>
          <a:stretch>
            <a:fillRect/>
          </a:stretch>
        </p:blipFill>
        <p:spPr>
          <a:xfrm>
            <a:off x="4303863" y="4931437"/>
            <a:ext cx="63690" cy="63677"/>
          </a:xfrm>
          <a:prstGeom prst="rect">
            <a:avLst/>
          </a:prstGeom>
        </p:spPr>
      </p:pic>
      <p:pic>
        <p:nvPicPr>
          <p:cNvPr id="18" name="object 18"/>
          <p:cNvPicPr/>
          <p:nvPr/>
        </p:nvPicPr>
        <p:blipFill>
          <a:blip r:embed="rId3" cstate="print"/>
          <a:stretch>
            <a:fillRect/>
          </a:stretch>
        </p:blipFill>
        <p:spPr>
          <a:xfrm>
            <a:off x="4303863" y="5480160"/>
            <a:ext cx="63690" cy="63703"/>
          </a:xfrm>
          <a:prstGeom prst="rect">
            <a:avLst/>
          </a:prstGeom>
        </p:spPr>
      </p:pic>
      <p:pic>
        <p:nvPicPr>
          <p:cNvPr id="19" name="object 19"/>
          <p:cNvPicPr/>
          <p:nvPr/>
        </p:nvPicPr>
        <p:blipFill>
          <a:blip r:embed="rId4" cstate="print"/>
          <a:stretch>
            <a:fillRect/>
          </a:stretch>
        </p:blipFill>
        <p:spPr>
          <a:xfrm>
            <a:off x="4303863" y="5694792"/>
            <a:ext cx="63690" cy="63703"/>
          </a:xfrm>
          <a:prstGeom prst="rect">
            <a:avLst/>
          </a:prstGeom>
        </p:spPr>
      </p:pic>
      <p:pic>
        <p:nvPicPr>
          <p:cNvPr id="20" name="object 20"/>
          <p:cNvPicPr/>
          <p:nvPr/>
        </p:nvPicPr>
        <p:blipFill>
          <a:blip r:embed="rId4" cstate="print"/>
          <a:stretch>
            <a:fillRect/>
          </a:stretch>
        </p:blipFill>
        <p:spPr>
          <a:xfrm>
            <a:off x="4303863" y="6086569"/>
            <a:ext cx="63690" cy="63703"/>
          </a:xfrm>
          <a:prstGeom prst="rect">
            <a:avLst/>
          </a:prstGeom>
        </p:spPr>
      </p:pic>
      <p:pic>
        <p:nvPicPr>
          <p:cNvPr id="21" name="object 21"/>
          <p:cNvPicPr/>
          <p:nvPr/>
        </p:nvPicPr>
        <p:blipFill>
          <a:blip r:embed="rId3" cstate="print"/>
          <a:stretch>
            <a:fillRect/>
          </a:stretch>
        </p:blipFill>
        <p:spPr>
          <a:xfrm>
            <a:off x="4303863" y="6499013"/>
            <a:ext cx="63690" cy="63703"/>
          </a:xfrm>
          <a:prstGeom prst="rect">
            <a:avLst/>
          </a:prstGeom>
        </p:spPr>
      </p:pic>
      <p:pic>
        <p:nvPicPr>
          <p:cNvPr id="22" name="object 22"/>
          <p:cNvPicPr/>
          <p:nvPr/>
        </p:nvPicPr>
        <p:blipFill>
          <a:blip r:embed="rId3" cstate="print"/>
          <a:stretch>
            <a:fillRect/>
          </a:stretch>
        </p:blipFill>
        <p:spPr>
          <a:xfrm>
            <a:off x="4303863" y="6625811"/>
            <a:ext cx="63690" cy="63703"/>
          </a:xfrm>
          <a:prstGeom prst="rect">
            <a:avLst/>
          </a:prstGeom>
        </p:spPr>
      </p:pic>
      <p:pic>
        <p:nvPicPr>
          <p:cNvPr id="23" name="object 23"/>
          <p:cNvPicPr/>
          <p:nvPr/>
        </p:nvPicPr>
        <p:blipFill>
          <a:blip r:embed="rId3" cstate="print"/>
          <a:stretch>
            <a:fillRect/>
          </a:stretch>
        </p:blipFill>
        <p:spPr>
          <a:xfrm>
            <a:off x="4303863" y="6816311"/>
            <a:ext cx="63690" cy="63703"/>
          </a:xfrm>
          <a:prstGeom prst="rect">
            <a:avLst/>
          </a:prstGeom>
        </p:spPr>
      </p:pic>
      <p:pic>
        <p:nvPicPr>
          <p:cNvPr id="24" name="object 24"/>
          <p:cNvPicPr/>
          <p:nvPr/>
        </p:nvPicPr>
        <p:blipFill>
          <a:blip r:embed="rId4" cstate="print"/>
          <a:stretch>
            <a:fillRect/>
          </a:stretch>
        </p:blipFill>
        <p:spPr>
          <a:xfrm>
            <a:off x="8538735" y="2770368"/>
            <a:ext cx="63690" cy="63677"/>
          </a:xfrm>
          <a:prstGeom prst="rect">
            <a:avLst/>
          </a:prstGeom>
        </p:spPr>
      </p:pic>
      <p:pic>
        <p:nvPicPr>
          <p:cNvPr id="25" name="object 25"/>
          <p:cNvPicPr/>
          <p:nvPr/>
        </p:nvPicPr>
        <p:blipFill>
          <a:blip r:embed="rId2" cstate="print"/>
          <a:stretch>
            <a:fillRect/>
          </a:stretch>
        </p:blipFill>
        <p:spPr>
          <a:xfrm>
            <a:off x="8530560" y="3170262"/>
            <a:ext cx="63690" cy="63677"/>
          </a:xfrm>
          <a:prstGeom prst="rect">
            <a:avLst/>
          </a:prstGeom>
        </p:spPr>
      </p:pic>
      <p:pic>
        <p:nvPicPr>
          <p:cNvPr id="26" name="object 26"/>
          <p:cNvPicPr/>
          <p:nvPr/>
        </p:nvPicPr>
        <p:blipFill>
          <a:blip r:embed="rId2" cstate="print"/>
          <a:stretch>
            <a:fillRect/>
          </a:stretch>
        </p:blipFill>
        <p:spPr>
          <a:xfrm>
            <a:off x="8538735" y="3551255"/>
            <a:ext cx="63690" cy="63677"/>
          </a:xfrm>
          <a:prstGeom prst="rect">
            <a:avLst/>
          </a:prstGeom>
        </p:spPr>
      </p:pic>
      <p:pic>
        <p:nvPicPr>
          <p:cNvPr id="27" name="object 27"/>
          <p:cNvPicPr/>
          <p:nvPr/>
        </p:nvPicPr>
        <p:blipFill>
          <a:blip r:embed="rId2" cstate="print"/>
          <a:stretch>
            <a:fillRect/>
          </a:stretch>
        </p:blipFill>
        <p:spPr>
          <a:xfrm>
            <a:off x="8538735" y="3986186"/>
            <a:ext cx="63690" cy="63677"/>
          </a:xfrm>
          <a:prstGeom prst="rect">
            <a:avLst/>
          </a:prstGeom>
        </p:spPr>
      </p:pic>
      <p:pic>
        <p:nvPicPr>
          <p:cNvPr id="28" name="object 28"/>
          <p:cNvPicPr/>
          <p:nvPr/>
        </p:nvPicPr>
        <p:blipFill>
          <a:blip r:embed="rId2" cstate="print"/>
          <a:stretch>
            <a:fillRect/>
          </a:stretch>
        </p:blipFill>
        <p:spPr>
          <a:xfrm>
            <a:off x="8538735" y="4350101"/>
            <a:ext cx="63690" cy="63677"/>
          </a:xfrm>
          <a:prstGeom prst="rect">
            <a:avLst/>
          </a:prstGeom>
        </p:spPr>
      </p:pic>
      <p:pic>
        <p:nvPicPr>
          <p:cNvPr id="29" name="object 29"/>
          <p:cNvPicPr/>
          <p:nvPr/>
        </p:nvPicPr>
        <p:blipFill>
          <a:blip r:embed="rId4" cstate="print"/>
          <a:stretch>
            <a:fillRect/>
          </a:stretch>
        </p:blipFill>
        <p:spPr>
          <a:xfrm>
            <a:off x="8538735" y="4739109"/>
            <a:ext cx="63690" cy="63677"/>
          </a:xfrm>
          <a:prstGeom prst="rect">
            <a:avLst/>
          </a:prstGeom>
        </p:spPr>
      </p:pic>
      <p:pic>
        <p:nvPicPr>
          <p:cNvPr id="30" name="object 30"/>
          <p:cNvPicPr/>
          <p:nvPr/>
        </p:nvPicPr>
        <p:blipFill>
          <a:blip r:embed="rId4" cstate="print"/>
          <a:stretch>
            <a:fillRect/>
          </a:stretch>
        </p:blipFill>
        <p:spPr>
          <a:xfrm>
            <a:off x="8538735" y="5483646"/>
            <a:ext cx="63690" cy="63703"/>
          </a:xfrm>
          <a:prstGeom prst="rect">
            <a:avLst/>
          </a:prstGeom>
        </p:spPr>
      </p:pic>
      <p:pic>
        <p:nvPicPr>
          <p:cNvPr id="31" name="object 31"/>
          <p:cNvPicPr/>
          <p:nvPr/>
        </p:nvPicPr>
        <p:blipFill>
          <a:blip r:embed="rId3" cstate="print"/>
          <a:stretch>
            <a:fillRect/>
          </a:stretch>
        </p:blipFill>
        <p:spPr>
          <a:xfrm>
            <a:off x="8538735" y="6497070"/>
            <a:ext cx="63690" cy="63703"/>
          </a:xfrm>
          <a:prstGeom prst="rect">
            <a:avLst/>
          </a:prstGeom>
        </p:spPr>
      </p:pic>
      <p:pic>
        <p:nvPicPr>
          <p:cNvPr id="32" name="object 32"/>
          <p:cNvPicPr/>
          <p:nvPr/>
        </p:nvPicPr>
        <p:blipFill>
          <a:blip r:embed="rId3" cstate="print"/>
          <a:stretch>
            <a:fillRect/>
          </a:stretch>
        </p:blipFill>
        <p:spPr>
          <a:xfrm>
            <a:off x="8538735" y="6643499"/>
            <a:ext cx="63690" cy="63703"/>
          </a:xfrm>
          <a:prstGeom prst="rect">
            <a:avLst/>
          </a:prstGeom>
        </p:spPr>
      </p:pic>
      <p:sp>
        <p:nvSpPr>
          <p:cNvPr id="33" name="object 11">
            <a:extLst>
              <a:ext uri="{FF2B5EF4-FFF2-40B4-BE49-F238E27FC236}">
                <a16:creationId xmlns:a16="http://schemas.microsoft.com/office/drawing/2014/main" id="{593C3E61-06B6-43F0-A25B-290A14CBCC91}"/>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6</a:t>
            </a:r>
            <a:endParaRPr lang="en-US" sz="1400" spc="20" dirty="0">
              <a:solidFill>
                <a:srgbClr val="999999"/>
              </a:solidFill>
              <a:latin typeface="Catamaran"/>
              <a:cs typeface="Catamaran"/>
            </a:endParaRPr>
          </a:p>
        </p:txBody>
      </p:sp>
      <p:pic>
        <p:nvPicPr>
          <p:cNvPr id="1026" name="Picture 2">
            <a:extLst>
              <a:ext uri="{FF2B5EF4-FFF2-40B4-BE49-F238E27FC236}">
                <a16:creationId xmlns:a16="http://schemas.microsoft.com/office/drawing/2014/main" id="{A32A86AF-4634-4F07-90BF-5C4329C0D0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267" y="2603221"/>
            <a:ext cx="950162" cy="950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ding in real time for Global Dairy Trade | ClearPoint">
            <a:extLst>
              <a:ext uri="{FF2B5EF4-FFF2-40B4-BE49-F238E27FC236}">
                <a16:creationId xmlns:a16="http://schemas.microsoft.com/office/drawing/2014/main" id="{D39D8AD1-E289-49CD-9B1F-3B475AA364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824" y="4190691"/>
            <a:ext cx="971268" cy="481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lobal E-Commerce Marketplace Platform Leader Mirakl Relies on MadCap Flare  to Create a Modern Documentation Web Portal that Helps Customers and Mirakl  Employees Find Answers Faster">
            <a:extLst>
              <a:ext uri="{FF2B5EF4-FFF2-40B4-BE49-F238E27FC236}">
                <a16:creationId xmlns:a16="http://schemas.microsoft.com/office/drawing/2014/main" id="{EA0A0EE3-79EE-40DD-9C13-DE8FD70EFE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922" y="5536827"/>
            <a:ext cx="824507" cy="4864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ducePay - Empowering Growers from Seed to Sale">
            <a:extLst>
              <a:ext uri="{FF2B5EF4-FFF2-40B4-BE49-F238E27FC236}">
                <a16:creationId xmlns:a16="http://schemas.microsoft.com/office/drawing/2014/main" id="{85DF3B61-4175-412F-AE4F-CA5C97A377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937" y="6625811"/>
            <a:ext cx="1281181" cy="254203"/>
          </a:xfrm>
          <a:prstGeom prst="rect">
            <a:avLst/>
          </a:prstGeom>
          <a:noFill/>
          <a:extLst>
            <a:ext uri="{909E8E84-426E-40DD-AFC4-6F175D3DCCD1}">
              <a14:hiddenFill xmlns:a14="http://schemas.microsoft.com/office/drawing/2010/main">
                <a:solidFill>
                  <a:srgbClr val="FFFFFF"/>
                </a:solidFill>
              </a14:hiddenFill>
            </a:ext>
          </a:extLst>
        </p:spPr>
      </p:pic>
      <p:sp>
        <p:nvSpPr>
          <p:cNvPr id="39" name="object 20">
            <a:extLst>
              <a:ext uri="{FF2B5EF4-FFF2-40B4-BE49-F238E27FC236}">
                <a16:creationId xmlns:a16="http://schemas.microsoft.com/office/drawing/2014/main" id="{39E23203-8F6F-4A8B-8128-855AE6BD940D}"/>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pic>
        <p:nvPicPr>
          <p:cNvPr id="40" name="object 19">
            <a:extLst>
              <a:ext uri="{FF2B5EF4-FFF2-40B4-BE49-F238E27FC236}">
                <a16:creationId xmlns:a16="http://schemas.microsoft.com/office/drawing/2014/main" id="{5CC24AB8-17CD-48CF-84D4-E069F0D78D7B}"/>
              </a:ext>
            </a:extLst>
          </p:cNvPr>
          <p:cNvPicPr/>
          <p:nvPr/>
        </p:nvPicPr>
        <p:blipFill>
          <a:blip r:embed="rId4" cstate="print"/>
          <a:stretch>
            <a:fillRect/>
          </a:stretch>
        </p:blipFill>
        <p:spPr>
          <a:xfrm>
            <a:off x="4303863" y="5836353"/>
            <a:ext cx="63690" cy="637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473" y="1676"/>
            <a:ext cx="13196569" cy="7560309"/>
            <a:chOff x="5473" y="1676"/>
            <a:chExt cx="13196569" cy="7560309"/>
          </a:xfrm>
        </p:grpSpPr>
        <p:pic>
          <p:nvPicPr>
            <p:cNvPr id="3" name="object 3"/>
            <p:cNvPicPr/>
            <p:nvPr/>
          </p:nvPicPr>
          <p:blipFill>
            <a:blip r:embed="rId2" cstate="print"/>
            <a:stretch>
              <a:fillRect/>
            </a:stretch>
          </p:blipFill>
          <p:spPr>
            <a:xfrm>
              <a:off x="9392564" y="6644665"/>
              <a:ext cx="3808933" cy="917016"/>
            </a:xfrm>
            <a:prstGeom prst="rect">
              <a:avLst/>
            </a:prstGeom>
          </p:spPr>
        </p:pic>
        <p:pic>
          <p:nvPicPr>
            <p:cNvPr id="4" name="object 4"/>
            <p:cNvPicPr/>
            <p:nvPr/>
          </p:nvPicPr>
          <p:blipFill>
            <a:blip r:embed="rId3" cstate="print"/>
            <a:stretch>
              <a:fillRect/>
            </a:stretch>
          </p:blipFill>
          <p:spPr>
            <a:xfrm>
              <a:off x="10947" y="1676"/>
              <a:ext cx="13190550" cy="7560005"/>
            </a:xfrm>
            <a:prstGeom prst="rect">
              <a:avLst/>
            </a:prstGeom>
          </p:spPr>
        </p:pic>
        <p:sp>
          <p:nvSpPr>
            <p:cNvPr id="5" name="object 5"/>
            <p:cNvSpPr/>
            <p:nvPr/>
          </p:nvSpPr>
          <p:spPr>
            <a:xfrm>
              <a:off x="5473" y="3123"/>
              <a:ext cx="13196569" cy="7557134"/>
            </a:xfrm>
            <a:custGeom>
              <a:avLst/>
              <a:gdLst/>
              <a:ahLst/>
              <a:cxnLst/>
              <a:rect l="l" t="t" r="r" b="b"/>
              <a:pathLst>
                <a:path w="13196569" h="7557134">
                  <a:moveTo>
                    <a:pt x="13196023" y="0"/>
                  </a:moveTo>
                  <a:lnTo>
                    <a:pt x="0" y="0"/>
                  </a:lnTo>
                  <a:lnTo>
                    <a:pt x="0" y="7557122"/>
                  </a:lnTo>
                  <a:lnTo>
                    <a:pt x="13196023" y="7557122"/>
                  </a:lnTo>
                  <a:lnTo>
                    <a:pt x="13196023" y="0"/>
                  </a:lnTo>
                  <a:close/>
                </a:path>
              </a:pathLst>
            </a:custGeom>
            <a:solidFill>
              <a:srgbClr val="FFFFFF">
                <a:alpha val="59999"/>
              </a:srgbClr>
            </a:solidFill>
          </p:spPr>
          <p:txBody>
            <a:bodyPr wrap="square" lIns="0" tIns="0" rIns="0" bIns="0" rtlCol="0"/>
            <a:lstStyle/>
            <a:p>
              <a:endParaRPr/>
            </a:p>
          </p:txBody>
        </p:sp>
      </p:grpSp>
      <p:sp>
        <p:nvSpPr>
          <p:cNvPr id="6" name="object 6"/>
          <p:cNvSpPr/>
          <p:nvPr/>
        </p:nvSpPr>
        <p:spPr>
          <a:xfrm>
            <a:off x="14860" y="-1234"/>
            <a:ext cx="13201650" cy="7560945"/>
          </a:xfrm>
          <a:custGeom>
            <a:avLst/>
            <a:gdLst/>
            <a:ahLst/>
            <a:cxnLst/>
            <a:rect l="l" t="t" r="r" b="b"/>
            <a:pathLst>
              <a:path w="13201650" h="7560945">
                <a:moveTo>
                  <a:pt x="13201497" y="0"/>
                </a:moveTo>
                <a:lnTo>
                  <a:pt x="0" y="0"/>
                </a:lnTo>
                <a:lnTo>
                  <a:pt x="0" y="7560767"/>
                </a:lnTo>
                <a:lnTo>
                  <a:pt x="13201497" y="7560767"/>
                </a:lnTo>
                <a:lnTo>
                  <a:pt x="13201497" y="0"/>
                </a:lnTo>
                <a:close/>
              </a:path>
            </a:pathLst>
          </a:custGeom>
          <a:solidFill>
            <a:srgbClr val="1F2F42"/>
          </a:solidFill>
        </p:spPr>
        <p:txBody>
          <a:bodyPr wrap="square" lIns="0" tIns="0" rIns="0" bIns="0" rtlCol="0"/>
          <a:lstStyle/>
          <a:p>
            <a:endParaRPr dirty="0"/>
          </a:p>
        </p:txBody>
      </p:sp>
      <p:sp>
        <p:nvSpPr>
          <p:cNvPr id="18" name="object 18"/>
          <p:cNvSpPr txBox="1"/>
          <p:nvPr/>
        </p:nvSpPr>
        <p:spPr>
          <a:xfrm>
            <a:off x="739352" y="1803400"/>
            <a:ext cx="6245008" cy="3711272"/>
          </a:xfrm>
          <a:prstGeom prst="rect">
            <a:avLst/>
          </a:prstGeom>
        </p:spPr>
        <p:txBody>
          <a:bodyPr vert="horz" wrap="square" lIns="0" tIns="66040" rIns="0" bIns="0" rtlCol="0">
            <a:spAutoFit/>
          </a:bodyPr>
          <a:lstStyle/>
          <a:p>
            <a:pPr marL="12700">
              <a:lnSpc>
                <a:spcPct val="100000"/>
              </a:lnSpc>
              <a:spcBef>
                <a:spcPts val="520"/>
              </a:spcBef>
            </a:pPr>
            <a:r>
              <a:rPr lang="en-US" sz="2400" b="1" spc="130" dirty="0">
                <a:solidFill>
                  <a:srgbClr val="1AB5E4"/>
                </a:solidFill>
                <a:latin typeface="Museo"/>
                <a:cs typeface="Times New Roman"/>
              </a:rPr>
              <a:t>The next chapter in our journey</a:t>
            </a:r>
          </a:p>
          <a:p>
            <a:pPr marL="12700">
              <a:lnSpc>
                <a:spcPct val="100000"/>
              </a:lnSpc>
              <a:spcBef>
                <a:spcPts val="520"/>
              </a:spcBef>
            </a:pPr>
            <a:endParaRPr lang="en-US" sz="2700" spc="130" dirty="0">
              <a:solidFill>
                <a:srgbClr val="1AB5E4"/>
              </a:solidFill>
              <a:latin typeface="Museo"/>
              <a:cs typeface="Times New Roman"/>
            </a:endParaRPr>
          </a:p>
          <a:p>
            <a:pPr marL="12700">
              <a:lnSpc>
                <a:spcPct val="100000"/>
              </a:lnSpc>
              <a:spcBef>
                <a:spcPts val="520"/>
              </a:spcBef>
            </a:pPr>
            <a:endParaRPr lang="en-US" sz="2700" spc="130" dirty="0">
              <a:solidFill>
                <a:srgbClr val="1AB5E4"/>
              </a:solidFill>
              <a:latin typeface="Museo"/>
              <a:cs typeface="Times New Roman"/>
            </a:endParaRPr>
          </a:p>
          <a:p>
            <a:pPr marL="12700">
              <a:lnSpc>
                <a:spcPct val="100000"/>
              </a:lnSpc>
              <a:spcBef>
                <a:spcPts val="520"/>
              </a:spcBef>
            </a:pPr>
            <a:endParaRPr lang="en-US" sz="2700" spc="130" dirty="0">
              <a:solidFill>
                <a:srgbClr val="1AB5E4"/>
              </a:solidFill>
              <a:latin typeface="Museo"/>
              <a:cs typeface="Times New Roman"/>
            </a:endParaRPr>
          </a:p>
          <a:p>
            <a:pPr marL="12700">
              <a:lnSpc>
                <a:spcPct val="100000"/>
              </a:lnSpc>
              <a:spcBef>
                <a:spcPts val="520"/>
              </a:spcBef>
            </a:pPr>
            <a:endParaRPr lang="en-US" sz="2700" spc="130" dirty="0">
              <a:solidFill>
                <a:srgbClr val="1AB5E4"/>
              </a:solidFill>
              <a:latin typeface="Museo"/>
              <a:cs typeface="Times New Roman"/>
            </a:endParaRPr>
          </a:p>
          <a:p>
            <a:pPr marL="12700">
              <a:lnSpc>
                <a:spcPct val="100000"/>
              </a:lnSpc>
              <a:spcBef>
                <a:spcPts val="520"/>
              </a:spcBef>
            </a:pPr>
            <a:r>
              <a:rPr lang="en-US" sz="2400" spc="130" dirty="0">
                <a:solidFill>
                  <a:srgbClr val="1AB5E4"/>
                </a:solidFill>
                <a:latin typeface="Museo"/>
                <a:cs typeface="Times New Roman"/>
              </a:rPr>
              <a:t>Nui aims to become an industry leader in commodity trading through embracing </a:t>
            </a:r>
            <a:r>
              <a:rPr lang="en-US" sz="2700" b="1" spc="130" dirty="0">
                <a:solidFill>
                  <a:srgbClr val="1AB5E4"/>
                </a:solidFill>
                <a:latin typeface="Museo"/>
                <a:cs typeface="Times New Roman"/>
              </a:rPr>
              <a:t>three key paths to growth. </a:t>
            </a:r>
            <a:endParaRPr sz="2700" b="1" dirty="0">
              <a:latin typeface="Museo"/>
              <a:cs typeface="Times New Roman"/>
            </a:endParaRPr>
          </a:p>
        </p:txBody>
      </p:sp>
      <p:sp>
        <p:nvSpPr>
          <p:cNvPr id="19" name="object 19"/>
          <p:cNvSpPr/>
          <p:nvPr/>
        </p:nvSpPr>
        <p:spPr>
          <a:xfrm>
            <a:off x="690619" y="329244"/>
            <a:ext cx="916305" cy="862330"/>
          </a:xfrm>
          <a:custGeom>
            <a:avLst/>
            <a:gdLst/>
            <a:ahLst/>
            <a:cxnLst/>
            <a:rect l="l" t="t" r="r" b="b"/>
            <a:pathLst>
              <a:path w="916305" h="862330">
                <a:moveTo>
                  <a:pt x="457444" y="0"/>
                </a:moveTo>
                <a:lnTo>
                  <a:pt x="411230" y="3810"/>
                </a:lnTo>
                <a:lnTo>
                  <a:pt x="367479" y="15240"/>
                </a:lnTo>
                <a:lnTo>
                  <a:pt x="326905" y="34290"/>
                </a:lnTo>
                <a:lnTo>
                  <a:pt x="290225" y="59690"/>
                </a:lnTo>
                <a:lnTo>
                  <a:pt x="258155" y="92709"/>
                </a:lnTo>
                <a:lnTo>
                  <a:pt x="231409" y="130809"/>
                </a:lnTo>
                <a:lnTo>
                  <a:pt x="34940" y="471170"/>
                </a:lnTo>
                <a:lnTo>
                  <a:pt x="15467" y="513080"/>
                </a:lnTo>
                <a:lnTo>
                  <a:pt x="3783" y="557530"/>
                </a:lnTo>
                <a:lnTo>
                  <a:pt x="0" y="600710"/>
                </a:lnTo>
                <a:lnTo>
                  <a:pt x="0" y="603250"/>
                </a:lnTo>
                <a:lnTo>
                  <a:pt x="3783" y="646430"/>
                </a:lnTo>
                <a:lnTo>
                  <a:pt x="15467" y="689610"/>
                </a:lnTo>
                <a:lnTo>
                  <a:pt x="34940" y="732790"/>
                </a:lnTo>
                <a:lnTo>
                  <a:pt x="61350" y="770890"/>
                </a:lnTo>
                <a:lnTo>
                  <a:pt x="93324" y="802640"/>
                </a:lnTo>
                <a:lnTo>
                  <a:pt x="130070" y="828040"/>
                </a:lnTo>
                <a:lnTo>
                  <a:pt x="170790" y="847090"/>
                </a:lnTo>
                <a:lnTo>
                  <a:pt x="214690" y="858519"/>
                </a:lnTo>
                <a:lnTo>
                  <a:pt x="260975" y="862330"/>
                </a:lnTo>
                <a:lnTo>
                  <a:pt x="653913" y="862330"/>
                </a:lnTo>
                <a:lnTo>
                  <a:pt x="700198" y="858519"/>
                </a:lnTo>
                <a:lnTo>
                  <a:pt x="744098" y="847090"/>
                </a:lnTo>
                <a:lnTo>
                  <a:pt x="784820" y="828040"/>
                </a:lnTo>
                <a:lnTo>
                  <a:pt x="795844" y="820419"/>
                </a:lnTo>
                <a:lnTo>
                  <a:pt x="260975" y="820419"/>
                </a:lnTo>
                <a:lnTo>
                  <a:pt x="214585" y="816610"/>
                </a:lnTo>
                <a:lnTo>
                  <a:pt x="171169" y="802640"/>
                </a:lnTo>
                <a:lnTo>
                  <a:pt x="131873" y="779780"/>
                </a:lnTo>
                <a:lnTo>
                  <a:pt x="97841" y="749300"/>
                </a:lnTo>
                <a:lnTo>
                  <a:pt x="70221" y="711200"/>
                </a:lnTo>
                <a:lnTo>
                  <a:pt x="50994" y="669290"/>
                </a:lnTo>
                <a:lnTo>
                  <a:pt x="41381" y="623570"/>
                </a:lnTo>
                <a:lnTo>
                  <a:pt x="41381" y="579120"/>
                </a:lnTo>
                <a:lnTo>
                  <a:pt x="50994" y="534670"/>
                </a:lnTo>
                <a:lnTo>
                  <a:pt x="70221" y="491490"/>
                </a:lnTo>
                <a:lnTo>
                  <a:pt x="266703" y="151130"/>
                </a:lnTo>
                <a:lnTo>
                  <a:pt x="294322" y="113030"/>
                </a:lnTo>
                <a:lnTo>
                  <a:pt x="328350" y="82550"/>
                </a:lnTo>
                <a:lnTo>
                  <a:pt x="367642" y="59690"/>
                </a:lnTo>
                <a:lnTo>
                  <a:pt x="411055" y="45720"/>
                </a:lnTo>
                <a:lnTo>
                  <a:pt x="457444" y="40640"/>
                </a:lnTo>
                <a:lnTo>
                  <a:pt x="597697" y="40640"/>
                </a:lnTo>
                <a:lnTo>
                  <a:pt x="588470" y="34290"/>
                </a:lnTo>
                <a:lnTo>
                  <a:pt x="547665" y="15240"/>
                </a:lnTo>
                <a:lnTo>
                  <a:pt x="503733" y="3810"/>
                </a:lnTo>
                <a:lnTo>
                  <a:pt x="457444" y="0"/>
                </a:lnTo>
                <a:close/>
              </a:path>
              <a:path w="916305" h="862330">
                <a:moveTo>
                  <a:pt x="597697" y="40640"/>
                </a:moveTo>
                <a:lnTo>
                  <a:pt x="457444" y="40640"/>
                </a:lnTo>
                <a:lnTo>
                  <a:pt x="503834" y="45720"/>
                </a:lnTo>
                <a:lnTo>
                  <a:pt x="547250" y="59690"/>
                </a:lnTo>
                <a:lnTo>
                  <a:pt x="586546" y="82550"/>
                </a:lnTo>
                <a:lnTo>
                  <a:pt x="620577" y="113030"/>
                </a:lnTo>
                <a:lnTo>
                  <a:pt x="648198" y="151130"/>
                </a:lnTo>
                <a:lnTo>
                  <a:pt x="844667" y="491490"/>
                </a:lnTo>
                <a:lnTo>
                  <a:pt x="863894" y="534670"/>
                </a:lnTo>
                <a:lnTo>
                  <a:pt x="873507" y="579120"/>
                </a:lnTo>
                <a:lnTo>
                  <a:pt x="873507" y="623570"/>
                </a:lnTo>
                <a:lnTo>
                  <a:pt x="863894" y="669290"/>
                </a:lnTo>
                <a:lnTo>
                  <a:pt x="844667" y="711200"/>
                </a:lnTo>
                <a:lnTo>
                  <a:pt x="817139" y="749300"/>
                </a:lnTo>
                <a:lnTo>
                  <a:pt x="783293" y="779780"/>
                </a:lnTo>
                <a:lnTo>
                  <a:pt x="744136" y="802640"/>
                </a:lnTo>
                <a:lnTo>
                  <a:pt x="700674" y="816610"/>
                </a:lnTo>
                <a:lnTo>
                  <a:pt x="653913" y="820419"/>
                </a:lnTo>
                <a:lnTo>
                  <a:pt x="795844" y="820419"/>
                </a:lnTo>
                <a:lnTo>
                  <a:pt x="853545" y="770890"/>
                </a:lnTo>
                <a:lnTo>
                  <a:pt x="879960" y="732790"/>
                </a:lnTo>
                <a:lnTo>
                  <a:pt x="899835" y="689610"/>
                </a:lnTo>
                <a:lnTo>
                  <a:pt x="911788" y="646430"/>
                </a:lnTo>
                <a:lnTo>
                  <a:pt x="915730" y="603250"/>
                </a:lnTo>
                <a:lnTo>
                  <a:pt x="915737" y="600710"/>
                </a:lnTo>
                <a:lnTo>
                  <a:pt x="912035" y="557530"/>
                </a:lnTo>
                <a:lnTo>
                  <a:pt x="900382" y="513080"/>
                </a:lnTo>
                <a:lnTo>
                  <a:pt x="880913" y="471170"/>
                </a:lnTo>
                <a:lnTo>
                  <a:pt x="684444" y="130809"/>
                </a:lnTo>
                <a:lnTo>
                  <a:pt x="657628" y="92709"/>
                </a:lnTo>
                <a:lnTo>
                  <a:pt x="625380" y="59690"/>
                </a:lnTo>
                <a:lnTo>
                  <a:pt x="597697" y="40640"/>
                </a:lnTo>
                <a:close/>
              </a:path>
              <a:path w="916305" h="862330">
                <a:moveTo>
                  <a:pt x="336324" y="467359"/>
                </a:moveTo>
                <a:lnTo>
                  <a:pt x="332908" y="473709"/>
                </a:lnTo>
                <a:lnTo>
                  <a:pt x="329764" y="481330"/>
                </a:lnTo>
                <a:lnTo>
                  <a:pt x="326801" y="488950"/>
                </a:lnTo>
                <a:lnTo>
                  <a:pt x="323929" y="496570"/>
                </a:lnTo>
                <a:lnTo>
                  <a:pt x="317053" y="514350"/>
                </a:lnTo>
                <a:lnTo>
                  <a:pt x="309021" y="533400"/>
                </a:lnTo>
                <a:lnTo>
                  <a:pt x="299381" y="549910"/>
                </a:lnTo>
                <a:lnTo>
                  <a:pt x="287683" y="565150"/>
                </a:lnTo>
                <a:lnTo>
                  <a:pt x="280152" y="572770"/>
                </a:lnTo>
                <a:lnTo>
                  <a:pt x="273253" y="580390"/>
                </a:lnTo>
                <a:lnTo>
                  <a:pt x="266891" y="585470"/>
                </a:lnTo>
                <a:lnTo>
                  <a:pt x="260975" y="590550"/>
                </a:lnTo>
                <a:lnTo>
                  <a:pt x="260975" y="618490"/>
                </a:lnTo>
                <a:lnTo>
                  <a:pt x="231409" y="618490"/>
                </a:lnTo>
                <a:lnTo>
                  <a:pt x="225682" y="626110"/>
                </a:lnTo>
                <a:lnTo>
                  <a:pt x="208588" y="646430"/>
                </a:lnTo>
                <a:lnTo>
                  <a:pt x="186219" y="664210"/>
                </a:lnTo>
                <a:lnTo>
                  <a:pt x="129352" y="698500"/>
                </a:lnTo>
                <a:lnTo>
                  <a:pt x="117909" y="707390"/>
                </a:lnTo>
                <a:lnTo>
                  <a:pt x="146302" y="737870"/>
                </a:lnTo>
                <a:lnTo>
                  <a:pt x="180503" y="760730"/>
                </a:lnTo>
                <a:lnTo>
                  <a:pt x="219174" y="774700"/>
                </a:lnTo>
                <a:lnTo>
                  <a:pt x="260975" y="779780"/>
                </a:lnTo>
                <a:lnTo>
                  <a:pt x="290540" y="779780"/>
                </a:lnTo>
                <a:lnTo>
                  <a:pt x="304996" y="740410"/>
                </a:lnTo>
                <a:lnTo>
                  <a:pt x="321060" y="708660"/>
                </a:lnTo>
                <a:lnTo>
                  <a:pt x="357304" y="665480"/>
                </a:lnTo>
                <a:lnTo>
                  <a:pt x="393784" y="642620"/>
                </a:lnTo>
                <a:lnTo>
                  <a:pt x="414855" y="632460"/>
                </a:lnTo>
                <a:lnTo>
                  <a:pt x="424778" y="626110"/>
                </a:lnTo>
                <a:lnTo>
                  <a:pt x="432432" y="621030"/>
                </a:lnTo>
                <a:lnTo>
                  <a:pt x="344896" y="621030"/>
                </a:lnTo>
                <a:lnTo>
                  <a:pt x="344896" y="499109"/>
                </a:lnTo>
                <a:lnTo>
                  <a:pt x="344361" y="488950"/>
                </a:lnTo>
                <a:lnTo>
                  <a:pt x="342753" y="480059"/>
                </a:lnTo>
                <a:lnTo>
                  <a:pt x="340074" y="472440"/>
                </a:lnTo>
                <a:lnTo>
                  <a:pt x="336324" y="467359"/>
                </a:lnTo>
                <a:close/>
              </a:path>
              <a:path w="916305" h="862330">
                <a:moveTo>
                  <a:pt x="449824" y="615950"/>
                </a:moveTo>
                <a:lnTo>
                  <a:pt x="418970" y="638810"/>
                </a:lnTo>
                <a:lnTo>
                  <a:pt x="387464" y="655320"/>
                </a:lnTo>
                <a:lnTo>
                  <a:pt x="375525" y="662940"/>
                </a:lnTo>
                <a:lnTo>
                  <a:pt x="344724" y="687070"/>
                </a:lnTo>
                <a:lnTo>
                  <a:pt x="313254" y="741680"/>
                </a:lnTo>
                <a:lnTo>
                  <a:pt x="299126" y="778510"/>
                </a:lnTo>
                <a:lnTo>
                  <a:pt x="450764" y="778510"/>
                </a:lnTo>
                <a:lnTo>
                  <a:pt x="465926" y="763270"/>
                </a:lnTo>
                <a:lnTo>
                  <a:pt x="480458" y="749300"/>
                </a:lnTo>
                <a:lnTo>
                  <a:pt x="493021" y="737870"/>
                </a:lnTo>
                <a:lnTo>
                  <a:pt x="502275" y="731520"/>
                </a:lnTo>
                <a:lnTo>
                  <a:pt x="506085" y="728980"/>
                </a:lnTo>
                <a:lnTo>
                  <a:pt x="511813" y="723900"/>
                </a:lnTo>
                <a:lnTo>
                  <a:pt x="522779" y="715010"/>
                </a:lnTo>
                <a:lnTo>
                  <a:pt x="538754" y="708660"/>
                </a:lnTo>
                <a:lnTo>
                  <a:pt x="564385" y="704850"/>
                </a:lnTo>
                <a:lnTo>
                  <a:pt x="800080" y="704850"/>
                </a:lnTo>
                <a:lnTo>
                  <a:pt x="805299" y="697230"/>
                </a:lnTo>
                <a:lnTo>
                  <a:pt x="810339" y="689610"/>
                </a:lnTo>
                <a:lnTo>
                  <a:pt x="821977" y="665480"/>
                </a:lnTo>
                <a:lnTo>
                  <a:pt x="829768" y="641350"/>
                </a:lnTo>
                <a:lnTo>
                  <a:pt x="832392" y="624840"/>
                </a:lnTo>
                <a:lnTo>
                  <a:pt x="475704" y="624840"/>
                </a:lnTo>
                <a:lnTo>
                  <a:pt x="466154" y="623570"/>
                </a:lnTo>
                <a:lnTo>
                  <a:pt x="457498" y="619760"/>
                </a:lnTo>
                <a:lnTo>
                  <a:pt x="449824" y="615950"/>
                </a:lnTo>
                <a:close/>
              </a:path>
              <a:path w="916305" h="862330">
                <a:moveTo>
                  <a:pt x="564445" y="713740"/>
                </a:moveTo>
                <a:lnTo>
                  <a:pt x="525696" y="722630"/>
                </a:lnTo>
                <a:lnTo>
                  <a:pt x="508942" y="736600"/>
                </a:lnTo>
                <a:lnTo>
                  <a:pt x="505132" y="737870"/>
                </a:lnTo>
                <a:lnTo>
                  <a:pt x="486660" y="753110"/>
                </a:lnTo>
                <a:lnTo>
                  <a:pt x="473886" y="765810"/>
                </a:lnTo>
                <a:lnTo>
                  <a:pt x="460301" y="778510"/>
                </a:lnTo>
                <a:lnTo>
                  <a:pt x="653913" y="778510"/>
                </a:lnTo>
                <a:lnTo>
                  <a:pt x="689565" y="775970"/>
                </a:lnTo>
                <a:lnTo>
                  <a:pt x="723067" y="765810"/>
                </a:lnTo>
                <a:lnTo>
                  <a:pt x="753707" y="749300"/>
                </a:lnTo>
                <a:lnTo>
                  <a:pt x="780773" y="726440"/>
                </a:lnTo>
                <a:lnTo>
                  <a:pt x="721110" y="726440"/>
                </a:lnTo>
                <a:lnTo>
                  <a:pt x="691230" y="725170"/>
                </a:lnTo>
                <a:lnTo>
                  <a:pt x="602414" y="716280"/>
                </a:lnTo>
                <a:lnTo>
                  <a:pt x="564445" y="713740"/>
                </a:lnTo>
                <a:close/>
              </a:path>
              <a:path w="916305" h="862330">
                <a:moveTo>
                  <a:pt x="757159" y="725170"/>
                </a:moveTo>
                <a:lnTo>
                  <a:pt x="749290" y="725170"/>
                </a:lnTo>
                <a:lnTo>
                  <a:pt x="721110" y="726440"/>
                </a:lnTo>
                <a:lnTo>
                  <a:pt x="772903" y="726440"/>
                </a:lnTo>
                <a:lnTo>
                  <a:pt x="757159" y="725170"/>
                </a:lnTo>
                <a:close/>
              </a:path>
              <a:path w="916305" h="862330">
                <a:moveTo>
                  <a:pt x="791449" y="716280"/>
                </a:moveTo>
                <a:lnTo>
                  <a:pt x="759690" y="716280"/>
                </a:lnTo>
                <a:lnTo>
                  <a:pt x="769318" y="717550"/>
                </a:lnTo>
                <a:lnTo>
                  <a:pt x="778946" y="717550"/>
                </a:lnTo>
                <a:lnTo>
                  <a:pt x="788393" y="720090"/>
                </a:lnTo>
                <a:lnTo>
                  <a:pt x="791449" y="716280"/>
                </a:lnTo>
                <a:close/>
              </a:path>
              <a:path w="916305" h="862330">
                <a:moveTo>
                  <a:pt x="800080" y="704850"/>
                </a:moveTo>
                <a:lnTo>
                  <a:pt x="564385" y="704850"/>
                </a:lnTo>
                <a:lnTo>
                  <a:pt x="604319" y="707390"/>
                </a:lnTo>
                <a:lnTo>
                  <a:pt x="655021" y="713740"/>
                </a:lnTo>
                <a:lnTo>
                  <a:pt x="692307" y="716280"/>
                </a:lnTo>
                <a:lnTo>
                  <a:pt x="722079" y="717550"/>
                </a:lnTo>
                <a:lnTo>
                  <a:pt x="750242" y="717550"/>
                </a:lnTo>
                <a:lnTo>
                  <a:pt x="759690" y="716280"/>
                </a:lnTo>
                <a:lnTo>
                  <a:pt x="791449" y="716280"/>
                </a:lnTo>
                <a:lnTo>
                  <a:pt x="794505" y="712470"/>
                </a:lnTo>
                <a:lnTo>
                  <a:pt x="800080" y="704850"/>
                </a:lnTo>
                <a:close/>
              </a:path>
              <a:path w="916305" h="862330">
                <a:moveTo>
                  <a:pt x="552821" y="107950"/>
                </a:moveTo>
                <a:lnTo>
                  <a:pt x="543283" y="111759"/>
                </a:lnTo>
                <a:lnTo>
                  <a:pt x="535650" y="114300"/>
                </a:lnTo>
                <a:lnTo>
                  <a:pt x="528983" y="114300"/>
                </a:lnTo>
                <a:lnTo>
                  <a:pt x="487551" y="120650"/>
                </a:lnTo>
                <a:lnTo>
                  <a:pt x="455779" y="134620"/>
                </a:lnTo>
                <a:lnTo>
                  <a:pt x="432948" y="149859"/>
                </a:lnTo>
                <a:lnTo>
                  <a:pt x="418341" y="163830"/>
                </a:lnTo>
                <a:lnTo>
                  <a:pt x="415483" y="166370"/>
                </a:lnTo>
                <a:lnTo>
                  <a:pt x="411660" y="172720"/>
                </a:lnTo>
                <a:lnTo>
                  <a:pt x="405945" y="177800"/>
                </a:lnTo>
                <a:lnTo>
                  <a:pt x="388494" y="200660"/>
                </a:lnTo>
                <a:lnTo>
                  <a:pt x="367198" y="224790"/>
                </a:lnTo>
                <a:lnTo>
                  <a:pt x="343577" y="248920"/>
                </a:lnTo>
                <a:lnTo>
                  <a:pt x="299512" y="285750"/>
                </a:lnTo>
                <a:lnTo>
                  <a:pt x="282909" y="303530"/>
                </a:lnTo>
                <a:lnTo>
                  <a:pt x="268453" y="322580"/>
                </a:lnTo>
                <a:lnTo>
                  <a:pt x="255247" y="341630"/>
                </a:lnTo>
                <a:lnTo>
                  <a:pt x="250224" y="349250"/>
                </a:lnTo>
                <a:lnTo>
                  <a:pt x="245114" y="356870"/>
                </a:lnTo>
                <a:lnTo>
                  <a:pt x="239826" y="364490"/>
                </a:lnTo>
                <a:lnTo>
                  <a:pt x="234267" y="373380"/>
                </a:lnTo>
                <a:lnTo>
                  <a:pt x="221199" y="386080"/>
                </a:lnTo>
                <a:lnTo>
                  <a:pt x="201960" y="401320"/>
                </a:lnTo>
                <a:lnTo>
                  <a:pt x="178608" y="416559"/>
                </a:lnTo>
                <a:lnTo>
                  <a:pt x="153203" y="430530"/>
                </a:lnTo>
                <a:lnTo>
                  <a:pt x="106467" y="511809"/>
                </a:lnTo>
                <a:lnTo>
                  <a:pt x="88229" y="556260"/>
                </a:lnTo>
                <a:lnTo>
                  <a:pt x="82149" y="601980"/>
                </a:lnTo>
                <a:lnTo>
                  <a:pt x="88229" y="646430"/>
                </a:lnTo>
                <a:lnTo>
                  <a:pt x="106467" y="690880"/>
                </a:lnTo>
                <a:lnTo>
                  <a:pt x="108372" y="694690"/>
                </a:lnTo>
                <a:lnTo>
                  <a:pt x="111242" y="698500"/>
                </a:lnTo>
                <a:lnTo>
                  <a:pt x="113147" y="702310"/>
                </a:lnTo>
                <a:lnTo>
                  <a:pt x="118862" y="697230"/>
                </a:lnTo>
                <a:lnTo>
                  <a:pt x="125542" y="692150"/>
                </a:lnTo>
                <a:lnTo>
                  <a:pt x="156794" y="674370"/>
                </a:lnTo>
                <a:lnTo>
                  <a:pt x="181457" y="659130"/>
                </a:lnTo>
                <a:lnTo>
                  <a:pt x="203438" y="641350"/>
                </a:lnTo>
                <a:lnTo>
                  <a:pt x="219967" y="622300"/>
                </a:lnTo>
                <a:lnTo>
                  <a:pt x="222824" y="618490"/>
                </a:lnTo>
                <a:lnTo>
                  <a:pt x="218062" y="618490"/>
                </a:lnTo>
                <a:lnTo>
                  <a:pt x="218062" y="427990"/>
                </a:lnTo>
                <a:lnTo>
                  <a:pt x="297952" y="427990"/>
                </a:lnTo>
                <a:lnTo>
                  <a:pt x="301182" y="426720"/>
                </a:lnTo>
                <a:lnTo>
                  <a:pt x="310330" y="424180"/>
                </a:lnTo>
                <a:lnTo>
                  <a:pt x="319121" y="422909"/>
                </a:lnTo>
                <a:lnTo>
                  <a:pt x="380247" y="422909"/>
                </a:lnTo>
                <a:lnTo>
                  <a:pt x="382041" y="421640"/>
                </a:lnTo>
                <a:lnTo>
                  <a:pt x="397835" y="407670"/>
                </a:lnTo>
                <a:lnTo>
                  <a:pt x="411483" y="393700"/>
                </a:lnTo>
                <a:lnTo>
                  <a:pt x="421198" y="379730"/>
                </a:lnTo>
                <a:lnTo>
                  <a:pt x="438330" y="356870"/>
                </a:lnTo>
                <a:lnTo>
                  <a:pt x="468280" y="327660"/>
                </a:lnTo>
                <a:lnTo>
                  <a:pt x="508072" y="298450"/>
                </a:lnTo>
                <a:lnTo>
                  <a:pt x="554728" y="279400"/>
                </a:lnTo>
                <a:lnTo>
                  <a:pt x="605272" y="276860"/>
                </a:lnTo>
                <a:lnTo>
                  <a:pt x="673180" y="276860"/>
                </a:lnTo>
                <a:lnTo>
                  <a:pt x="612905" y="171450"/>
                </a:lnTo>
                <a:lnTo>
                  <a:pt x="600434" y="152400"/>
                </a:lnTo>
                <a:lnTo>
                  <a:pt x="586082" y="135890"/>
                </a:lnTo>
                <a:lnTo>
                  <a:pt x="570121" y="120650"/>
                </a:lnTo>
                <a:lnTo>
                  <a:pt x="552821" y="107950"/>
                </a:lnTo>
                <a:close/>
              </a:path>
              <a:path w="916305" h="862330">
                <a:moveTo>
                  <a:pt x="558549" y="596900"/>
                </a:moveTo>
                <a:lnTo>
                  <a:pt x="522303" y="618490"/>
                </a:lnTo>
                <a:lnTo>
                  <a:pt x="512614" y="621030"/>
                </a:lnTo>
                <a:lnTo>
                  <a:pt x="503465" y="623570"/>
                </a:lnTo>
                <a:lnTo>
                  <a:pt x="494674" y="624840"/>
                </a:lnTo>
                <a:lnTo>
                  <a:pt x="832392" y="624840"/>
                </a:lnTo>
                <a:lnTo>
                  <a:pt x="833199" y="619760"/>
                </a:lnTo>
                <a:lnTo>
                  <a:pt x="566169" y="619760"/>
                </a:lnTo>
                <a:lnTo>
                  <a:pt x="558549" y="596900"/>
                </a:lnTo>
                <a:close/>
              </a:path>
              <a:path w="916305" h="862330">
                <a:moveTo>
                  <a:pt x="603367" y="284480"/>
                </a:moveTo>
                <a:lnTo>
                  <a:pt x="555261" y="285750"/>
                </a:lnTo>
                <a:lnTo>
                  <a:pt x="510358" y="304800"/>
                </a:lnTo>
                <a:lnTo>
                  <a:pt x="471864" y="332740"/>
                </a:lnTo>
                <a:lnTo>
                  <a:pt x="442985" y="361950"/>
                </a:lnTo>
                <a:lnTo>
                  <a:pt x="416660" y="397510"/>
                </a:lnTo>
                <a:lnTo>
                  <a:pt x="402727" y="411480"/>
                </a:lnTo>
                <a:lnTo>
                  <a:pt x="386826" y="424180"/>
                </a:lnTo>
                <a:lnTo>
                  <a:pt x="370652" y="436880"/>
                </a:lnTo>
                <a:lnTo>
                  <a:pt x="373510" y="439420"/>
                </a:lnTo>
                <a:lnTo>
                  <a:pt x="374475" y="441959"/>
                </a:lnTo>
                <a:lnTo>
                  <a:pt x="380733" y="452120"/>
                </a:lnTo>
                <a:lnTo>
                  <a:pt x="385201" y="464820"/>
                </a:lnTo>
                <a:lnTo>
                  <a:pt x="387882" y="480059"/>
                </a:lnTo>
                <a:lnTo>
                  <a:pt x="388775" y="496570"/>
                </a:lnTo>
                <a:lnTo>
                  <a:pt x="388775" y="621030"/>
                </a:lnTo>
                <a:lnTo>
                  <a:pt x="432432" y="621030"/>
                </a:lnTo>
                <a:lnTo>
                  <a:pt x="434346" y="619760"/>
                </a:lnTo>
                <a:lnTo>
                  <a:pt x="444096" y="610870"/>
                </a:lnTo>
                <a:lnTo>
                  <a:pt x="435330" y="600710"/>
                </a:lnTo>
                <a:lnTo>
                  <a:pt x="429072" y="586740"/>
                </a:lnTo>
                <a:lnTo>
                  <a:pt x="425319" y="570230"/>
                </a:lnTo>
                <a:lnTo>
                  <a:pt x="424068" y="551180"/>
                </a:lnTo>
                <a:lnTo>
                  <a:pt x="424068" y="426720"/>
                </a:lnTo>
                <a:lnTo>
                  <a:pt x="759492" y="426720"/>
                </a:lnTo>
                <a:lnTo>
                  <a:pt x="741965" y="396240"/>
                </a:lnTo>
                <a:lnTo>
                  <a:pt x="643423" y="396240"/>
                </a:lnTo>
                <a:lnTo>
                  <a:pt x="636755" y="393700"/>
                </a:lnTo>
                <a:lnTo>
                  <a:pt x="627217" y="384810"/>
                </a:lnTo>
                <a:lnTo>
                  <a:pt x="624347" y="377190"/>
                </a:lnTo>
                <a:lnTo>
                  <a:pt x="624347" y="369570"/>
                </a:lnTo>
                <a:lnTo>
                  <a:pt x="625312" y="363220"/>
                </a:lnTo>
                <a:lnTo>
                  <a:pt x="627217" y="356870"/>
                </a:lnTo>
                <a:lnTo>
                  <a:pt x="636755" y="346710"/>
                </a:lnTo>
                <a:lnTo>
                  <a:pt x="642470" y="344170"/>
                </a:lnTo>
                <a:lnTo>
                  <a:pt x="712023" y="344170"/>
                </a:lnTo>
                <a:lnTo>
                  <a:pt x="680621" y="289560"/>
                </a:lnTo>
                <a:lnTo>
                  <a:pt x="636274" y="287020"/>
                </a:lnTo>
                <a:lnTo>
                  <a:pt x="617586" y="285750"/>
                </a:lnTo>
                <a:lnTo>
                  <a:pt x="603367" y="284480"/>
                </a:lnTo>
                <a:close/>
              </a:path>
              <a:path w="916305" h="862330">
                <a:moveTo>
                  <a:pt x="603773" y="453390"/>
                </a:moveTo>
                <a:lnTo>
                  <a:pt x="595734" y="453390"/>
                </a:lnTo>
                <a:lnTo>
                  <a:pt x="595734" y="619760"/>
                </a:lnTo>
                <a:lnTo>
                  <a:pt x="629122" y="619760"/>
                </a:lnTo>
                <a:lnTo>
                  <a:pt x="629122" y="457200"/>
                </a:lnTo>
                <a:lnTo>
                  <a:pt x="603773" y="453390"/>
                </a:lnTo>
                <a:close/>
              </a:path>
              <a:path w="916305" h="862330">
                <a:moveTo>
                  <a:pt x="672036" y="472440"/>
                </a:moveTo>
                <a:lnTo>
                  <a:pt x="672036" y="619760"/>
                </a:lnTo>
                <a:lnTo>
                  <a:pt x="833199" y="619760"/>
                </a:lnTo>
                <a:lnTo>
                  <a:pt x="833804" y="615950"/>
                </a:lnTo>
                <a:lnTo>
                  <a:pt x="834177" y="590550"/>
                </a:lnTo>
                <a:lnTo>
                  <a:pt x="809486" y="588010"/>
                </a:lnTo>
                <a:lnTo>
                  <a:pt x="755970" y="579120"/>
                </a:lnTo>
                <a:lnTo>
                  <a:pt x="720797" y="549910"/>
                </a:lnTo>
                <a:lnTo>
                  <a:pt x="688505" y="496570"/>
                </a:lnTo>
                <a:lnTo>
                  <a:pt x="681739" y="483870"/>
                </a:lnTo>
                <a:lnTo>
                  <a:pt x="678716" y="480059"/>
                </a:lnTo>
                <a:lnTo>
                  <a:pt x="676811" y="476250"/>
                </a:lnTo>
                <a:lnTo>
                  <a:pt x="674906" y="474980"/>
                </a:lnTo>
                <a:lnTo>
                  <a:pt x="672036" y="472440"/>
                </a:lnTo>
                <a:close/>
              </a:path>
              <a:path w="916305" h="862330">
                <a:moveTo>
                  <a:pt x="551868" y="453390"/>
                </a:moveTo>
                <a:lnTo>
                  <a:pt x="514712" y="491490"/>
                </a:lnTo>
                <a:lnTo>
                  <a:pt x="499175" y="529590"/>
                </a:lnTo>
                <a:lnTo>
                  <a:pt x="492497" y="546100"/>
                </a:lnTo>
                <a:lnTo>
                  <a:pt x="484746" y="562610"/>
                </a:lnTo>
                <a:lnTo>
                  <a:pt x="475567" y="579120"/>
                </a:lnTo>
                <a:lnTo>
                  <a:pt x="480329" y="585470"/>
                </a:lnTo>
                <a:lnTo>
                  <a:pt x="487009" y="588010"/>
                </a:lnTo>
                <a:lnTo>
                  <a:pt x="496547" y="588010"/>
                </a:lnTo>
                <a:lnTo>
                  <a:pt x="509083" y="586740"/>
                </a:lnTo>
                <a:lnTo>
                  <a:pt x="522422" y="581660"/>
                </a:lnTo>
                <a:lnTo>
                  <a:pt x="536654" y="572770"/>
                </a:lnTo>
                <a:lnTo>
                  <a:pt x="551868" y="561340"/>
                </a:lnTo>
                <a:lnTo>
                  <a:pt x="551868" y="453390"/>
                </a:lnTo>
                <a:close/>
              </a:path>
              <a:path w="916305" h="862330">
                <a:moveTo>
                  <a:pt x="759492" y="426720"/>
                </a:moveTo>
                <a:lnTo>
                  <a:pt x="672036" y="426720"/>
                </a:lnTo>
                <a:lnTo>
                  <a:pt x="672036" y="463550"/>
                </a:lnTo>
                <a:lnTo>
                  <a:pt x="677763" y="466090"/>
                </a:lnTo>
                <a:lnTo>
                  <a:pt x="684444" y="474980"/>
                </a:lnTo>
                <a:lnTo>
                  <a:pt x="690760" y="485140"/>
                </a:lnTo>
                <a:lnTo>
                  <a:pt x="694232" y="491490"/>
                </a:lnTo>
                <a:lnTo>
                  <a:pt x="697791" y="499109"/>
                </a:lnTo>
                <a:lnTo>
                  <a:pt x="710252" y="520700"/>
                </a:lnTo>
                <a:lnTo>
                  <a:pt x="740175" y="561340"/>
                </a:lnTo>
                <a:lnTo>
                  <a:pt x="786253" y="576580"/>
                </a:lnTo>
                <a:lnTo>
                  <a:pt x="807893" y="580390"/>
                </a:lnTo>
                <a:lnTo>
                  <a:pt x="831319" y="584200"/>
                </a:lnTo>
                <a:lnTo>
                  <a:pt x="828281" y="566420"/>
                </a:lnTo>
                <a:lnTo>
                  <a:pt x="823451" y="547370"/>
                </a:lnTo>
                <a:lnTo>
                  <a:pt x="816832" y="529590"/>
                </a:lnTo>
                <a:lnTo>
                  <a:pt x="808421" y="511809"/>
                </a:lnTo>
                <a:lnTo>
                  <a:pt x="759492" y="426720"/>
                </a:lnTo>
                <a:close/>
              </a:path>
              <a:path w="916305" h="862330">
                <a:moveTo>
                  <a:pt x="322011" y="457200"/>
                </a:moveTo>
                <a:lnTo>
                  <a:pt x="316283" y="457200"/>
                </a:lnTo>
                <a:lnTo>
                  <a:pt x="303755" y="459740"/>
                </a:lnTo>
                <a:lnTo>
                  <a:pt x="290420" y="464820"/>
                </a:lnTo>
                <a:lnTo>
                  <a:pt x="276189" y="473709"/>
                </a:lnTo>
                <a:lnTo>
                  <a:pt x="260975" y="485140"/>
                </a:lnTo>
                <a:lnTo>
                  <a:pt x="260975" y="580390"/>
                </a:lnTo>
                <a:lnTo>
                  <a:pt x="265462" y="576580"/>
                </a:lnTo>
                <a:lnTo>
                  <a:pt x="270393" y="571500"/>
                </a:lnTo>
                <a:lnTo>
                  <a:pt x="275861" y="566420"/>
                </a:lnTo>
                <a:lnTo>
                  <a:pt x="302464" y="529590"/>
                </a:lnTo>
                <a:lnTo>
                  <a:pt x="320672" y="485140"/>
                </a:lnTo>
                <a:lnTo>
                  <a:pt x="323918" y="476250"/>
                </a:lnTo>
                <a:lnTo>
                  <a:pt x="327166" y="468630"/>
                </a:lnTo>
                <a:lnTo>
                  <a:pt x="330596" y="461009"/>
                </a:lnTo>
                <a:lnTo>
                  <a:pt x="326786" y="459740"/>
                </a:lnTo>
                <a:lnTo>
                  <a:pt x="322011" y="457200"/>
                </a:lnTo>
                <a:close/>
              </a:path>
              <a:path w="916305" h="862330">
                <a:moveTo>
                  <a:pt x="550916" y="426720"/>
                </a:moveTo>
                <a:lnTo>
                  <a:pt x="466982" y="426720"/>
                </a:lnTo>
                <a:lnTo>
                  <a:pt x="466982" y="557530"/>
                </a:lnTo>
                <a:lnTo>
                  <a:pt x="467934" y="566420"/>
                </a:lnTo>
                <a:lnTo>
                  <a:pt x="470804" y="571500"/>
                </a:lnTo>
                <a:lnTo>
                  <a:pt x="478865" y="556260"/>
                </a:lnTo>
                <a:lnTo>
                  <a:pt x="485944" y="541020"/>
                </a:lnTo>
                <a:lnTo>
                  <a:pt x="492130" y="525780"/>
                </a:lnTo>
                <a:lnTo>
                  <a:pt x="497512" y="511809"/>
                </a:lnTo>
                <a:lnTo>
                  <a:pt x="507330" y="487680"/>
                </a:lnTo>
                <a:lnTo>
                  <a:pt x="518132" y="466090"/>
                </a:lnTo>
                <a:lnTo>
                  <a:pt x="531976" y="452120"/>
                </a:lnTo>
                <a:lnTo>
                  <a:pt x="550916" y="445770"/>
                </a:lnTo>
                <a:lnTo>
                  <a:pt x="550916" y="426720"/>
                </a:lnTo>
                <a:close/>
              </a:path>
              <a:path w="916305" h="862330">
                <a:moveTo>
                  <a:pt x="297952" y="427990"/>
                </a:moveTo>
                <a:lnTo>
                  <a:pt x="247627" y="427990"/>
                </a:lnTo>
                <a:lnTo>
                  <a:pt x="255247" y="450850"/>
                </a:lnTo>
                <a:lnTo>
                  <a:pt x="263464" y="444500"/>
                </a:lnTo>
                <a:lnTo>
                  <a:pt x="272303" y="439420"/>
                </a:lnTo>
                <a:lnTo>
                  <a:pt x="281675" y="434340"/>
                </a:lnTo>
                <a:lnTo>
                  <a:pt x="297952" y="427990"/>
                </a:lnTo>
                <a:close/>
              </a:path>
              <a:path w="916305" h="862330">
                <a:moveTo>
                  <a:pt x="628170" y="426720"/>
                </a:moveTo>
                <a:lnTo>
                  <a:pt x="594782" y="426720"/>
                </a:lnTo>
                <a:lnTo>
                  <a:pt x="594782" y="444500"/>
                </a:lnTo>
                <a:lnTo>
                  <a:pt x="603356" y="444500"/>
                </a:lnTo>
                <a:lnTo>
                  <a:pt x="628170" y="448309"/>
                </a:lnTo>
                <a:lnTo>
                  <a:pt x="628170" y="426720"/>
                </a:lnTo>
                <a:close/>
              </a:path>
              <a:path w="916305" h="862330">
                <a:moveTo>
                  <a:pt x="380247" y="422909"/>
                </a:moveTo>
                <a:lnTo>
                  <a:pt x="339200" y="422909"/>
                </a:lnTo>
                <a:lnTo>
                  <a:pt x="349319" y="425450"/>
                </a:lnTo>
                <a:lnTo>
                  <a:pt x="358185" y="427990"/>
                </a:lnTo>
                <a:lnTo>
                  <a:pt x="365890" y="433070"/>
                </a:lnTo>
                <a:lnTo>
                  <a:pt x="380247" y="422909"/>
                </a:lnTo>
                <a:close/>
              </a:path>
              <a:path w="916305" h="862330">
                <a:moveTo>
                  <a:pt x="458396" y="82550"/>
                </a:moveTo>
                <a:lnTo>
                  <a:pt x="411459" y="88900"/>
                </a:lnTo>
                <a:lnTo>
                  <a:pt x="368988" y="106680"/>
                </a:lnTo>
                <a:lnTo>
                  <a:pt x="332595" y="134620"/>
                </a:lnTo>
                <a:lnTo>
                  <a:pt x="303888" y="172720"/>
                </a:lnTo>
                <a:lnTo>
                  <a:pt x="161775" y="417830"/>
                </a:lnTo>
                <a:lnTo>
                  <a:pt x="202436" y="391160"/>
                </a:lnTo>
                <a:lnTo>
                  <a:pt x="235063" y="360680"/>
                </a:lnTo>
                <a:lnTo>
                  <a:pt x="245462" y="345440"/>
                </a:lnTo>
                <a:lnTo>
                  <a:pt x="264254" y="318770"/>
                </a:lnTo>
                <a:lnTo>
                  <a:pt x="279093" y="298450"/>
                </a:lnTo>
                <a:lnTo>
                  <a:pt x="296078" y="280670"/>
                </a:lnTo>
                <a:lnTo>
                  <a:pt x="316283" y="264160"/>
                </a:lnTo>
                <a:lnTo>
                  <a:pt x="340148" y="243840"/>
                </a:lnTo>
                <a:lnTo>
                  <a:pt x="363386" y="219710"/>
                </a:lnTo>
                <a:lnTo>
                  <a:pt x="384297" y="195580"/>
                </a:lnTo>
                <a:lnTo>
                  <a:pt x="401183" y="173990"/>
                </a:lnTo>
                <a:lnTo>
                  <a:pt x="405945" y="167640"/>
                </a:lnTo>
                <a:lnTo>
                  <a:pt x="410721" y="162559"/>
                </a:lnTo>
                <a:lnTo>
                  <a:pt x="453154" y="127000"/>
                </a:lnTo>
                <a:lnTo>
                  <a:pt x="529935" y="107950"/>
                </a:lnTo>
                <a:lnTo>
                  <a:pt x="533745" y="107950"/>
                </a:lnTo>
                <a:lnTo>
                  <a:pt x="539473" y="106680"/>
                </a:lnTo>
                <a:lnTo>
                  <a:pt x="544236" y="104140"/>
                </a:lnTo>
                <a:lnTo>
                  <a:pt x="524383" y="95250"/>
                </a:lnTo>
                <a:lnTo>
                  <a:pt x="503459" y="88900"/>
                </a:lnTo>
                <a:lnTo>
                  <a:pt x="481463" y="83820"/>
                </a:lnTo>
                <a:lnTo>
                  <a:pt x="458396" y="82550"/>
                </a:lnTo>
                <a:close/>
              </a:path>
              <a:path w="916305" h="862330">
                <a:moveTo>
                  <a:pt x="712023" y="344170"/>
                </a:moveTo>
                <a:lnTo>
                  <a:pt x="657736" y="344170"/>
                </a:lnTo>
                <a:lnTo>
                  <a:pt x="663451" y="346710"/>
                </a:lnTo>
                <a:lnTo>
                  <a:pt x="672988" y="356870"/>
                </a:lnTo>
                <a:lnTo>
                  <a:pt x="675858" y="363220"/>
                </a:lnTo>
                <a:lnTo>
                  <a:pt x="675858" y="377190"/>
                </a:lnTo>
                <a:lnTo>
                  <a:pt x="672988" y="383540"/>
                </a:lnTo>
                <a:lnTo>
                  <a:pt x="663451" y="394970"/>
                </a:lnTo>
                <a:lnTo>
                  <a:pt x="656783" y="396240"/>
                </a:lnTo>
                <a:lnTo>
                  <a:pt x="741965" y="396240"/>
                </a:lnTo>
                <a:lnTo>
                  <a:pt x="712023" y="344170"/>
                </a:lnTo>
                <a:close/>
              </a:path>
              <a:path w="916305" h="862330">
                <a:moveTo>
                  <a:pt x="673180" y="276860"/>
                </a:moveTo>
                <a:lnTo>
                  <a:pt x="605272" y="276860"/>
                </a:lnTo>
                <a:lnTo>
                  <a:pt x="618063" y="279400"/>
                </a:lnTo>
                <a:lnTo>
                  <a:pt x="635322" y="280670"/>
                </a:lnTo>
                <a:lnTo>
                  <a:pt x="676811" y="283210"/>
                </a:lnTo>
                <a:lnTo>
                  <a:pt x="673180" y="276860"/>
                </a:lnTo>
                <a:close/>
              </a:path>
            </a:pathLst>
          </a:custGeom>
          <a:solidFill>
            <a:srgbClr val="FFFFFF">
              <a:alpha val="19999"/>
            </a:srgbClr>
          </a:solidFill>
        </p:spPr>
        <p:txBody>
          <a:bodyPr wrap="square" lIns="0" tIns="0" rIns="0" bIns="0" rtlCol="0"/>
          <a:lstStyle/>
          <a:p>
            <a:endParaRPr/>
          </a:p>
        </p:txBody>
      </p:sp>
      <p:sp>
        <p:nvSpPr>
          <p:cNvPr id="20" name="object 20"/>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a:latin typeface="Arial"/>
              <a:cs typeface="Arial"/>
            </a:endParaRPr>
          </a:p>
        </p:txBody>
      </p:sp>
      <p:sp>
        <p:nvSpPr>
          <p:cNvPr id="21" name="object 11">
            <a:extLst>
              <a:ext uri="{FF2B5EF4-FFF2-40B4-BE49-F238E27FC236}">
                <a16:creationId xmlns:a16="http://schemas.microsoft.com/office/drawing/2014/main" id="{7CAD3311-6C24-4017-9C3F-6AFE1A116907}"/>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7</a:t>
            </a:r>
            <a:endParaRPr lang="en-US" sz="1400" spc="20" dirty="0">
              <a:solidFill>
                <a:srgbClr val="999999"/>
              </a:solidFill>
              <a:latin typeface="Catamaran"/>
              <a:cs typeface="Catamaran"/>
            </a:endParaRPr>
          </a:p>
        </p:txBody>
      </p:sp>
      <p:sp>
        <p:nvSpPr>
          <p:cNvPr id="30" name="object 7">
            <a:extLst>
              <a:ext uri="{FF2B5EF4-FFF2-40B4-BE49-F238E27FC236}">
                <a16:creationId xmlns:a16="http://schemas.microsoft.com/office/drawing/2014/main" id="{CA6F30C4-74AD-477F-B232-0B7845D42C6C}"/>
              </a:ext>
            </a:extLst>
          </p:cNvPr>
          <p:cNvSpPr txBox="1"/>
          <p:nvPr/>
        </p:nvSpPr>
        <p:spPr>
          <a:xfrm>
            <a:off x="8853804" y="4902279"/>
            <a:ext cx="635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Museo 500"/>
                <a:cs typeface="Museo 500"/>
              </a:rPr>
              <a:t>Nui</a:t>
            </a:r>
            <a:r>
              <a:rPr sz="1200" spc="-80" dirty="0">
                <a:solidFill>
                  <a:srgbClr val="FFFFFF"/>
                </a:solidFill>
                <a:latin typeface="Museo 500"/>
                <a:cs typeface="Museo 500"/>
              </a:rPr>
              <a:t> </a:t>
            </a:r>
            <a:r>
              <a:rPr sz="1200" spc="-5" dirty="0">
                <a:solidFill>
                  <a:srgbClr val="FFFFFF"/>
                </a:solidFill>
                <a:latin typeface="Museo 500"/>
                <a:cs typeface="Museo 500"/>
              </a:rPr>
              <a:t>now</a:t>
            </a:r>
            <a:endParaRPr sz="1200" dirty="0">
              <a:latin typeface="Museo 500"/>
              <a:cs typeface="Museo 500"/>
            </a:endParaRPr>
          </a:p>
        </p:txBody>
      </p:sp>
      <p:sp>
        <p:nvSpPr>
          <p:cNvPr id="31" name="object 8">
            <a:extLst>
              <a:ext uri="{FF2B5EF4-FFF2-40B4-BE49-F238E27FC236}">
                <a16:creationId xmlns:a16="http://schemas.microsoft.com/office/drawing/2014/main" id="{54DD190D-4069-4876-A280-F30EE186E8BD}"/>
              </a:ext>
            </a:extLst>
          </p:cNvPr>
          <p:cNvSpPr/>
          <p:nvPr/>
        </p:nvSpPr>
        <p:spPr>
          <a:xfrm>
            <a:off x="7881384" y="1869515"/>
            <a:ext cx="3660775" cy="4812665"/>
          </a:xfrm>
          <a:custGeom>
            <a:avLst/>
            <a:gdLst/>
            <a:ahLst/>
            <a:cxnLst/>
            <a:rect l="l" t="t" r="r" b="b"/>
            <a:pathLst>
              <a:path w="3660775" h="4812665">
                <a:moveTo>
                  <a:pt x="2658313" y="447941"/>
                </a:moveTo>
                <a:lnTo>
                  <a:pt x="2618625" y="420154"/>
                </a:lnTo>
                <a:lnTo>
                  <a:pt x="2578354" y="393141"/>
                </a:lnTo>
                <a:lnTo>
                  <a:pt x="2537523" y="366928"/>
                </a:lnTo>
                <a:lnTo>
                  <a:pt x="2496134" y="341515"/>
                </a:lnTo>
                <a:lnTo>
                  <a:pt x="2454211" y="316915"/>
                </a:lnTo>
                <a:lnTo>
                  <a:pt x="2411742" y="293154"/>
                </a:lnTo>
                <a:lnTo>
                  <a:pt x="2368766" y="270217"/>
                </a:lnTo>
                <a:lnTo>
                  <a:pt x="2325268" y="248132"/>
                </a:lnTo>
                <a:lnTo>
                  <a:pt x="2281288" y="226923"/>
                </a:lnTo>
                <a:lnTo>
                  <a:pt x="2236800" y="206565"/>
                </a:lnTo>
                <a:lnTo>
                  <a:pt x="2191855" y="187109"/>
                </a:lnTo>
                <a:lnTo>
                  <a:pt x="2146427" y="168529"/>
                </a:lnTo>
                <a:lnTo>
                  <a:pt x="2100554" y="150863"/>
                </a:lnTo>
                <a:lnTo>
                  <a:pt x="2054237" y="134124"/>
                </a:lnTo>
                <a:lnTo>
                  <a:pt x="2007489" y="118300"/>
                </a:lnTo>
                <a:lnTo>
                  <a:pt x="1960321" y="103416"/>
                </a:lnTo>
                <a:lnTo>
                  <a:pt x="1912747" y="89484"/>
                </a:lnTo>
                <a:lnTo>
                  <a:pt x="1864766" y="76517"/>
                </a:lnTo>
                <a:lnTo>
                  <a:pt x="1816392" y="64528"/>
                </a:lnTo>
                <a:lnTo>
                  <a:pt x="1767662" y="53517"/>
                </a:lnTo>
                <a:lnTo>
                  <a:pt x="1718551" y="43497"/>
                </a:lnTo>
                <a:lnTo>
                  <a:pt x="1669084" y="34493"/>
                </a:lnTo>
                <a:lnTo>
                  <a:pt x="1619275" y="26504"/>
                </a:lnTo>
                <a:lnTo>
                  <a:pt x="1569148" y="19532"/>
                </a:lnTo>
                <a:lnTo>
                  <a:pt x="1518678" y="13614"/>
                </a:lnTo>
                <a:lnTo>
                  <a:pt x="1467916" y="8750"/>
                </a:lnTo>
                <a:lnTo>
                  <a:pt x="1416850" y="4940"/>
                </a:lnTo>
                <a:lnTo>
                  <a:pt x="1365491" y="2209"/>
                </a:lnTo>
                <a:lnTo>
                  <a:pt x="1313865" y="558"/>
                </a:lnTo>
                <a:lnTo>
                  <a:pt x="1261960" y="0"/>
                </a:lnTo>
                <a:lnTo>
                  <a:pt x="1208735" y="584"/>
                </a:lnTo>
                <a:lnTo>
                  <a:pt x="1155788" y="2324"/>
                </a:lnTo>
                <a:lnTo>
                  <a:pt x="1103134" y="5194"/>
                </a:lnTo>
                <a:lnTo>
                  <a:pt x="1050772" y="9194"/>
                </a:lnTo>
                <a:lnTo>
                  <a:pt x="998740" y="14312"/>
                </a:lnTo>
                <a:lnTo>
                  <a:pt x="947026" y="20548"/>
                </a:lnTo>
                <a:lnTo>
                  <a:pt x="895654" y="27863"/>
                </a:lnTo>
                <a:lnTo>
                  <a:pt x="844638" y="36258"/>
                </a:lnTo>
                <a:lnTo>
                  <a:pt x="793978" y="45720"/>
                </a:lnTo>
                <a:lnTo>
                  <a:pt x="743699" y="56248"/>
                </a:lnTo>
                <a:lnTo>
                  <a:pt x="693801" y="67818"/>
                </a:lnTo>
                <a:lnTo>
                  <a:pt x="644309" y="80416"/>
                </a:lnTo>
                <a:lnTo>
                  <a:pt x="595223" y="94030"/>
                </a:lnTo>
                <a:lnTo>
                  <a:pt x="546557" y="108661"/>
                </a:lnTo>
                <a:lnTo>
                  <a:pt x="498335" y="124282"/>
                </a:lnTo>
                <a:lnTo>
                  <a:pt x="450557" y="140881"/>
                </a:lnTo>
                <a:lnTo>
                  <a:pt x="403237" y="158457"/>
                </a:lnTo>
                <a:lnTo>
                  <a:pt x="356387" y="176999"/>
                </a:lnTo>
                <a:lnTo>
                  <a:pt x="310019" y="196481"/>
                </a:lnTo>
                <a:lnTo>
                  <a:pt x="264147" y="216890"/>
                </a:lnTo>
                <a:lnTo>
                  <a:pt x="218782" y="238239"/>
                </a:lnTo>
                <a:lnTo>
                  <a:pt x="173939" y="260489"/>
                </a:lnTo>
                <a:lnTo>
                  <a:pt x="129628" y="283641"/>
                </a:lnTo>
                <a:lnTo>
                  <a:pt x="85864" y="307670"/>
                </a:lnTo>
                <a:lnTo>
                  <a:pt x="42646" y="332587"/>
                </a:lnTo>
                <a:lnTo>
                  <a:pt x="0" y="358355"/>
                </a:lnTo>
                <a:lnTo>
                  <a:pt x="0" y="373329"/>
                </a:lnTo>
                <a:lnTo>
                  <a:pt x="41008" y="348348"/>
                </a:lnTo>
                <a:lnTo>
                  <a:pt x="82537" y="324167"/>
                </a:lnTo>
                <a:lnTo>
                  <a:pt x="124599" y="300812"/>
                </a:lnTo>
                <a:lnTo>
                  <a:pt x="167157" y="278269"/>
                </a:lnTo>
                <a:lnTo>
                  <a:pt x="210223" y="256565"/>
                </a:lnTo>
                <a:lnTo>
                  <a:pt x="253784" y="235699"/>
                </a:lnTo>
                <a:lnTo>
                  <a:pt x="297802" y="215696"/>
                </a:lnTo>
                <a:lnTo>
                  <a:pt x="342303" y="196570"/>
                </a:lnTo>
                <a:lnTo>
                  <a:pt x="387261" y="178320"/>
                </a:lnTo>
                <a:lnTo>
                  <a:pt x="432650" y="160959"/>
                </a:lnTo>
                <a:lnTo>
                  <a:pt x="478485" y="144500"/>
                </a:lnTo>
                <a:lnTo>
                  <a:pt x="524738" y="128943"/>
                </a:lnTo>
                <a:lnTo>
                  <a:pt x="571398" y="114325"/>
                </a:lnTo>
                <a:lnTo>
                  <a:pt x="618464" y="100634"/>
                </a:lnTo>
                <a:lnTo>
                  <a:pt x="665924" y="87884"/>
                </a:lnTo>
                <a:lnTo>
                  <a:pt x="713765" y="76098"/>
                </a:lnTo>
                <a:lnTo>
                  <a:pt x="761974" y="65278"/>
                </a:lnTo>
                <a:lnTo>
                  <a:pt x="810539" y="55435"/>
                </a:lnTo>
                <a:lnTo>
                  <a:pt x="859447" y="46583"/>
                </a:lnTo>
                <a:lnTo>
                  <a:pt x="908697" y="38735"/>
                </a:lnTo>
                <a:lnTo>
                  <a:pt x="958278" y="31902"/>
                </a:lnTo>
                <a:lnTo>
                  <a:pt x="1008164" y="26073"/>
                </a:lnTo>
                <a:lnTo>
                  <a:pt x="1058354" y="21297"/>
                </a:lnTo>
                <a:lnTo>
                  <a:pt x="1108849" y="17551"/>
                </a:lnTo>
                <a:lnTo>
                  <a:pt x="1159611" y="14871"/>
                </a:lnTo>
                <a:lnTo>
                  <a:pt x="1210665" y="13246"/>
                </a:lnTo>
                <a:lnTo>
                  <a:pt x="1261960" y="12700"/>
                </a:lnTo>
                <a:lnTo>
                  <a:pt x="1313903" y="13258"/>
                </a:lnTo>
                <a:lnTo>
                  <a:pt x="1365580" y="14922"/>
                </a:lnTo>
                <a:lnTo>
                  <a:pt x="1416977" y="17665"/>
                </a:lnTo>
                <a:lnTo>
                  <a:pt x="1468081" y="21501"/>
                </a:lnTo>
                <a:lnTo>
                  <a:pt x="1518894" y="26403"/>
                </a:lnTo>
                <a:lnTo>
                  <a:pt x="1569377" y="32359"/>
                </a:lnTo>
                <a:lnTo>
                  <a:pt x="1619554" y="39357"/>
                </a:lnTo>
                <a:lnTo>
                  <a:pt x="1669389" y="47409"/>
                </a:lnTo>
                <a:lnTo>
                  <a:pt x="1718881" y="56464"/>
                </a:lnTo>
                <a:lnTo>
                  <a:pt x="1768017" y="66548"/>
                </a:lnTo>
                <a:lnTo>
                  <a:pt x="1816773" y="77622"/>
                </a:lnTo>
                <a:lnTo>
                  <a:pt x="1865160" y="89687"/>
                </a:lnTo>
                <a:lnTo>
                  <a:pt x="1913153" y="102743"/>
                </a:lnTo>
                <a:lnTo>
                  <a:pt x="1960753" y="116751"/>
                </a:lnTo>
                <a:lnTo>
                  <a:pt x="2007933" y="131724"/>
                </a:lnTo>
                <a:lnTo>
                  <a:pt x="2054682" y="147637"/>
                </a:lnTo>
                <a:lnTo>
                  <a:pt x="2100999" y="164490"/>
                </a:lnTo>
                <a:lnTo>
                  <a:pt x="2146871" y="182257"/>
                </a:lnTo>
                <a:lnTo>
                  <a:pt x="2192286" y="200939"/>
                </a:lnTo>
                <a:lnTo>
                  <a:pt x="2237219" y="220522"/>
                </a:lnTo>
                <a:lnTo>
                  <a:pt x="2281682" y="240995"/>
                </a:lnTo>
                <a:lnTo>
                  <a:pt x="2325649" y="262343"/>
                </a:lnTo>
                <a:lnTo>
                  <a:pt x="2369121" y="284556"/>
                </a:lnTo>
                <a:lnTo>
                  <a:pt x="2412073" y="307619"/>
                </a:lnTo>
                <a:lnTo>
                  <a:pt x="2454491" y="331533"/>
                </a:lnTo>
                <a:lnTo>
                  <a:pt x="2496375" y="356273"/>
                </a:lnTo>
                <a:lnTo>
                  <a:pt x="2537714" y="381838"/>
                </a:lnTo>
                <a:lnTo>
                  <a:pt x="2578493" y="408216"/>
                </a:lnTo>
                <a:lnTo>
                  <a:pt x="2618689" y="435381"/>
                </a:lnTo>
                <a:lnTo>
                  <a:pt x="2658313" y="463334"/>
                </a:lnTo>
                <a:lnTo>
                  <a:pt x="2658313" y="447941"/>
                </a:lnTo>
                <a:close/>
              </a:path>
              <a:path w="3660775" h="4812665">
                <a:moveTo>
                  <a:pt x="3660381" y="2598470"/>
                </a:moveTo>
                <a:lnTo>
                  <a:pt x="3647630" y="2598470"/>
                </a:lnTo>
                <a:lnTo>
                  <a:pt x="3643325" y="2646261"/>
                </a:lnTo>
                <a:lnTo>
                  <a:pt x="3638092" y="2693784"/>
                </a:lnTo>
                <a:lnTo>
                  <a:pt x="3631920" y="2741028"/>
                </a:lnTo>
                <a:lnTo>
                  <a:pt x="3624846" y="2787980"/>
                </a:lnTo>
                <a:lnTo>
                  <a:pt x="3616858" y="2834627"/>
                </a:lnTo>
                <a:lnTo>
                  <a:pt x="3607968" y="2880969"/>
                </a:lnTo>
                <a:lnTo>
                  <a:pt x="3598189" y="2926994"/>
                </a:lnTo>
                <a:lnTo>
                  <a:pt x="3587534" y="2972701"/>
                </a:lnTo>
                <a:lnTo>
                  <a:pt x="3576015" y="3018053"/>
                </a:lnTo>
                <a:lnTo>
                  <a:pt x="3563620" y="3063075"/>
                </a:lnTo>
                <a:lnTo>
                  <a:pt x="3550386" y="3107728"/>
                </a:lnTo>
                <a:lnTo>
                  <a:pt x="3536302" y="3152013"/>
                </a:lnTo>
                <a:lnTo>
                  <a:pt x="3521392" y="3195929"/>
                </a:lnTo>
                <a:lnTo>
                  <a:pt x="3505657" y="3239465"/>
                </a:lnTo>
                <a:lnTo>
                  <a:pt x="3489096" y="3282607"/>
                </a:lnTo>
                <a:lnTo>
                  <a:pt x="3471735" y="3325342"/>
                </a:lnTo>
                <a:lnTo>
                  <a:pt x="3453587" y="3367671"/>
                </a:lnTo>
                <a:lnTo>
                  <a:pt x="3434651" y="3409581"/>
                </a:lnTo>
                <a:lnTo>
                  <a:pt x="3414928" y="3451047"/>
                </a:lnTo>
                <a:lnTo>
                  <a:pt x="3394443" y="3492081"/>
                </a:lnTo>
                <a:lnTo>
                  <a:pt x="3373209" y="3532670"/>
                </a:lnTo>
                <a:lnTo>
                  <a:pt x="3351212" y="3572789"/>
                </a:lnTo>
                <a:lnTo>
                  <a:pt x="3328479" y="3612451"/>
                </a:lnTo>
                <a:lnTo>
                  <a:pt x="3305022" y="3651631"/>
                </a:lnTo>
                <a:lnTo>
                  <a:pt x="3280841" y="3690328"/>
                </a:lnTo>
                <a:lnTo>
                  <a:pt x="3255949" y="3728516"/>
                </a:lnTo>
                <a:lnTo>
                  <a:pt x="3230346" y="3766210"/>
                </a:lnTo>
                <a:lnTo>
                  <a:pt x="3204057" y="3803396"/>
                </a:lnTo>
                <a:lnTo>
                  <a:pt x="3177082" y="3840048"/>
                </a:lnTo>
                <a:lnTo>
                  <a:pt x="3149447" y="3876167"/>
                </a:lnTo>
                <a:lnTo>
                  <a:pt x="3121126" y="3911739"/>
                </a:lnTo>
                <a:lnTo>
                  <a:pt x="3092170" y="3946766"/>
                </a:lnTo>
                <a:lnTo>
                  <a:pt x="3062554" y="3981221"/>
                </a:lnTo>
                <a:lnTo>
                  <a:pt x="3032302" y="4015117"/>
                </a:lnTo>
                <a:lnTo>
                  <a:pt x="3001429" y="4048429"/>
                </a:lnTo>
                <a:lnTo>
                  <a:pt x="2969933" y="4081145"/>
                </a:lnTo>
                <a:lnTo>
                  <a:pt x="2937827" y="4113263"/>
                </a:lnTo>
                <a:lnTo>
                  <a:pt x="2905125" y="4144784"/>
                </a:lnTo>
                <a:lnTo>
                  <a:pt x="2871838" y="4175683"/>
                </a:lnTo>
                <a:lnTo>
                  <a:pt x="2837954" y="4205948"/>
                </a:lnTo>
                <a:lnTo>
                  <a:pt x="2803512" y="4235577"/>
                </a:lnTo>
                <a:lnTo>
                  <a:pt x="2768511" y="4264571"/>
                </a:lnTo>
                <a:lnTo>
                  <a:pt x="2732951" y="4292892"/>
                </a:lnTo>
                <a:lnTo>
                  <a:pt x="2696845" y="4320565"/>
                </a:lnTo>
                <a:lnTo>
                  <a:pt x="2660218" y="4347553"/>
                </a:lnTo>
                <a:lnTo>
                  <a:pt x="2623058" y="4373867"/>
                </a:lnTo>
                <a:lnTo>
                  <a:pt x="2585377" y="4399483"/>
                </a:lnTo>
                <a:lnTo>
                  <a:pt x="2547201" y="4424400"/>
                </a:lnTo>
                <a:lnTo>
                  <a:pt x="2508516" y="4448607"/>
                </a:lnTo>
                <a:lnTo>
                  <a:pt x="2469350" y="4472089"/>
                </a:lnTo>
                <a:lnTo>
                  <a:pt x="2429713" y="4494835"/>
                </a:lnTo>
                <a:lnTo>
                  <a:pt x="2389606" y="4516856"/>
                </a:lnTo>
                <a:lnTo>
                  <a:pt x="2349030" y="4538116"/>
                </a:lnTo>
                <a:lnTo>
                  <a:pt x="2308009" y="4558627"/>
                </a:lnTo>
                <a:lnTo>
                  <a:pt x="2266556" y="4578362"/>
                </a:lnTo>
                <a:lnTo>
                  <a:pt x="2224659" y="4597324"/>
                </a:lnTo>
                <a:lnTo>
                  <a:pt x="2182342" y="4615497"/>
                </a:lnTo>
                <a:lnTo>
                  <a:pt x="2139619" y="4632884"/>
                </a:lnTo>
                <a:lnTo>
                  <a:pt x="2096490" y="4649457"/>
                </a:lnTo>
                <a:lnTo>
                  <a:pt x="2052967" y="4665218"/>
                </a:lnTo>
                <a:lnTo>
                  <a:pt x="2009063" y="4680166"/>
                </a:lnTo>
                <a:lnTo>
                  <a:pt x="1964791" y="4694263"/>
                </a:lnTo>
                <a:lnTo>
                  <a:pt x="1920138" y="4707534"/>
                </a:lnTo>
                <a:lnTo>
                  <a:pt x="1875142" y="4719942"/>
                </a:lnTo>
                <a:lnTo>
                  <a:pt x="1829790" y="4731499"/>
                </a:lnTo>
                <a:lnTo>
                  <a:pt x="1784108" y="4742180"/>
                </a:lnTo>
                <a:lnTo>
                  <a:pt x="1738083" y="4751971"/>
                </a:lnTo>
                <a:lnTo>
                  <a:pt x="1691754" y="4760887"/>
                </a:lnTo>
                <a:lnTo>
                  <a:pt x="1645119" y="4768901"/>
                </a:lnTo>
                <a:lnTo>
                  <a:pt x="1598168" y="4776013"/>
                </a:lnTo>
                <a:lnTo>
                  <a:pt x="1550936" y="4782197"/>
                </a:lnTo>
                <a:lnTo>
                  <a:pt x="1503426" y="4787455"/>
                </a:lnTo>
                <a:lnTo>
                  <a:pt x="1455635" y="4791786"/>
                </a:lnTo>
                <a:lnTo>
                  <a:pt x="1407591" y="4795164"/>
                </a:lnTo>
                <a:lnTo>
                  <a:pt x="1359281" y="4797590"/>
                </a:lnTo>
                <a:lnTo>
                  <a:pt x="1310741" y="4799050"/>
                </a:lnTo>
                <a:lnTo>
                  <a:pt x="1261960" y="4799546"/>
                </a:lnTo>
                <a:lnTo>
                  <a:pt x="1210652" y="4799000"/>
                </a:lnTo>
                <a:lnTo>
                  <a:pt x="1159611" y="4797387"/>
                </a:lnTo>
                <a:lnTo>
                  <a:pt x="1108849" y="4794694"/>
                </a:lnTo>
                <a:lnTo>
                  <a:pt x="1058354" y="4790960"/>
                </a:lnTo>
                <a:lnTo>
                  <a:pt x="1008164" y="4786173"/>
                </a:lnTo>
                <a:lnTo>
                  <a:pt x="958278" y="4780356"/>
                </a:lnTo>
                <a:lnTo>
                  <a:pt x="908697" y="4773511"/>
                </a:lnTo>
                <a:lnTo>
                  <a:pt x="859447" y="4765662"/>
                </a:lnTo>
                <a:lnTo>
                  <a:pt x="810539" y="4756810"/>
                </a:lnTo>
                <a:lnTo>
                  <a:pt x="761974" y="4746968"/>
                </a:lnTo>
                <a:lnTo>
                  <a:pt x="713765" y="4736147"/>
                </a:lnTo>
                <a:lnTo>
                  <a:pt x="665924" y="4724362"/>
                </a:lnTo>
                <a:lnTo>
                  <a:pt x="618464" y="4711611"/>
                </a:lnTo>
                <a:lnTo>
                  <a:pt x="571398" y="4697920"/>
                </a:lnTo>
                <a:lnTo>
                  <a:pt x="524738" y="4683303"/>
                </a:lnTo>
                <a:lnTo>
                  <a:pt x="478485" y="4667758"/>
                </a:lnTo>
                <a:lnTo>
                  <a:pt x="432650" y="4651299"/>
                </a:lnTo>
                <a:lnTo>
                  <a:pt x="387248" y="4633938"/>
                </a:lnTo>
                <a:lnTo>
                  <a:pt x="342303" y="4615675"/>
                </a:lnTo>
                <a:lnTo>
                  <a:pt x="297802" y="4596549"/>
                </a:lnTo>
                <a:lnTo>
                  <a:pt x="253771" y="4576546"/>
                </a:lnTo>
                <a:lnTo>
                  <a:pt x="210223" y="4555693"/>
                </a:lnTo>
                <a:lnTo>
                  <a:pt x="167157" y="4533989"/>
                </a:lnTo>
                <a:lnTo>
                  <a:pt x="124587" y="4511446"/>
                </a:lnTo>
                <a:lnTo>
                  <a:pt x="82537" y="4488078"/>
                </a:lnTo>
                <a:lnTo>
                  <a:pt x="40995" y="4463897"/>
                </a:lnTo>
                <a:lnTo>
                  <a:pt x="0" y="4438916"/>
                </a:lnTo>
                <a:lnTo>
                  <a:pt x="0" y="4453890"/>
                </a:lnTo>
                <a:lnTo>
                  <a:pt x="42646" y="4479658"/>
                </a:lnTo>
                <a:lnTo>
                  <a:pt x="85852" y="4504575"/>
                </a:lnTo>
                <a:lnTo>
                  <a:pt x="129628" y="4528617"/>
                </a:lnTo>
                <a:lnTo>
                  <a:pt x="173939" y="4551756"/>
                </a:lnTo>
                <a:lnTo>
                  <a:pt x="218782" y="4574019"/>
                </a:lnTo>
                <a:lnTo>
                  <a:pt x="264147" y="4595355"/>
                </a:lnTo>
                <a:lnTo>
                  <a:pt x="310019" y="4615777"/>
                </a:lnTo>
                <a:lnTo>
                  <a:pt x="356374" y="4635258"/>
                </a:lnTo>
                <a:lnTo>
                  <a:pt x="403225" y="4653788"/>
                </a:lnTo>
                <a:lnTo>
                  <a:pt x="450545" y="4671365"/>
                </a:lnTo>
                <a:lnTo>
                  <a:pt x="498322" y="4687976"/>
                </a:lnTo>
                <a:lnTo>
                  <a:pt x="546557" y="4703597"/>
                </a:lnTo>
                <a:lnTo>
                  <a:pt x="595210" y="4718215"/>
                </a:lnTo>
                <a:lnTo>
                  <a:pt x="644296" y="4731842"/>
                </a:lnTo>
                <a:lnTo>
                  <a:pt x="693788" y="4744440"/>
                </a:lnTo>
                <a:lnTo>
                  <a:pt x="743686" y="4755997"/>
                </a:lnTo>
                <a:lnTo>
                  <a:pt x="793965" y="4766526"/>
                </a:lnTo>
                <a:lnTo>
                  <a:pt x="844626" y="4775987"/>
                </a:lnTo>
                <a:lnTo>
                  <a:pt x="895642" y="4784395"/>
                </a:lnTo>
                <a:lnTo>
                  <a:pt x="947013" y="4791710"/>
                </a:lnTo>
                <a:lnTo>
                  <a:pt x="998728" y="4797933"/>
                </a:lnTo>
                <a:lnTo>
                  <a:pt x="1050772" y="4803051"/>
                </a:lnTo>
                <a:lnTo>
                  <a:pt x="1103122" y="4807051"/>
                </a:lnTo>
                <a:lnTo>
                  <a:pt x="1155776" y="4809934"/>
                </a:lnTo>
                <a:lnTo>
                  <a:pt x="1208722" y="4811661"/>
                </a:lnTo>
                <a:lnTo>
                  <a:pt x="1261960" y="4812246"/>
                </a:lnTo>
                <a:lnTo>
                  <a:pt x="1311008" y="4811750"/>
                </a:lnTo>
                <a:lnTo>
                  <a:pt x="1359827" y="4810277"/>
                </a:lnTo>
                <a:lnTo>
                  <a:pt x="1408391" y="4807839"/>
                </a:lnTo>
                <a:lnTo>
                  <a:pt x="1456715" y="4804435"/>
                </a:lnTo>
                <a:lnTo>
                  <a:pt x="1504772" y="4800092"/>
                </a:lnTo>
                <a:lnTo>
                  <a:pt x="1552549" y="4794796"/>
                </a:lnTo>
                <a:lnTo>
                  <a:pt x="1600047" y="4788573"/>
                </a:lnTo>
                <a:lnTo>
                  <a:pt x="1647253" y="4781423"/>
                </a:lnTo>
                <a:lnTo>
                  <a:pt x="1694154" y="4773358"/>
                </a:lnTo>
                <a:lnTo>
                  <a:pt x="1740738" y="4764392"/>
                </a:lnTo>
                <a:lnTo>
                  <a:pt x="1787017" y="4754537"/>
                </a:lnTo>
                <a:lnTo>
                  <a:pt x="1832952" y="4743793"/>
                </a:lnTo>
                <a:lnTo>
                  <a:pt x="1878558" y="4732172"/>
                </a:lnTo>
                <a:lnTo>
                  <a:pt x="1923808" y="4719688"/>
                </a:lnTo>
                <a:lnTo>
                  <a:pt x="1968703" y="4706353"/>
                </a:lnTo>
                <a:lnTo>
                  <a:pt x="2013229" y="4692167"/>
                </a:lnTo>
                <a:lnTo>
                  <a:pt x="2057374" y="4677143"/>
                </a:lnTo>
                <a:lnTo>
                  <a:pt x="2101138" y="4661281"/>
                </a:lnTo>
                <a:lnTo>
                  <a:pt x="2144509" y="4644606"/>
                </a:lnTo>
                <a:lnTo>
                  <a:pt x="2187460" y="4627130"/>
                </a:lnTo>
                <a:lnTo>
                  <a:pt x="2230018" y="4608842"/>
                </a:lnTo>
                <a:lnTo>
                  <a:pt x="2272131" y="4589767"/>
                </a:lnTo>
                <a:lnTo>
                  <a:pt x="2313825" y="4569917"/>
                </a:lnTo>
                <a:lnTo>
                  <a:pt x="2355075" y="4549292"/>
                </a:lnTo>
                <a:lnTo>
                  <a:pt x="2395867" y="4527905"/>
                </a:lnTo>
                <a:lnTo>
                  <a:pt x="2436190" y="4505757"/>
                </a:lnTo>
                <a:lnTo>
                  <a:pt x="2476055" y="4482871"/>
                </a:lnTo>
                <a:lnTo>
                  <a:pt x="2515438" y="4459249"/>
                </a:lnTo>
                <a:lnTo>
                  <a:pt x="2554325" y="4434916"/>
                </a:lnTo>
                <a:lnTo>
                  <a:pt x="2592717" y="4409846"/>
                </a:lnTo>
                <a:lnTo>
                  <a:pt x="2630601" y="4384078"/>
                </a:lnTo>
                <a:lnTo>
                  <a:pt x="2667965" y="4357624"/>
                </a:lnTo>
                <a:lnTo>
                  <a:pt x="2704795" y="4330471"/>
                </a:lnTo>
                <a:lnTo>
                  <a:pt x="2741091" y="4302645"/>
                </a:lnTo>
                <a:lnTo>
                  <a:pt x="2776855" y="4274147"/>
                </a:lnTo>
                <a:lnTo>
                  <a:pt x="2812046" y="4245000"/>
                </a:lnTo>
                <a:lnTo>
                  <a:pt x="2846679" y="4215193"/>
                </a:lnTo>
                <a:lnTo>
                  <a:pt x="2880728" y="4184751"/>
                </a:lnTo>
                <a:lnTo>
                  <a:pt x="2914205" y="4153674"/>
                </a:lnTo>
                <a:lnTo>
                  <a:pt x="2947085" y="4121975"/>
                </a:lnTo>
                <a:lnTo>
                  <a:pt x="2979356" y="4089666"/>
                </a:lnTo>
                <a:lnTo>
                  <a:pt x="3011030" y="4056761"/>
                </a:lnTo>
                <a:lnTo>
                  <a:pt x="3042069" y="4023258"/>
                </a:lnTo>
                <a:lnTo>
                  <a:pt x="3072473" y="3989159"/>
                </a:lnTo>
                <a:lnTo>
                  <a:pt x="3102241" y="3954500"/>
                </a:lnTo>
                <a:lnTo>
                  <a:pt x="3131362" y="3919283"/>
                </a:lnTo>
                <a:lnTo>
                  <a:pt x="3159823" y="3883495"/>
                </a:lnTo>
                <a:lnTo>
                  <a:pt x="3187623" y="3847173"/>
                </a:lnTo>
                <a:lnTo>
                  <a:pt x="3214738" y="3810304"/>
                </a:lnTo>
                <a:lnTo>
                  <a:pt x="3241167" y="3772916"/>
                </a:lnTo>
                <a:lnTo>
                  <a:pt x="3266884" y="3735006"/>
                </a:lnTo>
                <a:lnTo>
                  <a:pt x="3291916" y="3696589"/>
                </a:lnTo>
                <a:lnTo>
                  <a:pt x="3316224" y="3657663"/>
                </a:lnTo>
                <a:lnTo>
                  <a:pt x="3339808" y="3618268"/>
                </a:lnTo>
                <a:lnTo>
                  <a:pt x="3362655" y="3578377"/>
                </a:lnTo>
                <a:lnTo>
                  <a:pt x="3384753" y="3538016"/>
                </a:lnTo>
                <a:lnTo>
                  <a:pt x="3406102" y="3497199"/>
                </a:lnTo>
                <a:lnTo>
                  <a:pt x="3426688" y="3455936"/>
                </a:lnTo>
                <a:lnTo>
                  <a:pt x="3446500" y="3414217"/>
                </a:lnTo>
                <a:lnTo>
                  <a:pt x="3465538" y="3372078"/>
                </a:lnTo>
                <a:lnTo>
                  <a:pt x="3483775" y="3329508"/>
                </a:lnTo>
                <a:lnTo>
                  <a:pt x="3501212" y="3286518"/>
                </a:lnTo>
                <a:lnTo>
                  <a:pt x="3517849" y="3243135"/>
                </a:lnTo>
                <a:lnTo>
                  <a:pt x="3533660" y="3199346"/>
                </a:lnTo>
                <a:lnTo>
                  <a:pt x="3548646" y="3155188"/>
                </a:lnTo>
                <a:lnTo>
                  <a:pt x="3562794" y="3110636"/>
                </a:lnTo>
                <a:lnTo>
                  <a:pt x="3576091" y="3065729"/>
                </a:lnTo>
                <a:lnTo>
                  <a:pt x="3588524" y="3020453"/>
                </a:lnTo>
                <a:lnTo>
                  <a:pt x="3600107" y="2974835"/>
                </a:lnTo>
                <a:lnTo>
                  <a:pt x="3610800" y="2928874"/>
                </a:lnTo>
                <a:lnTo>
                  <a:pt x="3620617" y="2882582"/>
                </a:lnTo>
                <a:lnTo>
                  <a:pt x="3629533" y="2835986"/>
                </a:lnTo>
                <a:lnTo>
                  <a:pt x="3637546" y="2789059"/>
                </a:lnTo>
                <a:lnTo>
                  <a:pt x="3644646" y="2741841"/>
                </a:lnTo>
                <a:lnTo>
                  <a:pt x="3650831" y="2694330"/>
                </a:lnTo>
                <a:lnTo>
                  <a:pt x="3656076" y="2646540"/>
                </a:lnTo>
                <a:lnTo>
                  <a:pt x="3660381" y="2598470"/>
                </a:lnTo>
                <a:close/>
              </a:path>
            </a:pathLst>
          </a:custGeom>
          <a:solidFill>
            <a:srgbClr val="FFFFFF">
              <a:alpha val="50000"/>
            </a:srgbClr>
          </a:solidFill>
        </p:spPr>
        <p:txBody>
          <a:bodyPr wrap="square" lIns="0" tIns="0" rIns="0" bIns="0" rtlCol="0"/>
          <a:lstStyle/>
          <a:p>
            <a:endParaRPr/>
          </a:p>
        </p:txBody>
      </p:sp>
      <p:sp>
        <p:nvSpPr>
          <p:cNvPr id="32" name="object 9">
            <a:extLst>
              <a:ext uri="{FF2B5EF4-FFF2-40B4-BE49-F238E27FC236}">
                <a16:creationId xmlns:a16="http://schemas.microsoft.com/office/drawing/2014/main" id="{211CD7CD-8A53-4736-B6CB-BBCA5B771F1F}"/>
              </a:ext>
            </a:extLst>
          </p:cNvPr>
          <p:cNvSpPr txBox="1"/>
          <p:nvPr/>
        </p:nvSpPr>
        <p:spPr>
          <a:xfrm>
            <a:off x="7960182" y="2298305"/>
            <a:ext cx="1245393" cy="624530"/>
          </a:xfrm>
          <a:prstGeom prst="rect">
            <a:avLst/>
          </a:prstGeom>
        </p:spPr>
        <p:txBody>
          <a:bodyPr vert="horz" wrap="square" lIns="0" tIns="191770" rIns="0" bIns="0" rtlCol="0">
            <a:spAutoFit/>
          </a:bodyPr>
          <a:lstStyle/>
          <a:p>
            <a:pPr marL="12700">
              <a:lnSpc>
                <a:spcPct val="100000"/>
              </a:lnSpc>
              <a:spcBef>
                <a:spcPts val="985"/>
              </a:spcBef>
            </a:pPr>
            <a:r>
              <a:rPr lang="en-US" sz="1400" b="1" spc="20" dirty="0">
                <a:solidFill>
                  <a:schemeClr val="bg1"/>
                </a:solidFill>
                <a:latin typeface="Catamaran SemiBold"/>
                <a:cs typeface="Catamaran SemiBold"/>
              </a:rPr>
              <a:t>Expanding in vertical sectors </a:t>
            </a:r>
            <a:endParaRPr sz="1400" dirty="0">
              <a:solidFill>
                <a:schemeClr val="bg1"/>
              </a:solidFill>
              <a:latin typeface="Catamaran SemiBold"/>
              <a:cs typeface="Catamaran SemiBold"/>
            </a:endParaRPr>
          </a:p>
        </p:txBody>
      </p:sp>
      <p:sp>
        <p:nvSpPr>
          <p:cNvPr id="35" name="object 12">
            <a:extLst>
              <a:ext uri="{FF2B5EF4-FFF2-40B4-BE49-F238E27FC236}">
                <a16:creationId xmlns:a16="http://schemas.microsoft.com/office/drawing/2014/main" id="{017803BF-DC50-4BC6-B24B-E72BCB815CFC}"/>
              </a:ext>
            </a:extLst>
          </p:cNvPr>
          <p:cNvSpPr txBox="1"/>
          <p:nvPr/>
        </p:nvSpPr>
        <p:spPr>
          <a:xfrm>
            <a:off x="10559092" y="4364275"/>
            <a:ext cx="1391499" cy="443711"/>
          </a:xfrm>
          <a:prstGeom prst="rect">
            <a:avLst/>
          </a:prstGeom>
        </p:spPr>
        <p:txBody>
          <a:bodyPr vert="horz" wrap="square" lIns="0" tIns="12700" rIns="0" bIns="0" rtlCol="0">
            <a:spAutoFit/>
          </a:bodyPr>
          <a:lstStyle/>
          <a:p>
            <a:pPr marL="12700">
              <a:lnSpc>
                <a:spcPct val="100000"/>
              </a:lnSpc>
              <a:spcBef>
                <a:spcPts val="100"/>
              </a:spcBef>
            </a:pPr>
            <a:r>
              <a:rPr lang="en-US" sz="1400" b="1" spc="15" dirty="0">
                <a:solidFill>
                  <a:srgbClr val="FFFFFF"/>
                </a:solidFill>
                <a:latin typeface="Catamaran SemiBold"/>
                <a:cs typeface="Catamaran SemiBold"/>
              </a:rPr>
              <a:t>Enhancing platform features</a:t>
            </a:r>
            <a:endParaRPr sz="1400" dirty="0">
              <a:latin typeface="Catamaran SemiBold"/>
              <a:cs typeface="Catamaran SemiBold"/>
            </a:endParaRPr>
          </a:p>
        </p:txBody>
      </p:sp>
      <p:grpSp>
        <p:nvGrpSpPr>
          <p:cNvPr id="36" name="object 13">
            <a:extLst>
              <a:ext uri="{FF2B5EF4-FFF2-40B4-BE49-F238E27FC236}">
                <a16:creationId xmlns:a16="http://schemas.microsoft.com/office/drawing/2014/main" id="{2CCBC1CA-35AC-40BB-8FE8-FDC5E3347445}"/>
              </a:ext>
            </a:extLst>
          </p:cNvPr>
          <p:cNvGrpSpPr/>
          <p:nvPr/>
        </p:nvGrpSpPr>
        <p:grpSpPr>
          <a:xfrm>
            <a:off x="7881387" y="981519"/>
            <a:ext cx="3715385" cy="4345940"/>
            <a:chOff x="8976172" y="981519"/>
            <a:chExt cx="3715385" cy="4345940"/>
          </a:xfrm>
        </p:grpSpPr>
        <p:pic>
          <p:nvPicPr>
            <p:cNvPr id="37" name="object 14">
              <a:extLst>
                <a:ext uri="{FF2B5EF4-FFF2-40B4-BE49-F238E27FC236}">
                  <a16:creationId xmlns:a16="http://schemas.microsoft.com/office/drawing/2014/main" id="{4C517208-0D6D-4E13-BCD3-251CAD5523F3}"/>
                </a:ext>
              </a:extLst>
            </p:cNvPr>
            <p:cNvPicPr/>
            <p:nvPr/>
          </p:nvPicPr>
          <p:blipFill>
            <a:blip r:embed="rId4" cstate="print"/>
            <a:stretch>
              <a:fillRect/>
            </a:stretch>
          </p:blipFill>
          <p:spPr>
            <a:xfrm>
              <a:off x="9772084" y="3695547"/>
              <a:ext cx="1038337" cy="967219"/>
            </a:xfrm>
            <a:prstGeom prst="rect">
              <a:avLst/>
            </a:prstGeom>
          </p:spPr>
        </p:pic>
        <p:pic>
          <p:nvPicPr>
            <p:cNvPr id="38" name="object 15">
              <a:extLst>
                <a:ext uri="{FF2B5EF4-FFF2-40B4-BE49-F238E27FC236}">
                  <a16:creationId xmlns:a16="http://schemas.microsoft.com/office/drawing/2014/main" id="{30DE8778-58BB-4326-83A3-667EF5C62F40}"/>
                </a:ext>
              </a:extLst>
            </p:cNvPr>
            <p:cNvPicPr/>
            <p:nvPr/>
          </p:nvPicPr>
          <p:blipFill>
            <a:blip r:embed="rId5" cstate="print"/>
            <a:stretch>
              <a:fillRect/>
            </a:stretch>
          </p:blipFill>
          <p:spPr>
            <a:xfrm>
              <a:off x="9772084" y="3729259"/>
              <a:ext cx="1038337" cy="933507"/>
            </a:xfrm>
            <a:prstGeom prst="rect">
              <a:avLst/>
            </a:prstGeom>
          </p:spPr>
        </p:pic>
        <p:sp>
          <p:nvSpPr>
            <p:cNvPr id="39" name="object 16">
              <a:extLst>
                <a:ext uri="{FF2B5EF4-FFF2-40B4-BE49-F238E27FC236}">
                  <a16:creationId xmlns:a16="http://schemas.microsoft.com/office/drawing/2014/main" id="{DA943773-D047-47CF-BB95-68E0A43E1C18}"/>
                </a:ext>
              </a:extLst>
            </p:cNvPr>
            <p:cNvSpPr/>
            <p:nvPr/>
          </p:nvSpPr>
          <p:spPr>
            <a:xfrm>
              <a:off x="9714002" y="3638079"/>
              <a:ext cx="1155065" cy="1082675"/>
            </a:xfrm>
            <a:custGeom>
              <a:avLst/>
              <a:gdLst/>
              <a:ahLst/>
              <a:cxnLst/>
              <a:rect l="l" t="t" r="r" b="b"/>
              <a:pathLst>
                <a:path w="1155065" h="1082675">
                  <a:moveTo>
                    <a:pt x="482320" y="631012"/>
                  </a:moveTo>
                  <a:lnTo>
                    <a:pt x="477202" y="587844"/>
                  </a:lnTo>
                  <a:lnTo>
                    <a:pt x="450011" y="542874"/>
                  </a:lnTo>
                  <a:lnTo>
                    <a:pt x="395541" y="527265"/>
                  </a:lnTo>
                  <a:lnTo>
                    <a:pt x="383476" y="527951"/>
                  </a:lnTo>
                  <a:lnTo>
                    <a:pt x="344868" y="538238"/>
                  </a:lnTo>
                  <a:lnTo>
                    <a:pt x="306857" y="559041"/>
                  </a:lnTo>
                  <a:lnTo>
                    <a:pt x="295275" y="567880"/>
                  </a:lnTo>
                  <a:lnTo>
                    <a:pt x="284492" y="536054"/>
                  </a:lnTo>
                  <a:lnTo>
                    <a:pt x="244055" y="536054"/>
                  </a:lnTo>
                  <a:lnTo>
                    <a:pt x="244055" y="802246"/>
                  </a:lnTo>
                  <a:lnTo>
                    <a:pt x="304431" y="802246"/>
                  </a:lnTo>
                  <a:lnTo>
                    <a:pt x="304431" y="616178"/>
                  </a:lnTo>
                  <a:lnTo>
                    <a:pt x="325589" y="600100"/>
                  </a:lnTo>
                  <a:lnTo>
                    <a:pt x="345401" y="588606"/>
                  </a:lnTo>
                  <a:lnTo>
                    <a:pt x="363855" y="581710"/>
                  </a:lnTo>
                  <a:lnTo>
                    <a:pt x="380974" y="579412"/>
                  </a:lnTo>
                  <a:lnTo>
                    <a:pt x="398665" y="582879"/>
                  </a:lnTo>
                  <a:lnTo>
                    <a:pt x="411302" y="593267"/>
                  </a:lnTo>
                  <a:lnTo>
                    <a:pt x="418884" y="610590"/>
                  </a:lnTo>
                  <a:lnTo>
                    <a:pt x="421411" y="634834"/>
                  </a:lnTo>
                  <a:lnTo>
                    <a:pt x="421411" y="802246"/>
                  </a:lnTo>
                  <a:lnTo>
                    <a:pt x="482320" y="802246"/>
                  </a:lnTo>
                  <a:lnTo>
                    <a:pt x="482320" y="631012"/>
                  </a:lnTo>
                  <a:close/>
                </a:path>
                <a:path w="1155065" h="1082675">
                  <a:moveTo>
                    <a:pt x="767473" y="536054"/>
                  </a:moveTo>
                  <a:lnTo>
                    <a:pt x="706564" y="536054"/>
                  </a:lnTo>
                  <a:lnTo>
                    <a:pt x="706564" y="722122"/>
                  </a:lnTo>
                  <a:lnTo>
                    <a:pt x="685406" y="738212"/>
                  </a:lnTo>
                  <a:lnTo>
                    <a:pt x="665594" y="749693"/>
                  </a:lnTo>
                  <a:lnTo>
                    <a:pt x="647128" y="756589"/>
                  </a:lnTo>
                  <a:lnTo>
                    <a:pt x="630021" y="758888"/>
                  </a:lnTo>
                  <a:lnTo>
                    <a:pt x="612330" y="755421"/>
                  </a:lnTo>
                  <a:lnTo>
                    <a:pt x="599694" y="745032"/>
                  </a:lnTo>
                  <a:lnTo>
                    <a:pt x="592112" y="727710"/>
                  </a:lnTo>
                  <a:lnTo>
                    <a:pt x="589584" y="703453"/>
                  </a:lnTo>
                  <a:lnTo>
                    <a:pt x="589584" y="536054"/>
                  </a:lnTo>
                  <a:lnTo>
                    <a:pt x="529209" y="536054"/>
                  </a:lnTo>
                  <a:lnTo>
                    <a:pt x="529209" y="707301"/>
                  </a:lnTo>
                  <a:lnTo>
                    <a:pt x="534606" y="752678"/>
                  </a:lnTo>
                  <a:lnTo>
                    <a:pt x="550773" y="785101"/>
                  </a:lnTo>
                  <a:lnTo>
                    <a:pt x="577723" y="804545"/>
                  </a:lnTo>
                  <a:lnTo>
                    <a:pt x="615454" y="811034"/>
                  </a:lnTo>
                  <a:lnTo>
                    <a:pt x="627519" y="810348"/>
                  </a:lnTo>
                  <a:lnTo>
                    <a:pt x="666127" y="800049"/>
                  </a:lnTo>
                  <a:lnTo>
                    <a:pt x="704138" y="779272"/>
                  </a:lnTo>
                  <a:lnTo>
                    <a:pt x="715733" y="770420"/>
                  </a:lnTo>
                  <a:lnTo>
                    <a:pt x="726503" y="802246"/>
                  </a:lnTo>
                  <a:lnTo>
                    <a:pt x="767473" y="802246"/>
                  </a:lnTo>
                  <a:lnTo>
                    <a:pt x="767473" y="536054"/>
                  </a:lnTo>
                  <a:close/>
                </a:path>
                <a:path w="1155065" h="1082675">
                  <a:moveTo>
                    <a:pt x="875169" y="535800"/>
                  </a:moveTo>
                  <a:lnTo>
                    <a:pt x="814247" y="535800"/>
                  </a:lnTo>
                  <a:lnTo>
                    <a:pt x="814247" y="802005"/>
                  </a:lnTo>
                  <a:lnTo>
                    <a:pt x="875169" y="802005"/>
                  </a:lnTo>
                  <a:lnTo>
                    <a:pt x="875169" y="535800"/>
                  </a:lnTo>
                  <a:close/>
                </a:path>
                <a:path w="1155065" h="1082675">
                  <a:moveTo>
                    <a:pt x="880021" y="456222"/>
                  </a:moveTo>
                  <a:lnTo>
                    <a:pt x="857846" y="422681"/>
                  </a:lnTo>
                  <a:lnTo>
                    <a:pt x="843902" y="420001"/>
                  </a:lnTo>
                  <a:lnTo>
                    <a:pt x="836879" y="420674"/>
                  </a:lnTo>
                  <a:lnTo>
                    <a:pt x="809498" y="449072"/>
                  </a:lnTo>
                  <a:lnTo>
                    <a:pt x="808863" y="456222"/>
                  </a:lnTo>
                  <a:lnTo>
                    <a:pt x="809472" y="463626"/>
                  </a:lnTo>
                  <a:lnTo>
                    <a:pt x="836663" y="492340"/>
                  </a:lnTo>
                  <a:lnTo>
                    <a:pt x="843902" y="493001"/>
                  </a:lnTo>
                  <a:lnTo>
                    <a:pt x="851154" y="492340"/>
                  </a:lnTo>
                  <a:lnTo>
                    <a:pt x="879360" y="463626"/>
                  </a:lnTo>
                  <a:lnTo>
                    <a:pt x="880021" y="456222"/>
                  </a:lnTo>
                  <a:close/>
                </a:path>
                <a:path w="1155065" h="1082675">
                  <a:moveTo>
                    <a:pt x="1154493" y="754697"/>
                  </a:moveTo>
                  <a:lnTo>
                    <a:pt x="1147749" y="710145"/>
                  </a:lnTo>
                  <a:lnTo>
                    <a:pt x="1134237" y="666572"/>
                  </a:lnTo>
                  <a:lnTo>
                    <a:pt x="1113980" y="624624"/>
                  </a:lnTo>
                  <a:lnTo>
                    <a:pt x="1096416" y="594207"/>
                  </a:lnTo>
                  <a:lnTo>
                    <a:pt x="1096416" y="751649"/>
                  </a:lnTo>
                  <a:lnTo>
                    <a:pt x="1096416" y="802601"/>
                  </a:lnTo>
                  <a:lnTo>
                    <a:pt x="1085672" y="852843"/>
                  </a:lnTo>
                  <a:lnTo>
                    <a:pt x="1064196" y="900912"/>
                  </a:lnTo>
                  <a:lnTo>
                    <a:pt x="1033310" y="943546"/>
                  </a:lnTo>
                  <a:lnTo>
                    <a:pt x="995184" y="977963"/>
                  </a:lnTo>
                  <a:lnTo>
                    <a:pt x="951052" y="1003439"/>
                  </a:lnTo>
                  <a:lnTo>
                    <a:pt x="902182" y="1019263"/>
                  </a:lnTo>
                  <a:lnTo>
                    <a:pt x="849820" y="1024699"/>
                  </a:lnTo>
                  <a:lnTo>
                    <a:pt x="304660" y="1024699"/>
                  </a:lnTo>
                  <a:lnTo>
                    <a:pt x="252298" y="1019263"/>
                  </a:lnTo>
                  <a:lnTo>
                    <a:pt x="203428" y="1003439"/>
                  </a:lnTo>
                  <a:lnTo>
                    <a:pt x="159308" y="977963"/>
                  </a:lnTo>
                  <a:lnTo>
                    <a:pt x="121183" y="943546"/>
                  </a:lnTo>
                  <a:lnTo>
                    <a:pt x="90284" y="900912"/>
                  </a:lnTo>
                  <a:lnTo>
                    <a:pt x="68808" y="852843"/>
                  </a:lnTo>
                  <a:lnTo>
                    <a:pt x="58077" y="802601"/>
                  </a:lnTo>
                  <a:lnTo>
                    <a:pt x="58077" y="751649"/>
                  </a:lnTo>
                  <a:lnTo>
                    <a:pt x="68808" y="701421"/>
                  </a:lnTo>
                  <a:lnTo>
                    <a:pt x="90284" y="653351"/>
                  </a:lnTo>
                  <a:lnTo>
                    <a:pt x="362851" y="181254"/>
                  </a:lnTo>
                  <a:lnTo>
                    <a:pt x="393750" y="138620"/>
                  </a:lnTo>
                  <a:lnTo>
                    <a:pt x="431876" y="104203"/>
                  </a:lnTo>
                  <a:lnTo>
                    <a:pt x="476008" y="78727"/>
                  </a:lnTo>
                  <a:lnTo>
                    <a:pt x="524878" y="62903"/>
                  </a:lnTo>
                  <a:lnTo>
                    <a:pt x="577240" y="57480"/>
                  </a:lnTo>
                  <a:lnTo>
                    <a:pt x="629615" y="62903"/>
                  </a:lnTo>
                  <a:lnTo>
                    <a:pt x="678484" y="78727"/>
                  </a:lnTo>
                  <a:lnTo>
                    <a:pt x="722604" y="104203"/>
                  </a:lnTo>
                  <a:lnTo>
                    <a:pt x="760742" y="138620"/>
                  </a:lnTo>
                  <a:lnTo>
                    <a:pt x="791616" y="181254"/>
                  </a:lnTo>
                  <a:lnTo>
                    <a:pt x="1064196" y="653351"/>
                  </a:lnTo>
                  <a:lnTo>
                    <a:pt x="1085672" y="701421"/>
                  </a:lnTo>
                  <a:lnTo>
                    <a:pt x="1096416" y="751649"/>
                  </a:lnTo>
                  <a:lnTo>
                    <a:pt x="1096416" y="594207"/>
                  </a:lnTo>
                  <a:lnTo>
                    <a:pt x="841413" y="152514"/>
                  </a:lnTo>
                  <a:lnTo>
                    <a:pt x="815200" y="113995"/>
                  </a:lnTo>
                  <a:lnTo>
                    <a:pt x="784212" y="80505"/>
                  </a:lnTo>
                  <a:lnTo>
                    <a:pt x="755383" y="57480"/>
                  </a:lnTo>
                  <a:lnTo>
                    <a:pt x="749007" y="52387"/>
                  </a:lnTo>
                  <a:lnTo>
                    <a:pt x="710145" y="29946"/>
                  </a:lnTo>
                  <a:lnTo>
                    <a:pt x="668197" y="13525"/>
                  </a:lnTo>
                  <a:lnTo>
                    <a:pt x="623709" y="3429"/>
                  </a:lnTo>
                  <a:lnTo>
                    <a:pt x="577240" y="0"/>
                  </a:lnTo>
                  <a:lnTo>
                    <a:pt x="530783" y="3429"/>
                  </a:lnTo>
                  <a:lnTo>
                    <a:pt x="486295" y="13525"/>
                  </a:lnTo>
                  <a:lnTo>
                    <a:pt x="444347" y="29946"/>
                  </a:lnTo>
                  <a:lnTo>
                    <a:pt x="405485" y="52387"/>
                  </a:lnTo>
                  <a:lnTo>
                    <a:pt x="370268" y="80505"/>
                  </a:lnTo>
                  <a:lnTo>
                    <a:pt x="339293" y="113995"/>
                  </a:lnTo>
                  <a:lnTo>
                    <a:pt x="313080" y="152514"/>
                  </a:lnTo>
                  <a:lnTo>
                    <a:pt x="40513" y="624624"/>
                  </a:lnTo>
                  <a:lnTo>
                    <a:pt x="20256" y="666572"/>
                  </a:lnTo>
                  <a:lnTo>
                    <a:pt x="6756" y="710145"/>
                  </a:lnTo>
                  <a:lnTo>
                    <a:pt x="0" y="754697"/>
                  </a:lnTo>
                  <a:lnTo>
                    <a:pt x="0" y="799566"/>
                  </a:lnTo>
                  <a:lnTo>
                    <a:pt x="6756" y="844118"/>
                  </a:lnTo>
                  <a:lnTo>
                    <a:pt x="20256" y="887691"/>
                  </a:lnTo>
                  <a:lnTo>
                    <a:pt x="40513" y="929652"/>
                  </a:lnTo>
                  <a:lnTo>
                    <a:pt x="66713" y="968171"/>
                  </a:lnTo>
                  <a:lnTo>
                    <a:pt x="97701" y="1001649"/>
                  </a:lnTo>
                  <a:lnTo>
                    <a:pt x="132905" y="1029766"/>
                  </a:lnTo>
                  <a:lnTo>
                    <a:pt x="171767" y="1052195"/>
                  </a:lnTo>
                  <a:lnTo>
                    <a:pt x="213715" y="1068628"/>
                  </a:lnTo>
                  <a:lnTo>
                    <a:pt x="258203" y="1078712"/>
                  </a:lnTo>
                  <a:lnTo>
                    <a:pt x="304660" y="1082154"/>
                  </a:lnTo>
                  <a:lnTo>
                    <a:pt x="849820" y="1082154"/>
                  </a:lnTo>
                  <a:lnTo>
                    <a:pt x="896289" y="1078712"/>
                  </a:lnTo>
                  <a:lnTo>
                    <a:pt x="940777" y="1068628"/>
                  </a:lnTo>
                  <a:lnTo>
                    <a:pt x="982726" y="1052195"/>
                  </a:lnTo>
                  <a:lnTo>
                    <a:pt x="1021588" y="1029766"/>
                  </a:lnTo>
                  <a:lnTo>
                    <a:pt x="1056792" y="1001649"/>
                  </a:lnTo>
                  <a:lnTo>
                    <a:pt x="1087780" y="968171"/>
                  </a:lnTo>
                  <a:lnTo>
                    <a:pt x="1113980" y="929652"/>
                  </a:lnTo>
                  <a:lnTo>
                    <a:pt x="1134237" y="887691"/>
                  </a:lnTo>
                  <a:lnTo>
                    <a:pt x="1147749" y="844118"/>
                  </a:lnTo>
                  <a:lnTo>
                    <a:pt x="1154493" y="799566"/>
                  </a:lnTo>
                  <a:lnTo>
                    <a:pt x="1154493" y="754697"/>
                  </a:lnTo>
                  <a:close/>
                </a:path>
              </a:pathLst>
            </a:custGeom>
            <a:solidFill>
              <a:srgbClr val="FFFFFF"/>
            </a:solidFill>
          </p:spPr>
          <p:txBody>
            <a:bodyPr wrap="square" lIns="0" tIns="0" rIns="0" bIns="0" rtlCol="0"/>
            <a:lstStyle/>
            <a:p>
              <a:endParaRPr/>
            </a:p>
          </p:txBody>
        </p:sp>
        <p:sp>
          <p:nvSpPr>
            <p:cNvPr id="40" name="object 17">
              <a:extLst>
                <a:ext uri="{FF2B5EF4-FFF2-40B4-BE49-F238E27FC236}">
                  <a16:creationId xmlns:a16="http://schemas.microsoft.com/office/drawing/2014/main" id="{8C311387-2100-43A8-9C96-2C0C6CF6A365}"/>
                </a:ext>
              </a:extLst>
            </p:cNvPr>
            <p:cNvSpPr/>
            <p:nvPr/>
          </p:nvSpPr>
          <p:spPr>
            <a:xfrm>
              <a:off x="9655762" y="3580759"/>
              <a:ext cx="1271270" cy="1196975"/>
            </a:xfrm>
            <a:custGeom>
              <a:avLst/>
              <a:gdLst/>
              <a:ahLst/>
              <a:cxnLst/>
              <a:rect l="l" t="t" r="r" b="b"/>
              <a:pathLst>
                <a:path w="1271270" h="1196975">
                  <a:moveTo>
                    <a:pt x="635492" y="0"/>
                  </a:moveTo>
                  <a:lnTo>
                    <a:pt x="587087" y="3131"/>
                  </a:lnTo>
                  <a:lnTo>
                    <a:pt x="540411" y="12355"/>
                  </a:lnTo>
                  <a:lnTo>
                    <a:pt x="495911" y="27412"/>
                  </a:lnTo>
                  <a:lnTo>
                    <a:pt x="454033" y="48045"/>
                  </a:lnTo>
                  <a:lnTo>
                    <a:pt x="415226" y="73996"/>
                  </a:lnTo>
                  <a:lnTo>
                    <a:pt x="379935" y="105007"/>
                  </a:lnTo>
                  <a:lnTo>
                    <a:pt x="348609" y="140820"/>
                  </a:lnTo>
                  <a:lnTo>
                    <a:pt x="321693" y="181178"/>
                  </a:lnTo>
                  <a:lnTo>
                    <a:pt x="49120" y="653275"/>
                  </a:lnTo>
                  <a:lnTo>
                    <a:pt x="27630" y="696760"/>
                  </a:lnTo>
                  <a:lnTo>
                    <a:pt x="12280" y="741793"/>
                  </a:lnTo>
                  <a:lnTo>
                    <a:pt x="3070" y="787859"/>
                  </a:lnTo>
                  <a:lnTo>
                    <a:pt x="0" y="834442"/>
                  </a:lnTo>
                  <a:lnTo>
                    <a:pt x="3070" y="881025"/>
                  </a:lnTo>
                  <a:lnTo>
                    <a:pt x="12280" y="927093"/>
                  </a:lnTo>
                  <a:lnTo>
                    <a:pt x="27630" y="972129"/>
                  </a:lnTo>
                  <a:lnTo>
                    <a:pt x="49120" y="1015619"/>
                  </a:lnTo>
                  <a:lnTo>
                    <a:pt x="76035" y="1055972"/>
                  </a:lnTo>
                  <a:lnTo>
                    <a:pt x="107360" y="1091782"/>
                  </a:lnTo>
                  <a:lnTo>
                    <a:pt x="142649" y="1122790"/>
                  </a:lnTo>
                  <a:lnTo>
                    <a:pt x="181456" y="1148740"/>
                  </a:lnTo>
                  <a:lnTo>
                    <a:pt x="223332" y="1169372"/>
                  </a:lnTo>
                  <a:lnTo>
                    <a:pt x="267831" y="1184429"/>
                  </a:lnTo>
                  <a:lnTo>
                    <a:pt x="314507" y="1193652"/>
                  </a:lnTo>
                  <a:lnTo>
                    <a:pt x="362912" y="1196784"/>
                  </a:lnTo>
                  <a:lnTo>
                    <a:pt x="908072" y="1196784"/>
                  </a:lnTo>
                  <a:lnTo>
                    <a:pt x="956473" y="1193652"/>
                  </a:lnTo>
                  <a:lnTo>
                    <a:pt x="1003147" y="1184429"/>
                  </a:lnTo>
                  <a:lnTo>
                    <a:pt x="1047646" y="1169372"/>
                  </a:lnTo>
                  <a:lnTo>
                    <a:pt x="1089523" y="1148740"/>
                  </a:lnTo>
                  <a:lnTo>
                    <a:pt x="1103388" y="1139469"/>
                  </a:lnTo>
                  <a:lnTo>
                    <a:pt x="362912" y="1139469"/>
                  </a:lnTo>
                  <a:lnTo>
                    <a:pt x="316450" y="1136032"/>
                  </a:lnTo>
                  <a:lnTo>
                    <a:pt x="271961" y="1125939"/>
                  </a:lnTo>
                  <a:lnTo>
                    <a:pt x="230005" y="1109514"/>
                  </a:lnTo>
                  <a:lnTo>
                    <a:pt x="191145" y="1087079"/>
                  </a:lnTo>
                  <a:lnTo>
                    <a:pt x="155941" y="1058961"/>
                  </a:lnTo>
                  <a:lnTo>
                    <a:pt x="124956" y="1025482"/>
                  </a:lnTo>
                  <a:lnTo>
                    <a:pt x="98752" y="986967"/>
                  </a:lnTo>
                  <a:lnTo>
                    <a:pt x="78499" y="945011"/>
                  </a:lnTo>
                  <a:lnTo>
                    <a:pt x="64998" y="901433"/>
                  </a:lnTo>
                  <a:lnTo>
                    <a:pt x="58247" y="856884"/>
                  </a:lnTo>
                  <a:lnTo>
                    <a:pt x="58247" y="812010"/>
                  </a:lnTo>
                  <a:lnTo>
                    <a:pt x="64998" y="767460"/>
                  </a:lnTo>
                  <a:lnTo>
                    <a:pt x="78499" y="723883"/>
                  </a:lnTo>
                  <a:lnTo>
                    <a:pt x="98752" y="681926"/>
                  </a:lnTo>
                  <a:lnTo>
                    <a:pt x="371332" y="209816"/>
                  </a:lnTo>
                  <a:lnTo>
                    <a:pt x="397536" y="171297"/>
                  </a:lnTo>
                  <a:lnTo>
                    <a:pt x="428521" y="137817"/>
                  </a:lnTo>
                  <a:lnTo>
                    <a:pt x="463725" y="109699"/>
                  </a:lnTo>
                  <a:lnTo>
                    <a:pt x="502585" y="87266"/>
                  </a:lnTo>
                  <a:lnTo>
                    <a:pt x="544541" y="70842"/>
                  </a:lnTo>
                  <a:lnTo>
                    <a:pt x="589030" y="60750"/>
                  </a:lnTo>
                  <a:lnTo>
                    <a:pt x="635492" y="57315"/>
                  </a:lnTo>
                  <a:lnTo>
                    <a:pt x="830809" y="57315"/>
                  </a:lnTo>
                  <a:lnTo>
                    <a:pt x="816944" y="48044"/>
                  </a:lnTo>
                  <a:lnTo>
                    <a:pt x="775069" y="27411"/>
                  </a:lnTo>
                  <a:lnTo>
                    <a:pt x="730571" y="12355"/>
                  </a:lnTo>
                  <a:lnTo>
                    <a:pt x="683896" y="3131"/>
                  </a:lnTo>
                  <a:lnTo>
                    <a:pt x="635492" y="0"/>
                  </a:lnTo>
                  <a:close/>
                </a:path>
                <a:path w="1271270" h="1196975">
                  <a:moveTo>
                    <a:pt x="830809" y="57315"/>
                  </a:moveTo>
                  <a:lnTo>
                    <a:pt x="635492" y="57315"/>
                  </a:lnTo>
                  <a:lnTo>
                    <a:pt x="681953" y="60751"/>
                  </a:lnTo>
                  <a:lnTo>
                    <a:pt x="726443" y="70844"/>
                  </a:lnTo>
                  <a:lnTo>
                    <a:pt x="768399" y="87271"/>
                  </a:lnTo>
                  <a:lnTo>
                    <a:pt x="807261" y="109706"/>
                  </a:lnTo>
                  <a:lnTo>
                    <a:pt x="842467" y="137827"/>
                  </a:lnTo>
                  <a:lnTo>
                    <a:pt x="873455" y="171309"/>
                  </a:lnTo>
                  <a:lnTo>
                    <a:pt x="899664" y="209829"/>
                  </a:lnTo>
                  <a:lnTo>
                    <a:pt x="1172232" y="681926"/>
                  </a:lnTo>
                  <a:lnTo>
                    <a:pt x="1192484" y="723883"/>
                  </a:lnTo>
                  <a:lnTo>
                    <a:pt x="1205985" y="767460"/>
                  </a:lnTo>
                  <a:lnTo>
                    <a:pt x="1212736" y="812010"/>
                  </a:lnTo>
                  <a:lnTo>
                    <a:pt x="1212736" y="856884"/>
                  </a:lnTo>
                  <a:lnTo>
                    <a:pt x="1205985" y="901433"/>
                  </a:lnTo>
                  <a:lnTo>
                    <a:pt x="1192484" y="945011"/>
                  </a:lnTo>
                  <a:lnTo>
                    <a:pt x="1172232" y="986967"/>
                  </a:lnTo>
                  <a:lnTo>
                    <a:pt x="1146023" y="1025482"/>
                  </a:lnTo>
                  <a:lnTo>
                    <a:pt x="1115037" y="1058961"/>
                  </a:lnTo>
                  <a:lnTo>
                    <a:pt x="1079833" y="1087079"/>
                  </a:lnTo>
                  <a:lnTo>
                    <a:pt x="1040974" y="1109514"/>
                  </a:lnTo>
                  <a:lnTo>
                    <a:pt x="999020" y="1125939"/>
                  </a:lnTo>
                  <a:lnTo>
                    <a:pt x="954533" y="1136032"/>
                  </a:lnTo>
                  <a:lnTo>
                    <a:pt x="908072" y="1139469"/>
                  </a:lnTo>
                  <a:lnTo>
                    <a:pt x="1103388" y="1139469"/>
                  </a:lnTo>
                  <a:lnTo>
                    <a:pt x="1163622" y="1091782"/>
                  </a:lnTo>
                  <a:lnTo>
                    <a:pt x="1194948" y="1055972"/>
                  </a:lnTo>
                  <a:lnTo>
                    <a:pt x="1221863" y="1015619"/>
                  </a:lnTo>
                  <a:lnTo>
                    <a:pt x="1243354" y="972129"/>
                  </a:lnTo>
                  <a:lnTo>
                    <a:pt x="1258704" y="927093"/>
                  </a:lnTo>
                  <a:lnTo>
                    <a:pt x="1267914" y="881025"/>
                  </a:lnTo>
                  <a:lnTo>
                    <a:pt x="1270984" y="834442"/>
                  </a:lnTo>
                  <a:lnTo>
                    <a:pt x="1267914" y="787859"/>
                  </a:lnTo>
                  <a:lnTo>
                    <a:pt x="1258704" y="741793"/>
                  </a:lnTo>
                  <a:lnTo>
                    <a:pt x="1243354" y="696760"/>
                  </a:lnTo>
                  <a:lnTo>
                    <a:pt x="1221863" y="653275"/>
                  </a:lnTo>
                  <a:lnTo>
                    <a:pt x="949275" y="181165"/>
                  </a:lnTo>
                  <a:lnTo>
                    <a:pt x="922361" y="140812"/>
                  </a:lnTo>
                  <a:lnTo>
                    <a:pt x="891037" y="105002"/>
                  </a:lnTo>
                  <a:lnTo>
                    <a:pt x="855749" y="73993"/>
                  </a:lnTo>
                  <a:lnTo>
                    <a:pt x="830809" y="57315"/>
                  </a:lnTo>
                  <a:close/>
                </a:path>
              </a:pathLst>
            </a:custGeom>
            <a:solidFill>
              <a:srgbClr val="E6E0D7"/>
            </a:solidFill>
          </p:spPr>
          <p:txBody>
            <a:bodyPr wrap="square" lIns="0" tIns="0" rIns="0" bIns="0" rtlCol="0"/>
            <a:lstStyle/>
            <a:p>
              <a:endParaRPr/>
            </a:p>
          </p:txBody>
        </p:sp>
        <p:sp>
          <p:nvSpPr>
            <p:cNvPr id="41" name="object 18">
              <a:extLst>
                <a:ext uri="{FF2B5EF4-FFF2-40B4-BE49-F238E27FC236}">
                  <a16:creationId xmlns:a16="http://schemas.microsoft.com/office/drawing/2014/main" id="{6C789260-5CB1-452C-880A-0EE1D20CD5BE}"/>
                </a:ext>
              </a:extLst>
            </p:cNvPr>
            <p:cNvSpPr/>
            <p:nvPr/>
          </p:nvSpPr>
          <p:spPr>
            <a:xfrm>
              <a:off x="9239631" y="2050663"/>
              <a:ext cx="3451860" cy="3276600"/>
            </a:xfrm>
            <a:custGeom>
              <a:avLst/>
              <a:gdLst/>
              <a:ahLst/>
              <a:cxnLst/>
              <a:rect l="l" t="t" r="r" b="b"/>
              <a:pathLst>
                <a:path w="3451859" h="3276600">
                  <a:moveTo>
                    <a:pt x="957197" y="1193800"/>
                  </a:moveTo>
                  <a:lnTo>
                    <a:pt x="874576" y="1193800"/>
                  </a:lnTo>
                  <a:lnTo>
                    <a:pt x="783043" y="1219200"/>
                  </a:lnTo>
                  <a:lnTo>
                    <a:pt x="651728" y="1257300"/>
                  </a:lnTo>
                  <a:lnTo>
                    <a:pt x="609744" y="1282700"/>
                  </a:lnTo>
                  <a:lnTo>
                    <a:pt x="568733" y="1295400"/>
                  </a:lnTo>
                  <a:lnTo>
                    <a:pt x="528743" y="1320800"/>
                  </a:lnTo>
                  <a:lnTo>
                    <a:pt x="489823" y="1346200"/>
                  </a:lnTo>
                  <a:lnTo>
                    <a:pt x="452021" y="1371600"/>
                  </a:lnTo>
                  <a:lnTo>
                    <a:pt x="415383" y="1397000"/>
                  </a:lnTo>
                  <a:lnTo>
                    <a:pt x="379959" y="1422400"/>
                  </a:lnTo>
                  <a:lnTo>
                    <a:pt x="345795" y="1447800"/>
                  </a:lnTo>
                  <a:lnTo>
                    <a:pt x="312941" y="1485900"/>
                  </a:lnTo>
                  <a:lnTo>
                    <a:pt x="281443" y="1511300"/>
                  </a:lnTo>
                  <a:lnTo>
                    <a:pt x="251350" y="1549400"/>
                  </a:lnTo>
                  <a:lnTo>
                    <a:pt x="222710" y="1587500"/>
                  </a:lnTo>
                  <a:lnTo>
                    <a:pt x="195570" y="1625600"/>
                  </a:lnTo>
                  <a:lnTo>
                    <a:pt x="169978" y="1663700"/>
                  </a:lnTo>
                  <a:lnTo>
                    <a:pt x="145983" y="1701800"/>
                  </a:lnTo>
                  <a:lnTo>
                    <a:pt x="123633" y="1739900"/>
                  </a:lnTo>
                  <a:lnTo>
                    <a:pt x="102974" y="1778000"/>
                  </a:lnTo>
                  <a:lnTo>
                    <a:pt x="84056" y="1816100"/>
                  </a:lnTo>
                  <a:lnTo>
                    <a:pt x="66925" y="1866900"/>
                  </a:lnTo>
                  <a:lnTo>
                    <a:pt x="51631" y="1905000"/>
                  </a:lnTo>
                  <a:lnTo>
                    <a:pt x="38220" y="1955800"/>
                  </a:lnTo>
                  <a:lnTo>
                    <a:pt x="26741" y="1993900"/>
                  </a:lnTo>
                  <a:lnTo>
                    <a:pt x="17242" y="2044700"/>
                  </a:lnTo>
                  <a:lnTo>
                    <a:pt x="9770" y="2082800"/>
                  </a:lnTo>
                  <a:lnTo>
                    <a:pt x="4374" y="2133600"/>
                  </a:lnTo>
                  <a:lnTo>
                    <a:pt x="1101" y="2184400"/>
                  </a:lnTo>
                  <a:lnTo>
                    <a:pt x="0" y="2235200"/>
                  </a:lnTo>
                  <a:lnTo>
                    <a:pt x="1084" y="2273300"/>
                  </a:lnTo>
                  <a:lnTo>
                    <a:pt x="4305" y="2324100"/>
                  </a:lnTo>
                  <a:lnTo>
                    <a:pt x="9618" y="2374900"/>
                  </a:lnTo>
                  <a:lnTo>
                    <a:pt x="16973" y="2425700"/>
                  </a:lnTo>
                  <a:lnTo>
                    <a:pt x="26326" y="2463800"/>
                  </a:lnTo>
                  <a:lnTo>
                    <a:pt x="37630" y="2514600"/>
                  </a:lnTo>
                  <a:lnTo>
                    <a:pt x="50836" y="2552700"/>
                  </a:lnTo>
                  <a:lnTo>
                    <a:pt x="65900" y="2603500"/>
                  </a:lnTo>
                  <a:lnTo>
                    <a:pt x="82773" y="2641600"/>
                  </a:lnTo>
                  <a:lnTo>
                    <a:pt x="101410" y="2679700"/>
                  </a:lnTo>
                  <a:lnTo>
                    <a:pt x="121763" y="2717800"/>
                  </a:lnTo>
                  <a:lnTo>
                    <a:pt x="143786" y="2755900"/>
                  </a:lnTo>
                  <a:lnTo>
                    <a:pt x="167431" y="2794000"/>
                  </a:lnTo>
                  <a:lnTo>
                    <a:pt x="192653" y="2832100"/>
                  </a:lnTo>
                  <a:lnTo>
                    <a:pt x="219404" y="2870200"/>
                  </a:lnTo>
                  <a:lnTo>
                    <a:pt x="247637" y="2908300"/>
                  </a:lnTo>
                  <a:lnTo>
                    <a:pt x="277307" y="2946400"/>
                  </a:lnTo>
                  <a:lnTo>
                    <a:pt x="308365" y="2971800"/>
                  </a:lnTo>
                  <a:lnTo>
                    <a:pt x="340766" y="3009900"/>
                  </a:lnTo>
                  <a:lnTo>
                    <a:pt x="374462" y="3035300"/>
                  </a:lnTo>
                  <a:lnTo>
                    <a:pt x="409407" y="3060700"/>
                  </a:lnTo>
                  <a:lnTo>
                    <a:pt x="445553" y="3086100"/>
                  </a:lnTo>
                  <a:lnTo>
                    <a:pt x="482855" y="3111500"/>
                  </a:lnTo>
                  <a:lnTo>
                    <a:pt x="521266" y="3136900"/>
                  </a:lnTo>
                  <a:lnTo>
                    <a:pt x="560738" y="3162300"/>
                  </a:lnTo>
                  <a:lnTo>
                    <a:pt x="601225" y="3187700"/>
                  </a:lnTo>
                  <a:lnTo>
                    <a:pt x="728307" y="3225800"/>
                  </a:lnTo>
                  <a:lnTo>
                    <a:pt x="772386" y="3251200"/>
                  </a:lnTo>
                  <a:lnTo>
                    <a:pt x="817246" y="3251200"/>
                  </a:lnTo>
                  <a:lnTo>
                    <a:pt x="909121" y="3276600"/>
                  </a:lnTo>
                  <a:lnTo>
                    <a:pt x="1195227" y="3276600"/>
                  </a:lnTo>
                  <a:lnTo>
                    <a:pt x="1241853" y="3263900"/>
                  </a:lnTo>
                  <a:lnTo>
                    <a:pt x="910841" y="3263900"/>
                  </a:lnTo>
                  <a:lnTo>
                    <a:pt x="820075" y="3238500"/>
                  </a:lnTo>
                  <a:lnTo>
                    <a:pt x="775756" y="3238500"/>
                  </a:lnTo>
                  <a:lnTo>
                    <a:pt x="732210" y="3225800"/>
                  </a:lnTo>
                  <a:lnTo>
                    <a:pt x="689481" y="3200400"/>
                  </a:lnTo>
                  <a:lnTo>
                    <a:pt x="606662" y="3175000"/>
                  </a:lnTo>
                  <a:lnTo>
                    <a:pt x="566664" y="3149600"/>
                  </a:lnTo>
                  <a:lnTo>
                    <a:pt x="527669" y="3124200"/>
                  </a:lnTo>
                  <a:lnTo>
                    <a:pt x="489722" y="3098800"/>
                  </a:lnTo>
                  <a:lnTo>
                    <a:pt x="452871" y="3086100"/>
                  </a:lnTo>
                  <a:lnTo>
                    <a:pt x="417160" y="3048000"/>
                  </a:lnTo>
                  <a:lnTo>
                    <a:pt x="382638" y="3022600"/>
                  </a:lnTo>
                  <a:lnTo>
                    <a:pt x="349348" y="2997200"/>
                  </a:lnTo>
                  <a:lnTo>
                    <a:pt x="317339" y="2971800"/>
                  </a:lnTo>
                  <a:lnTo>
                    <a:pt x="286656" y="2933700"/>
                  </a:lnTo>
                  <a:lnTo>
                    <a:pt x="257345" y="2895600"/>
                  </a:lnTo>
                  <a:lnTo>
                    <a:pt x="229453" y="2870200"/>
                  </a:lnTo>
                  <a:lnTo>
                    <a:pt x="203025" y="2832100"/>
                  </a:lnTo>
                  <a:lnTo>
                    <a:pt x="178108" y="2794000"/>
                  </a:lnTo>
                  <a:lnTo>
                    <a:pt x="154748" y="2755900"/>
                  </a:lnTo>
                  <a:lnTo>
                    <a:pt x="132991" y="2717800"/>
                  </a:lnTo>
                  <a:lnTo>
                    <a:pt x="112884" y="2679700"/>
                  </a:lnTo>
                  <a:lnTo>
                    <a:pt x="94473" y="2641600"/>
                  </a:lnTo>
                  <a:lnTo>
                    <a:pt x="77803" y="2590800"/>
                  </a:lnTo>
                  <a:lnTo>
                    <a:pt x="62922" y="2552700"/>
                  </a:lnTo>
                  <a:lnTo>
                    <a:pt x="49875" y="2501900"/>
                  </a:lnTo>
                  <a:lnTo>
                    <a:pt x="38708" y="2463800"/>
                  </a:lnTo>
                  <a:lnTo>
                    <a:pt x="29468" y="2413000"/>
                  </a:lnTo>
                  <a:lnTo>
                    <a:pt x="22201" y="2374900"/>
                  </a:lnTo>
                  <a:lnTo>
                    <a:pt x="16953" y="2324100"/>
                  </a:lnTo>
                  <a:lnTo>
                    <a:pt x="13771" y="2273300"/>
                  </a:lnTo>
                  <a:lnTo>
                    <a:pt x="12700" y="2235200"/>
                  </a:lnTo>
                  <a:lnTo>
                    <a:pt x="13771" y="2184400"/>
                  </a:lnTo>
                  <a:lnTo>
                    <a:pt x="16953" y="2133600"/>
                  </a:lnTo>
                  <a:lnTo>
                    <a:pt x="22201" y="2095500"/>
                  </a:lnTo>
                  <a:lnTo>
                    <a:pt x="29468" y="2044700"/>
                  </a:lnTo>
                  <a:lnTo>
                    <a:pt x="38708" y="1993900"/>
                  </a:lnTo>
                  <a:lnTo>
                    <a:pt x="49875" y="1955800"/>
                  </a:lnTo>
                  <a:lnTo>
                    <a:pt x="62922" y="1917700"/>
                  </a:lnTo>
                  <a:lnTo>
                    <a:pt x="77803" y="1866900"/>
                  </a:lnTo>
                  <a:lnTo>
                    <a:pt x="94473" y="1828800"/>
                  </a:lnTo>
                  <a:lnTo>
                    <a:pt x="112884" y="1790700"/>
                  </a:lnTo>
                  <a:lnTo>
                    <a:pt x="132991" y="1752600"/>
                  </a:lnTo>
                  <a:lnTo>
                    <a:pt x="154748" y="1701800"/>
                  </a:lnTo>
                  <a:lnTo>
                    <a:pt x="178108" y="1663700"/>
                  </a:lnTo>
                  <a:lnTo>
                    <a:pt x="203025" y="1638300"/>
                  </a:lnTo>
                  <a:lnTo>
                    <a:pt x="229453" y="1600200"/>
                  </a:lnTo>
                  <a:lnTo>
                    <a:pt x="257345" y="1562100"/>
                  </a:lnTo>
                  <a:lnTo>
                    <a:pt x="286656" y="1524000"/>
                  </a:lnTo>
                  <a:lnTo>
                    <a:pt x="317339" y="1498600"/>
                  </a:lnTo>
                  <a:lnTo>
                    <a:pt x="349348" y="1460500"/>
                  </a:lnTo>
                  <a:lnTo>
                    <a:pt x="382638" y="1435100"/>
                  </a:lnTo>
                  <a:lnTo>
                    <a:pt x="417160" y="1409700"/>
                  </a:lnTo>
                  <a:lnTo>
                    <a:pt x="452871" y="1384300"/>
                  </a:lnTo>
                  <a:lnTo>
                    <a:pt x="489722" y="1358900"/>
                  </a:lnTo>
                  <a:lnTo>
                    <a:pt x="527669" y="1333500"/>
                  </a:lnTo>
                  <a:lnTo>
                    <a:pt x="566664" y="1308100"/>
                  </a:lnTo>
                  <a:lnTo>
                    <a:pt x="606662" y="1295400"/>
                  </a:lnTo>
                  <a:lnTo>
                    <a:pt x="647616" y="1270000"/>
                  </a:lnTo>
                  <a:lnTo>
                    <a:pt x="775756" y="1231900"/>
                  </a:lnTo>
                  <a:lnTo>
                    <a:pt x="865118" y="1206500"/>
                  </a:lnTo>
                  <a:lnTo>
                    <a:pt x="910841" y="1206500"/>
                  </a:lnTo>
                  <a:lnTo>
                    <a:pt x="957197" y="1193800"/>
                  </a:lnTo>
                  <a:close/>
                </a:path>
                <a:path w="3451859" h="3276600">
                  <a:moveTo>
                    <a:pt x="1229825" y="1193800"/>
                  </a:moveTo>
                  <a:lnTo>
                    <a:pt x="1146049" y="1193800"/>
                  </a:lnTo>
                  <a:lnTo>
                    <a:pt x="1192405" y="1206500"/>
                  </a:lnTo>
                  <a:lnTo>
                    <a:pt x="1238128" y="1206500"/>
                  </a:lnTo>
                  <a:lnTo>
                    <a:pt x="1327491" y="1231900"/>
                  </a:lnTo>
                  <a:lnTo>
                    <a:pt x="1455632" y="1270000"/>
                  </a:lnTo>
                  <a:lnTo>
                    <a:pt x="1496586" y="1295400"/>
                  </a:lnTo>
                  <a:lnTo>
                    <a:pt x="1536585" y="1308100"/>
                  </a:lnTo>
                  <a:lnTo>
                    <a:pt x="1575581" y="1333500"/>
                  </a:lnTo>
                  <a:lnTo>
                    <a:pt x="1613528" y="1358900"/>
                  </a:lnTo>
                  <a:lnTo>
                    <a:pt x="1650380" y="1384300"/>
                  </a:lnTo>
                  <a:lnTo>
                    <a:pt x="1686090" y="1409700"/>
                  </a:lnTo>
                  <a:lnTo>
                    <a:pt x="1720614" y="1435100"/>
                  </a:lnTo>
                  <a:lnTo>
                    <a:pt x="1753903" y="1460500"/>
                  </a:lnTo>
                  <a:lnTo>
                    <a:pt x="1785913" y="1498600"/>
                  </a:lnTo>
                  <a:lnTo>
                    <a:pt x="1816597" y="1524000"/>
                  </a:lnTo>
                  <a:lnTo>
                    <a:pt x="1845908" y="1562100"/>
                  </a:lnTo>
                  <a:lnTo>
                    <a:pt x="1873801" y="1600200"/>
                  </a:lnTo>
                  <a:lnTo>
                    <a:pt x="1900230" y="1638300"/>
                  </a:lnTo>
                  <a:lnTo>
                    <a:pt x="1925147" y="1663700"/>
                  </a:lnTo>
                  <a:lnTo>
                    <a:pt x="1948507" y="1701800"/>
                  </a:lnTo>
                  <a:lnTo>
                    <a:pt x="1970264" y="1752600"/>
                  </a:lnTo>
                  <a:lnTo>
                    <a:pt x="1990372" y="1790700"/>
                  </a:lnTo>
                  <a:lnTo>
                    <a:pt x="2008784" y="1828800"/>
                  </a:lnTo>
                  <a:lnTo>
                    <a:pt x="2025454" y="1866900"/>
                  </a:lnTo>
                  <a:lnTo>
                    <a:pt x="2040335" y="1917700"/>
                  </a:lnTo>
                  <a:lnTo>
                    <a:pt x="2053383" y="1955800"/>
                  </a:lnTo>
                  <a:lnTo>
                    <a:pt x="2064550" y="1993900"/>
                  </a:lnTo>
                  <a:lnTo>
                    <a:pt x="2073790" y="2044700"/>
                  </a:lnTo>
                  <a:lnTo>
                    <a:pt x="2081057" y="2095500"/>
                  </a:lnTo>
                  <a:lnTo>
                    <a:pt x="2086305" y="2133600"/>
                  </a:lnTo>
                  <a:lnTo>
                    <a:pt x="2089488" y="2184400"/>
                  </a:lnTo>
                  <a:lnTo>
                    <a:pt x="2090559" y="2235200"/>
                  </a:lnTo>
                  <a:lnTo>
                    <a:pt x="2089488" y="2273300"/>
                  </a:lnTo>
                  <a:lnTo>
                    <a:pt x="2086305" y="2324100"/>
                  </a:lnTo>
                  <a:lnTo>
                    <a:pt x="2081057" y="2374900"/>
                  </a:lnTo>
                  <a:lnTo>
                    <a:pt x="2073790" y="2413000"/>
                  </a:lnTo>
                  <a:lnTo>
                    <a:pt x="2064550" y="2463800"/>
                  </a:lnTo>
                  <a:lnTo>
                    <a:pt x="2053383" y="2501900"/>
                  </a:lnTo>
                  <a:lnTo>
                    <a:pt x="2040335" y="2552700"/>
                  </a:lnTo>
                  <a:lnTo>
                    <a:pt x="2025454" y="2590800"/>
                  </a:lnTo>
                  <a:lnTo>
                    <a:pt x="2008784" y="2641600"/>
                  </a:lnTo>
                  <a:lnTo>
                    <a:pt x="1990372" y="2679700"/>
                  </a:lnTo>
                  <a:lnTo>
                    <a:pt x="1970264" y="2717800"/>
                  </a:lnTo>
                  <a:lnTo>
                    <a:pt x="1948507" y="2755900"/>
                  </a:lnTo>
                  <a:lnTo>
                    <a:pt x="1925147" y="2794000"/>
                  </a:lnTo>
                  <a:lnTo>
                    <a:pt x="1900230" y="2832100"/>
                  </a:lnTo>
                  <a:lnTo>
                    <a:pt x="1873801" y="2870200"/>
                  </a:lnTo>
                  <a:lnTo>
                    <a:pt x="1845908" y="2895600"/>
                  </a:lnTo>
                  <a:lnTo>
                    <a:pt x="1816597" y="2933700"/>
                  </a:lnTo>
                  <a:lnTo>
                    <a:pt x="1785913" y="2971800"/>
                  </a:lnTo>
                  <a:lnTo>
                    <a:pt x="1753903" y="2997200"/>
                  </a:lnTo>
                  <a:lnTo>
                    <a:pt x="1720614" y="3022600"/>
                  </a:lnTo>
                  <a:lnTo>
                    <a:pt x="1686090" y="3048000"/>
                  </a:lnTo>
                  <a:lnTo>
                    <a:pt x="1650380" y="3086100"/>
                  </a:lnTo>
                  <a:lnTo>
                    <a:pt x="1613528" y="3098800"/>
                  </a:lnTo>
                  <a:lnTo>
                    <a:pt x="1575581" y="3124200"/>
                  </a:lnTo>
                  <a:lnTo>
                    <a:pt x="1536585" y="3149600"/>
                  </a:lnTo>
                  <a:lnTo>
                    <a:pt x="1496586" y="3175000"/>
                  </a:lnTo>
                  <a:lnTo>
                    <a:pt x="1413767" y="3200400"/>
                  </a:lnTo>
                  <a:lnTo>
                    <a:pt x="1371037" y="3225800"/>
                  </a:lnTo>
                  <a:lnTo>
                    <a:pt x="1327491" y="3238500"/>
                  </a:lnTo>
                  <a:lnTo>
                    <a:pt x="1283172" y="3238500"/>
                  </a:lnTo>
                  <a:lnTo>
                    <a:pt x="1192405" y="3263900"/>
                  </a:lnTo>
                  <a:lnTo>
                    <a:pt x="1241853" y="3263900"/>
                  </a:lnTo>
                  <a:lnTo>
                    <a:pt x="1377329" y="3225800"/>
                  </a:lnTo>
                  <a:lnTo>
                    <a:pt x="1463504" y="3200400"/>
                  </a:lnTo>
                  <a:lnTo>
                    <a:pt x="1505205" y="3175000"/>
                  </a:lnTo>
                  <a:lnTo>
                    <a:pt x="1545918" y="3162300"/>
                  </a:lnTo>
                  <a:lnTo>
                    <a:pt x="1585595" y="3136900"/>
                  </a:lnTo>
                  <a:lnTo>
                    <a:pt x="1624189" y="3111500"/>
                  </a:lnTo>
                  <a:lnTo>
                    <a:pt x="1661651" y="3086100"/>
                  </a:lnTo>
                  <a:lnTo>
                    <a:pt x="1697935" y="3060700"/>
                  </a:lnTo>
                  <a:lnTo>
                    <a:pt x="1732991" y="3035300"/>
                  </a:lnTo>
                  <a:lnTo>
                    <a:pt x="1766772" y="2997200"/>
                  </a:lnTo>
                  <a:lnTo>
                    <a:pt x="1799231" y="2971800"/>
                  </a:lnTo>
                  <a:lnTo>
                    <a:pt x="1830320" y="2933700"/>
                  </a:lnTo>
                  <a:lnTo>
                    <a:pt x="1859990" y="2908300"/>
                  </a:lnTo>
                  <a:lnTo>
                    <a:pt x="1888195" y="2870200"/>
                  </a:lnTo>
                  <a:lnTo>
                    <a:pt x="1914886" y="2832100"/>
                  </a:lnTo>
                  <a:lnTo>
                    <a:pt x="1940015" y="2794000"/>
                  </a:lnTo>
                  <a:lnTo>
                    <a:pt x="1963535" y="2755900"/>
                  </a:lnTo>
                  <a:lnTo>
                    <a:pt x="1985398" y="2717800"/>
                  </a:lnTo>
                  <a:lnTo>
                    <a:pt x="2005556" y="2667000"/>
                  </a:lnTo>
                  <a:lnTo>
                    <a:pt x="2023961" y="2628900"/>
                  </a:lnTo>
                  <a:lnTo>
                    <a:pt x="2040566" y="2590800"/>
                  </a:lnTo>
                  <a:lnTo>
                    <a:pt x="2055322" y="2540000"/>
                  </a:lnTo>
                  <a:lnTo>
                    <a:pt x="2068183" y="2501900"/>
                  </a:lnTo>
                  <a:lnTo>
                    <a:pt x="2079099" y="2451100"/>
                  </a:lnTo>
                  <a:lnTo>
                    <a:pt x="2088024" y="2413000"/>
                  </a:lnTo>
                  <a:lnTo>
                    <a:pt x="2094909" y="2362200"/>
                  </a:lnTo>
                  <a:lnTo>
                    <a:pt x="2099707" y="2311400"/>
                  </a:lnTo>
                  <a:lnTo>
                    <a:pt x="2102370" y="2260600"/>
                  </a:lnTo>
                  <a:lnTo>
                    <a:pt x="3388069" y="2260600"/>
                  </a:lnTo>
                  <a:lnTo>
                    <a:pt x="3451402" y="2235200"/>
                  </a:lnTo>
                  <a:lnTo>
                    <a:pt x="3365902" y="2197100"/>
                  </a:lnTo>
                  <a:lnTo>
                    <a:pt x="2102370" y="2197100"/>
                  </a:lnTo>
                  <a:lnTo>
                    <a:pt x="2099676" y="2146300"/>
                  </a:lnTo>
                  <a:lnTo>
                    <a:pt x="2094811" y="2095500"/>
                  </a:lnTo>
                  <a:lnTo>
                    <a:pt x="2087825" y="2057400"/>
                  </a:lnTo>
                  <a:lnTo>
                    <a:pt x="2078766" y="2006600"/>
                  </a:lnTo>
                  <a:lnTo>
                    <a:pt x="2067684" y="1955800"/>
                  </a:lnTo>
                  <a:lnTo>
                    <a:pt x="2054626" y="1917700"/>
                  </a:lnTo>
                  <a:lnTo>
                    <a:pt x="2039644" y="1866900"/>
                  </a:lnTo>
                  <a:lnTo>
                    <a:pt x="2022784" y="1828800"/>
                  </a:lnTo>
                  <a:lnTo>
                    <a:pt x="2004097" y="1790700"/>
                  </a:lnTo>
                  <a:lnTo>
                    <a:pt x="1983632" y="1739900"/>
                  </a:lnTo>
                  <a:lnTo>
                    <a:pt x="1961437" y="1701800"/>
                  </a:lnTo>
                  <a:lnTo>
                    <a:pt x="1937561" y="1663700"/>
                  </a:lnTo>
                  <a:lnTo>
                    <a:pt x="1912054" y="1625600"/>
                  </a:lnTo>
                  <a:lnTo>
                    <a:pt x="1884965" y="1587500"/>
                  </a:lnTo>
                  <a:lnTo>
                    <a:pt x="1856342" y="1549400"/>
                  </a:lnTo>
                  <a:lnTo>
                    <a:pt x="1826235" y="1524000"/>
                  </a:lnTo>
                  <a:lnTo>
                    <a:pt x="1794692" y="1485900"/>
                  </a:lnTo>
                  <a:lnTo>
                    <a:pt x="1761763" y="1460500"/>
                  </a:lnTo>
                  <a:lnTo>
                    <a:pt x="1727496" y="1422400"/>
                  </a:lnTo>
                  <a:lnTo>
                    <a:pt x="1691942" y="1397000"/>
                  </a:lnTo>
                  <a:lnTo>
                    <a:pt x="1655147" y="1371600"/>
                  </a:lnTo>
                  <a:lnTo>
                    <a:pt x="1617163" y="1346200"/>
                  </a:lnTo>
                  <a:lnTo>
                    <a:pt x="1578037" y="1320800"/>
                  </a:lnTo>
                  <a:lnTo>
                    <a:pt x="1537819" y="1295400"/>
                  </a:lnTo>
                  <a:lnTo>
                    <a:pt x="1496557" y="1282700"/>
                  </a:lnTo>
                  <a:lnTo>
                    <a:pt x="1454302" y="1257300"/>
                  </a:lnTo>
                  <a:lnTo>
                    <a:pt x="1322059" y="1219200"/>
                  </a:lnTo>
                  <a:lnTo>
                    <a:pt x="1229825" y="1193800"/>
                  </a:lnTo>
                  <a:close/>
                </a:path>
                <a:path w="3451859" h="3276600">
                  <a:moveTo>
                    <a:pt x="3388069" y="2260600"/>
                  </a:moveTo>
                  <a:lnTo>
                    <a:pt x="3166402" y="2260600"/>
                  </a:lnTo>
                  <a:lnTo>
                    <a:pt x="3166402" y="2349500"/>
                  </a:lnTo>
                  <a:lnTo>
                    <a:pt x="3388069" y="2260600"/>
                  </a:lnTo>
                  <a:close/>
                </a:path>
                <a:path w="3451859" h="3276600">
                  <a:moveTo>
                    <a:pt x="3166402" y="2108200"/>
                  </a:moveTo>
                  <a:lnTo>
                    <a:pt x="3166402" y="2197100"/>
                  </a:lnTo>
                  <a:lnTo>
                    <a:pt x="3365902" y="2197100"/>
                  </a:lnTo>
                  <a:lnTo>
                    <a:pt x="3166402" y="2108200"/>
                  </a:lnTo>
                  <a:close/>
                </a:path>
                <a:path w="3451859" h="3276600">
                  <a:moveTo>
                    <a:pt x="1134790" y="1181100"/>
                  </a:moveTo>
                  <a:lnTo>
                    <a:pt x="968853" y="1181100"/>
                  </a:lnTo>
                  <a:lnTo>
                    <a:pt x="921396" y="1193800"/>
                  </a:lnTo>
                  <a:lnTo>
                    <a:pt x="1182633" y="1193800"/>
                  </a:lnTo>
                  <a:lnTo>
                    <a:pt x="1134790" y="1181100"/>
                  </a:lnTo>
                  <a:close/>
                </a:path>
                <a:path w="3451859" h="3276600">
                  <a:moveTo>
                    <a:pt x="1086345" y="279400"/>
                  </a:moveTo>
                  <a:lnTo>
                    <a:pt x="1016901" y="279400"/>
                  </a:lnTo>
                  <a:lnTo>
                    <a:pt x="1016901" y="1181100"/>
                  </a:lnTo>
                  <a:lnTo>
                    <a:pt x="1086345" y="1181100"/>
                  </a:lnTo>
                  <a:lnTo>
                    <a:pt x="1086345" y="279400"/>
                  </a:lnTo>
                  <a:close/>
                </a:path>
                <a:path w="3451859" h="3276600">
                  <a:moveTo>
                    <a:pt x="1051623" y="0"/>
                  </a:moveTo>
                  <a:lnTo>
                    <a:pt x="927188" y="279400"/>
                  </a:lnTo>
                  <a:lnTo>
                    <a:pt x="1176058" y="279400"/>
                  </a:lnTo>
                  <a:lnTo>
                    <a:pt x="1051623" y="0"/>
                  </a:lnTo>
                  <a:close/>
                </a:path>
              </a:pathLst>
            </a:custGeom>
            <a:solidFill>
              <a:srgbClr val="FFFFFF">
                <a:alpha val="50000"/>
              </a:srgbClr>
            </a:solidFill>
          </p:spPr>
          <p:txBody>
            <a:bodyPr wrap="square" lIns="0" tIns="0" rIns="0" bIns="0" rtlCol="0"/>
            <a:lstStyle/>
            <a:p>
              <a:endParaRPr dirty="0"/>
            </a:p>
          </p:txBody>
        </p:sp>
        <p:sp>
          <p:nvSpPr>
            <p:cNvPr id="42" name="object 19">
              <a:extLst>
                <a:ext uri="{FF2B5EF4-FFF2-40B4-BE49-F238E27FC236}">
                  <a16:creationId xmlns:a16="http://schemas.microsoft.com/office/drawing/2014/main" id="{964F6599-9BA7-4C2A-8426-AE5F6EBBD9DC}"/>
                </a:ext>
              </a:extLst>
            </p:cNvPr>
            <p:cNvSpPr/>
            <p:nvPr/>
          </p:nvSpPr>
          <p:spPr>
            <a:xfrm>
              <a:off x="8976172" y="987869"/>
              <a:ext cx="3465195" cy="0"/>
            </a:xfrm>
            <a:custGeom>
              <a:avLst/>
              <a:gdLst/>
              <a:ahLst/>
              <a:cxnLst/>
              <a:rect l="l" t="t" r="r" b="b"/>
              <a:pathLst>
                <a:path w="3465195">
                  <a:moveTo>
                    <a:pt x="0" y="0"/>
                  </a:moveTo>
                  <a:lnTo>
                    <a:pt x="3465118" y="0"/>
                  </a:lnTo>
                </a:path>
              </a:pathLst>
            </a:custGeom>
            <a:ln w="12700">
              <a:solidFill>
                <a:srgbClr val="FFFFFF"/>
              </a:solidFill>
            </a:ln>
          </p:spPr>
          <p:txBody>
            <a:bodyPr wrap="square" lIns="0" tIns="0" rIns="0" bIns="0" rtlCol="0"/>
            <a:lstStyle/>
            <a:p>
              <a:endParaRPr/>
            </a:p>
          </p:txBody>
        </p:sp>
      </p:grpSp>
      <p:sp>
        <p:nvSpPr>
          <p:cNvPr id="22" name="Arrow: Left 21">
            <a:extLst>
              <a:ext uri="{FF2B5EF4-FFF2-40B4-BE49-F238E27FC236}">
                <a16:creationId xmlns:a16="http://schemas.microsoft.com/office/drawing/2014/main" id="{E69144C5-4C85-4F22-8043-0EE39A1F4CAA}"/>
              </a:ext>
            </a:extLst>
          </p:cNvPr>
          <p:cNvSpPr/>
          <p:nvPr/>
        </p:nvSpPr>
        <p:spPr>
          <a:xfrm rot="8380259">
            <a:off x="9805406" y="3021038"/>
            <a:ext cx="1356472" cy="164165"/>
          </a:xfrm>
          <a:prstGeom prst="leftArrow">
            <a:avLst>
              <a:gd name="adj1" fmla="val 31758"/>
              <a:gd name="adj2" fmla="val 121948"/>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object 12">
            <a:extLst>
              <a:ext uri="{FF2B5EF4-FFF2-40B4-BE49-F238E27FC236}">
                <a16:creationId xmlns:a16="http://schemas.microsoft.com/office/drawing/2014/main" id="{738A2672-C56D-48D9-AB99-CBB2303B63F2}"/>
              </a:ext>
            </a:extLst>
          </p:cNvPr>
          <p:cNvSpPr txBox="1"/>
          <p:nvPr/>
        </p:nvSpPr>
        <p:spPr>
          <a:xfrm>
            <a:off x="10723295" y="3245252"/>
            <a:ext cx="1513155" cy="443711"/>
          </a:xfrm>
          <a:prstGeom prst="rect">
            <a:avLst/>
          </a:prstGeom>
        </p:spPr>
        <p:txBody>
          <a:bodyPr vert="horz" wrap="square" lIns="0" tIns="12700" rIns="0" bIns="0" rtlCol="0">
            <a:spAutoFit/>
          </a:bodyPr>
          <a:lstStyle/>
          <a:p>
            <a:pPr marL="12700">
              <a:lnSpc>
                <a:spcPct val="100000"/>
              </a:lnSpc>
              <a:spcBef>
                <a:spcPts val="100"/>
              </a:spcBef>
            </a:pPr>
            <a:r>
              <a:rPr lang="en-US" sz="1400" b="1" spc="15" dirty="0">
                <a:solidFill>
                  <a:srgbClr val="FFFFFF"/>
                </a:solidFill>
                <a:latin typeface="Catamaran SemiBold"/>
                <a:cs typeface="Catamaran SemiBold"/>
              </a:rPr>
              <a:t>Becoming a platform operator</a:t>
            </a:r>
            <a:endParaRPr sz="1400" dirty="0">
              <a:latin typeface="Catamaran SemiBold"/>
              <a:cs typeface="Catamaran SemiBold"/>
            </a:endParaRPr>
          </a:p>
        </p:txBody>
      </p:sp>
      <p:sp>
        <p:nvSpPr>
          <p:cNvPr id="46" name="object 72">
            <a:extLst>
              <a:ext uri="{FF2B5EF4-FFF2-40B4-BE49-F238E27FC236}">
                <a16:creationId xmlns:a16="http://schemas.microsoft.com/office/drawing/2014/main" id="{5C28181E-F07D-4E9E-AFAE-7B0B2E540487}"/>
              </a:ext>
            </a:extLst>
          </p:cNvPr>
          <p:cNvSpPr/>
          <p:nvPr/>
        </p:nvSpPr>
        <p:spPr>
          <a:xfrm>
            <a:off x="7577020" y="2413545"/>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47" name="object 73">
            <a:extLst>
              <a:ext uri="{FF2B5EF4-FFF2-40B4-BE49-F238E27FC236}">
                <a16:creationId xmlns:a16="http://schemas.microsoft.com/office/drawing/2014/main" id="{B1F26124-2AD5-41B6-946C-DC369115DE31}"/>
              </a:ext>
            </a:extLst>
          </p:cNvPr>
          <p:cNvSpPr txBox="1"/>
          <p:nvPr/>
        </p:nvSpPr>
        <p:spPr>
          <a:xfrm>
            <a:off x="7665574" y="2410539"/>
            <a:ext cx="108585" cy="305435"/>
          </a:xfrm>
          <a:prstGeom prst="rect">
            <a:avLst/>
          </a:prstGeom>
          <a:noFill/>
        </p:spPr>
        <p:txBody>
          <a:bodyPr vert="horz" wrap="square" lIns="0" tIns="17145" rIns="0" bIns="0" rtlCol="0">
            <a:spAutoFit/>
          </a:bodyPr>
          <a:lstStyle/>
          <a:p>
            <a:pPr marL="12700">
              <a:lnSpc>
                <a:spcPct val="100000"/>
              </a:lnSpc>
              <a:spcBef>
                <a:spcPts val="135"/>
              </a:spcBef>
            </a:pPr>
            <a:r>
              <a:rPr sz="1800" b="1" spc="30" dirty="0">
                <a:solidFill>
                  <a:srgbClr val="FFFFFF"/>
                </a:solidFill>
                <a:latin typeface="Catamaran-SemiBold"/>
                <a:cs typeface="Catamaran-SemiBold"/>
              </a:rPr>
              <a:t>1</a:t>
            </a:r>
            <a:endParaRPr sz="1800" dirty="0">
              <a:latin typeface="Catamaran-SemiBold"/>
              <a:cs typeface="Catamaran-SemiBold"/>
            </a:endParaRPr>
          </a:p>
        </p:txBody>
      </p:sp>
      <p:sp>
        <p:nvSpPr>
          <p:cNvPr id="48" name="object 7">
            <a:extLst>
              <a:ext uri="{FF2B5EF4-FFF2-40B4-BE49-F238E27FC236}">
                <a16:creationId xmlns:a16="http://schemas.microsoft.com/office/drawing/2014/main" id="{64B02715-C668-40D0-B8BC-BCC643A1445B}"/>
              </a:ext>
            </a:extLst>
          </p:cNvPr>
          <p:cNvSpPr/>
          <p:nvPr/>
        </p:nvSpPr>
        <p:spPr>
          <a:xfrm>
            <a:off x="10413838" y="3215593"/>
            <a:ext cx="288214"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p:spPr>
        <p:txBody>
          <a:bodyPr wrap="square" lIns="0" tIns="0" rIns="0" bIns="0" rtlCol="0"/>
          <a:lstStyle/>
          <a:p>
            <a:endParaRPr/>
          </a:p>
        </p:txBody>
      </p:sp>
      <p:sp>
        <p:nvSpPr>
          <p:cNvPr id="49" name="object 8">
            <a:extLst>
              <a:ext uri="{FF2B5EF4-FFF2-40B4-BE49-F238E27FC236}">
                <a16:creationId xmlns:a16="http://schemas.microsoft.com/office/drawing/2014/main" id="{937255EB-C634-4833-BA33-7CF40E2172A4}"/>
              </a:ext>
            </a:extLst>
          </p:cNvPr>
          <p:cNvSpPr txBox="1"/>
          <p:nvPr/>
        </p:nvSpPr>
        <p:spPr>
          <a:xfrm>
            <a:off x="10488930" y="3204925"/>
            <a:ext cx="125848" cy="305435"/>
          </a:xfrm>
          <a:prstGeom prst="rect">
            <a:avLst/>
          </a:prstGeom>
          <a:noFill/>
        </p:spPr>
        <p:txBody>
          <a:bodyPr vert="horz" wrap="square" lIns="0" tIns="17145" rIns="0" bIns="0" rtlCol="0">
            <a:spAutoFit/>
          </a:bodyPr>
          <a:lstStyle/>
          <a:p>
            <a:pPr marL="12700">
              <a:lnSpc>
                <a:spcPct val="100000"/>
              </a:lnSpc>
              <a:spcBef>
                <a:spcPts val="135"/>
              </a:spcBef>
            </a:pPr>
            <a:r>
              <a:rPr sz="1800" b="1" spc="40" dirty="0">
                <a:solidFill>
                  <a:srgbClr val="FFFFFF"/>
                </a:solidFill>
                <a:latin typeface="Catamaran-SemiBold"/>
                <a:cs typeface="Catamaran-SemiBold"/>
              </a:rPr>
              <a:t>2</a:t>
            </a:r>
            <a:endParaRPr sz="1800" dirty="0">
              <a:latin typeface="Catamaran-SemiBold"/>
              <a:cs typeface="Catamaran-SemiBold"/>
            </a:endParaRPr>
          </a:p>
        </p:txBody>
      </p:sp>
      <p:sp>
        <p:nvSpPr>
          <p:cNvPr id="50" name="object 72">
            <a:extLst>
              <a:ext uri="{FF2B5EF4-FFF2-40B4-BE49-F238E27FC236}">
                <a16:creationId xmlns:a16="http://schemas.microsoft.com/office/drawing/2014/main" id="{66764AAA-333A-4F79-975A-F8CF0B56B8E1}"/>
              </a:ext>
            </a:extLst>
          </p:cNvPr>
          <p:cNvSpPr/>
          <p:nvPr/>
        </p:nvSpPr>
        <p:spPr>
          <a:xfrm>
            <a:off x="10233337" y="4352216"/>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51" name="object 73">
            <a:extLst>
              <a:ext uri="{FF2B5EF4-FFF2-40B4-BE49-F238E27FC236}">
                <a16:creationId xmlns:a16="http://schemas.microsoft.com/office/drawing/2014/main" id="{ADB3B8D7-58DE-4EFB-8C8D-B6DE4912ABD1}"/>
              </a:ext>
            </a:extLst>
          </p:cNvPr>
          <p:cNvSpPr txBox="1"/>
          <p:nvPr/>
        </p:nvSpPr>
        <p:spPr>
          <a:xfrm>
            <a:off x="10329260" y="4362375"/>
            <a:ext cx="108585" cy="305435"/>
          </a:xfrm>
          <a:prstGeom prst="rect">
            <a:avLst/>
          </a:prstGeom>
          <a:noFill/>
        </p:spPr>
        <p:txBody>
          <a:bodyPr vert="horz" wrap="square" lIns="0" tIns="17145" rIns="0" bIns="0" rtlCol="0">
            <a:spAutoFit/>
          </a:bodyPr>
          <a:lstStyle/>
          <a:p>
            <a:pPr marL="12700">
              <a:lnSpc>
                <a:spcPct val="100000"/>
              </a:lnSpc>
              <a:spcBef>
                <a:spcPts val="135"/>
              </a:spcBef>
            </a:pPr>
            <a:r>
              <a:rPr lang="en-US" sz="1800" b="1" spc="30" dirty="0">
                <a:solidFill>
                  <a:srgbClr val="FFFFFF"/>
                </a:solidFill>
                <a:latin typeface="Catamaran-SemiBold"/>
                <a:cs typeface="Catamaran-SemiBold"/>
              </a:rPr>
              <a:t>3</a:t>
            </a:r>
            <a:endParaRPr sz="1800" dirty="0">
              <a:latin typeface="Catamaran-SemiBold"/>
              <a:cs typeface="Catamaran-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7208" y="1702213"/>
            <a:ext cx="3888104" cy="5594216"/>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5999"/>
            </a:srgbClr>
          </a:solidFill>
        </p:spPr>
        <p:txBody>
          <a:bodyPr wrap="square" lIns="0" tIns="0" rIns="0" bIns="0" rtlCol="0"/>
          <a:lstStyle/>
          <a:p>
            <a:endParaRPr dirty="0"/>
          </a:p>
        </p:txBody>
      </p:sp>
      <p:sp>
        <p:nvSpPr>
          <p:cNvPr id="3" name="object 3"/>
          <p:cNvSpPr/>
          <p:nvPr/>
        </p:nvSpPr>
        <p:spPr>
          <a:xfrm>
            <a:off x="4516176" y="1702213"/>
            <a:ext cx="3888104" cy="4393240"/>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11997"/>
            </a:srgbClr>
          </a:solidFill>
        </p:spPr>
        <p:txBody>
          <a:bodyPr wrap="square" lIns="0" tIns="0" rIns="0" bIns="0" rtlCol="0"/>
          <a:lstStyle/>
          <a:p>
            <a:endParaRPr/>
          </a:p>
        </p:txBody>
      </p:sp>
      <p:sp>
        <p:nvSpPr>
          <p:cNvPr id="4" name="object 4"/>
          <p:cNvSpPr/>
          <p:nvPr/>
        </p:nvSpPr>
        <p:spPr>
          <a:xfrm>
            <a:off x="8514506" y="1702214"/>
            <a:ext cx="3888104" cy="3998263"/>
          </a:xfrm>
          <a:custGeom>
            <a:avLst/>
            <a:gdLst/>
            <a:ahLst/>
            <a:cxnLst/>
            <a:rect l="l" t="t" r="r" b="b"/>
            <a:pathLst>
              <a:path w="3888104" h="4880610">
                <a:moveTo>
                  <a:pt x="3717455" y="0"/>
                </a:moveTo>
                <a:lnTo>
                  <a:pt x="170103" y="0"/>
                </a:lnTo>
                <a:lnTo>
                  <a:pt x="124880" y="6075"/>
                </a:lnTo>
                <a:lnTo>
                  <a:pt x="84245" y="23221"/>
                </a:lnTo>
                <a:lnTo>
                  <a:pt x="49818" y="49815"/>
                </a:lnTo>
                <a:lnTo>
                  <a:pt x="23222" y="84237"/>
                </a:lnTo>
                <a:lnTo>
                  <a:pt x="6075" y="124865"/>
                </a:lnTo>
                <a:lnTo>
                  <a:pt x="0" y="170078"/>
                </a:lnTo>
                <a:lnTo>
                  <a:pt x="0" y="4710417"/>
                </a:lnTo>
                <a:lnTo>
                  <a:pt x="6075" y="4755635"/>
                </a:lnTo>
                <a:lnTo>
                  <a:pt x="23222" y="4796266"/>
                </a:lnTo>
                <a:lnTo>
                  <a:pt x="49818" y="4830691"/>
                </a:lnTo>
                <a:lnTo>
                  <a:pt x="84245" y="4857286"/>
                </a:lnTo>
                <a:lnTo>
                  <a:pt x="124880" y="4874432"/>
                </a:lnTo>
                <a:lnTo>
                  <a:pt x="170103" y="4880508"/>
                </a:lnTo>
                <a:lnTo>
                  <a:pt x="3717455" y="4880508"/>
                </a:lnTo>
                <a:lnTo>
                  <a:pt x="3762668" y="4874432"/>
                </a:lnTo>
                <a:lnTo>
                  <a:pt x="3803299" y="4857286"/>
                </a:lnTo>
                <a:lnTo>
                  <a:pt x="3837724" y="4830691"/>
                </a:lnTo>
                <a:lnTo>
                  <a:pt x="3864321" y="4796266"/>
                </a:lnTo>
                <a:lnTo>
                  <a:pt x="3881469" y="4755635"/>
                </a:lnTo>
                <a:lnTo>
                  <a:pt x="3887546" y="4710417"/>
                </a:lnTo>
                <a:lnTo>
                  <a:pt x="3887546" y="170078"/>
                </a:lnTo>
                <a:lnTo>
                  <a:pt x="3881469" y="124865"/>
                </a:lnTo>
                <a:lnTo>
                  <a:pt x="3864321" y="84237"/>
                </a:lnTo>
                <a:lnTo>
                  <a:pt x="3837724" y="49815"/>
                </a:lnTo>
                <a:lnTo>
                  <a:pt x="3803299" y="23221"/>
                </a:lnTo>
                <a:lnTo>
                  <a:pt x="3762668" y="6075"/>
                </a:lnTo>
                <a:lnTo>
                  <a:pt x="3717455" y="0"/>
                </a:lnTo>
                <a:close/>
              </a:path>
            </a:pathLst>
          </a:custGeom>
          <a:solidFill>
            <a:srgbClr val="04B9D5">
              <a:alpha val="17999"/>
            </a:srgbClr>
          </a:solidFill>
        </p:spPr>
        <p:txBody>
          <a:bodyPr wrap="square" lIns="0" tIns="0" rIns="0" bIns="0" rtlCol="0"/>
          <a:lstStyle/>
          <a:p>
            <a:endParaRPr/>
          </a:p>
        </p:txBody>
      </p:sp>
      <p:sp>
        <p:nvSpPr>
          <p:cNvPr id="6" name="object 6"/>
          <p:cNvSpPr txBox="1"/>
          <p:nvPr/>
        </p:nvSpPr>
        <p:spPr>
          <a:xfrm>
            <a:off x="631465" y="1899982"/>
            <a:ext cx="3454136" cy="197490"/>
          </a:xfrm>
          <a:prstGeom prst="rect">
            <a:avLst/>
          </a:prstGeom>
        </p:spPr>
        <p:txBody>
          <a:bodyPr vert="horz" wrap="square" lIns="0" tIns="12700" rIns="0" bIns="0" rtlCol="0">
            <a:spAutoFit/>
          </a:bodyPr>
          <a:lstStyle/>
          <a:p>
            <a:pPr marL="12700">
              <a:lnSpc>
                <a:spcPct val="100000"/>
              </a:lnSpc>
              <a:spcBef>
                <a:spcPts val="100"/>
              </a:spcBef>
            </a:pPr>
            <a:r>
              <a:rPr lang="en-US" sz="1200" b="1" spc="15" dirty="0">
                <a:latin typeface="Catamaran-SemiBold"/>
                <a:cs typeface="Catamaran-SemiBold"/>
              </a:rPr>
              <a:t>Finalise acquisition of Dairy Auctions Online (DAO)</a:t>
            </a:r>
            <a:endParaRPr sz="1200" dirty="0">
              <a:latin typeface="Catamaran-SemiBold"/>
              <a:cs typeface="Catamaran-SemiBold"/>
            </a:endParaRPr>
          </a:p>
        </p:txBody>
      </p:sp>
      <p:sp>
        <p:nvSpPr>
          <p:cNvPr id="7" name="object 7"/>
          <p:cNvSpPr txBox="1"/>
          <p:nvPr/>
        </p:nvSpPr>
        <p:spPr>
          <a:xfrm>
            <a:off x="628967" y="4590059"/>
            <a:ext cx="3550254" cy="382156"/>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Catamaran-SemiBold"/>
                <a:cs typeface="Catamaran-SemiBold"/>
              </a:rPr>
              <a:t>Develop</a:t>
            </a:r>
            <a:r>
              <a:rPr sz="1200" b="1" spc="5" dirty="0">
                <a:latin typeface="Catamaran-SemiBold"/>
                <a:cs typeface="Catamaran-SemiBold"/>
              </a:rPr>
              <a:t> </a:t>
            </a:r>
            <a:r>
              <a:rPr sz="1200" b="1" spc="15" dirty="0">
                <a:latin typeface="Catamaran-SemiBold"/>
                <a:cs typeface="Catamaran-SemiBold"/>
              </a:rPr>
              <a:t>and</a:t>
            </a:r>
            <a:r>
              <a:rPr sz="1200" b="1" spc="10" dirty="0">
                <a:latin typeface="Catamaran-SemiBold"/>
                <a:cs typeface="Catamaran-SemiBold"/>
              </a:rPr>
              <a:t> </a:t>
            </a:r>
            <a:r>
              <a:rPr sz="1200" b="1" spc="15" dirty="0">
                <a:latin typeface="Catamaran-SemiBold"/>
                <a:cs typeface="Catamaran-SemiBold"/>
              </a:rPr>
              <a:t>launch</a:t>
            </a:r>
            <a:r>
              <a:rPr sz="1200" b="1" spc="5" dirty="0">
                <a:latin typeface="Catamaran-SemiBold"/>
                <a:cs typeface="Catamaran-SemiBold"/>
              </a:rPr>
              <a:t> </a:t>
            </a:r>
            <a:r>
              <a:rPr sz="1200" b="1" spc="10" dirty="0">
                <a:latin typeface="Catamaran-SemiBold"/>
                <a:cs typeface="Catamaran-SemiBold"/>
              </a:rPr>
              <a:t>multi</a:t>
            </a:r>
            <a:r>
              <a:rPr lang="en-US" sz="1200" b="1" spc="10" dirty="0">
                <a:latin typeface="Catamaran-SemiBold"/>
                <a:cs typeface="Catamaran-SemiBold"/>
              </a:rPr>
              <a:t> </a:t>
            </a:r>
            <a:r>
              <a:rPr sz="1200" b="1" spc="10" dirty="0">
                <a:latin typeface="Catamaran-SemiBold"/>
                <a:cs typeface="Catamaran-SemiBold"/>
              </a:rPr>
              <a:t>seller</a:t>
            </a:r>
            <a:r>
              <a:rPr lang="en-US" sz="1200" b="1" spc="10" dirty="0">
                <a:latin typeface="Catamaran-SemiBold"/>
                <a:cs typeface="Catamaran-SemiBold"/>
              </a:rPr>
              <a:t>/multi buyer platform in North America</a:t>
            </a:r>
            <a:endParaRPr sz="1200" dirty="0">
              <a:latin typeface="Catamaran-SemiBold"/>
              <a:cs typeface="Catamaran-SemiBold"/>
            </a:endParaRPr>
          </a:p>
        </p:txBody>
      </p:sp>
      <p:sp>
        <p:nvSpPr>
          <p:cNvPr id="9" name="object 9"/>
          <p:cNvSpPr txBox="1"/>
          <p:nvPr/>
        </p:nvSpPr>
        <p:spPr>
          <a:xfrm>
            <a:off x="835311" y="2137789"/>
            <a:ext cx="3343910" cy="2408352"/>
          </a:xfrm>
          <a:prstGeom prst="rect">
            <a:avLst/>
          </a:prstGeom>
        </p:spPr>
        <p:txBody>
          <a:bodyPr vert="horz" wrap="square" lIns="0" tIns="22860" rIns="0" bIns="0" rtlCol="0">
            <a:spAutoFit/>
          </a:bodyPr>
          <a:lstStyle/>
          <a:p>
            <a:pPr marL="12700" marR="177800">
              <a:lnSpc>
                <a:spcPts val="1400"/>
              </a:lnSpc>
              <a:spcBef>
                <a:spcPts val="180"/>
              </a:spcBef>
            </a:pPr>
            <a:r>
              <a:rPr lang="en-US" sz="1200" spc="20" dirty="0">
                <a:solidFill>
                  <a:srgbClr val="666667"/>
                </a:solidFill>
                <a:latin typeface="Catamaran"/>
                <a:cs typeface="Catamaran"/>
              </a:rPr>
              <a:t>DAO is the only independent digital brokerage marketplace enabling direct and efficient trading of European dairy commodities</a:t>
            </a:r>
          </a:p>
          <a:p>
            <a:pPr marL="12700" marR="177800">
              <a:lnSpc>
                <a:spcPts val="1400"/>
              </a:lnSpc>
              <a:spcBef>
                <a:spcPts val="180"/>
              </a:spcBef>
            </a:pPr>
            <a:r>
              <a:rPr lang="en-US" sz="1200" spc="20" dirty="0">
                <a:solidFill>
                  <a:srgbClr val="666667"/>
                </a:solidFill>
                <a:latin typeface="Catamaran"/>
                <a:cs typeface="Catamaran"/>
              </a:rPr>
              <a:t>Nui co-designed and launched DAO with a dairy trader in July 2018 </a:t>
            </a:r>
          </a:p>
          <a:p>
            <a:pPr marL="12700" marR="177800">
              <a:lnSpc>
                <a:spcPts val="1400"/>
              </a:lnSpc>
              <a:spcBef>
                <a:spcPts val="180"/>
              </a:spcBef>
            </a:pPr>
            <a:r>
              <a:rPr lang="en-US" sz="1200" spc="20" dirty="0">
                <a:solidFill>
                  <a:srgbClr val="666667"/>
                </a:solidFill>
                <a:latin typeface="Catamaran"/>
                <a:cs typeface="Catamaran"/>
              </a:rPr>
              <a:t>We are currently in the final stages of the acquisition of DAO, which will be effective on 1 April</a:t>
            </a:r>
            <a:endParaRPr sz="1200" dirty="0">
              <a:latin typeface="Catamaran"/>
              <a:cs typeface="Catamaran"/>
            </a:endParaRPr>
          </a:p>
          <a:p>
            <a:pPr marL="12700" marR="5080">
              <a:lnSpc>
                <a:spcPts val="1400"/>
              </a:lnSpc>
            </a:pPr>
            <a:r>
              <a:rPr lang="en-US" sz="1200" spc="20" dirty="0">
                <a:solidFill>
                  <a:srgbClr val="666667"/>
                </a:solidFill>
                <a:latin typeface="Catamaran"/>
                <a:cs typeface="Catamaran"/>
              </a:rPr>
              <a:t>Post-acquisition, w</a:t>
            </a:r>
            <a:r>
              <a:rPr sz="1200" spc="20" dirty="0">
                <a:solidFill>
                  <a:srgbClr val="666667"/>
                </a:solidFill>
                <a:latin typeface="Catamaran"/>
                <a:cs typeface="Catamaran"/>
              </a:rPr>
              <a:t>e</a:t>
            </a:r>
            <a:r>
              <a:rPr sz="1200" dirty="0">
                <a:solidFill>
                  <a:srgbClr val="666667"/>
                </a:solidFill>
                <a:latin typeface="Catamaran"/>
                <a:cs typeface="Catamaran"/>
              </a:rPr>
              <a:t> </a:t>
            </a:r>
            <a:r>
              <a:rPr sz="1200" spc="10" dirty="0">
                <a:solidFill>
                  <a:srgbClr val="666667"/>
                </a:solidFill>
                <a:latin typeface="Catamaran"/>
                <a:cs typeface="Catamaran"/>
              </a:rPr>
              <a:t>will</a:t>
            </a:r>
            <a:r>
              <a:rPr sz="1200" dirty="0">
                <a:solidFill>
                  <a:srgbClr val="666667"/>
                </a:solidFill>
                <a:latin typeface="Catamaran"/>
                <a:cs typeface="Catamaran"/>
              </a:rPr>
              <a:t> </a:t>
            </a:r>
            <a:r>
              <a:rPr sz="1200" spc="15" dirty="0">
                <a:solidFill>
                  <a:srgbClr val="666667"/>
                </a:solidFill>
                <a:latin typeface="Catamaran"/>
                <a:cs typeface="Catamaran"/>
              </a:rPr>
              <a:t>introduce</a:t>
            </a:r>
            <a:r>
              <a:rPr sz="1200" spc="5" dirty="0">
                <a:solidFill>
                  <a:srgbClr val="666667"/>
                </a:solidFill>
                <a:latin typeface="Catamaran"/>
                <a:cs typeface="Catamaran"/>
              </a:rPr>
              <a:t> </a:t>
            </a:r>
            <a:r>
              <a:rPr sz="1200" spc="15" dirty="0">
                <a:solidFill>
                  <a:srgbClr val="666667"/>
                </a:solidFill>
                <a:latin typeface="Catamaran"/>
                <a:cs typeface="Catamaran"/>
              </a:rPr>
              <a:t>brokers</a:t>
            </a:r>
            <a:r>
              <a:rPr sz="1200"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lang="en-US" sz="1200" spc="15" dirty="0">
                <a:solidFill>
                  <a:srgbClr val="666667"/>
                </a:solidFill>
                <a:latin typeface="Catamaran"/>
                <a:cs typeface="Catamaran"/>
              </a:rPr>
              <a:t>add to the volume of trade in</a:t>
            </a:r>
            <a:r>
              <a:rPr sz="1200" spc="15" dirty="0">
                <a:solidFill>
                  <a:srgbClr val="666667"/>
                </a:solidFill>
                <a:latin typeface="Catamaran"/>
                <a:cs typeface="Catamaran"/>
              </a:rPr>
              <a:t> </a:t>
            </a:r>
            <a:r>
              <a:rPr sz="1200" spc="-260" dirty="0">
                <a:solidFill>
                  <a:srgbClr val="666667"/>
                </a:solidFill>
                <a:latin typeface="Catamaran"/>
                <a:cs typeface="Catamaran"/>
              </a:rPr>
              <a:t> </a:t>
            </a:r>
            <a:r>
              <a:rPr sz="1200" spc="15" dirty="0">
                <a:solidFill>
                  <a:srgbClr val="666667"/>
                </a:solidFill>
                <a:latin typeface="Catamaran"/>
                <a:cs typeface="Catamaran"/>
              </a:rPr>
              <a:t>the</a:t>
            </a:r>
            <a:r>
              <a:rPr sz="1200" dirty="0">
                <a:solidFill>
                  <a:srgbClr val="666667"/>
                </a:solidFill>
                <a:latin typeface="Catamaran"/>
                <a:cs typeface="Catamaran"/>
              </a:rPr>
              <a:t> </a:t>
            </a:r>
            <a:r>
              <a:rPr sz="1200" spc="15" dirty="0">
                <a:solidFill>
                  <a:srgbClr val="666667"/>
                </a:solidFill>
                <a:latin typeface="Catamaran"/>
                <a:cs typeface="Catamaran"/>
              </a:rPr>
              <a:t>market</a:t>
            </a:r>
            <a:endParaRPr sz="1200" dirty="0">
              <a:latin typeface="Catamaran"/>
              <a:cs typeface="Catamaran"/>
            </a:endParaRPr>
          </a:p>
          <a:p>
            <a:pPr marL="12700" marR="105410" algn="just">
              <a:lnSpc>
                <a:spcPts val="1400"/>
              </a:lnSpc>
            </a:pPr>
            <a:r>
              <a:rPr sz="1200" spc="15" dirty="0">
                <a:solidFill>
                  <a:srgbClr val="666667"/>
                </a:solidFill>
                <a:latin typeface="Catamaran"/>
                <a:cs typeface="Catamaran"/>
              </a:rPr>
              <a:t>Nui </a:t>
            </a:r>
            <a:r>
              <a:rPr sz="1200" spc="10" dirty="0">
                <a:solidFill>
                  <a:srgbClr val="666667"/>
                </a:solidFill>
                <a:latin typeface="Catamaran"/>
                <a:cs typeface="Catamaran"/>
              </a:rPr>
              <a:t>will </a:t>
            </a:r>
            <a:r>
              <a:rPr lang="en-US" sz="1200" spc="10" dirty="0">
                <a:solidFill>
                  <a:srgbClr val="666667"/>
                </a:solidFill>
                <a:latin typeface="Catamaran"/>
                <a:cs typeface="Catamaran"/>
              </a:rPr>
              <a:t>also </a:t>
            </a:r>
            <a:r>
              <a:rPr sz="1200" spc="10" dirty="0">
                <a:solidFill>
                  <a:srgbClr val="666667"/>
                </a:solidFill>
                <a:latin typeface="Catamaran"/>
                <a:cs typeface="Catamaran"/>
              </a:rPr>
              <a:t>establish </a:t>
            </a:r>
            <a:r>
              <a:rPr sz="1200" spc="15" dirty="0">
                <a:solidFill>
                  <a:srgbClr val="666667"/>
                </a:solidFill>
                <a:latin typeface="Catamaran"/>
                <a:cs typeface="Catamaran"/>
              </a:rPr>
              <a:t>a business development team to </a:t>
            </a:r>
            <a:r>
              <a:rPr sz="1200" spc="-270" dirty="0">
                <a:solidFill>
                  <a:srgbClr val="666667"/>
                </a:solidFill>
                <a:latin typeface="Catamaran"/>
                <a:cs typeface="Catamaran"/>
              </a:rPr>
              <a:t> </a:t>
            </a:r>
            <a:r>
              <a:rPr sz="1200" spc="15" dirty="0">
                <a:solidFill>
                  <a:srgbClr val="666667"/>
                </a:solidFill>
                <a:latin typeface="Catamaran"/>
                <a:cs typeface="Catamaran"/>
              </a:rPr>
              <a:t>increase the number of </a:t>
            </a:r>
            <a:r>
              <a:rPr sz="1200" spc="10" dirty="0">
                <a:solidFill>
                  <a:srgbClr val="666667"/>
                </a:solidFill>
                <a:latin typeface="Catamaran"/>
                <a:cs typeface="Catamaran"/>
              </a:rPr>
              <a:t>participants </a:t>
            </a:r>
            <a:r>
              <a:rPr sz="1200" spc="15" dirty="0">
                <a:solidFill>
                  <a:srgbClr val="666667"/>
                </a:solidFill>
                <a:latin typeface="Catamaran"/>
                <a:cs typeface="Catamaran"/>
              </a:rPr>
              <a:t>and therefore </a:t>
            </a:r>
            <a:r>
              <a:rPr sz="1200" spc="-265" dirty="0">
                <a:solidFill>
                  <a:srgbClr val="666667"/>
                </a:solidFill>
                <a:latin typeface="Catamaran"/>
                <a:cs typeface="Catamaran"/>
              </a:rPr>
              <a:t> </a:t>
            </a:r>
            <a:r>
              <a:rPr sz="1200" spc="15" dirty="0">
                <a:solidFill>
                  <a:srgbClr val="666667"/>
                </a:solidFill>
                <a:latin typeface="Catamaran"/>
                <a:cs typeface="Catamaran"/>
              </a:rPr>
              <a:t>the</a:t>
            </a:r>
            <a:r>
              <a:rPr sz="1200" dirty="0">
                <a:solidFill>
                  <a:srgbClr val="666667"/>
                </a:solidFill>
                <a:latin typeface="Catamaran"/>
                <a:cs typeface="Catamaran"/>
              </a:rPr>
              <a:t> </a:t>
            </a:r>
            <a:r>
              <a:rPr sz="1200" spc="15" dirty="0">
                <a:solidFill>
                  <a:srgbClr val="666667"/>
                </a:solidFill>
                <a:latin typeface="Catamaran"/>
                <a:cs typeface="Catamaran"/>
              </a:rPr>
              <a:t>volume</a:t>
            </a:r>
            <a:r>
              <a:rPr sz="1200" spc="5" dirty="0">
                <a:solidFill>
                  <a:srgbClr val="666667"/>
                </a:solidFill>
                <a:latin typeface="Catamaran"/>
                <a:cs typeface="Catamaran"/>
              </a:rPr>
              <a:t> </a:t>
            </a:r>
            <a:r>
              <a:rPr sz="1200" spc="15" dirty="0">
                <a:solidFill>
                  <a:srgbClr val="666667"/>
                </a:solidFill>
                <a:latin typeface="Catamaran"/>
                <a:cs typeface="Catamaran"/>
              </a:rPr>
              <a:t>of</a:t>
            </a:r>
            <a:r>
              <a:rPr sz="1200" spc="5" dirty="0">
                <a:solidFill>
                  <a:srgbClr val="666667"/>
                </a:solidFill>
                <a:latin typeface="Catamaran"/>
                <a:cs typeface="Catamaran"/>
              </a:rPr>
              <a:t> </a:t>
            </a:r>
            <a:r>
              <a:rPr sz="1200" spc="15" dirty="0">
                <a:solidFill>
                  <a:srgbClr val="666667"/>
                </a:solidFill>
                <a:latin typeface="Catamaran"/>
                <a:cs typeface="Catamaran"/>
              </a:rPr>
              <a:t>trade</a:t>
            </a:r>
            <a:r>
              <a:rPr sz="1200" spc="5" dirty="0">
                <a:solidFill>
                  <a:srgbClr val="666667"/>
                </a:solidFill>
                <a:latin typeface="Catamaran"/>
                <a:cs typeface="Catamaran"/>
              </a:rPr>
              <a:t> </a:t>
            </a:r>
            <a:r>
              <a:rPr sz="1200" spc="15" dirty="0">
                <a:solidFill>
                  <a:srgbClr val="666667"/>
                </a:solidFill>
                <a:latin typeface="Catamaran"/>
                <a:cs typeface="Catamaran"/>
              </a:rPr>
              <a:t>on</a:t>
            </a:r>
            <a:r>
              <a:rPr sz="1200" dirty="0">
                <a:solidFill>
                  <a:srgbClr val="666667"/>
                </a:solidFill>
                <a:latin typeface="Catamaran"/>
                <a:cs typeface="Catamaran"/>
              </a:rPr>
              <a:t> </a:t>
            </a:r>
            <a:r>
              <a:rPr sz="1200" spc="20" dirty="0">
                <a:solidFill>
                  <a:srgbClr val="666667"/>
                </a:solidFill>
                <a:latin typeface="Catamaran"/>
                <a:cs typeface="Catamaran"/>
              </a:rPr>
              <a:t>DAO</a:t>
            </a:r>
            <a:endParaRPr sz="1200" dirty="0">
              <a:latin typeface="Catamaran"/>
              <a:cs typeface="Catamaran"/>
            </a:endParaRPr>
          </a:p>
        </p:txBody>
      </p:sp>
      <p:sp>
        <p:nvSpPr>
          <p:cNvPr id="17" name="object 17"/>
          <p:cNvSpPr txBox="1"/>
          <p:nvPr/>
        </p:nvSpPr>
        <p:spPr>
          <a:xfrm>
            <a:off x="4572099" y="1884529"/>
            <a:ext cx="3461385" cy="3818994"/>
          </a:xfrm>
          <a:prstGeom prst="rect">
            <a:avLst/>
          </a:prstGeom>
        </p:spPr>
        <p:txBody>
          <a:bodyPr vert="horz" wrap="square" lIns="0" tIns="22860" rIns="0" bIns="0" rtlCol="0">
            <a:spAutoFit/>
          </a:bodyPr>
          <a:lstStyle/>
          <a:p>
            <a:pPr marL="179705" marR="34925">
              <a:lnSpc>
                <a:spcPts val="1400"/>
              </a:lnSpc>
              <a:spcBef>
                <a:spcPts val="120"/>
              </a:spcBef>
            </a:pPr>
            <a:r>
              <a:rPr lang="en-US" sz="1200" spc="10" dirty="0">
                <a:solidFill>
                  <a:srgbClr val="666667"/>
                </a:solidFill>
                <a:latin typeface="Catamaran"/>
                <a:cs typeface="Catamaran"/>
              </a:rPr>
              <a:t>We’ll</a:t>
            </a:r>
            <a:r>
              <a:rPr lang="en-US" sz="1200" spc="5" dirty="0">
                <a:solidFill>
                  <a:srgbClr val="666667"/>
                </a:solidFill>
                <a:latin typeface="Catamaran"/>
                <a:cs typeface="Catamaran"/>
              </a:rPr>
              <a:t> </a:t>
            </a:r>
            <a:r>
              <a:rPr lang="en-US" sz="1200" spc="15" dirty="0">
                <a:solidFill>
                  <a:srgbClr val="666667"/>
                </a:solidFill>
                <a:latin typeface="Catamaran"/>
                <a:cs typeface="Catamaran"/>
              </a:rPr>
              <a:t>use</a:t>
            </a:r>
            <a:r>
              <a:rPr lang="en-US" sz="1200" spc="5" dirty="0">
                <a:solidFill>
                  <a:srgbClr val="666667"/>
                </a:solidFill>
                <a:latin typeface="Catamaran"/>
                <a:cs typeface="Catamaran"/>
              </a:rPr>
              <a:t> </a:t>
            </a:r>
            <a:r>
              <a:rPr lang="en-US" sz="1200" spc="15" dirty="0">
                <a:solidFill>
                  <a:srgbClr val="666667"/>
                </a:solidFill>
                <a:latin typeface="Catamaran"/>
                <a:cs typeface="Catamaran"/>
              </a:rPr>
              <a:t>our</a:t>
            </a:r>
            <a:r>
              <a:rPr lang="en-US" sz="1200" spc="5" dirty="0">
                <a:solidFill>
                  <a:srgbClr val="666667"/>
                </a:solidFill>
                <a:latin typeface="Catamaran"/>
                <a:cs typeface="Catamaran"/>
              </a:rPr>
              <a:t> </a:t>
            </a:r>
            <a:r>
              <a:rPr lang="en-US" sz="1200" spc="15" dirty="0">
                <a:solidFill>
                  <a:srgbClr val="666667"/>
                </a:solidFill>
                <a:latin typeface="Catamaran"/>
                <a:cs typeface="Catamaran"/>
              </a:rPr>
              <a:t>experience</a:t>
            </a:r>
            <a:r>
              <a:rPr lang="en-US" sz="1200" spc="5" dirty="0">
                <a:solidFill>
                  <a:srgbClr val="666667"/>
                </a:solidFill>
                <a:latin typeface="Catamaran"/>
                <a:cs typeface="Catamaran"/>
              </a:rPr>
              <a:t> </a:t>
            </a:r>
            <a:r>
              <a:rPr lang="en-US" sz="1200" spc="10" dirty="0">
                <a:solidFill>
                  <a:srgbClr val="666667"/>
                </a:solidFill>
                <a:latin typeface="Catamaran"/>
                <a:cs typeface="Catamaran"/>
              </a:rPr>
              <a:t>in</a:t>
            </a:r>
            <a:r>
              <a:rPr lang="en-US" sz="1200" spc="5" dirty="0">
                <a:solidFill>
                  <a:srgbClr val="666667"/>
                </a:solidFill>
                <a:latin typeface="Catamaran"/>
                <a:cs typeface="Catamaran"/>
              </a:rPr>
              <a:t> </a:t>
            </a:r>
            <a:r>
              <a:rPr lang="en-US" sz="1200" spc="10" dirty="0">
                <a:solidFill>
                  <a:srgbClr val="666667"/>
                </a:solidFill>
                <a:latin typeface="Catamaran"/>
                <a:cs typeface="Catamaran"/>
              </a:rPr>
              <a:t>dairy</a:t>
            </a:r>
            <a:r>
              <a:rPr lang="en-US" sz="1200" spc="5" dirty="0">
                <a:solidFill>
                  <a:srgbClr val="666667"/>
                </a:solidFill>
                <a:latin typeface="Catamaran"/>
                <a:cs typeface="Catamaran"/>
              </a:rPr>
              <a:t> </a:t>
            </a:r>
            <a:r>
              <a:rPr lang="en-US" sz="1200" spc="15" dirty="0">
                <a:solidFill>
                  <a:srgbClr val="666667"/>
                </a:solidFill>
                <a:latin typeface="Catamaran"/>
                <a:cs typeface="Catamaran"/>
              </a:rPr>
              <a:t>and</a:t>
            </a:r>
            <a:r>
              <a:rPr lang="en-US" sz="1200" spc="5" dirty="0">
                <a:solidFill>
                  <a:srgbClr val="666667"/>
                </a:solidFill>
                <a:latin typeface="Catamaran"/>
                <a:cs typeface="Catamaran"/>
              </a:rPr>
              <a:t> </a:t>
            </a:r>
            <a:r>
              <a:rPr lang="en-US" sz="1200" spc="15" dirty="0">
                <a:solidFill>
                  <a:srgbClr val="666667"/>
                </a:solidFill>
                <a:latin typeface="Catamaran"/>
                <a:cs typeface="Catamaran"/>
              </a:rPr>
              <a:t>other</a:t>
            </a:r>
            <a:r>
              <a:rPr lang="en-US" sz="1200" spc="5" dirty="0">
                <a:solidFill>
                  <a:srgbClr val="666667"/>
                </a:solidFill>
                <a:latin typeface="Catamaran"/>
                <a:cs typeface="Catamaran"/>
              </a:rPr>
              <a:t> </a:t>
            </a:r>
            <a:r>
              <a:rPr lang="en-US" sz="1200" spc="15" dirty="0">
                <a:solidFill>
                  <a:srgbClr val="666667"/>
                </a:solidFill>
                <a:latin typeface="Catamaran"/>
                <a:cs typeface="Catamaran"/>
              </a:rPr>
              <a:t>sectors </a:t>
            </a:r>
            <a:r>
              <a:rPr lang="en-US" sz="1200" spc="-265" dirty="0">
                <a:solidFill>
                  <a:srgbClr val="666667"/>
                </a:solidFill>
                <a:latin typeface="Catamaran"/>
                <a:cs typeface="Catamaran"/>
              </a:rPr>
              <a:t> </a:t>
            </a:r>
            <a:r>
              <a:rPr lang="en-US" sz="1200" spc="15" dirty="0">
                <a:solidFill>
                  <a:srgbClr val="666667"/>
                </a:solidFill>
                <a:latin typeface="Catamaran"/>
                <a:cs typeface="Catamaran"/>
              </a:rPr>
              <a:t>to </a:t>
            </a:r>
            <a:r>
              <a:rPr lang="en-US" sz="1200" spc="10" dirty="0">
                <a:solidFill>
                  <a:srgbClr val="666667"/>
                </a:solidFill>
                <a:latin typeface="Catamaran"/>
                <a:cs typeface="Catamaran"/>
              </a:rPr>
              <a:t>build </a:t>
            </a:r>
            <a:r>
              <a:rPr lang="en-US" sz="1200" spc="15" dirty="0">
                <a:solidFill>
                  <a:srgbClr val="666667"/>
                </a:solidFill>
                <a:latin typeface="Catamaran"/>
                <a:cs typeface="Catamaran"/>
              </a:rPr>
              <a:t>out a strong online trading ecosystem </a:t>
            </a:r>
            <a:r>
              <a:rPr lang="en-US" sz="1200" spc="10" dirty="0">
                <a:solidFill>
                  <a:srgbClr val="666667"/>
                </a:solidFill>
                <a:latin typeface="Catamaran"/>
                <a:cs typeface="Catamaran"/>
              </a:rPr>
              <a:t>for </a:t>
            </a:r>
            <a:r>
              <a:rPr lang="en-US" sz="1200" spc="15" dirty="0">
                <a:solidFill>
                  <a:srgbClr val="666667"/>
                </a:solidFill>
                <a:latin typeface="Catamaran"/>
                <a:cs typeface="Catamaran"/>
              </a:rPr>
              <a:t> ethanol</a:t>
            </a:r>
            <a:endParaRPr lang="en-NZ" sz="1200" spc="20" dirty="0">
              <a:solidFill>
                <a:srgbClr val="666667"/>
              </a:solidFill>
              <a:latin typeface="Catamaran"/>
              <a:cs typeface="Catamaran"/>
            </a:endParaRPr>
          </a:p>
          <a:p>
            <a:pPr marL="179705" marR="34925">
              <a:lnSpc>
                <a:spcPts val="1400"/>
              </a:lnSpc>
              <a:spcBef>
                <a:spcPts val="120"/>
              </a:spcBef>
            </a:pPr>
            <a:endParaRPr lang="en-NZ" sz="1200" spc="20" dirty="0">
              <a:solidFill>
                <a:srgbClr val="666667"/>
              </a:solidFill>
              <a:latin typeface="Catamaran"/>
              <a:cs typeface="Catamaran"/>
            </a:endParaRPr>
          </a:p>
          <a:p>
            <a:pPr marL="179705" marR="34925">
              <a:lnSpc>
                <a:spcPts val="1400"/>
              </a:lnSpc>
              <a:spcBef>
                <a:spcPts val="120"/>
              </a:spcBef>
            </a:pPr>
            <a:r>
              <a:rPr sz="1200" spc="20" dirty="0">
                <a:solidFill>
                  <a:srgbClr val="666667"/>
                </a:solidFill>
                <a:latin typeface="Catamaran"/>
                <a:cs typeface="Catamaran"/>
              </a:rPr>
              <a:t>A </a:t>
            </a:r>
            <a:r>
              <a:rPr sz="1200" spc="15" dirty="0">
                <a:solidFill>
                  <a:srgbClr val="666667"/>
                </a:solidFill>
                <a:latin typeface="Catamaran"/>
                <a:cs typeface="Catamaran"/>
              </a:rPr>
              <a:t>year-long discovery exercise has allowed us to </a:t>
            </a:r>
            <a:r>
              <a:rPr sz="1200" spc="20" dirty="0">
                <a:solidFill>
                  <a:srgbClr val="666667"/>
                </a:solidFill>
                <a:latin typeface="Catamaran"/>
                <a:cs typeface="Catamaran"/>
              </a:rPr>
              <a:t> </a:t>
            </a:r>
            <a:r>
              <a:rPr sz="1200" spc="15" dirty="0">
                <a:solidFill>
                  <a:srgbClr val="666667"/>
                </a:solidFill>
                <a:latin typeface="Catamaran"/>
                <a:cs typeface="Catamaran"/>
              </a:rPr>
              <a:t>confirm</a:t>
            </a:r>
            <a:r>
              <a:rPr sz="1200" dirty="0">
                <a:solidFill>
                  <a:srgbClr val="666667"/>
                </a:solidFill>
                <a:latin typeface="Catamaran"/>
                <a:cs typeface="Catamaran"/>
              </a:rPr>
              <a:t> </a:t>
            </a:r>
            <a:r>
              <a:rPr sz="1200" spc="15" dirty="0">
                <a:solidFill>
                  <a:srgbClr val="666667"/>
                </a:solidFill>
                <a:latin typeface="Catamaran"/>
                <a:cs typeface="Catamaran"/>
              </a:rPr>
              <a:t>there</a:t>
            </a:r>
            <a:r>
              <a:rPr sz="1200" dirty="0">
                <a:solidFill>
                  <a:srgbClr val="666667"/>
                </a:solidFill>
                <a:latin typeface="Catamaran"/>
                <a:cs typeface="Catamaran"/>
              </a:rPr>
              <a:t> </a:t>
            </a:r>
            <a:r>
              <a:rPr sz="1200" spc="10" dirty="0">
                <a:solidFill>
                  <a:srgbClr val="666667"/>
                </a:solidFill>
                <a:latin typeface="Catamaran"/>
                <a:cs typeface="Catamaran"/>
              </a:rPr>
              <a:t>is</a:t>
            </a:r>
            <a:r>
              <a:rPr sz="1200" dirty="0">
                <a:solidFill>
                  <a:srgbClr val="666667"/>
                </a:solidFill>
                <a:latin typeface="Catamaran"/>
                <a:cs typeface="Catamaran"/>
              </a:rPr>
              <a:t> </a:t>
            </a:r>
            <a:r>
              <a:rPr sz="1200" spc="15" dirty="0">
                <a:solidFill>
                  <a:srgbClr val="666667"/>
                </a:solidFill>
                <a:latin typeface="Catamaran"/>
                <a:cs typeface="Catamaran"/>
              </a:rPr>
              <a:t>a</a:t>
            </a:r>
            <a:r>
              <a:rPr sz="1200" dirty="0">
                <a:solidFill>
                  <a:srgbClr val="666667"/>
                </a:solidFill>
                <a:latin typeface="Catamaran"/>
                <a:cs typeface="Catamaran"/>
              </a:rPr>
              <a:t> </a:t>
            </a:r>
            <a:r>
              <a:rPr sz="1200" spc="15" dirty="0">
                <a:solidFill>
                  <a:srgbClr val="666667"/>
                </a:solidFill>
                <a:latin typeface="Catamaran"/>
                <a:cs typeface="Catamaran"/>
              </a:rPr>
              <a:t>strong</a:t>
            </a:r>
            <a:r>
              <a:rPr sz="1200" dirty="0">
                <a:solidFill>
                  <a:srgbClr val="666667"/>
                </a:solidFill>
                <a:latin typeface="Catamaran"/>
                <a:cs typeface="Catamaran"/>
              </a:rPr>
              <a:t> </a:t>
            </a:r>
            <a:r>
              <a:rPr sz="1200" spc="15" dirty="0">
                <a:solidFill>
                  <a:srgbClr val="666667"/>
                </a:solidFill>
                <a:latin typeface="Catamaran"/>
                <a:cs typeface="Catamaran"/>
              </a:rPr>
              <a:t>business</a:t>
            </a:r>
            <a:r>
              <a:rPr sz="1200" dirty="0">
                <a:solidFill>
                  <a:srgbClr val="666667"/>
                </a:solidFill>
                <a:latin typeface="Catamaran"/>
                <a:cs typeface="Catamaran"/>
              </a:rPr>
              <a:t> </a:t>
            </a:r>
            <a:r>
              <a:rPr sz="1200" spc="15" dirty="0">
                <a:solidFill>
                  <a:srgbClr val="666667"/>
                </a:solidFill>
                <a:latin typeface="Catamaran"/>
                <a:cs typeface="Catamaran"/>
              </a:rPr>
              <a:t>case</a:t>
            </a:r>
            <a:r>
              <a:rPr sz="1200"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sz="1200" spc="15" dirty="0">
                <a:solidFill>
                  <a:srgbClr val="666667"/>
                </a:solidFill>
                <a:latin typeface="Catamaran"/>
                <a:cs typeface="Catamaran"/>
              </a:rPr>
              <a:t>proceed </a:t>
            </a:r>
            <a:r>
              <a:rPr sz="1200" spc="-265" dirty="0">
                <a:solidFill>
                  <a:srgbClr val="666667"/>
                </a:solidFill>
                <a:latin typeface="Catamaran"/>
                <a:cs typeface="Catamaran"/>
              </a:rPr>
              <a:t> </a:t>
            </a:r>
            <a:r>
              <a:rPr sz="1200" spc="15" dirty="0">
                <a:solidFill>
                  <a:srgbClr val="666667"/>
                </a:solidFill>
                <a:latin typeface="Catamaran"/>
                <a:cs typeface="Catamaran"/>
              </a:rPr>
              <a:t>with</a:t>
            </a:r>
            <a:r>
              <a:rPr sz="1200" dirty="0">
                <a:solidFill>
                  <a:srgbClr val="666667"/>
                </a:solidFill>
                <a:latin typeface="Catamaran"/>
                <a:cs typeface="Catamaran"/>
              </a:rPr>
              <a:t> </a:t>
            </a:r>
            <a:r>
              <a:rPr sz="1200" spc="10" dirty="0">
                <a:solidFill>
                  <a:srgbClr val="666667"/>
                </a:solidFill>
                <a:latin typeface="Catamaran"/>
                <a:cs typeface="Catamaran"/>
              </a:rPr>
              <a:t>this</a:t>
            </a:r>
            <a:endParaRPr sz="1200" dirty="0">
              <a:latin typeface="Catamaran"/>
              <a:cs typeface="Catamaran"/>
            </a:endParaRPr>
          </a:p>
          <a:p>
            <a:pPr marL="179705" marR="205740">
              <a:lnSpc>
                <a:spcPts val="1400"/>
              </a:lnSpc>
              <a:spcBef>
                <a:spcPts val="1400"/>
              </a:spcBef>
            </a:pPr>
            <a:r>
              <a:rPr sz="1200" spc="15" dirty="0">
                <a:solidFill>
                  <a:srgbClr val="666667"/>
                </a:solidFill>
                <a:latin typeface="Catamaran"/>
                <a:cs typeface="Catamaran"/>
              </a:rPr>
              <a:t>The platform </a:t>
            </a:r>
            <a:r>
              <a:rPr sz="1200" spc="10" dirty="0">
                <a:solidFill>
                  <a:srgbClr val="666667"/>
                </a:solidFill>
                <a:latin typeface="Catamaran"/>
                <a:cs typeface="Catamaran"/>
              </a:rPr>
              <a:t>itself will </a:t>
            </a:r>
            <a:r>
              <a:rPr sz="1200" spc="15" dirty="0">
                <a:solidFill>
                  <a:srgbClr val="666667"/>
                </a:solidFill>
                <a:latin typeface="Catamaran"/>
                <a:cs typeface="Catamaran"/>
              </a:rPr>
              <a:t>use </a:t>
            </a:r>
            <a:r>
              <a:rPr sz="1200" spc="10" dirty="0">
                <a:solidFill>
                  <a:srgbClr val="666667"/>
                </a:solidFill>
                <a:latin typeface="Catamaran"/>
                <a:cs typeface="Catamaran"/>
              </a:rPr>
              <a:t>functionality in </a:t>
            </a:r>
            <a:r>
              <a:rPr sz="1200" spc="15" dirty="0">
                <a:solidFill>
                  <a:srgbClr val="666667"/>
                </a:solidFill>
                <a:latin typeface="Catamaran"/>
                <a:cs typeface="Catamaran"/>
              </a:rPr>
              <a:t>place </a:t>
            </a:r>
            <a:r>
              <a:rPr sz="1200" spc="-270" dirty="0">
                <a:solidFill>
                  <a:srgbClr val="666667"/>
                </a:solidFill>
                <a:latin typeface="Catamaran"/>
                <a:cs typeface="Catamaran"/>
              </a:rPr>
              <a:t> </a:t>
            </a:r>
            <a:r>
              <a:rPr sz="1200" spc="15" dirty="0">
                <a:solidFill>
                  <a:srgbClr val="666667"/>
                </a:solidFill>
                <a:latin typeface="Catamaran"/>
                <a:cs typeface="Catamaran"/>
              </a:rPr>
              <a:t>within</a:t>
            </a:r>
            <a:r>
              <a:rPr sz="1200" dirty="0">
                <a:solidFill>
                  <a:srgbClr val="666667"/>
                </a:solidFill>
                <a:latin typeface="Catamaran"/>
                <a:cs typeface="Catamaran"/>
              </a:rPr>
              <a:t> </a:t>
            </a:r>
            <a:r>
              <a:rPr sz="1200" spc="15" dirty="0">
                <a:solidFill>
                  <a:srgbClr val="666667"/>
                </a:solidFill>
                <a:latin typeface="Catamaran"/>
                <a:cs typeface="Catamaran"/>
              </a:rPr>
              <a:t>the</a:t>
            </a:r>
            <a:r>
              <a:rPr sz="1200" spc="5" dirty="0">
                <a:solidFill>
                  <a:srgbClr val="666667"/>
                </a:solidFill>
                <a:latin typeface="Catamaran"/>
                <a:cs typeface="Catamaran"/>
              </a:rPr>
              <a:t> </a:t>
            </a:r>
            <a:r>
              <a:rPr sz="1200" spc="20" dirty="0">
                <a:solidFill>
                  <a:srgbClr val="666667"/>
                </a:solidFill>
                <a:latin typeface="Catamaran"/>
                <a:cs typeface="Catamaran"/>
              </a:rPr>
              <a:t>DAO</a:t>
            </a:r>
            <a:r>
              <a:rPr sz="1200" spc="5" dirty="0">
                <a:solidFill>
                  <a:srgbClr val="666667"/>
                </a:solidFill>
                <a:latin typeface="Catamaran"/>
                <a:cs typeface="Catamaran"/>
              </a:rPr>
              <a:t> </a:t>
            </a:r>
            <a:r>
              <a:rPr sz="1200" spc="15" dirty="0">
                <a:solidFill>
                  <a:srgbClr val="666667"/>
                </a:solidFill>
                <a:latin typeface="Catamaran"/>
                <a:cs typeface="Catamaran"/>
              </a:rPr>
              <a:t>model</a:t>
            </a:r>
            <a:endParaRPr sz="1200" dirty="0">
              <a:latin typeface="Catamaran"/>
              <a:cs typeface="Catamaran"/>
            </a:endParaRPr>
          </a:p>
          <a:p>
            <a:pPr marL="179705" marR="5080">
              <a:lnSpc>
                <a:spcPts val="1400"/>
              </a:lnSpc>
              <a:spcBef>
                <a:spcPts val="1400"/>
              </a:spcBef>
            </a:pPr>
            <a:r>
              <a:rPr sz="1200" spc="20" dirty="0">
                <a:solidFill>
                  <a:srgbClr val="666667"/>
                </a:solidFill>
                <a:latin typeface="Catamaran"/>
                <a:cs typeface="Catamaran"/>
              </a:rPr>
              <a:t>Once </a:t>
            </a:r>
            <a:r>
              <a:rPr sz="1200" spc="15" dirty="0">
                <a:solidFill>
                  <a:srgbClr val="666667"/>
                </a:solidFill>
                <a:latin typeface="Catamaran"/>
                <a:cs typeface="Catamaran"/>
              </a:rPr>
              <a:t>commercials are </a:t>
            </a:r>
            <a:r>
              <a:rPr sz="1200" spc="10" dirty="0">
                <a:solidFill>
                  <a:srgbClr val="666667"/>
                </a:solidFill>
                <a:latin typeface="Catamaran"/>
                <a:cs typeface="Catamaran"/>
              </a:rPr>
              <a:t>in place,</a:t>
            </a:r>
            <a:r>
              <a:rPr lang="en-US" sz="1200" spc="10" dirty="0">
                <a:solidFill>
                  <a:srgbClr val="666667"/>
                </a:solidFill>
                <a:latin typeface="Catamaran"/>
                <a:cs typeface="Catamaran"/>
              </a:rPr>
              <a:t> </a:t>
            </a:r>
            <a:r>
              <a:rPr sz="1200" spc="10" dirty="0">
                <a:solidFill>
                  <a:srgbClr val="666667"/>
                </a:solidFill>
                <a:latin typeface="Catamaran"/>
                <a:cs typeface="Catamaran"/>
              </a:rPr>
              <a:t>we’ll </a:t>
            </a:r>
            <a:r>
              <a:rPr sz="1200" spc="15" dirty="0">
                <a:solidFill>
                  <a:srgbClr val="666667"/>
                </a:solidFill>
                <a:latin typeface="Catamaran"/>
                <a:cs typeface="Catamaran"/>
              </a:rPr>
              <a:t>work with </a:t>
            </a:r>
            <a:r>
              <a:rPr sz="1200" spc="20" dirty="0">
                <a:solidFill>
                  <a:srgbClr val="666667"/>
                </a:solidFill>
                <a:latin typeface="Catamaran"/>
                <a:cs typeface="Catamaran"/>
              </a:rPr>
              <a:t> </a:t>
            </a:r>
            <a:r>
              <a:rPr sz="1200" spc="15" dirty="0">
                <a:solidFill>
                  <a:srgbClr val="666667"/>
                </a:solidFill>
                <a:latin typeface="Catamaran"/>
                <a:cs typeface="Catamaran"/>
              </a:rPr>
              <a:t>our </a:t>
            </a:r>
            <a:r>
              <a:rPr sz="1200" spc="10" dirty="0">
                <a:solidFill>
                  <a:srgbClr val="666667"/>
                </a:solidFill>
                <a:latin typeface="Catamaran"/>
                <a:cs typeface="Catamaran"/>
              </a:rPr>
              <a:t>partner</a:t>
            </a:r>
            <a:r>
              <a:rPr lang="en-US" sz="1200" spc="10" dirty="0">
                <a:solidFill>
                  <a:srgbClr val="666667"/>
                </a:solidFill>
                <a:latin typeface="Catamaran"/>
                <a:cs typeface="Catamaran"/>
              </a:rPr>
              <a:t> in Brazil</a:t>
            </a:r>
            <a:r>
              <a:rPr sz="1200" spc="10" dirty="0">
                <a:solidFill>
                  <a:srgbClr val="666667"/>
                </a:solidFill>
                <a:latin typeface="Catamaran"/>
                <a:cs typeface="Catamaran"/>
              </a:rPr>
              <a:t> </a:t>
            </a:r>
            <a:r>
              <a:rPr sz="1200" spc="15" dirty="0">
                <a:solidFill>
                  <a:srgbClr val="666667"/>
                </a:solidFill>
                <a:latin typeface="Catamaran"/>
                <a:cs typeface="Catamaran"/>
              </a:rPr>
              <a:t>on a detailed implementa</a:t>
            </a:r>
            <a:r>
              <a:rPr sz="1200" spc="-265" dirty="0">
                <a:solidFill>
                  <a:srgbClr val="666667"/>
                </a:solidFill>
                <a:latin typeface="Catamaran"/>
                <a:cs typeface="Catamaran"/>
              </a:rPr>
              <a:t> </a:t>
            </a:r>
            <a:r>
              <a:rPr sz="1200" spc="10" dirty="0">
                <a:solidFill>
                  <a:srgbClr val="666667"/>
                </a:solidFill>
                <a:latin typeface="Catamaran"/>
                <a:cs typeface="Catamaran"/>
              </a:rPr>
              <a:t>tion</a:t>
            </a:r>
            <a:r>
              <a:rPr sz="1200" dirty="0">
                <a:solidFill>
                  <a:srgbClr val="666667"/>
                </a:solidFill>
                <a:latin typeface="Catamaran"/>
                <a:cs typeface="Catamaran"/>
              </a:rPr>
              <a:t> </a:t>
            </a:r>
            <a:r>
              <a:rPr sz="1200" spc="15" dirty="0">
                <a:solidFill>
                  <a:srgbClr val="666667"/>
                </a:solidFill>
                <a:latin typeface="Catamaran"/>
                <a:cs typeface="Catamaran"/>
              </a:rPr>
              <a:t>plan</a:t>
            </a:r>
            <a:r>
              <a:rPr sz="1200" spc="5" dirty="0">
                <a:solidFill>
                  <a:srgbClr val="666667"/>
                </a:solidFill>
                <a:latin typeface="Catamaran"/>
                <a:cs typeface="Catamaran"/>
              </a:rPr>
              <a:t> </a:t>
            </a:r>
            <a:r>
              <a:rPr sz="1200" spc="15" dirty="0">
                <a:solidFill>
                  <a:srgbClr val="666667"/>
                </a:solidFill>
                <a:latin typeface="Catamaran"/>
                <a:cs typeface="Catamaran"/>
              </a:rPr>
              <a:t>including</a:t>
            </a:r>
            <a:r>
              <a:rPr sz="1200" spc="5" dirty="0">
                <a:solidFill>
                  <a:srgbClr val="666667"/>
                </a:solidFill>
                <a:latin typeface="Catamaran"/>
                <a:cs typeface="Catamaran"/>
              </a:rPr>
              <a:t> </a:t>
            </a:r>
            <a:r>
              <a:rPr sz="1200" spc="15" dirty="0">
                <a:solidFill>
                  <a:srgbClr val="666667"/>
                </a:solidFill>
                <a:latin typeface="Catamaran"/>
                <a:cs typeface="Catamaran"/>
              </a:rPr>
              <a:t>user</a:t>
            </a:r>
            <a:r>
              <a:rPr sz="1200" spc="5" dirty="0">
                <a:solidFill>
                  <a:srgbClr val="666667"/>
                </a:solidFill>
                <a:latin typeface="Catamaran"/>
                <a:cs typeface="Catamaran"/>
              </a:rPr>
              <a:t> </a:t>
            </a:r>
            <a:r>
              <a:rPr sz="1200" spc="15" dirty="0">
                <a:solidFill>
                  <a:srgbClr val="666667"/>
                </a:solidFill>
                <a:latin typeface="Catamaran"/>
                <a:cs typeface="Catamaran"/>
              </a:rPr>
              <a:t>set-up</a:t>
            </a:r>
            <a:r>
              <a:rPr sz="1200" dirty="0">
                <a:solidFill>
                  <a:srgbClr val="666667"/>
                </a:solidFill>
                <a:latin typeface="Catamaran"/>
                <a:cs typeface="Catamaran"/>
              </a:rPr>
              <a:t> </a:t>
            </a:r>
            <a:r>
              <a:rPr sz="1200" spc="15" dirty="0">
                <a:solidFill>
                  <a:srgbClr val="666667"/>
                </a:solidFill>
                <a:latin typeface="Catamaran"/>
                <a:cs typeface="Catamaran"/>
              </a:rPr>
              <a:t>and</a:t>
            </a:r>
            <a:r>
              <a:rPr sz="1200" spc="5" dirty="0">
                <a:solidFill>
                  <a:srgbClr val="666667"/>
                </a:solidFill>
                <a:latin typeface="Catamaran"/>
                <a:cs typeface="Catamaran"/>
              </a:rPr>
              <a:t> </a:t>
            </a:r>
            <a:r>
              <a:rPr sz="1200" spc="10" dirty="0">
                <a:solidFill>
                  <a:srgbClr val="666667"/>
                </a:solidFill>
                <a:latin typeface="Catamaran"/>
                <a:cs typeface="Catamaran"/>
              </a:rPr>
              <a:t>training</a:t>
            </a:r>
            <a:endParaRPr sz="1200" dirty="0">
              <a:latin typeface="Catamaran"/>
              <a:cs typeface="Catamaran"/>
            </a:endParaRPr>
          </a:p>
          <a:p>
            <a:pPr marL="179705" marR="192405">
              <a:lnSpc>
                <a:spcPts val="1400"/>
              </a:lnSpc>
              <a:spcBef>
                <a:spcPts val="1405"/>
              </a:spcBef>
            </a:pPr>
            <a:r>
              <a:rPr sz="1200" spc="15" dirty="0">
                <a:solidFill>
                  <a:srgbClr val="666667"/>
                </a:solidFill>
                <a:latin typeface="Catamaran"/>
                <a:cs typeface="Catamaran"/>
              </a:rPr>
              <a:t>Trading</a:t>
            </a:r>
            <a:r>
              <a:rPr sz="1200" dirty="0">
                <a:solidFill>
                  <a:srgbClr val="666667"/>
                </a:solidFill>
                <a:latin typeface="Catamaran"/>
                <a:cs typeface="Catamaran"/>
              </a:rPr>
              <a:t> </a:t>
            </a:r>
            <a:r>
              <a:rPr sz="1200" spc="15" dirty="0">
                <a:solidFill>
                  <a:srgbClr val="666667"/>
                </a:solidFill>
                <a:latin typeface="Catamaran"/>
                <a:cs typeface="Catamaran"/>
              </a:rPr>
              <a:t>through</a:t>
            </a:r>
            <a:r>
              <a:rPr sz="1200" dirty="0">
                <a:solidFill>
                  <a:srgbClr val="666667"/>
                </a:solidFill>
                <a:latin typeface="Catamaran"/>
                <a:cs typeface="Catamaran"/>
              </a:rPr>
              <a:t> </a:t>
            </a:r>
            <a:r>
              <a:rPr sz="1200" spc="15" dirty="0">
                <a:solidFill>
                  <a:srgbClr val="666667"/>
                </a:solidFill>
                <a:latin typeface="Catamaran"/>
                <a:cs typeface="Catamaran"/>
              </a:rPr>
              <a:t>the</a:t>
            </a:r>
            <a:r>
              <a:rPr sz="1200" dirty="0">
                <a:solidFill>
                  <a:srgbClr val="666667"/>
                </a:solidFill>
                <a:latin typeface="Catamaran"/>
                <a:cs typeface="Catamaran"/>
              </a:rPr>
              <a:t> </a:t>
            </a:r>
            <a:r>
              <a:rPr sz="1200" spc="15" dirty="0">
                <a:solidFill>
                  <a:srgbClr val="666667"/>
                </a:solidFill>
                <a:latin typeface="Catamaran"/>
                <a:cs typeface="Catamaran"/>
              </a:rPr>
              <a:t>platform</a:t>
            </a:r>
            <a:r>
              <a:rPr sz="1200" dirty="0">
                <a:solidFill>
                  <a:srgbClr val="666667"/>
                </a:solidFill>
                <a:latin typeface="Catamaran"/>
                <a:cs typeface="Catamaran"/>
              </a:rPr>
              <a:t> </a:t>
            </a:r>
            <a:r>
              <a:rPr sz="1200" spc="10" dirty="0">
                <a:solidFill>
                  <a:srgbClr val="666667"/>
                </a:solidFill>
                <a:latin typeface="Catamaran"/>
                <a:cs typeface="Catamaran"/>
              </a:rPr>
              <a:t>will</a:t>
            </a:r>
            <a:r>
              <a:rPr sz="1200" dirty="0">
                <a:solidFill>
                  <a:srgbClr val="666667"/>
                </a:solidFill>
                <a:latin typeface="Catamaran"/>
                <a:cs typeface="Catamaran"/>
              </a:rPr>
              <a:t> </a:t>
            </a:r>
            <a:r>
              <a:rPr sz="1200" spc="15" dirty="0">
                <a:solidFill>
                  <a:srgbClr val="666667"/>
                </a:solidFill>
                <a:latin typeface="Catamaran"/>
                <a:cs typeface="Catamaran"/>
              </a:rPr>
              <a:t>improve</a:t>
            </a:r>
            <a:r>
              <a:rPr sz="1200" dirty="0">
                <a:solidFill>
                  <a:srgbClr val="666667"/>
                </a:solidFill>
                <a:latin typeface="Catamaran"/>
                <a:cs typeface="Catamaran"/>
              </a:rPr>
              <a:t> </a:t>
            </a:r>
            <a:r>
              <a:rPr sz="1200" spc="15" dirty="0">
                <a:solidFill>
                  <a:srgbClr val="666667"/>
                </a:solidFill>
                <a:latin typeface="Catamaran"/>
                <a:cs typeface="Catamaran"/>
              </a:rPr>
              <a:t>trade </a:t>
            </a:r>
            <a:r>
              <a:rPr sz="1200" spc="-265" dirty="0">
                <a:solidFill>
                  <a:srgbClr val="666667"/>
                </a:solidFill>
                <a:latin typeface="Catamaran"/>
                <a:cs typeface="Catamaran"/>
              </a:rPr>
              <a:t> </a:t>
            </a:r>
            <a:r>
              <a:rPr sz="1200" spc="10" dirty="0">
                <a:solidFill>
                  <a:srgbClr val="666667"/>
                </a:solidFill>
                <a:latin typeface="Catamaran"/>
                <a:cs typeface="Catamaran"/>
              </a:rPr>
              <a:t>efficiency for all partners, </a:t>
            </a:r>
            <a:r>
              <a:rPr sz="1200" spc="15" dirty="0">
                <a:solidFill>
                  <a:srgbClr val="666667"/>
                </a:solidFill>
                <a:latin typeface="Catamaran"/>
                <a:cs typeface="Catamaran"/>
              </a:rPr>
              <a:t>and bring with </a:t>
            </a:r>
            <a:r>
              <a:rPr sz="1200" spc="5" dirty="0">
                <a:solidFill>
                  <a:srgbClr val="666667"/>
                </a:solidFill>
                <a:latin typeface="Catamaran"/>
                <a:cs typeface="Catamaran"/>
              </a:rPr>
              <a:t>it </a:t>
            </a:r>
            <a:r>
              <a:rPr sz="1200" spc="15" dirty="0">
                <a:solidFill>
                  <a:srgbClr val="666667"/>
                </a:solidFill>
                <a:latin typeface="Catamaran"/>
                <a:cs typeface="Catamaran"/>
              </a:rPr>
              <a:t>the </a:t>
            </a:r>
            <a:r>
              <a:rPr sz="1200" spc="20" dirty="0">
                <a:solidFill>
                  <a:srgbClr val="666667"/>
                </a:solidFill>
                <a:latin typeface="Catamaran"/>
                <a:cs typeface="Catamaran"/>
              </a:rPr>
              <a:t> </a:t>
            </a:r>
            <a:r>
              <a:rPr sz="1200" spc="15" dirty="0">
                <a:solidFill>
                  <a:srgbClr val="666667"/>
                </a:solidFill>
                <a:latin typeface="Catamaran"/>
                <a:cs typeface="Catamaran"/>
              </a:rPr>
              <a:t>market</a:t>
            </a:r>
            <a:r>
              <a:rPr sz="1200" dirty="0">
                <a:solidFill>
                  <a:srgbClr val="666667"/>
                </a:solidFill>
                <a:latin typeface="Catamaran"/>
                <a:cs typeface="Catamaran"/>
              </a:rPr>
              <a:t> </a:t>
            </a:r>
            <a:r>
              <a:rPr sz="1200" spc="15" dirty="0">
                <a:solidFill>
                  <a:srgbClr val="666667"/>
                </a:solidFill>
                <a:latin typeface="Catamaran"/>
                <a:cs typeface="Catamaran"/>
              </a:rPr>
              <a:t>transparency</a:t>
            </a:r>
            <a:r>
              <a:rPr sz="1200" spc="5" dirty="0">
                <a:solidFill>
                  <a:srgbClr val="666667"/>
                </a:solidFill>
                <a:latin typeface="Catamaran"/>
                <a:cs typeface="Catamaran"/>
              </a:rPr>
              <a:t> </a:t>
            </a:r>
            <a:r>
              <a:rPr sz="1200" spc="15" dirty="0">
                <a:solidFill>
                  <a:srgbClr val="666667"/>
                </a:solidFill>
                <a:latin typeface="Catamaran"/>
                <a:cs typeface="Catamaran"/>
              </a:rPr>
              <a:t>that</a:t>
            </a:r>
            <a:r>
              <a:rPr sz="1200" spc="5" dirty="0">
                <a:solidFill>
                  <a:srgbClr val="666667"/>
                </a:solidFill>
                <a:latin typeface="Catamaran"/>
                <a:cs typeface="Catamaran"/>
              </a:rPr>
              <a:t> </a:t>
            </a:r>
            <a:r>
              <a:rPr sz="1200" spc="10" dirty="0">
                <a:solidFill>
                  <a:srgbClr val="666667"/>
                </a:solidFill>
                <a:latin typeface="Catamaran"/>
                <a:cs typeface="Catamaran"/>
              </a:rPr>
              <a:t>all</a:t>
            </a:r>
            <a:r>
              <a:rPr sz="1200" dirty="0">
                <a:solidFill>
                  <a:srgbClr val="666667"/>
                </a:solidFill>
                <a:latin typeface="Catamaran"/>
                <a:cs typeface="Catamaran"/>
              </a:rPr>
              <a:t> </a:t>
            </a:r>
            <a:r>
              <a:rPr sz="1200" spc="10" dirty="0">
                <a:solidFill>
                  <a:srgbClr val="666667"/>
                </a:solidFill>
                <a:latin typeface="Catamaran"/>
                <a:cs typeface="Catamaran"/>
              </a:rPr>
              <a:t>parties</a:t>
            </a:r>
            <a:r>
              <a:rPr sz="1200" spc="5" dirty="0">
                <a:solidFill>
                  <a:srgbClr val="666667"/>
                </a:solidFill>
                <a:latin typeface="Catamaran"/>
                <a:cs typeface="Catamaran"/>
              </a:rPr>
              <a:t> </a:t>
            </a:r>
            <a:r>
              <a:rPr sz="1200" spc="15" dirty="0">
                <a:solidFill>
                  <a:srgbClr val="666667"/>
                </a:solidFill>
                <a:latin typeface="Catamaran"/>
                <a:cs typeface="Catamaran"/>
              </a:rPr>
              <a:t>seek</a:t>
            </a:r>
            <a:endParaRPr lang="en-US" sz="1200" spc="15" dirty="0">
              <a:solidFill>
                <a:srgbClr val="666667"/>
              </a:solidFill>
              <a:latin typeface="Catamaran"/>
              <a:cs typeface="Catamaran"/>
            </a:endParaRPr>
          </a:p>
          <a:p>
            <a:pPr marL="179705" marR="192405">
              <a:lnSpc>
                <a:spcPts val="1400"/>
              </a:lnSpc>
              <a:spcBef>
                <a:spcPts val="1405"/>
              </a:spcBef>
            </a:pPr>
            <a:r>
              <a:rPr lang="en-NZ" sz="1200" spc="15" dirty="0">
                <a:solidFill>
                  <a:srgbClr val="666667"/>
                </a:solidFill>
                <a:latin typeface="Catamaran"/>
                <a:cs typeface="Catamaran"/>
              </a:rPr>
              <a:t>We are aiming to launch the ethanol platform in June</a:t>
            </a:r>
          </a:p>
        </p:txBody>
      </p:sp>
      <p:sp>
        <p:nvSpPr>
          <p:cNvPr id="18" name="object 18"/>
          <p:cNvSpPr txBox="1"/>
          <p:nvPr/>
        </p:nvSpPr>
        <p:spPr>
          <a:xfrm>
            <a:off x="8606269" y="1647297"/>
            <a:ext cx="3556635" cy="3647152"/>
          </a:xfrm>
          <a:prstGeom prst="rect">
            <a:avLst/>
          </a:prstGeom>
        </p:spPr>
        <p:txBody>
          <a:bodyPr vert="horz" wrap="square" lIns="0" tIns="12700" rIns="0" bIns="0" rtlCol="0">
            <a:spAutoFit/>
          </a:bodyPr>
          <a:lstStyle/>
          <a:p>
            <a:pPr marL="12700">
              <a:lnSpc>
                <a:spcPct val="100000"/>
              </a:lnSpc>
              <a:spcBef>
                <a:spcPts val="1150"/>
              </a:spcBef>
            </a:pPr>
            <a:endParaRPr lang="en-GB" sz="1200" dirty="0">
              <a:latin typeface="Catamaran-SemiBold"/>
              <a:cs typeface="Catamaran-SemiBold"/>
            </a:endParaRPr>
          </a:p>
          <a:p>
            <a:pPr marL="179705" marR="54610">
              <a:lnSpc>
                <a:spcPts val="1400"/>
              </a:lnSpc>
              <a:spcBef>
                <a:spcPts val="265"/>
              </a:spcBef>
            </a:pPr>
            <a:r>
              <a:rPr sz="1200" spc="10" dirty="0">
                <a:solidFill>
                  <a:srgbClr val="666667"/>
                </a:solidFill>
                <a:latin typeface="Catamaran"/>
                <a:cs typeface="Catamaran"/>
              </a:rPr>
              <a:t>Pilot </a:t>
            </a:r>
            <a:r>
              <a:rPr sz="1200" spc="15" dirty="0">
                <a:solidFill>
                  <a:srgbClr val="666667"/>
                </a:solidFill>
                <a:latin typeface="Catamaran"/>
                <a:cs typeface="Catamaran"/>
              </a:rPr>
              <a:t>customers </a:t>
            </a:r>
            <a:r>
              <a:rPr sz="1200" spc="10" dirty="0">
                <a:solidFill>
                  <a:srgbClr val="666667"/>
                </a:solidFill>
                <a:latin typeface="Catamaran"/>
                <a:cs typeface="Catamaran"/>
              </a:rPr>
              <a:t>in </a:t>
            </a:r>
            <a:r>
              <a:rPr sz="1200" spc="15" dirty="0">
                <a:solidFill>
                  <a:srgbClr val="666667"/>
                </a:solidFill>
                <a:latin typeface="Catamaran"/>
                <a:cs typeface="Catamaran"/>
              </a:rPr>
              <a:t>produce, meat and </a:t>
            </a:r>
            <a:r>
              <a:rPr sz="1200" spc="20" dirty="0">
                <a:solidFill>
                  <a:srgbClr val="666667"/>
                </a:solidFill>
                <a:latin typeface="Catamaran"/>
                <a:cs typeface="Catamaran"/>
              </a:rPr>
              <a:t>now </a:t>
            </a:r>
            <a:r>
              <a:rPr sz="1200" spc="15" dirty="0">
                <a:solidFill>
                  <a:srgbClr val="666667"/>
                </a:solidFill>
                <a:latin typeface="Catamaran"/>
                <a:cs typeface="Catamaran"/>
              </a:rPr>
              <a:t>ethanol </a:t>
            </a:r>
            <a:r>
              <a:rPr sz="1200" spc="20" dirty="0">
                <a:solidFill>
                  <a:srgbClr val="666667"/>
                </a:solidFill>
                <a:latin typeface="Catamaran"/>
                <a:cs typeface="Catamaran"/>
              </a:rPr>
              <a:t> </a:t>
            </a:r>
            <a:r>
              <a:rPr sz="1200" spc="15" dirty="0">
                <a:solidFill>
                  <a:srgbClr val="666667"/>
                </a:solidFill>
                <a:latin typeface="Catamaran"/>
                <a:cs typeface="Catamaran"/>
              </a:rPr>
              <a:t>confirm</a:t>
            </a:r>
            <a:r>
              <a:rPr sz="1200"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sz="1200" spc="15" dirty="0">
                <a:solidFill>
                  <a:srgbClr val="666667"/>
                </a:solidFill>
                <a:latin typeface="Catamaran"/>
                <a:cs typeface="Catamaran"/>
              </a:rPr>
              <a:t>us</a:t>
            </a:r>
            <a:r>
              <a:rPr sz="1200" spc="5" dirty="0">
                <a:solidFill>
                  <a:srgbClr val="666667"/>
                </a:solidFill>
                <a:latin typeface="Catamaran"/>
                <a:cs typeface="Catamaran"/>
              </a:rPr>
              <a:t> </a:t>
            </a:r>
            <a:r>
              <a:rPr sz="1200" spc="15" dirty="0">
                <a:solidFill>
                  <a:srgbClr val="666667"/>
                </a:solidFill>
                <a:latin typeface="Catamaran"/>
                <a:cs typeface="Catamaran"/>
              </a:rPr>
              <a:t>that</a:t>
            </a:r>
            <a:r>
              <a:rPr sz="1200" spc="5" dirty="0">
                <a:solidFill>
                  <a:srgbClr val="666667"/>
                </a:solidFill>
                <a:latin typeface="Catamaran"/>
                <a:cs typeface="Catamaran"/>
              </a:rPr>
              <a:t> </a:t>
            </a:r>
            <a:r>
              <a:rPr sz="1200" spc="15" dirty="0">
                <a:solidFill>
                  <a:srgbClr val="666667"/>
                </a:solidFill>
                <a:latin typeface="Catamaran"/>
                <a:cs typeface="Catamaran"/>
              </a:rPr>
              <a:t>the</a:t>
            </a:r>
            <a:r>
              <a:rPr sz="1200" spc="5" dirty="0">
                <a:solidFill>
                  <a:srgbClr val="666667"/>
                </a:solidFill>
                <a:latin typeface="Catamaran"/>
                <a:cs typeface="Catamaran"/>
              </a:rPr>
              <a:t> </a:t>
            </a:r>
            <a:r>
              <a:rPr sz="1200" spc="15" dirty="0">
                <a:solidFill>
                  <a:srgbClr val="666667"/>
                </a:solidFill>
                <a:latin typeface="Catamaran"/>
                <a:cs typeface="Catamaran"/>
              </a:rPr>
              <a:t>Nui</a:t>
            </a:r>
            <a:r>
              <a:rPr sz="1200" spc="5" dirty="0">
                <a:solidFill>
                  <a:srgbClr val="666667"/>
                </a:solidFill>
                <a:latin typeface="Catamaran"/>
                <a:cs typeface="Catamaran"/>
              </a:rPr>
              <a:t> </a:t>
            </a:r>
            <a:r>
              <a:rPr sz="1200" spc="15" dirty="0">
                <a:solidFill>
                  <a:srgbClr val="666667"/>
                </a:solidFill>
                <a:latin typeface="Catamaran"/>
                <a:cs typeface="Catamaran"/>
              </a:rPr>
              <a:t>platform</a:t>
            </a:r>
            <a:r>
              <a:rPr sz="1200" dirty="0">
                <a:solidFill>
                  <a:srgbClr val="666667"/>
                </a:solidFill>
                <a:latin typeface="Catamaran"/>
                <a:cs typeface="Catamaran"/>
              </a:rPr>
              <a:t> </a:t>
            </a:r>
            <a:r>
              <a:rPr sz="1200" spc="15" dirty="0">
                <a:solidFill>
                  <a:srgbClr val="666667"/>
                </a:solidFill>
                <a:latin typeface="Catamaran"/>
                <a:cs typeface="Catamaran"/>
              </a:rPr>
              <a:t>can</a:t>
            </a:r>
            <a:r>
              <a:rPr sz="1200" spc="5" dirty="0">
                <a:solidFill>
                  <a:srgbClr val="666667"/>
                </a:solidFill>
                <a:latin typeface="Catamaran"/>
                <a:cs typeface="Catamaran"/>
              </a:rPr>
              <a:t> </a:t>
            </a:r>
            <a:r>
              <a:rPr sz="1200" spc="15" dirty="0">
                <a:solidFill>
                  <a:srgbClr val="666667"/>
                </a:solidFill>
                <a:latin typeface="Catamaran"/>
                <a:cs typeface="Catamaran"/>
              </a:rPr>
              <a:t>be</a:t>
            </a:r>
            <a:r>
              <a:rPr sz="1200" spc="5" dirty="0">
                <a:solidFill>
                  <a:srgbClr val="666667"/>
                </a:solidFill>
                <a:latin typeface="Catamaran"/>
                <a:cs typeface="Catamaran"/>
              </a:rPr>
              <a:t> </a:t>
            </a:r>
            <a:r>
              <a:rPr sz="1200" spc="10" dirty="0">
                <a:solidFill>
                  <a:srgbClr val="666667"/>
                </a:solidFill>
                <a:latin typeface="Catamaran"/>
                <a:cs typeface="Catamaran"/>
              </a:rPr>
              <a:t>effective </a:t>
            </a:r>
            <a:r>
              <a:rPr sz="1200" spc="-265" dirty="0">
                <a:solidFill>
                  <a:srgbClr val="666667"/>
                </a:solidFill>
                <a:latin typeface="Catamaran"/>
                <a:cs typeface="Catamaran"/>
              </a:rPr>
              <a:t> </a:t>
            </a:r>
            <a:r>
              <a:rPr sz="1200" spc="10" dirty="0">
                <a:solidFill>
                  <a:srgbClr val="666667"/>
                </a:solidFill>
                <a:latin typeface="Catamaran"/>
                <a:cs typeface="Catamaran"/>
              </a:rPr>
              <a:t>in</a:t>
            </a:r>
            <a:r>
              <a:rPr sz="1200" dirty="0">
                <a:solidFill>
                  <a:srgbClr val="666667"/>
                </a:solidFill>
                <a:latin typeface="Catamaran"/>
                <a:cs typeface="Catamaran"/>
              </a:rPr>
              <a:t> </a:t>
            </a:r>
            <a:r>
              <a:rPr sz="1200" spc="20" dirty="0">
                <a:solidFill>
                  <a:srgbClr val="666667"/>
                </a:solidFill>
                <a:latin typeface="Catamaran"/>
                <a:cs typeface="Catamaran"/>
              </a:rPr>
              <a:t>many</a:t>
            </a:r>
            <a:r>
              <a:rPr sz="1200" spc="5" dirty="0">
                <a:solidFill>
                  <a:srgbClr val="666667"/>
                </a:solidFill>
                <a:latin typeface="Catamaran"/>
                <a:cs typeface="Catamaran"/>
              </a:rPr>
              <a:t> </a:t>
            </a:r>
            <a:r>
              <a:rPr sz="1200" spc="15" dirty="0">
                <a:solidFill>
                  <a:srgbClr val="666667"/>
                </a:solidFill>
                <a:latin typeface="Catamaran"/>
                <a:cs typeface="Catamaran"/>
              </a:rPr>
              <a:t>sectors</a:t>
            </a:r>
            <a:endParaRPr sz="1200" dirty="0">
              <a:latin typeface="Catamaran"/>
              <a:cs typeface="Catamaran"/>
            </a:endParaRPr>
          </a:p>
          <a:p>
            <a:pPr marL="179705" marR="23495">
              <a:lnSpc>
                <a:spcPts val="1400"/>
              </a:lnSpc>
              <a:spcBef>
                <a:spcPts val="1400"/>
              </a:spcBef>
            </a:pPr>
            <a:r>
              <a:rPr sz="1200" spc="20" dirty="0">
                <a:solidFill>
                  <a:srgbClr val="666667"/>
                </a:solidFill>
                <a:latin typeface="Catamaran"/>
                <a:cs typeface="Catamaran"/>
              </a:rPr>
              <a:t>We</a:t>
            </a:r>
            <a:r>
              <a:rPr sz="1200" dirty="0">
                <a:solidFill>
                  <a:srgbClr val="666667"/>
                </a:solidFill>
                <a:latin typeface="Catamaran"/>
                <a:cs typeface="Catamaran"/>
              </a:rPr>
              <a:t> </a:t>
            </a:r>
            <a:r>
              <a:rPr sz="1200" spc="15" dirty="0">
                <a:solidFill>
                  <a:srgbClr val="666667"/>
                </a:solidFill>
                <a:latin typeface="Catamaran"/>
                <a:cs typeface="Catamaran"/>
              </a:rPr>
              <a:t>do</a:t>
            </a:r>
            <a:r>
              <a:rPr sz="1200" dirty="0">
                <a:solidFill>
                  <a:srgbClr val="666667"/>
                </a:solidFill>
                <a:latin typeface="Catamaran"/>
                <a:cs typeface="Catamaran"/>
              </a:rPr>
              <a:t> </a:t>
            </a:r>
            <a:r>
              <a:rPr sz="1200" spc="15" dirty="0">
                <a:solidFill>
                  <a:srgbClr val="666667"/>
                </a:solidFill>
                <a:latin typeface="Catamaran"/>
                <a:cs typeface="Catamaran"/>
              </a:rPr>
              <a:t>recognise,</a:t>
            </a:r>
            <a:r>
              <a:rPr sz="1200" spc="5" dirty="0">
                <a:solidFill>
                  <a:srgbClr val="666667"/>
                </a:solidFill>
                <a:latin typeface="Catamaran"/>
                <a:cs typeface="Catamaran"/>
              </a:rPr>
              <a:t> </a:t>
            </a:r>
            <a:r>
              <a:rPr sz="1200" spc="15" dirty="0">
                <a:solidFill>
                  <a:srgbClr val="666667"/>
                </a:solidFill>
                <a:latin typeface="Catamaran"/>
                <a:cs typeface="Catamaran"/>
              </a:rPr>
              <a:t>however,</a:t>
            </a:r>
            <a:r>
              <a:rPr sz="1200" dirty="0">
                <a:solidFill>
                  <a:srgbClr val="666667"/>
                </a:solidFill>
                <a:latin typeface="Catamaran"/>
                <a:cs typeface="Catamaran"/>
              </a:rPr>
              <a:t> </a:t>
            </a:r>
            <a:r>
              <a:rPr sz="1200" spc="15" dirty="0">
                <a:solidFill>
                  <a:srgbClr val="666667"/>
                </a:solidFill>
                <a:latin typeface="Catamaran"/>
                <a:cs typeface="Catamaran"/>
              </a:rPr>
              <a:t>that</a:t>
            </a:r>
            <a:r>
              <a:rPr sz="1200"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sz="1200" spc="15" dirty="0">
                <a:solidFill>
                  <a:srgbClr val="666667"/>
                </a:solidFill>
                <a:latin typeface="Catamaran"/>
                <a:cs typeface="Catamaran"/>
              </a:rPr>
              <a:t>succeed</a:t>
            </a:r>
            <a:r>
              <a:rPr sz="1200" dirty="0">
                <a:solidFill>
                  <a:srgbClr val="666667"/>
                </a:solidFill>
                <a:latin typeface="Catamaran"/>
                <a:cs typeface="Catamaran"/>
              </a:rPr>
              <a:t> </a:t>
            </a:r>
            <a:r>
              <a:rPr sz="1200" spc="20" dirty="0">
                <a:solidFill>
                  <a:srgbClr val="666667"/>
                </a:solidFill>
                <a:latin typeface="Catamaran"/>
                <a:cs typeface="Catamaran"/>
              </a:rPr>
              <a:t>we</a:t>
            </a:r>
            <a:r>
              <a:rPr sz="1200" dirty="0">
                <a:solidFill>
                  <a:srgbClr val="666667"/>
                </a:solidFill>
                <a:latin typeface="Catamaran"/>
                <a:cs typeface="Catamaran"/>
              </a:rPr>
              <a:t> </a:t>
            </a:r>
            <a:r>
              <a:rPr sz="1200" spc="15" dirty="0">
                <a:solidFill>
                  <a:srgbClr val="666667"/>
                </a:solidFill>
                <a:latin typeface="Catamaran"/>
                <a:cs typeface="Catamaran"/>
              </a:rPr>
              <a:t>need </a:t>
            </a:r>
            <a:r>
              <a:rPr sz="1200" spc="-265" dirty="0">
                <a:solidFill>
                  <a:srgbClr val="666667"/>
                </a:solidFill>
                <a:latin typeface="Catamaran"/>
                <a:cs typeface="Catamaran"/>
              </a:rPr>
              <a:t> </a:t>
            </a:r>
            <a:r>
              <a:rPr sz="1200" spc="15" dirty="0">
                <a:solidFill>
                  <a:srgbClr val="666667"/>
                </a:solidFill>
                <a:latin typeface="Catamaran"/>
                <a:cs typeface="Catamaran"/>
              </a:rPr>
              <a:t>the </a:t>
            </a:r>
            <a:r>
              <a:rPr sz="1200" spc="10" dirty="0">
                <a:solidFill>
                  <a:srgbClr val="666667"/>
                </a:solidFill>
                <a:latin typeface="Catamaran"/>
                <a:cs typeface="Catamaran"/>
              </a:rPr>
              <a:t>right partners </a:t>
            </a:r>
            <a:r>
              <a:rPr sz="1200" spc="15" dirty="0">
                <a:solidFill>
                  <a:srgbClr val="666667"/>
                </a:solidFill>
                <a:latin typeface="Catamaran"/>
                <a:cs typeface="Catamaran"/>
              </a:rPr>
              <a:t>and a strong knowledge</a:t>
            </a:r>
            <a:r>
              <a:rPr sz="1200" spc="20" dirty="0">
                <a:solidFill>
                  <a:srgbClr val="666667"/>
                </a:solidFill>
                <a:latin typeface="Catamaran"/>
                <a:cs typeface="Catamaran"/>
              </a:rPr>
              <a:t> </a:t>
            </a:r>
            <a:r>
              <a:rPr sz="1200" spc="15" dirty="0">
                <a:solidFill>
                  <a:srgbClr val="666667"/>
                </a:solidFill>
                <a:latin typeface="Catamaran"/>
                <a:cs typeface="Catamaran"/>
              </a:rPr>
              <a:t>of</a:t>
            </a:r>
            <a:r>
              <a:rPr sz="1200" dirty="0">
                <a:solidFill>
                  <a:srgbClr val="666667"/>
                </a:solidFill>
                <a:latin typeface="Catamaran"/>
                <a:cs typeface="Catamaran"/>
              </a:rPr>
              <a:t> </a:t>
            </a:r>
            <a:r>
              <a:rPr sz="1200" spc="15" dirty="0">
                <a:solidFill>
                  <a:srgbClr val="666667"/>
                </a:solidFill>
                <a:latin typeface="Catamaran"/>
                <a:cs typeface="Catamaran"/>
              </a:rPr>
              <a:t>the</a:t>
            </a:r>
            <a:r>
              <a:rPr sz="1200" spc="5" dirty="0">
                <a:solidFill>
                  <a:srgbClr val="666667"/>
                </a:solidFill>
                <a:latin typeface="Catamaran"/>
                <a:cs typeface="Catamaran"/>
              </a:rPr>
              <a:t> </a:t>
            </a:r>
            <a:r>
              <a:rPr sz="1200" spc="15" dirty="0">
                <a:solidFill>
                  <a:srgbClr val="666667"/>
                </a:solidFill>
                <a:latin typeface="Catamaran"/>
                <a:cs typeface="Catamaran"/>
              </a:rPr>
              <a:t>sector</a:t>
            </a:r>
            <a:endParaRPr sz="1200" dirty="0">
              <a:latin typeface="Catamaran"/>
              <a:cs typeface="Catamaran"/>
            </a:endParaRPr>
          </a:p>
          <a:p>
            <a:pPr marL="179705" marR="256540">
              <a:lnSpc>
                <a:spcPts val="1400"/>
              </a:lnSpc>
              <a:spcBef>
                <a:spcPts val="1400"/>
              </a:spcBef>
            </a:pPr>
            <a:r>
              <a:rPr sz="1200" spc="20" dirty="0">
                <a:solidFill>
                  <a:srgbClr val="666667"/>
                </a:solidFill>
                <a:latin typeface="Catamaran"/>
                <a:cs typeface="Catamaran"/>
              </a:rPr>
              <a:t>We</a:t>
            </a:r>
            <a:r>
              <a:rPr sz="1200" spc="5" dirty="0">
                <a:solidFill>
                  <a:srgbClr val="666667"/>
                </a:solidFill>
                <a:latin typeface="Catamaran"/>
                <a:cs typeface="Catamaran"/>
              </a:rPr>
              <a:t> </a:t>
            </a:r>
            <a:r>
              <a:rPr sz="1200" spc="15" dirty="0">
                <a:solidFill>
                  <a:srgbClr val="666667"/>
                </a:solidFill>
                <a:latin typeface="Catamaran"/>
                <a:cs typeface="Catamaran"/>
              </a:rPr>
              <a:t>want</a:t>
            </a:r>
            <a:r>
              <a:rPr sz="1200" spc="5"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sz="1200" spc="15" dirty="0">
                <a:solidFill>
                  <a:srgbClr val="666667"/>
                </a:solidFill>
                <a:latin typeface="Catamaran"/>
                <a:cs typeface="Catamaran"/>
              </a:rPr>
              <a:t>focus</a:t>
            </a:r>
            <a:r>
              <a:rPr sz="1200" dirty="0">
                <a:solidFill>
                  <a:srgbClr val="666667"/>
                </a:solidFill>
                <a:latin typeface="Catamaran"/>
                <a:cs typeface="Catamaran"/>
              </a:rPr>
              <a:t> </a:t>
            </a:r>
            <a:r>
              <a:rPr sz="1200" spc="10" dirty="0">
                <a:solidFill>
                  <a:srgbClr val="666667"/>
                </a:solidFill>
                <a:latin typeface="Catamaran"/>
                <a:cs typeface="Catamaran"/>
              </a:rPr>
              <a:t>in</a:t>
            </a:r>
            <a:r>
              <a:rPr sz="1200" spc="5" dirty="0">
                <a:solidFill>
                  <a:srgbClr val="666667"/>
                </a:solidFill>
                <a:latin typeface="Catamaran"/>
                <a:cs typeface="Catamaran"/>
              </a:rPr>
              <a:t> </a:t>
            </a:r>
            <a:r>
              <a:rPr sz="1200" spc="15" dirty="0">
                <a:solidFill>
                  <a:srgbClr val="666667"/>
                </a:solidFill>
                <a:latin typeface="Catamaran"/>
                <a:cs typeface="Catamaran"/>
              </a:rPr>
              <a:t>on</a:t>
            </a:r>
            <a:r>
              <a:rPr sz="1200" spc="5" dirty="0">
                <a:solidFill>
                  <a:srgbClr val="666667"/>
                </a:solidFill>
                <a:latin typeface="Catamaran"/>
                <a:cs typeface="Catamaran"/>
              </a:rPr>
              <a:t> </a:t>
            </a:r>
            <a:r>
              <a:rPr sz="1200" spc="15" dirty="0">
                <a:solidFill>
                  <a:srgbClr val="666667"/>
                </a:solidFill>
                <a:latin typeface="Catamaran"/>
                <a:cs typeface="Catamaran"/>
              </a:rPr>
              <a:t>true</a:t>
            </a:r>
            <a:r>
              <a:rPr sz="1200" spc="5" dirty="0">
                <a:solidFill>
                  <a:srgbClr val="666667"/>
                </a:solidFill>
                <a:latin typeface="Catamaran"/>
                <a:cs typeface="Catamaran"/>
              </a:rPr>
              <a:t> </a:t>
            </a:r>
            <a:r>
              <a:rPr sz="1200" spc="15" dirty="0">
                <a:solidFill>
                  <a:srgbClr val="666667"/>
                </a:solidFill>
                <a:latin typeface="Catamaran"/>
                <a:cs typeface="Catamaran"/>
              </a:rPr>
              <a:t>commodity</a:t>
            </a:r>
            <a:r>
              <a:rPr sz="1200" spc="5" dirty="0">
                <a:solidFill>
                  <a:srgbClr val="666667"/>
                </a:solidFill>
                <a:latin typeface="Catamaran"/>
                <a:cs typeface="Catamaran"/>
              </a:rPr>
              <a:t> </a:t>
            </a:r>
            <a:r>
              <a:rPr sz="1200" spc="15" dirty="0">
                <a:solidFill>
                  <a:srgbClr val="666667"/>
                </a:solidFill>
                <a:latin typeface="Catamaran"/>
                <a:cs typeface="Catamaran"/>
              </a:rPr>
              <a:t>markets </a:t>
            </a:r>
            <a:r>
              <a:rPr sz="1200" spc="-260" dirty="0">
                <a:solidFill>
                  <a:srgbClr val="666667"/>
                </a:solidFill>
                <a:latin typeface="Catamaran"/>
                <a:cs typeface="Catamaran"/>
              </a:rPr>
              <a:t> </a:t>
            </a:r>
            <a:r>
              <a:rPr sz="1200" spc="15" dirty="0">
                <a:solidFill>
                  <a:srgbClr val="666667"/>
                </a:solidFill>
                <a:latin typeface="Catamaran"/>
                <a:cs typeface="Catamaran"/>
              </a:rPr>
              <a:t>with a large spot market and a large number of </a:t>
            </a:r>
            <a:r>
              <a:rPr sz="1200" spc="20" dirty="0">
                <a:solidFill>
                  <a:srgbClr val="666667"/>
                </a:solidFill>
                <a:latin typeface="Catamaran"/>
                <a:cs typeface="Catamaran"/>
              </a:rPr>
              <a:t> </a:t>
            </a:r>
            <a:r>
              <a:rPr sz="1200" spc="15" dirty="0">
                <a:solidFill>
                  <a:srgbClr val="666667"/>
                </a:solidFill>
                <a:latin typeface="Catamaran"/>
                <a:cs typeface="Catamaran"/>
              </a:rPr>
              <a:t>buyers</a:t>
            </a:r>
            <a:r>
              <a:rPr sz="1200" dirty="0">
                <a:solidFill>
                  <a:srgbClr val="666667"/>
                </a:solidFill>
                <a:latin typeface="Catamaran"/>
                <a:cs typeface="Catamaran"/>
              </a:rPr>
              <a:t> </a:t>
            </a:r>
            <a:r>
              <a:rPr sz="1200" spc="15" dirty="0">
                <a:solidFill>
                  <a:srgbClr val="666667"/>
                </a:solidFill>
                <a:latin typeface="Catamaran"/>
                <a:cs typeface="Catamaran"/>
              </a:rPr>
              <a:t>and</a:t>
            </a:r>
            <a:r>
              <a:rPr sz="1200" spc="5" dirty="0">
                <a:solidFill>
                  <a:srgbClr val="666667"/>
                </a:solidFill>
                <a:latin typeface="Catamaran"/>
                <a:cs typeface="Catamaran"/>
              </a:rPr>
              <a:t> </a:t>
            </a:r>
            <a:r>
              <a:rPr sz="1200" spc="10" dirty="0">
                <a:solidFill>
                  <a:srgbClr val="666667"/>
                </a:solidFill>
                <a:latin typeface="Catamaran"/>
                <a:cs typeface="Catamaran"/>
              </a:rPr>
              <a:t>sellers</a:t>
            </a:r>
            <a:endParaRPr sz="1200" dirty="0">
              <a:latin typeface="Catamaran"/>
              <a:cs typeface="Catamaran"/>
            </a:endParaRPr>
          </a:p>
          <a:p>
            <a:pPr marL="179705" marR="5080">
              <a:lnSpc>
                <a:spcPts val="1400"/>
              </a:lnSpc>
              <a:spcBef>
                <a:spcPts val="1400"/>
              </a:spcBef>
            </a:pPr>
            <a:r>
              <a:rPr sz="1200" spc="20" dirty="0">
                <a:solidFill>
                  <a:srgbClr val="666667"/>
                </a:solidFill>
                <a:latin typeface="Catamaran"/>
                <a:cs typeface="Catamaran"/>
              </a:rPr>
              <a:t>A</a:t>
            </a:r>
            <a:r>
              <a:rPr sz="1200" spc="5" dirty="0">
                <a:solidFill>
                  <a:srgbClr val="666667"/>
                </a:solidFill>
                <a:latin typeface="Catamaran"/>
                <a:cs typeface="Catamaran"/>
              </a:rPr>
              <a:t> </a:t>
            </a:r>
            <a:r>
              <a:rPr sz="1200" spc="15" dirty="0">
                <a:solidFill>
                  <a:srgbClr val="666667"/>
                </a:solidFill>
                <a:latin typeface="Catamaran"/>
                <a:cs typeface="Catamaran"/>
              </a:rPr>
              <a:t>discovery</a:t>
            </a:r>
            <a:r>
              <a:rPr sz="1200" spc="5" dirty="0">
                <a:solidFill>
                  <a:srgbClr val="666667"/>
                </a:solidFill>
                <a:latin typeface="Catamaran"/>
                <a:cs typeface="Catamaran"/>
              </a:rPr>
              <a:t> </a:t>
            </a:r>
            <a:r>
              <a:rPr sz="1200" spc="15" dirty="0">
                <a:solidFill>
                  <a:srgbClr val="666667"/>
                </a:solidFill>
                <a:latin typeface="Catamaran"/>
                <a:cs typeface="Catamaran"/>
              </a:rPr>
              <a:t>phase</a:t>
            </a:r>
            <a:r>
              <a:rPr sz="1200" dirty="0">
                <a:solidFill>
                  <a:srgbClr val="666667"/>
                </a:solidFill>
                <a:latin typeface="Catamaran"/>
                <a:cs typeface="Catamaran"/>
              </a:rPr>
              <a:t> </a:t>
            </a:r>
            <a:r>
              <a:rPr sz="1200" spc="10" dirty="0">
                <a:solidFill>
                  <a:srgbClr val="666667"/>
                </a:solidFill>
                <a:latin typeface="Catamaran"/>
                <a:cs typeface="Catamaran"/>
              </a:rPr>
              <a:t>will</a:t>
            </a:r>
            <a:r>
              <a:rPr sz="1200" spc="5" dirty="0">
                <a:solidFill>
                  <a:srgbClr val="666667"/>
                </a:solidFill>
                <a:latin typeface="Catamaran"/>
                <a:cs typeface="Catamaran"/>
              </a:rPr>
              <a:t> </a:t>
            </a:r>
            <a:r>
              <a:rPr sz="1200" spc="15" dirty="0">
                <a:solidFill>
                  <a:srgbClr val="666667"/>
                </a:solidFill>
                <a:latin typeface="Catamaran"/>
                <a:cs typeface="Catamaran"/>
              </a:rPr>
              <a:t>be</a:t>
            </a:r>
            <a:r>
              <a:rPr sz="1200" spc="5" dirty="0">
                <a:solidFill>
                  <a:srgbClr val="666667"/>
                </a:solidFill>
                <a:latin typeface="Catamaran"/>
                <a:cs typeface="Catamaran"/>
              </a:rPr>
              <a:t> </a:t>
            </a:r>
            <a:r>
              <a:rPr sz="1200" spc="15" dirty="0">
                <a:solidFill>
                  <a:srgbClr val="666667"/>
                </a:solidFill>
                <a:latin typeface="Catamaran"/>
                <a:cs typeface="Catamaran"/>
              </a:rPr>
              <a:t>undertaken</a:t>
            </a:r>
            <a:r>
              <a:rPr sz="1200" spc="5" dirty="0">
                <a:solidFill>
                  <a:srgbClr val="666667"/>
                </a:solidFill>
                <a:latin typeface="Catamaran"/>
                <a:cs typeface="Catamaran"/>
              </a:rPr>
              <a:t> </a:t>
            </a:r>
            <a:r>
              <a:rPr sz="1200" spc="10" dirty="0">
                <a:solidFill>
                  <a:srgbClr val="666667"/>
                </a:solidFill>
                <a:latin typeface="Catamaran"/>
                <a:cs typeface="Catamaran"/>
              </a:rPr>
              <a:t>in</a:t>
            </a:r>
            <a:r>
              <a:rPr sz="1200" spc="5" dirty="0">
                <a:solidFill>
                  <a:srgbClr val="666667"/>
                </a:solidFill>
                <a:latin typeface="Catamaran"/>
                <a:cs typeface="Catamaran"/>
              </a:rPr>
              <a:t> </a:t>
            </a:r>
            <a:r>
              <a:rPr sz="1200" spc="15" dirty="0">
                <a:solidFill>
                  <a:srgbClr val="666667"/>
                </a:solidFill>
                <a:latin typeface="Catamaran"/>
                <a:cs typeface="Catamaran"/>
              </a:rPr>
              <a:t>a</a:t>
            </a:r>
            <a:r>
              <a:rPr sz="1200" spc="5" dirty="0">
                <a:solidFill>
                  <a:srgbClr val="666667"/>
                </a:solidFill>
                <a:latin typeface="Catamaran"/>
                <a:cs typeface="Catamaran"/>
              </a:rPr>
              <a:t> </a:t>
            </a:r>
            <a:r>
              <a:rPr sz="1200" spc="15" dirty="0">
                <a:solidFill>
                  <a:srgbClr val="666667"/>
                </a:solidFill>
                <a:latin typeface="Catamaran"/>
                <a:cs typeface="Catamaran"/>
              </a:rPr>
              <a:t>number</a:t>
            </a:r>
            <a:r>
              <a:rPr sz="1200" spc="5" dirty="0">
                <a:solidFill>
                  <a:srgbClr val="666667"/>
                </a:solidFill>
                <a:latin typeface="Catamaran"/>
                <a:cs typeface="Catamaran"/>
              </a:rPr>
              <a:t> </a:t>
            </a:r>
            <a:r>
              <a:rPr sz="1200" spc="15" dirty="0">
                <a:solidFill>
                  <a:srgbClr val="666667"/>
                </a:solidFill>
                <a:latin typeface="Catamaran"/>
                <a:cs typeface="Catamaran"/>
              </a:rPr>
              <a:t>of </a:t>
            </a:r>
            <a:r>
              <a:rPr sz="1200" spc="-260" dirty="0">
                <a:solidFill>
                  <a:srgbClr val="666667"/>
                </a:solidFill>
                <a:latin typeface="Catamaran"/>
                <a:cs typeface="Catamaran"/>
              </a:rPr>
              <a:t> </a:t>
            </a:r>
            <a:r>
              <a:rPr sz="1200" spc="15" dirty="0">
                <a:solidFill>
                  <a:srgbClr val="666667"/>
                </a:solidFill>
                <a:latin typeface="Catamaran"/>
                <a:cs typeface="Catamaran"/>
              </a:rPr>
              <a:t>sectors to </a:t>
            </a:r>
            <a:r>
              <a:rPr sz="1200" spc="10" dirty="0">
                <a:solidFill>
                  <a:srgbClr val="666667"/>
                </a:solidFill>
                <a:latin typeface="Catamaran"/>
                <a:cs typeface="Catamaran"/>
              </a:rPr>
              <a:t>further </a:t>
            </a:r>
            <a:r>
              <a:rPr sz="1200" spc="15" dirty="0">
                <a:solidFill>
                  <a:srgbClr val="666667"/>
                </a:solidFill>
                <a:latin typeface="Catamaran"/>
                <a:cs typeface="Catamaran"/>
              </a:rPr>
              <a:t>determine </a:t>
            </a:r>
            <a:r>
              <a:rPr sz="1200" spc="10" dirty="0">
                <a:solidFill>
                  <a:srgbClr val="666667"/>
                </a:solidFill>
                <a:latin typeface="Catamaran"/>
                <a:cs typeface="Catamaran"/>
              </a:rPr>
              <a:t>fit - </a:t>
            </a:r>
            <a:r>
              <a:rPr sz="1200" spc="15" dirty="0">
                <a:solidFill>
                  <a:srgbClr val="666667"/>
                </a:solidFill>
                <a:latin typeface="Catamaran"/>
                <a:cs typeface="Catamaran"/>
              </a:rPr>
              <a:t>sectors recently </a:t>
            </a:r>
            <a:r>
              <a:rPr sz="1200" spc="20" dirty="0">
                <a:solidFill>
                  <a:srgbClr val="666667"/>
                </a:solidFill>
                <a:latin typeface="Catamaran"/>
                <a:cs typeface="Catamaran"/>
              </a:rPr>
              <a:t> </a:t>
            </a:r>
            <a:r>
              <a:rPr sz="1200" spc="10" dirty="0">
                <a:solidFill>
                  <a:srgbClr val="666667"/>
                </a:solidFill>
                <a:latin typeface="Catamaran"/>
                <a:cs typeface="Catamaran"/>
              </a:rPr>
              <a:t>identified </a:t>
            </a:r>
            <a:r>
              <a:rPr sz="1200" spc="15" dirty="0">
                <a:solidFill>
                  <a:srgbClr val="666667"/>
                </a:solidFill>
                <a:latin typeface="Catamaran"/>
                <a:cs typeface="Catamaran"/>
              </a:rPr>
              <a:t>include eggs, </a:t>
            </a:r>
            <a:r>
              <a:rPr sz="1200" spc="10" dirty="0">
                <a:solidFill>
                  <a:srgbClr val="666667"/>
                </a:solidFill>
                <a:latin typeface="Catamaran"/>
                <a:cs typeface="Catamaran"/>
              </a:rPr>
              <a:t>fertiliser, </a:t>
            </a:r>
            <a:r>
              <a:rPr sz="1200" spc="15" dirty="0">
                <a:solidFill>
                  <a:srgbClr val="666667"/>
                </a:solidFill>
                <a:latin typeface="Catamaran"/>
                <a:cs typeface="Catamaran"/>
              </a:rPr>
              <a:t>animal </a:t>
            </a:r>
            <a:r>
              <a:rPr sz="1200" spc="10" dirty="0">
                <a:solidFill>
                  <a:srgbClr val="666667"/>
                </a:solidFill>
                <a:latin typeface="Catamaran"/>
                <a:cs typeface="Catamaran"/>
              </a:rPr>
              <a:t>feed, </a:t>
            </a:r>
            <a:r>
              <a:rPr sz="1200" spc="15" dirty="0">
                <a:solidFill>
                  <a:srgbClr val="666667"/>
                </a:solidFill>
                <a:latin typeface="Catamaran"/>
                <a:cs typeface="Catamaran"/>
              </a:rPr>
              <a:t>pet </a:t>
            </a:r>
            <a:r>
              <a:rPr sz="1200" spc="20" dirty="0">
                <a:solidFill>
                  <a:srgbClr val="666667"/>
                </a:solidFill>
                <a:latin typeface="Catamaran"/>
                <a:cs typeface="Catamaran"/>
              </a:rPr>
              <a:t> </a:t>
            </a:r>
            <a:r>
              <a:rPr lang="en-NZ" sz="1200" spc="15" dirty="0">
                <a:solidFill>
                  <a:srgbClr val="666667"/>
                </a:solidFill>
                <a:latin typeface="Catamaran"/>
                <a:cs typeface="Catamaran"/>
              </a:rPr>
              <a:t>agricultural</a:t>
            </a:r>
            <a:r>
              <a:rPr sz="1200" spc="15" dirty="0">
                <a:solidFill>
                  <a:srgbClr val="666667"/>
                </a:solidFill>
                <a:latin typeface="Catamaran"/>
                <a:cs typeface="Catamaran"/>
              </a:rPr>
              <a:t>,</a:t>
            </a:r>
            <a:r>
              <a:rPr sz="1200" dirty="0">
                <a:solidFill>
                  <a:srgbClr val="666667"/>
                </a:solidFill>
                <a:latin typeface="Catamaran"/>
                <a:cs typeface="Catamaran"/>
              </a:rPr>
              <a:t> </a:t>
            </a:r>
            <a:r>
              <a:rPr sz="1200" spc="15" dirty="0">
                <a:solidFill>
                  <a:srgbClr val="666667"/>
                </a:solidFill>
                <a:latin typeface="Catamaran"/>
                <a:cs typeface="Catamaran"/>
              </a:rPr>
              <a:t>carbon</a:t>
            </a:r>
            <a:r>
              <a:rPr sz="1200" spc="5" dirty="0">
                <a:solidFill>
                  <a:srgbClr val="666667"/>
                </a:solidFill>
                <a:latin typeface="Catamaran"/>
                <a:cs typeface="Catamaran"/>
              </a:rPr>
              <a:t> </a:t>
            </a:r>
            <a:r>
              <a:rPr sz="1200" spc="15" dirty="0">
                <a:solidFill>
                  <a:srgbClr val="666667"/>
                </a:solidFill>
                <a:latin typeface="Catamaran"/>
                <a:cs typeface="Catamaran"/>
              </a:rPr>
              <a:t>and</a:t>
            </a:r>
            <a:r>
              <a:rPr sz="1200" spc="5" dirty="0">
                <a:solidFill>
                  <a:srgbClr val="666667"/>
                </a:solidFill>
                <a:latin typeface="Catamaran"/>
                <a:cs typeface="Catamaran"/>
              </a:rPr>
              <a:t> </a:t>
            </a:r>
            <a:r>
              <a:rPr sz="1200" spc="10" dirty="0">
                <a:solidFill>
                  <a:srgbClr val="666667"/>
                </a:solidFill>
                <a:latin typeface="Catamaran"/>
                <a:cs typeface="Catamaran"/>
              </a:rPr>
              <a:t>biofuel</a:t>
            </a:r>
            <a:endParaRPr sz="1200" dirty="0">
              <a:latin typeface="Catamaran"/>
              <a:cs typeface="Catamaran"/>
            </a:endParaRPr>
          </a:p>
          <a:p>
            <a:pPr marL="179705" marR="281305">
              <a:lnSpc>
                <a:spcPts val="1400"/>
              </a:lnSpc>
              <a:spcBef>
                <a:spcPts val="1400"/>
              </a:spcBef>
            </a:pPr>
            <a:r>
              <a:rPr sz="1200" spc="15" dirty="0">
                <a:solidFill>
                  <a:srgbClr val="666667"/>
                </a:solidFill>
                <a:latin typeface="Catamaran"/>
                <a:cs typeface="Catamaran"/>
              </a:rPr>
              <a:t>Alongside </a:t>
            </a:r>
            <a:r>
              <a:rPr sz="1200" spc="10" dirty="0">
                <a:solidFill>
                  <a:srgbClr val="666667"/>
                </a:solidFill>
                <a:latin typeface="Catamaran"/>
                <a:cs typeface="Catamaran"/>
              </a:rPr>
              <a:t>this, </a:t>
            </a:r>
            <a:r>
              <a:rPr sz="1200" spc="20" dirty="0">
                <a:solidFill>
                  <a:srgbClr val="666667"/>
                </a:solidFill>
                <a:latin typeface="Catamaran"/>
                <a:cs typeface="Catamaran"/>
              </a:rPr>
              <a:t>we </a:t>
            </a:r>
            <a:r>
              <a:rPr sz="1200" spc="15" dirty="0">
                <a:solidFill>
                  <a:srgbClr val="666667"/>
                </a:solidFill>
                <a:latin typeface="Catamaran"/>
                <a:cs typeface="Catamaran"/>
              </a:rPr>
              <a:t>remain opportunistic and </a:t>
            </a:r>
            <a:r>
              <a:rPr sz="1200" spc="10" dirty="0">
                <a:solidFill>
                  <a:srgbClr val="666667"/>
                </a:solidFill>
                <a:latin typeface="Catamaran"/>
                <a:cs typeface="Catamaran"/>
              </a:rPr>
              <a:t>will </a:t>
            </a:r>
            <a:r>
              <a:rPr sz="1200" spc="-265" dirty="0">
                <a:solidFill>
                  <a:srgbClr val="666667"/>
                </a:solidFill>
                <a:latin typeface="Catamaran"/>
                <a:cs typeface="Catamaran"/>
              </a:rPr>
              <a:t> </a:t>
            </a:r>
            <a:r>
              <a:rPr sz="1200" spc="15" dirty="0">
                <a:solidFill>
                  <a:srgbClr val="666667"/>
                </a:solidFill>
                <a:latin typeface="Catamaran"/>
                <a:cs typeface="Catamaran"/>
              </a:rPr>
              <a:t>consider</a:t>
            </a:r>
            <a:r>
              <a:rPr sz="1200" spc="10" dirty="0">
                <a:solidFill>
                  <a:srgbClr val="666667"/>
                </a:solidFill>
                <a:latin typeface="Catamaran"/>
                <a:cs typeface="Catamaran"/>
              </a:rPr>
              <a:t> further pilot</a:t>
            </a:r>
            <a:r>
              <a:rPr sz="1200" spc="15" dirty="0">
                <a:solidFill>
                  <a:srgbClr val="666667"/>
                </a:solidFill>
                <a:latin typeface="Catamaran"/>
                <a:cs typeface="Catamaran"/>
              </a:rPr>
              <a:t> customers</a:t>
            </a:r>
            <a:r>
              <a:rPr sz="1200" spc="10" dirty="0">
                <a:solidFill>
                  <a:srgbClr val="666667"/>
                </a:solidFill>
                <a:latin typeface="Catamaran"/>
                <a:cs typeface="Catamaran"/>
              </a:rPr>
              <a:t> </a:t>
            </a:r>
            <a:r>
              <a:rPr sz="1200" spc="15" dirty="0">
                <a:solidFill>
                  <a:srgbClr val="666667"/>
                </a:solidFill>
                <a:latin typeface="Catamaran"/>
                <a:cs typeface="Catamaran"/>
              </a:rPr>
              <a:t>where</a:t>
            </a:r>
            <a:r>
              <a:rPr sz="1200" spc="10" dirty="0">
                <a:solidFill>
                  <a:srgbClr val="666667"/>
                </a:solidFill>
                <a:latin typeface="Catamaran"/>
                <a:cs typeface="Catamaran"/>
              </a:rPr>
              <a:t> practical</a:t>
            </a:r>
            <a:endParaRPr sz="1200" dirty="0">
              <a:latin typeface="Catamaran"/>
              <a:cs typeface="Catamaran"/>
            </a:endParaRPr>
          </a:p>
        </p:txBody>
      </p:sp>
      <p:sp>
        <p:nvSpPr>
          <p:cNvPr id="19" name="object 19"/>
          <p:cNvSpPr txBox="1"/>
          <p:nvPr/>
        </p:nvSpPr>
        <p:spPr>
          <a:xfrm>
            <a:off x="879599" y="5016134"/>
            <a:ext cx="3036570" cy="561692"/>
          </a:xfrm>
          <a:prstGeom prst="rect">
            <a:avLst/>
          </a:prstGeom>
        </p:spPr>
        <p:txBody>
          <a:bodyPr vert="horz" wrap="square" lIns="0" tIns="22860" rIns="0" bIns="0" rtlCol="0">
            <a:spAutoFit/>
          </a:bodyPr>
          <a:lstStyle/>
          <a:p>
            <a:pPr marL="12700" marR="5080">
              <a:lnSpc>
                <a:spcPts val="1400"/>
              </a:lnSpc>
              <a:spcBef>
                <a:spcPts val="180"/>
              </a:spcBef>
            </a:pPr>
            <a:r>
              <a:rPr sz="1200" spc="10" dirty="0">
                <a:solidFill>
                  <a:srgbClr val="666667"/>
                </a:solidFill>
                <a:latin typeface="Catamaran"/>
                <a:cs typeface="Catamaran"/>
              </a:rPr>
              <a:t>We’ll</a:t>
            </a:r>
            <a:r>
              <a:rPr sz="1200" dirty="0">
                <a:solidFill>
                  <a:srgbClr val="666667"/>
                </a:solidFill>
                <a:latin typeface="Catamaran"/>
                <a:cs typeface="Catamaran"/>
              </a:rPr>
              <a:t> </a:t>
            </a:r>
            <a:r>
              <a:rPr sz="1200" spc="15" dirty="0">
                <a:solidFill>
                  <a:srgbClr val="666667"/>
                </a:solidFill>
                <a:latin typeface="Catamaran"/>
                <a:cs typeface="Catamaran"/>
              </a:rPr>
              <a:t>take</a:t>
            </a:r>
            <a:r>
              <a:rPr sz="1200" spc="5" dirty="0">
                <a:solidFill>
                  <a:srgbClr val="666667"/>
                </a:solidFill>
                <a:latin typeface="Catamaran"/>
                <a:cs typeface="Catamaran"/>
              </a:rPr>
              <a:t> </a:t>
            </a:r>
            <a:r>
              <a:rPr sz="1200" spc="15" dirty="0">
                <a:solidFill>
                  <a:srgbClr val="666667"/>
                </a:solidFill>
                <a:latin typeface="Catamaran"/>
                <a:cs typeface="Catamaran"/>
              </a:rPr>
              <a:t>what</a:t>
            </a:r>
            <a:r>
              <a:rPr sz="1200" spc="5" dirty="0">
                <a:solidFill>
                  <a:srgbClr val="666667"/>
                </a:solidFill>
                <a:latin typeface="Catamaran"/>
                <a:cs typeface="Catamaran"/>
              </a:rPr>
              <a:t> </a:t>
            </a:r>
            <a:r>
              <a:rPr sz="1200" spc="20" dirty="0">
                <a:solidFill>
                  <a:srgbClr val="666667"/>
                </a:solidFill>
                <a:latin typeface="Catamaran"/>
                <a:cs typeface="Catamaran"/>
              </a:rPr>
              <a:t>we</a:t>
            </a:r>
            <a:r>
              <a:rPr sz="1200" spc="5" dirty="0">
                <a:solidFill>
                  <a:srgbClr val="666667"/>
                </a:solidFill>
                <a:latin typeface="Catamaran"/>
                <a:cs typeface="Catamaran"/>
              </a:rPr>
              <a:t> </a:t>
            </a:r>
            <a:r>
              <a:rPr sz="1200" spc="15" dirty="0">
                <a:solidFill>
                  <a:srgbClr val="666667"/>
                </a:solidFill>
                <a:latin typeface="Catamaran"/>
                <a:cs typeface="Catamaran"/>
              </a:rPr>
              <a:t>have</a:t>
            </a:r>
            <a:r>
              <a:rPr sz="1200" dirty="0">
                <a:solidFill>
                  <a:srgbClr val="666667"/>
                </a:solidFill>
                <a:latin typeface="Catamaran"/>
                <a:cs typeface="Catamaran"/>
              </a:rPr>
              <a:t> </a:t>
            </a:r>
            <a:r>
              <a:rPr sz="1200" spc="15" dirty="0">
                <a:solidFill>
                  <a:srgbClr val="666667"/>
                </a:solidFill>
                <a:latin typeface="Catamaran"/>
                <a:cs typeface="Catamaran"/>
              </a:rPr>
              <a:t>learned</a:t>
            </a:r>
            <a:r>
              <a:rPr sz="1200" spc="5" dirty="0">
                <a:solidFill>
                  <a:srgbClr val="666667"/>
                </a:solidFill>
                <a:latin typeface="Catamaran"/>
                <a:cs typeface="Catamaran"/>
              </a:rPr>
              <a:t> </a:t>
            </a:r>
            <a:r>
              <a:rPr sz="1200" spc="15" dirty="0">
                <a:solidFill>
                  <a:srgbClr val="666667"/>
                </a:solidFill>
                <a:latin typeface="Catamaran"/>
                <a:cs typeface="Catamaran"/>
              </a:rPr>
              <a:t>with</a:t>
            </a:r>
            <a:r>
              <a:rPr sz="1200" spc="5" dirty="0">
                <a:solidFill>
                  <a:srgbClr val="666667"/>
                </a:solidFill>
                <a:latin typeface="Catamaran"/>
                <a:cs typeface="Catamaran"/>
              </a:rPr>
              <a:t> </a:t>
            </a:r>
            <a:r>
              <a:rPr sz="1200" spc="20" dirty="0">
                <a:solidFill>
                  <a:srgbClr val="666667"/>
                </a:solidFill>
                <a:latin typeface="Catamaran"/>
                <a:cs typeface="Catamaran"/>
              </a:rPr>
              <a:t>DAO</a:t>
            </a:r>
            <a:r>
              <a:rPr sz="1200" spc="5" dirty="0">
                <a:solidFill>
                  <a:srgbClr val="666667"/>
                </a:solidFill>
                <a:latin typeface="Catamaran"/>
                <a:cs typeface="Catamaran"/>
              </a:rPr>
              <a:t> </a:t>
            </a:r>
            <a:r>
              <a:rPr sz="1200" spc="15" dirty="0">
                <a:solidFill>
                  <a:srgbClr val="666667"/>
                </a:solidFill>
                <a:latin typeface="Catamaran"/>
                <a:cs typeface="Catamaran"/>
              </a:rPr>
              <a:t>and </a:t>
            </a:r>
            <a:r>
              <a:rPr sz="1200" spc="-265" dirty="0">
                <a:solidFill>
                  <a:srgbClr val="666667"/>
                </a:solidFill>
                <a:latin typeface="Catamaran"/>
                <a:cs typeface="Catamaran"/>
              </a:rPr>
              <a:t> </a:t>
            </a:r>
            <a:r>
              <a:rPr sz="1200" spc="15" dirty="0">
                <a:solidFill>
                  <a:srgbClr val="666667"/>
                </a:solidFill>
                <a:latin typeface="Catamaran"/>
                <a:cs typeface="Catamaran"/>
              </a:rPr>
              <a:t>merge</a:t>
            </a:r>
            <a:r>
              <a:rPr sz="1200" dirty="0">
                <a:solidFill>
                  <a:srgbClr val="666667"/>
                </a:solidFill>
                <a:latin typeface="Catamaran"/>
                <a:cs typeface="Catamaran"/>
              </a:rPr>
              <a:t> </a:t>
            </a:r>
            <a:r>
              <a:rPr sz="1200" spc="5" dirty="0">
                <a:solidFill>
                  <a:srgbClr val="666667"/>
                </a:solidFill>
                <a:latin typeface="Catamaran"/>
                <a:cs typeface="Catamaran"/>
              </a:rPr>
              <a:t>it </a:t>
            </a:r>
            <a:r>
              <a:rPr sz="1200" spc="15" dirty="0">
                <a:solidFill>
                  <a:srgbClr val="666667"/>
                </a:solidFill>
                <a:latin typeface="Catamaran"/>
                <a:cs typeface="Catamaran"/>
              </a:rPr>
              <a:t>with</a:t>
            </a:r>
            <a:r>
              <a:rPr sz="1200" spc="5" dirty="0">
                <a:solidFill>
                  <a:srgbClr val="666667"/>
                </a:solidFill>
                <a:latin typeface="Catamaran"/>
                <a:cs typeface="Catamaran"/>
              </a:rPr>
              <a:t> </a:t>
            </a:r>
            <a:r>
              <a:rPr sz="1200" spc="15" dirty="0">
                <a:solidFill>
                  <a:srgbClr val="666667"/>
                </a:solidFill>
                <a:latin typeface="Catamaran"/>
                <a:cs typeface="Catamaran"/>
              </a:rPr>
              <a:t>our</a:t>
            </a:r>
            <a:r>
              <a:rPr sz="1200" dirty="0">
                <a:solidFill>
                  <a:srgbClr val="666667"/>
                </a:solidFill>
                <a:latin typeface="Catamaran"/>
                <a:cs typeface="Catamaran"/>
              </a:rPr>
              <a:t> </a:t>
            </a:r>
            <a:r>
              <a:rPr sz="1200" spc="15" dirty="0">
                <a:solidFill>
                  <a:srgbClr val="666667"/>
                </a:solidFill>
                <a:latin typeface="Catamaran"/>
                <a:cs typeface="Catamaran"/>
              </a:rPr>
              <a:t>knowledge</a:t>
            </a:r>
            <a:r>
              <a:rPr sz="1200" spc="5" dirty="0">
                <a:solidFill>
                  <a:srgbClr val="666667"/>
                </a:solidFill>
                <a:latin typeface="Catamaran"/>
                <a:cs typeface="Catamaran"/>
              </a:rPr>
              <a:t> </a:t>
            </a:r>
            <a:r>
              <a:rPr sz="1200" spc="15" dirty="0">
                <a:solidFill>
                  <a:srgbClr val="666667"/>
                </a:solidFill>
                <a:latin typeface="Catamaran"/>
                <a:cs typeface="Catamaran"/>
              </a:rPr>
              <a:t>of</a:t>
            </a:r>
            <a:r>
              <a:rPr sz="1200" spc="5" dirty="0">
                <a:solidFill>
                  <a:srgbClr val="666667"/>
                </a:solidFill>
                <a:latin typeface="Catamaran"/>
                <a:cs typeface="Catamaran"/>
              </a:rPr>
              <a:t> </a:t>
            </a:r>
            <a:r>
              <a:rPr sz="1200" spc="20" dirty="0">
                <a:solidFill>
                  <a:srgbClr val="666667"/>
                </a:solidFill>
                <a:latin typeface="Catamaran"/>
                <a:cs typeface="Catamaran"/>
              </a:rPr>
              <a:t>US</a:t>
            </a:r>
            <a:r>
              <a:rPr sz="1200" spc="5" dirty="0">
                <a:solidFill>
                  <a:srgbClr val="666667"/>
                </a:solidFill>
                <a:latin typeface="Catamaran"/>
                <a:cs typeface="Catamaran"/>
              </a:rPr>
              <a:t> </a:t>
            </a:r>
            <a:r>
              <a:rPr lang="en-US" sz="1200" spc="15" dirty="0">
                <a:solidFill>
                  <a:srgbClr val="666667"/>
                </a:solidFill>
                <a:latin typeface="Catamaran"/>
                <a:cs typeface="Catamaran"/>
              </a:rPr>
              <a:t>d</a:t>
            </a:r>
            <a:r>
              <a:rPr sz="1200" spc="15" dirty="0">
                <a:solidFill>
                  <a:srgbClr val="666667"/>
                </a:solidFill>
                <a:latin typeface="Catamaran"/>
                <a:cs typeface="Catamaran"/>
              </a:rPr>
              <a:t>airy</a:t>
            </a:r>
            <a:endParaRPr sz="1200" dirty="0">
              <a:latin typeface="Catamaran"/>
              <a:cs typeface="Catamaran"/>
            </a:endParaRPr>
          </a:p>
          <a:p>
            <a:pPr marL="12700">
              <a:lnSpc>
                <a:spcPts val="1360"/>
              </a:lnSpc>
            </a:pPr>
            <a:r>
              <a:rPr lang="en-US" sz="1200" spc="20" dirty="0">
                <a:solidFill>
                  <a:srgbClr val="666667"/>
                </a:solidFill>
                <a:latin typeface="Catamaran"/>
                <a:cs typeface="Catamaran"/>
              </a:rPr>
              <a:t>This platform will be launched in late April</a:t>
            </a:r>
            <a:endParaRPr sz="1200" dirty="0">
              <a:latin typeface="Catamaran"/>
              <a:cs typeface="Catamaran"/>
            </a:endParaRPr>
          </a:p>
        </p:txBody>
      </p:sp>
      <p:sp>
        <p:nvSpPr>
          <p:cNvPr id="20" name="object 20"/>
          <p:cNvSpPr txBox="1"/>
          <p:nvPr/>
        </p:nvSpPr>
        <p:spPr>
          <a:xfrm>
            <a:off x="628967" y="5659362"/>
            <a:ext cx="174117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Catamaran-SemiBold"/>
                <a:cs typeface="Catamaran-SemiBold"/>
              </a:rPr>
              <a:t>Build</a:t>
            </a:r>
            <a:r>
              <a:rPr sz="1200" b="1" spc="-10" dirty="0">
                <a:latin typeface="Catamaran-SemiBold"/>
                <a:cs typeface="Catamaran-SemiBold"/>
              </a:rPr>
              <a:t> </a:t>
            </a:r>
            <a:r>
              <a:rPr sz="1200" b="1" spc="15" dirty="0">
                <a:latin typeface="Catamaran-SemiBold"/>
                <a:cs typeface="Catamaran-SemiBold"/>
              </a:rPr>
              <a:t>an</a:t>
            </a:r>
            <a:r>
              <a:rPr sz="1200" b="1" spc="-5" dirty="0">
                <a:latin typeface="Catamaran-SemiBold"/>
                <a:cs typeface="Catamaran-SemiBold"/>
              </a:rPr>
              <a:t> </a:t>
            </a:r>
            <a:r>
              <a:rPr sz="1200" b="1" spc="15" dirty="0">
                <a:latin typeface="Catamaran-SemiBold"/>
                <a:cs typeface="Catamaran-SemiBold"/>
              </a:rPr>
              <a:t>Asian</a:t>
            </a:r>
            <a:r>
              <a:rPr sz="1200" b="1" spc="-5" dirty="0">
                <a:latin typeface="Catamaran-SemiBold"/>
                <a:cs typeface="Catamaran-SemiBold"/>
              </a:rPr>
              <a:t> </a:t>
            </a:r>
            <a:r>
              <a:rPr sz="1200" b="1" spc="15" dirty="0">
                <a:latin typeface="Catamaran-SemiBold"/>
                <a:cs typeface="Catamaran-SemiBold"/>
              </a:rPr>
              <a:t>buyer</a:t>
            </a:r>
            <a:r>
              <a:rPr sz="1200" b="1" spc="-10" dirty="0">
                <a:latin typeface="Catamaran-SemiBold"/>
                <a:cs typeface="Catamaran-SemiBold"/>
              </a:rPr>
              <a:t> </a:t>
            </a:r>
            <a:r>
              <a:rPr sz="1200" b="1" spc="15" dirty="0">
                <a:latin typeface="Catamaran-SemiBold"/>
                <a:cs typeface="Catamaran-SemiBold"/>
              </a:rPr>
              <a:t>base</a:t>
            </a:r>
            <a:endParaRPr sz="1200" dirty="0">
              <a:latin typeface="Catamaran-SemiBold"/>
              <a:cs typeface="Catamaran-SemiBold"/>
            </a:endParaRPr>
          </a:p>
        </p:txBody>
      </p:sp>
      <p:sp>
        <p:nvSpPr>
          <p:cNvPr id="21" name="object 21"/>
          <p:cNvSpPr txBox="1"/>
          <p:nvPr/>
        </p:nvSpPr>
        <p:spPr>
          <a:xfrm>
            <a:off x="869122" y="5928699"/>
            <a:ext cx="3070225" cy="386715"/>
          </a:xfrm>
          <a:prstGeom prst="rect">
            <a:avLst/>
          </a:prstGeom>
        </p:spPr>
        <p:txBody>
          <a:bodyPr vert="horz" wrap="square" lIns="0" tIns="22860" rIns="0" bIns="0" rtlCol="0">
            <a:spAutoFit/>
          </a:bodyPr>
          <a:lstStyle/>
          <a:p>
            <a:pPr marL="12700" marR="5080">
              <a:lnSpc>
                <a:spcPts val="1400"/>
              </a:lnSpc>
              <a:spcBef>
                <a:spcPts val="180"/>
              </a:spcBef>
            </a:pPr>
            <a:r>
              <a:rPr sz="1200" spc="10" dirty="0">
                <a:solidFill>
                  <a:srgbClr val="666667"/>
                </a:solidFill>
                <a:latin typeface="Catamaran"/>
                <a:cs typeface="Catamaran"/>
              </a:rPr>
              <a:t>Identifying dairy </a:t>
            </a:r>
            <a:r>
              <a:rPr sz="1200" spc="15" dirty="0">
                <a:solidFill>
                  <a:srgbClr val="666667"/>
                </a:solidFill>
                <a:latin typeface="Catamaran"/>
                <a:cs typeface="Catamaran"/>
              </a:rPr>
              <a:t>buyers </a:t>
            </a:r>
            <a:r>
              <a:rPr sz="1200" spc="10" dirty="0">
                <a:solidFill>
                  <a:srgbClr val="666667"/>
                </a:solidFill>
                <a:latin typeface="Catamaran"/>
                <a:cs typeface="Catamaran"/>
              </a:rPr>
              <a:t>in Asia, </a:t>
            </a:r>
            <a:r>
              <a:rPr sz="1200" spc="15" dirty="0">
                <a:solidFill>
                  <a:srgbClr val="666667"/>
                </a:solidFill>
                <a:latin typeface="Catamaran"/>
                <a:cs typeface="Catamaran"/>
              </a:rPr>
              <a:t>and introducing </a:t>
            </a:r>
            <a:r>
              <a:rPr sz="1200" spc="-265" dirty="0">
                <a:solidFill>
                  <a:srgbClr val="666667"/>
                </a:solidFill>
                <a:latin typeface="Catamaran"/>
                <a:cs typeface="Catamaran"/>
              </a:rPr>
              <a:t> </a:t>
            </a:r>
            <a:r>
              <a:rPr sz="1200" spc="15" dirty="0">
                <a:solidFill>
                  <a:srgbClr val="666667"/>
                </a:solidFill>
                <a:latin typeface="Catamaran"/>
                <a:cs typeface="Catamaran"/>
              </a:rPr>
              <a:t>them</a:t>
            </a:r>
            <a:r>
              <a:rPr sz="1200" dirty="0">
                <a:solidFill>
                  <a:srgbClr val="666667"/>
                </a:solidFill>
                <a:latin typeface="Catamaran"/>
                <a:cs typeface="Catamaran"/>
              </a:rPr>
              <a:t> </a:t>
            </a:r>
            <a:r>
              <a:rPr sz="1200" spc="15" dirty="0">
                <a:solidFill>
                  <a:srgbClr val="666667"/>
                </a:solidFill>
                <a:latin typeface="Catamaran"/>
                <a:cs typeface="Catamaran"/>
              </a:rPr>
              <a:t>to</a:t>
            </a:r>
            <a:r>
              <a:rPr sz="1200" spc="5" dirty="0">
                <a:solidFill>
                  <a:srgbClr val="666667"/>
                </a:solidFill>
                <a:latin typeface="Catamaran"/>
                <a:cs typeface="Catamaran"/>
              </a:rPr>
              <a:t> </a:t>
            </a:r>
            <a:r>
              <a:rPr sz="1200" spc="20" dirty="0">
                <a:solidFill>
                  <a:srgbClr val="666667"/>
                </a:solidFill>
                <a:latin typeface="Catamaran"/>
                <a:cs typeface="Catamaran"/>
              </a:rPr>
              <a:t>DAO</a:t>
            </a:r>
            <a:r>
              <a:rPr sz="1200" spc="5" dirty="0">
                <a:solidFill>
                  <a:srgbClr val="666667"/>
                </a:solidFill>
                <a:latin typeface="Catamaran"/>
                <a:cs typeface="Catamaran"/>
              </a:rPr>
              <a:t> </a:t>
            </a:r>
            <a:r>
              <a:rPr sz="1200" spc="15" dirty="0">
                <a:solidFill>
                  <a:srgbClr val="666667"/>
                </a:solidFill>
                <a:latin typeface="Catamaran"/>
                <a:cs typeface="Catamaran"/>
              </a:rPr>
              <a:t>and</a:t>
            </a:r>
            <a:r>
              <a:rPr sz="1200" spc="5" dirty="0">
                <a:solidFill>
                  <a:srgbClr val="666667"/>
                </a:solidFill>
                <a:latin typeface="Catamaran"/>
                <a:cs typeface="Catamaran"/>
              </a:rPr>
              <a:t> </a:t>
            </a:r>
            <a:r>
              <a:rPr sz="1200" spc="15" dirty="0">
                <a:solidFill>
                  <a:srgbClr val="666667"/>
                </a:solidFill>
                <a:latin typeface="Catamaran"/>
                <a:cs typeface="Catamaran"/>
              </a:rPr>
              <a:t>other</a:t>
            </a:r>
            <a:r>
              <a:rPr sz="1200" spc="5" dirty="0">
                <a:solidFill>
                  <a:srgbClr val="666667"/>
                </a:solidFill>
                <a:latin typeface="Catamaran"/>
                <a:cs typeface="Catamaran"/>
              </a:rPr>
              <a:t> </a:t>
            </a:r>
            <a:r>
              <a:rPr sz="1200" spc="15" dirty="0">
                <a:solidFill>
                  <a:srgbClr val="666667"/>
                </a:solidFill>
                <a:latin typeface="Catamaran"/>
                <a:cs typeface="Catamaran"/>
              </a:rPr>
              <a:t>European</a:t>
            </a:r>
            <a:r>
              <a:rPr sz="1200" spc="5" dirty="0">
                <a:solidFill>
                  <a:srgbClr val="666667"/>
                </a:solidFill>
                <a:latin typeface="Catamaran"/>
                <a:cs typeface="Catamaran"/>
              </a:rPr>
              <a:t> </a:t>
            </a:r>
            <a:r>
              <a:rPr sz="1200" spc="15" dirty="0">
                <a:solidFill>
                  <a:srgbClr val="666667"/>
                </a:solidFill>
                <a:latin typeface="Catamaran"/>
                <a:cs typeface="Catamaran"/>
              </a:rPr>
              <a:t>buyers</a:t>
            </a:r>
            <a:r>
              <a:rPr sz="1200" spc="5" dirty="0">
                <a:solidFill>
                  <a:srgbClr val="666667"/>
                </a:solidFill>
                <a:latin typeface="Catamaran"/>
                <a:cs typeface="Catamaran"/>
              </a:rPr>
              <a:t> </a:t>
            </a:r>
            <a:r>
              <a:rPr sz="1200" spc="10" dirty="0">
                <a:solidFill>
                  <a:srgbClr val="666667"/>
                </a:solidFill>
                <a:latin typeface="Catamaran"/>
                <a:cs typeface="Catamaran"/>
              </a:rPr>
              <a:t>will</a:t>
            </a:r>
            <a:endParaRPr sz="1200" dirty="0">
              <a:latin typeface="Catamaran"/>
              <a:cs typeface="Catamaran"/>
            </a:endParaRPr>
          </a:p>
        </p:txBody>
      </p:sp>
      <p:sp>
        <p:nvSpPr>
          <p:cNvPr id="22" name="object 22"/>
          <p:cNvSpPr txBox="1"/>
          <p:nvPr/>
        </p:nvSpPr>
        <p:spPr>
          <a:xfrm>
            <a:off x="869122" y="6284397"/>
            <a:ext cx="3369945" cy="564257"/>
          </a:xfrm>
          <a:prstGeom prst="rect">
            <a:avLst/>
          </a:prstGeom>
        </p:spPr>
        <p:txBody>
          <a:bodyPr vert="horz" wrap="square" lIns="0" tIns="12700" rIns="0" bIns="0" rtlCol="0">
            <a:spAutoFit/>
          </a:bodyPr>
          <a:lstStyle/>
          <a:p>
            <a:pPr marL="12700" algn="just">
              <a:lnSpc>
                <a:spcPts val="1420"/>
              </a:lnSpc>
              <a:spcBef>
                <a:spcPts val="100"/>
              </a:spcBef>
            </a:pPr>
            <a:r>
              <a:rPr sz="1200" spc="15" dirty="0">
                <a:solidFill>
                  <a:srgbClr val="666667"/>
                </a:solidFill>
                <a:latin typeface="Catamaran"/>
                <a:cs typeface="Catamaran"/>
              </a:rPr>
              <a:t>increase</a:t>
            </a:r>
            <a:r>
              <a:rPr sz="1200" spc="-10" dirty="0">
                <a:solidFill>
                  <a:srgbClr val="666667"/>
                </a:solidFill>
                <a:latin typeface="Catamaran"/>
                <a:cs typeface="Catamaran"/>
              </a:rPr>
              <a:t> </a:t>
            </a:r>
            <a:r>
              <a:rPr sz="1200" spc="15" dirty="0">
                <a:solidFill>
                  <a:srgbClr val="666667"/>
                </a:solidFill>
                <a:latin typeface="Catamaran"/>
                <a:cs typeface="Catamaran"/>
              </a:rPr>
              <a:t>the</a:t>
            </a:r>
            <a:r>
              <a:rPr sz="1200" spc="-10" dirty="0">
                <a:solidFill>
                  <a:srgbClr val="666667"/>
                </a:solidFill>
                <a:latin typeface="Catamaran"/>
                <a:cs typeface="Catamaran"/>
              </a:rPr>
              <a:t> </a:t>
            </a:r>
            <a:r>
              <a:rPr sz="1200" spc="15" dirty="0">
                <a:solidFill>
                  <a:srgbClr val="666667"/>
                </a:solidFill>
                <a:latin typeface="Catamaran"/>
                <a:cs typeface="Catamaran"/>
              </a:rPr>
              <a:t>volume</a:t>
            </a:r>
            <a:r>
              <a:rPr sz="1200" spc="-10" dirty="0">
                <a:solidFill>
                  <a:srgbClr val="666667"/>
                </a:solidFill>
                <a:latin typeface="Catamaran"/>
                <a:cs typeface="Catamaran"/>
              </a:rPr>
              <a:t> </a:t>
            </a:r>
            <a:r>
              <a:rPr sz="1200" spc="15" dirty="0">
                <a:solidFill>
                  <a:srgbClr val="666667"/>
                </a:solidFill>
                <a:latin typeface="Catamaran"/>
                <a:cs typeface="Catamaran"/>
              </a:rPr>
              <a:t>traded</a:t>
            </a:r>
            <a:endParaRPr sz="1200" dirty="0">
              <a:latin typeface="Catamaran"/>
              <a:cs typeface="Catamaran"/>
            </a:endParaRPr>
          </a:p>
          <a:p>
            <a:pPr marL="12700" marR="5080" algn="just">
              <a:lnSpc>
                <a:spcPts val="1400"/>
              </a:lnSpc>
              <a:spcBef>
                <a:spcPts val="60"/>
              </a:spcBef>
            </a:pPr>
            <a:r>
              <a:rPr sz="1200" spc="20" dirty="0">
                <a:solidFill>
                  <a:srgbClr val="666667"/>
                </a:solidFill>
                <a:latin typeface="Catamaran"/>
                <a:cs typeface="Catamaran"/>
              </a:rPr>
              <a:t>We</a:t>
            </a:r>
            <a:r>
              <a:rPr sz="1200" dirty="0">
                <a:solidFill>
                  <a:srgbClr val="666667"/>
                </a:solidFill>
                <a:latin typeface="Catamaran"/>
                <a:cs typeface="Catamaran"/>
              </a:rPr>
              <a:t> </a:t>
            </a:r>
            <a:r>
              <a:rPr sz="1200" spc="10" dirty="0">
                <a:solidFill>
                  <a:srgbClr val="666667"/>
                </a:solidFill>
                <a:latin typeface="Catamaran"/>
                <a:cs typeface="Catamaran"/>
              </a:rPr>
              <a:t>will</a:t>
            </a:r>
            <a:r>
              <a:rPr sz="1200" spc="5" dirty="0">
                <a:solidFill>
                  <a:srgbClr val="666667"/>
                </a:solidFill>
                <a:latin typeface="Catamaran"/>
                <a:cs typeface="Catamaran"/>
              </a:rPr>
              <a:t> </a:t>
            </a:r>
            <a:r>
              <a:rPr sz="1200" spc="15" dirty="0">
                <a:solidFill>
                  <a:srgbClr val="666667"/>
                </a:solidFill>
                <a:latin typeface="Catamaran"/>
                <a:cs typeface="Catamaran"/>
              </a:rPr>
              <a:t>engage </a:t>
            </a:r>
            <a:r>
              <a:rPr lang="en-US" sz="1200" spc="15" dirty="0">
                <a:solidFill>
                  <a:srgbClr val="666667"/>
                </a:solidFill>
                <a:latin typeface="Catamaran"/>
                <a:cs typeface="Catamaran"/>
              </a:rPr>
              <a:t>in-market </a:t>
            </a:r>
            <a:r>
              <a:rPr sz="1200" spc="15" dirty="0">
                <a:solidFill>
                  <a:srgbClr val="666667"/>
                </a:solidFill>
                <a:latin typeface="Catamaran"/>
                <a:cs typeface="Catamaran"/>
              </a:rPr>
              <a:t>agents </a:t>
            </a:r>
            <a:r>
              <a:rPr sz="1200" spc="10" dirty="0">
                <a:solidFill>
                  <a:srgbClr val="666667"/>
                </a:solidFill>
                <a:latin typeface="Catamaran"/>
                <a:cs typeface="Catamaran"/>
              </a:rPr>
              <a:t>in </a:t>
            </a:r>
            <a:r>
              <a:rPr sz="1200" spc="15" dirty="0">
                <a:solidFill>
                  <a:srgbClr val="666667"/>
                </a:solidFill>
                <a:latin typeface="Catamaran"/>
                <a:cs typeface="Catamaran"/>
              </a:rPr>
              <a:t>South</a:t>
            </a:r>
            <a:r>
              <a:rPr lang="en-US" sz="1200" spc="15" dirty="0">
                <a:solidFill>
                  <a:srgbClr val="666667"/>
                </a:solidFill>
                <a:latin typeface="Catamaran"/>
                <a:cs typeface="Catamaran"/>
              </a:rPr>
              <a:t>-</a:t>
            </a:r>
            <a:r>
              <a:rPr sz="1200" spc="15" dirty="0">
                <a:solidFill>
                  <a:srgbClr val="666667"/>
                </a:solidFill>
                <a:latin typeface="Catamaran"/>
                <a:cs typeface="Catamaran"/>
              </a:rPr>
              <a:t>East Asia to </a:t>
            </a:r>
            <a:r>
              <a:rPr lang="en-US" sz="1200" spc="10" dirty="0">
                <a:solidFill>
                  <a:srgbClr val="666667"/>
                </a:solidFill>
                <a:latin typeface="Catamaran"/>
                <a:cs typeface="Catamaran"/>
              </a:rPr>
              <a:t>drive liquidity</a:t>
            </a:r>
            <a:endParaRPr sz="1200" dirty="0">
              <a:latin typeface="Catamaran"/>
              <a:cs typeface="Catamaran"/>
            </a:endParaRPr>
          </a:p>
        </p:txBody>
      </p:sp>
      <p:sp>
        <p:nvSpPr>
          <p:cNvPr id="23" name="object 23"/>
          <p:cNvSpPr/>
          <p:nvPr/>
        </p:nvSpPr>
        <p:spPr>
          <a:xfrm>
            <a:off x="694359" y="2227421"/>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24" name="object 24"/>
          <p:cNvSpPr/>
          <p:nvPr/>
        </p:nvSpPr>
        <p:spPr>
          <a:xfrm>
            <a:off x="704667" y="2771789"/>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25" name="object 25"/>
          <p:cNvSpPr/>
          <p:nvPr/>
        </p:nvSpPr>
        <p:spPr>
          <a:xfrm>
            <a:off x="704667" y="3163861"/>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26" name="object 26"/>
          <p:cNvSpPr/>
          <p:nvPr/>
        </p:nvSpPr>
        <p:spPr>
          <a:xfrm>
            <a:off x="704221" y="5102210"/>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27" name="object 27"/>
          <p:cNvSpPr/>
          <p:nvPr/>
        </p:nvSpPr>
        <p:spPr>
          <a:xfrm>
            <a:off x="694359" y="5447699"/>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28" name="object 28"/>
          <p:cNvSpPr/>
          <p:nvPr/>
        </p:nvSpPr>
        <p:spPr>
          <a:xfrm>
            <a:off x="700709" y="6001894"/>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29" name="object 29"/>
          <p:cNvSpPr/>
          <p:nvPr/>
        </p:nvSpPr>
        <p:spPr>
          <a:xfrm>
            <a:off x="700709" y="6555520"/>
            <a:ext cx="54610" cy="54610"/>
          </a:xfrm>
          <a:custGeom>
            <a:avLst/>
            <a:gdLst/>
            <a:ahLst/>
            <a:cxnLst/>
            <a:rect l="l" t="t" r="r" b="b"/>
            <a:pathLst>
              <a:path w="54609" h="54610">
                <a:moveTo>
                  <a:pt x="27000" y="0"/>
                </a:moveTo>
                <a:lnTo>
                  <a:pt x="16491" y="2120"/>
                </a:lnTo>
                <a:lnTo>
                  <a:pt x="7908" y="7904"/>
                </a:lnTo>
                <a:lnTo>
                  <a:pt x="2122" y="16485"/>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85"/>
                </a:lnTo>
                <a:lnTo>
                  <a:pt x="46091" y="7904"/>
                </a:lnTo>
                <a:lnTo>
                  <a:pt x="37509" y="2120"/>
                </a:lnTo>
                <a:lnTo>
                  <a:pt x="27000" y="0"/>
                </a:lnTo>
                <a:close/>
              </a:path>
            </a:pathLst>
          </a:custGeom>
          <a:solidFill>
            <a:srgbClr val="135671"/>
          </a:solidFill>
        </p:spPr>
        <p:txBody>
          <a:bodyPr wrap="square" lIns="0" tIns="0" rIns="0" bIns="0" rtlCol="0"/>
          <a:lstStyle/>
          <a:p>
            <a:endParaRPr/>
          </a:p>
        </p:txBody>
      </p:sp>
      <p:sp>
        <p:nvSpPr>
          <p:cNvPr id="44" name="object 44"/>
          <p:cNvSpPr txBox="1"/>
          <p:nvPr/>
        </p:nvSpPr>
        <p:spPr>
          <a:xfrm>
            <a:off x="565373" y="230627"/>
            <a:ext cx="9796145" cy="793115"/>
          </a:xfrm>
          <a:prstGeom prst="rect">
            <a:avLst/>
          </a:prstGeom>
        </p:spPr>
        <p:txBody>
          <a:bodyPr vert="horz" wrap="square" lIns="0" tIns="12700" rIns="0" bIns="0" rtlCol="0">
            <a:spAutoFit/>
          </a:bodyPr>
          <a:lstStyle/>
          <a:p>
            <a:pPr marL="12700">
              <a:lnSpc>
                <a:spcPct val="100000"/>
              </a:lnSpc>
              <a:spcBef>
                <a:spcPts val="100"/>
              </a:spcBef>
            </a:pPr>
            <a:r>
              <a:rPr lang="en-NZ" sz="2400" dirty="0">
                <a:solidFill>
                  <a:srgbClr val="1AB5E4"/>
                </a:solidFill>
                <a:latin typeface="Museo"/>
                <a:cs typeface="Museo"/>
              </a:rPr>
              <a:t>      Expanding in vertical sectors</a:t>
            </a:r>
            <a:endParaRPr sz="2400" dirty="0">
              <a:latin typeface="Museo"/>
              <a:cs typeface="Museo"/>
            </a:endParaRPr>
          </a:p>
          <a:p>
            <a:pPr marL="12700">
              <a:lnSpc>
                <a:spcPct val="100000"/>
              </a:lnSpc>
              <a:spcBef>
                <a:spcPts val="1480"/>
              </a:spcBef>
            </a:pPr>
            <a:endParaRPr sz="1400" dirty="0">
              <a:latin typeface="Catamaran-SemiBold"/>
              <a:cs typeface="Catamaran-SemiBold"/>
            </a:endParaRPr>
          </a:p>
        </p:txBody>
      </p:sp>
      <p:sp>
        <p:nvSpPr>
          <p:cNvPr id="47" name="object 47"/>
          <p:cNvSpPr/>
          <p:nvPr/>
        </p:nvSpPr>
        <p:spPr>
          <a:xfrm>
            <a:off x="578073" y="1238992"/>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
        <p:nvSpPr>
          <p:cNvPr id="49" name="object 11">
            <a:extLst>
              <a:ext uri="{FF2B5EF4-FFF2-40B4-BE49-F238E27FC236}">
                <a16:creationId xmlns:a16="http://schemas.microsoft.com/office/drawing/2014/main" id="{3B56EA7D-08CC-4E5F-B2F0-7F9AD23B83DB}"/>
              </a:ext>
            </a:extLst>
          </p:cNvPr>
          <p:cNvSpPr txBox="1"/>
          <p:nvPr/>
        </p:nvSpPr>
        <p:spPr>
          <a:xfrm>
            <a:off x="12396260" y="6999477"/>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8</a:t>
            </a:r>
            <a:endParaRPr lang="en-US" sz="1400" spc="20" dirty="0">
              <a:solidFill>
                <a:srgbClr val="999999"/>
              </a:solidFill>
              <a:latin typeface="Catamaran"/>
              <a:cs typeface="Catamaran"/>
            </a:endParaRPr>
          </a:p>
        </p:txBody>
      </p:sp>
      <p:sp>
        <p:nvSpPr>
          <p:cNvPr id="71" name="object 72">
            <a:extLst>
              <a:ext uri="{FF2B5EF4-FFF2-40B4-BE49-F238E27FC236}">
                <a16:creationId xmlns:a16="http://schemas.microsoft.com/office/drawing/2014/main" id="{58690338-DB8A-46BD-BC8A-B589729F7C3A}"/>
              </a:ext>
            </a:extLst>
          </p:cNvPr>
          <p:cNvSpPr/>
          <p:nvPr/>
        </p:nvSpPr>
        <p:spPr>
          <a:xfrm>
            <a:off x="611239" y="258755"/>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72" name="object 73">
            <a:extLst>
              <a:ext uri="{FF2B5EF4-FFF2-40B4-BE49-F238E27FC236}">
                <a16:creationId xmlns:a16="http://schemas.microsoft.com/office/drawing/2014/main" id="{728E1E1C-D5FD-4445-90DD-D78FAB89A9CD}"/>
              </a:ext>
            </a:extLst>
          </p:cNvPr>
          <p:cNvSpPr txBox="1"/>
          <p:nvPr/>
        </p:nvSpPr>
        <p:spPr>
          <a:xfrm>
            <a:off x="707162" y="268914"/>
            <a:ext cx="108585" cy="305435"/>
          </a:xfrm>
          <a:prstGeom prst="rect">
            <a:avLst/>
          </a:prstGeom>
          <a:noFill/>
        </p:spPr>
        <p:txBody>
          <a:bodyPr vert="horz" wrap="square" lIns="0" tIns="17145" rIns="0" bIns="0" rtlCol="0">
            <a:spAutoFit/>
          </a:bodyPr>
          <a:lstStyle/>
          <a:p>
            <a:pPr marL="12700">
              <a:lnSpc>
                <a:spcPct val="100000"/>
              </a:lnSpc>
              <a:spcBef>
                <a:spcPts val="135"/>
              </a:spcBef>
            </a:pPr>
            <a:r>
              <a:rPr sz="1800" b="1" spc="30" dirty="0">
                <a:solidFill>
                  <a:srgbClr val="FFFFFF"/>
                </a:solidFill>
                <a:latin typeface="Catamaran-SemiBold"/>
                <a:cs typeface="Catamaran-SemiBold"/>
              </a:rPr>
              <a:t>1</a:t>
            </a:r>
            <a:endParaRPr sz="1800" dirty="0">
              <a:latin typeface="Catamaran-SemiBold"/>
              <a:cs typeface="Catamaran-SemiBold"/>
            </a:endParaRPr>
          </a:p>
        </p:txBody>
      </p:sp>
      <p:sp>
        <p:nvSpPr>
          <p:cNvPr id="73" name="object 25">
            <a:extLst>
              <a:ext uri="{FF2B5EF4-FFF2-40B4-BE49-F238E27FC236}">
                <a16:creationId xmlns:a16="http://schemas.microsoft.com/office/drawing/2014/main" id="{9ADB33C6-165E-4F3B-A692-CC3D42207E0D}"/>
              </a:ext>
            </a:extLst>
          </p:cNvPr>
          <p:cNvSpPr/>
          <p:nvPr/>
        </p:nvSpPr>
        <p:spPr>
          <a:xfrm>
            <a:off x="704221" y="3692510"/>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grpSp>
        <p:nvGrpSpPr>
          <p:cNvPr id="8" name="Group 7">
            <a:extLst>
              <a:ext uri="{FF2B5EF4-FFF2-40B4-BE49-F238E27FC236}">
                <a16:creationId xmlns:a16="http://schemas.microsoft.com/office/drawing/2014/main" id="{B44EB2A9-3FD3-45E4-826A-4564621A7882}"/>
              </a:ext>
            </a:extLst>
          </p:cNvPr>
          <p:cNvGrpSpPr/>
          <p:nvPr/>
        </p:nvGrpSpPr>
        <p:grpSpPr>
          <a:xfrm>
            <a:off x="4621527" y="1970182"/>
            <a:ext cx="54929" cy="3477275"/>
            <a:chOff x="4695760" y="2900140"/>
            <a:chExt cx="54929" cy="3477275"/>
          </a:xfrm>
        </p:grpSpPr>
        <p:sp>
          <p:nvSpPr>
            <p:cNvPr id="36" name="object 36"/>
            <p:cNvSpPr/>
            <p:nvPr/>
          </p:nvSpPr>
          <p:spPr>
            <a:xfrm>
              <a:off x="4696079" y="2900140"/>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38" name="object 38"/>
            <p:cNvSpPr/>
            <p:nvPr/>
          </p:nvSpPr>
          <p:spPr>
            <a:xfrm>
              <a:off x="4696079" y="3649662"/>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39" name="object 39"/>
            <p:cNvSpPr/>
            <p:nvPr/>
          </p:nvSpPr>
          <p:spPr>
            <a:xfrm>
              <a:off x="4696079" y="4352309"/>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40" name="object 40"/>
            <p:cNvSpPr/>
            <p:nvPr/>
          </p:nvSpPr>
          <p:spPr>
            <a:xfrm>
              <a:off x="4695760" y="4911921"/>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41" name="object 41"/>
            <p:cNvSpPr/>
            <p:nvPr/>
          </p:nvSpPr>
          <p:spPr>
            <a:xfrm>
              <a:off x="4695760" y="5601820"/>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sp>
          <p:nvSpPr>
            <p:cNvPr id="74" name="object 41">
              <a:extLst>
                <a:ext uri="{FF2B5EF4-FFF2-40B4-BE49-F238E27FC236}">
                  <a16:creationId xmlns:a16="http://schemas.microsoft.com/office/drawing/2014/main" id="{82991B4E-7E0C-417F-B4E5-9F1F04A4A7A2}"/>
                </a:ext>
              </a:extLst>
            </p:cNvPr>
            <p:cNvSpPr/>
            <p:nvPr/>
          </p:nvSpPr>
          <p:spPr>
            <a:xfrm>
              <a:off x="4695760" y="6322805"/>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b="1"/>
            </a:p>
          </p:txBody>
        </p:sp>
      </p:grpSp>
      <p:sp>
        <p:nvSpPr>
          <p:cNvPr id="76" name="TextBox 75">
            <a:extLst>
              <a:ext uri="{FF2B5EF4-FFF2-40B4-BE49-F238E27FC236}">
                <a16:creationId xmlns:a16="http://schemas.microsoft.com/office/drawing/2014/main" id="{6D6001C8-9ABA-4BFD-97EE-F27C29C76395}"/>
              </a:ext>
            </a:extLst>
          </p:cNvPr>
          <p:cNvSpPr txBox="1"/>
          <p:nvPr/>
        </p:nvSpPr>
        <p:spPr>
          <a:xfrm>
            <a:off x="517846" y="1294186"/>
            <a:ext cx="2942122" cy="369332"/>
          </a:xfrm>
          <a:prstGeom prst="rect">
            <a:avLst/>
          </a:prstGeom>
          <a:noFill/>
        </p:spPr>
        <p:txBody>
          <a:bodyPr wrap="square" rtlCol="0">
            <a:spAutoFit/>
          </a:bodyPr>
          <a:lstStyle/>
          <a:p>
            <a:r>
              <a:rPr lang="en-US" b="1" dirty="0">
                <a:solidFill>
                  <a:srgbClr val="002060"/>
                </a:solidFill>
              </a:rPr>
              <a:t>Double-down on dairy</a:t>
            </a:r>
            <a:endParaRPr lang="en-NZ" b="1" dirty="0">
              <a:solidFill>
                <a:srgbClr val="002060"/>
              </a:solidFill>
            </a:endParaRPr>
          </a:p>
        </p:txBody>
      </p:sp>
      <p:sp>
        <p:nvSpPr>
          <p:cNvPr id="77" name="TextBox 76">
            <a:extLst>
              <a:ext uri="{FF2B5EF4-FFF2-40B4-BE49-F238E27FC236}">
                <a16:creationId xmlns:a16="http://schemas.microsoft.com/office/drawing/2014/main" id="{E51B670B-7177-48A0-8570-7C5BD590DDCD}"/>
              </a:ext>
            </a:extLst>
          </p:cNvPr>
          <p:cNvSpPr txBox="1"/>
          <p:nvPr/>
        </p:nvSpPr>
        <p:spPr>
          <a:xfrm>
            <a:off x="4516176" y="1331416"/>
            <a:ext cx="2942122" cy="369332"/>
          </a:xfrm>
          <a:prstGeom prst="rect">
            <a:avLst/>
          </a:prstGeom>
          <a:noFill/>
        </p:spPr>
        <p:txBody>
          <a:bodyPr wrap="square" rtlCol="0">
            <a:spAutoFit/>
          </a:bodyPr>
          <a:lstStyle/>
          <a:p>
            <a:r>
              <a:rPr lang="en-US" b="1" dirty="0">
                <a:solidFill>
                  <a:srgbClr val="002060"/>
                </a:solidFill>
              </a:rPr>
              <a:t>Expand in ethanol in Brazil</a:t>
            </a:r>
            <a:endParaRPr lang="en-NZ" b="1" dirty="0">
              <a:solidFill>
                <a:srgbClr val="002060"/>
              </a:solidFill>
            </a:endParaRPr>
          </a:p>
        </p:txBody>
      </p:sp>
      <p:sp>
        <p:nvSpPr>
          <p:cNvPr id="78" name="TextBox 77">
            <a:extLst>
              <a:ext uri="{FF2B5EF4-FFF2-40B4-BE49-F238E27FC236}">
                <a16:creationId xmlns:a16="http://schemas.microsoft.com/office/drawing/2014/main" id="{C34B074C-F388-4160-A3A1-1B3DBA8706D9}"/>
              </a:ext>
            </a:extLst>
          </p:cNvPr>
          <p:cNvSpPr txBox="1"/>
          <p:nvPr/>
        </p:nvSpPr>
        <p:spPr>
          <a:xfrm>
            <a:off x="8514506" y="1332439"/>
            <a:ext cx="2942122" cy="369332"/>
          </a:xfrm>
          <a:prstGeom prst="rect">
            <a:avLst/>
          </a:prstGeom>
          <a:noFill/>
        </p:spPr>
        <p:txBody>
          <a:bodyPr wrap="square" rtlCol="0">
            <a:spAutoFit/>
          </a:bodyPr>
          <a:lstStyle/>
          <a:p>
            <a:r>
              <a:rPr lang="en-US" b="1" dirty="0">
                <a:solidFill>
                  <a:srgbClr val="002060"/>
                </a:solidFill>
              </a:rPr>
              <a:t>Explore new sectors</a:t>
            </a:r>
            <a:endParaRPr lang="en-NZ" b="1" dirty="0">
              <a:solidFill>
                <a:srgbClr val="002060"/>
              </a:solidFill>
            </a:endParaRPr>
          </a:p>
        </p:txBody>
      </p:sp>
      <p:sp>
        <p:nvSpPr>
          <p:cNvPr id="42" name="object 25">
            <a:extLst>
              <a:ext uri="{FF2B5EF4-FFF2-40B4-BE49-F238E27FC236}">
                <a16:creationId xmlns:a16="http://schemas.microsoft.com/office/drawing/2014/main" id="{6063C537-690C-4DF1-879A-22ED8D450AED}"/>
              </a:ext>
            </a:extLst>
          </p:cNvPr>
          <p:cNvSpPr/>
          <p:nvPr/>
        </p:nvSpPr>
        <p:spPr>
          <a:xfrm>
            <a:off x="704221" y="4051071"/>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grpSp>
        <p:nvGrpSpPr>
          <p:cNvPr id="43" name="Group 42">
            <a:extLst>
              <a:ext uri="{FF2B5EF4-FFF2-40B4-BE49-F238E27FC236}">
                <a16:creationId xmlns:a16="http://schemas.microsoft.com/office/drawing/2014/main" id="{1BE241AA-2972-40AD-BB00-8BC636F4BE51}"/>
              </a:ext>
            </a:extLst>
          </p:cNvPr>
          <p:cNvGrpSpPr/>
          <p:nvPr/>
        </p:nvGrpSpPr>
        <p:grpSpPr>
          <a:xfrm>
            <a:off x="8642350" y="1958550"/>
            <a:ext cx="67310" cy="3049090"/>
            <a:chOff x="4683060" y="2924626"/>
            <a:chExt cx="67310" cy="3049090"/>
          </a:xfrm>
        </p:grpSpPr>
        <p:sp>
          <p:nvSpPr>
            <p:cNvPr id="45" name="object 36">
              <a:extLst>
                <a:ext uri="{FF2B5EF4-FFF2-40B4-BE49-F238E27FC236}">
                  <a16:creationId xmlns:a16="http://schemas.microsoft.com/office/drawing/2014/main" id="{6B6459BE-4851-4CAF-BFE5-F54C67674C24}"/>
                </a:ext>
              </a:extLst>
            </p:cNvPr>
            <p:cNvSpPr/>
            <p:nvPr/>
          </p:nvSpPr>
          <p:spPr>
            <a:xfrm>
              <a:off x="4695760" y="2924626"/>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48" name="object 38">
              <a:extLst>
                <a:ext uri="{FF2B5EF4-FFF2-40B4-BE49-F238E27FC236}">
                  <a16:creationId xmlns:a16="http://schemas.microsoft.com/office/drawing/2014/main" id="{1B6D085B-CFBC-48BF-B92E-4DD0CCC758A3}"/>
                </a:ext>
              </a:extLst>
            </p:cNvPr>
            <p:cNvSpPr/>
            <p:nvPr/>
          </p:nvSpPr>
          <p:spPr>
            <a:xfrm>
              <a:off x="4683060" y="3631170"/>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50" name="object 39">
              <a:extLst>
                <a:ext uri="{FF2B5EF4-FFF2-40B4-BE49-F238E27FC236}">
                  <a16:creationId xmlns:a16="http://schemas.microsoft.com/office/drawing/2014/main" id="{BD910F5B-22A7-44F7-902F-E6F3BF945176}"/>
                </a:ext>
              </a:extLst>
            </p:cNvPr>
            <p:cNvSpPr/>
            <p:nvPr/>
          </p:nvSpPr>
          <p:spPr>
            <a:xfrm>
              <a:off x="4695760" y="4337714"/>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a:p>
          </p:txBody>
        </p:sp>
        <p:sp>
          <p:nvSpPr>
            <p:cNvPr id="51" name="object 40">
              <a:extLst>
                <a:ext uri="{FF2B5EF4-FFF2-40B4-BE49-F238E27FC236}">
                  <a16:creationId xmlns:a16="http://schemas.microsoft.com/office/drawing/2014/main" id="{A88E2A7B-CB1C-4A73-899E-606ACB0490E5}"/>
                </a:ext>
              </a:extLst>
            </p:cNvPr>
            <p:cNvSpPr/>
            <p:nvPr/>
          </p:nvSpPr>
          <p:spPr>
            <a:xfrm>
              <a:off x="4695760" y="5037995"/>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dirty="0"/>
            </a:p>
          </p:txBody>
        </p:sp>
        <p:sp>
          <p:nvSpPr>
            <p:cNvPr id="52" name="object 41">
              <a:extLst>
                <a:ext uri="{FF2B5EF4-FFF2-40B4-BE49-F238E27FC236}">
                  <a16:creationId xmlns:a16="http://schemas.microsoft.com/office/drawing/2014/main" id="{156ECCEA-22E8-414D-AB78-A06E33DBDC61}"/>
                </a:ext>
              </a:extLst>
            </p:cNvPr>
            <p:cNvSpPr/>
            <p:nvPr/>
          </p:nvSpPr>
          <p:spPr>
            <a:xfrm>
              <a:off x="4695760" y="5919106"/>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135671"/>
            </a:solidFill>
          </p:spPr>
          <p:txBody>
            <a:bodyPr wrap="square" lIns="0" tIns="0" rIns="0" bIns="0" rtlCol="0"/>
            <a:lstStyle/>
            <a:p>
              <a:endParaRPr dirty="0"/>
            </a:p>
          </p:txBody>
        </p:sp>
      </p:grpSp>
      <p:sp>
        <p:nvSpPr>
          <p:cNvPr id="54" name="object 20">
            <a:extLst>
              <a:ext uri="{FF2B5EF4-FFF2-40B4-BE49-F238E27FC236}">
                <a16:creationId xmlns:a16="http://schemas.microsoft.com/office/drawing/2014/main" id="{17647301-BEF8-4348-90C2-4FF376601DF3}"/>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44">
            <a:extLst>
              <a:ext uri="{FF2B5EF4-FFF2-40B4-BE49-F238E27FC236}">
                <a16:creationId xmlns:a16="http://schemas.microsoft.com/office/drawing/2014/main" id="{B7205711-6AA8-4242-B3A9-9A658DE52EB0}"/>
              </a:ext>
            </a:extLst>
          </p:cNvPr>
          <p:cNvSpPr txBox="1"/>
          <p:nvPr/>
        </p:nvSpPr>
        <p:spPr>
          <a:xfrm>
            <a:off x="565373" y="230627"/>
            <a:ext cx="9796145" cy="793115"/>
          </a:xfrm>
          <a:prstGeom prst="rect">
            <a:avLst/>
          </a:prstGeom>
        </p:spPr>
        <p:txBody>
          <a:bodyPr vert="horz" wrap="square" lIns="0" tIns="12700" rIns="0" bIns="0" rtlCol="0">
            <a:spAutoFit/>
          </a:bodyPr>
          <a:lstStyle/>
          <a:p>
            <a:pPr marL="12700">
              <a:lnSpc>
                <a:spcPct val="100000"/>
              </a:lnSpc>
              <a:spcBef>
                <a:spcPts val="100"/>
              </a:spcBef>
            </a:pPr>
            <a:r>
              <a:rPr lang="en-NZ" sz="2400" dirty="0">
                <a:solidFill>
                  <a:srgbClr val="1AB5E4"/>
                </a:solidFill>
                <a:latin typeface="Museo"/>
                <a:cs typeface="Museo"/>
              </a:rPr>
              <a:t>      </a:t>
            </a:r>
            <a:r>
              <a:rPr lang="en-US" sz="2400" dirty="0">
                <a:solidFill>
                  <a:srgbClr val="1AB5E4"/>
                </a:solidFill>
                <a:latin typeface="Museo"/>
                <a:cs typeface="Museo"/>
              </a:rPr>
              <a:t>Becoming a platform operator</a:t>
            </a:r>
            <a:endParaRPr sz="2400" dirty="0">
              <a:latin typeface="Museo"/>
              <a:cs typeface="Museo"/>
            </a:endParaRPr>
          </a:p>
          <a:p>
            <a:pPr marL="12700">
              <a:lnSpc>
                <a:spcPct val="100000"/>
              </a:lnSpc>
              <a:spcBef>
                <a:spcPts val="1480"/>
              </a:spcBef>
            </a:pPr>
            <a:endParaRPr sz="1400" dirty="0">
              <a:latin typeface="Catamaran-SemiBold"/>
              <a:cs typeface="Catamaran-SemiBold"/>
            </a:endParaRPr>
          </a:p>
        </p:txBody>
      </p:sp>
      <p:sp>
        <p:nvSpPr>
          <p:cNvPr id="11" name="object 72">
            <a:extLst>
              <a:ext uri="{FF2B5EF4-FFF2-40B4-BE49-F238E27FC236}">
                <a16:creationId xmlns:a16="http://schemas.microsoft.com/office/drawing/2014/main" id="{789686BE-69C6-4A26-8DB7-41097EFAA234}"/>
              </a:ext>
            </a:extLst>
          </p:cNvPr>
          <p:cNvSpPr/>
          <p:nvPr/>
        </p:nvSpPr>
        <p:spPr>
          <a:xfrm>
            <a:off x="611239" y="258755"/>
            <a:ext cx="325755" cy="325755"/>
          </a:xfrm>
          <a:custGeom>
            <a:avLst/>
            <a:gdLst/>
            <a:ahLst/>
            <a:cxnLst/>
            <a:rect l="l" t="t" r="r" b="b"/>
            <a:pathLst>
              <a:path w="325755" h="325755">
                <a:moveTo>
                  <a:pt x="162788" y="0"/>
                </a:moveTo>
                <a:lnTo>
                  <a:pt x="119513" y="5815"/>
                </a:lnTo>
                <a:lnTo>
                  <a:pt x="80627" y="22225"/>
                </a:lnTo>
                <a:lnTo>
                  <a:pt x="47680" y="47680"/>
                </a:lnTo>
                <a:lnTo>
                  <a:pt x="22225" y="80627"/>
                </a:lnTo>
                <a:lnTo>
                  <a:pt x="5815" y="119513"/>
                </a:lnTo>
                <a:lnTo>
                  <a:pt x="0" y="162788"/>
                </a:lnTo>
                <a:lnTo>
                  <a:pt x="5815" y="206063"/>
                </a:lnTo>
                <a:lnTo>
                  <a:pt x="22225" y="244950"/>
                </a:lnTo>
                <a:lnTo>
                  <a:pt x="47680" y="277896"/>
                </a:lnTo>
                <a:lnTo>
                  <a:pt x="80627" y="303351"/>
                </a:lnTo>
                <a:lnTo>
                  <a:pt x="119513" y="319762"/>
                </a:lnTo>
                <a:lnTo>
                  <a:pt x="162788" y="325577"/>
                </a:lnTo>
                <a:lnTo>
                  <a:pt x="206063" y="319762"/>
                </a:lnTo>
                <a:lnTo>
                  <a:pt x="244950" y="303351"/>
                </a:lnTo>
                <a:lnTo>
                  <a:pt x="277896" y="277896"/>
                </a:lnTo>
                <a:lnTo>
                  <a:pt x="303351" y="244950"/>
                </a:lnTo>
                <a:lnTo>
                  <a:pt x="319762" y="206063"/>
                </a:lnTo>
                <a:lnTo>
                  <a:pt x="325577" y="162788"/>
                </a:lnTo>
                <a:lnTo>
                  <a:pt x="319762" y="119513"/>
                </a:lnTo>
                <a:lnTo>
                  <a:pt x="303351" y="80627"/>
                </a:lnTo>
                <a:lnTo>
                  <a:pt x="277896" y="47680"/>
                </a:lnTo>
                <a:lnTo>
                  <a:pt x="244950" y="22225"/>
                </a:lnTo>
                <a:lnTo>
                  <a:pt x="206063" y="5815"/>
                </a:lnTo>
                <a:lnTo>
                  <a:pt x="162788" y="0"/>
                </a:ln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p>
        </p:txBody>
      </p:sp>
      <p:sp>
        <p:nvSpPr>
          <p:cNvPr id="12" name="object 73">
            <a:extLst>
              <a:ext uri="{FF2B5EF4-FFF2-40B4-BE49-F238E27FC236}">
                <a16:creationId xmlns:a16="http://schemas.microsoft.com/office/drawing/2014/main" id="{C0369205-2211-454F-922E-83B90B56C201}"/>
              </a:ext>
            </a:extLst>
          </p:cNvPr>
          <p:cNvSpPr txBox="1"/>
          <p:nvPr/>
        </p:nvSpPr>
        <p:spPr>
          <a:xfrm>
            <a:off x="707162" y="268914"/>
            <a:ext cx="108585" cy="305435"/>
          </a:xfrm>
          <a:prstGeom prst="rect">
            <a:avLst/>
          </a:prstGeom>
          <a:noFill/>
        </p:spPr>
        <p:txBody>
          <a:bodyPr vert="horz" wrap="square" lIns="0" tIns="17145" rIns="0" bIns="0" rtlCol="0">
            <a:spAutoFit/>
          </a:bodyPr>
          <a:lstStyle/>
          <a:p>
            <a:pPr marL="12700">
              <a:lnSpc>
                <a:spcPct val="100000"/>
              </a:lnSpc>
              <a:spcBef>
                <a:spcPts val="135"/>
              </a:spcBef>
            </a:pPr>
            <a:r>
              <a:rPr lang="en-US" b="1" spc="30" dirty="0">
                <a:solidFill>
                  <a:srgbClr val="FFFFFF"/>
                </a:solidFill>
                <a:latin typeface="Catamaran-SemiBold"/>
                <a:cs typeface="Catamaran-SemiBold"/>
              </a:rPr>
              <a:t>2</a:t>
            </a:r>
            <a:endParaRPr sz="1800" dirty="0">
              <a:latin typeface="Catamaran-SemiBold"/>
              <a:cs typeface="Catamaran-SemiBold"/>
            </a:endParaRPr>
          </a:p>
        </p:txBody>
      </p:sp>
      <p:sp>
        <p:nvSpPr>
          <p:cNvPr id="26" name="object 27">
            <a:extLst>
              <a:ext uri="{FF2B5EF4-FFF2-40B4-BE49-F238E27FC236}">
                <a16:creationId xmlns:a16="http://schemas.microsoft.com/office/drawing/2014/main" id="{CF600789-4744-441C-BC7A-23C48CC9D5DE}"/>
              </a:ext>
            </a:extLst>
          </p:cNvPr>
          <p:cNvSpPr/>
          <p:nvPr/>
        </p:nvSpPr>
        <p:spPr>
          <a:xfrm>
            <a:off x="8185342" y="1508896"/>
            <a:ext cx="4817457" cy="4920472"/>
          </a:xfrm>
          <a:custGeom>
            <a:avLst/>
            <a:gdLst/>
            <a:ahLst/>
            <a:cxnLst/>
            <a:rect l="l" t="t" r="r" b="b"/>
            <a:pathLst>
              <a:path w="2650490" h="4429760">
                <a:moveTo>
                  <a:pt x="2512923" y="0"/>
                </a:moveTo>
                <a:lnTo>
                  <a:pt x="137287" y="0"/>
                </a:lnTo>
                <a:lnTo>
                  <a:pt x="93894" y="6997"/>
                </a:lnTo>
                <a:lnTo>
                  <a:pt x="56208" y="26484"/>
                </a:lnTo>
                <a:lnTo>
                  <a:pt x="26489" y="56199"/>
                </a:lnTo>
                <a:lnTo>
                  <a:pt x="6999" y="93883"/>
                </a:lnTo>
                <a:lnTo>
                  <a:pt x="0" y="137274"/>
                </a:lnTo>
                <a:lnTo>
                  <a:pt x="0" y="4292117"/>
                </a:lnTo>
                <a:lnTo>
                  <a:pt x="6999" y="4335509"/>
                </a:lnTo>
                <a:lnTo>
                  <a:pt x="26489" y="4373196"/>
                </a:lnTo>
                <a:lnTo>
                  <a:pt x="56208" y="4402915"/>
                </a:lnTo>
                <a:lnTo>
                  <a:pt x="93894" y="4422405"/>
                </a:lnTo>
                <a:lnTo>
                  <a:pt x="137287" y="4429404"/>
                </a:lnTo>
                <a:lnTo>
                  <a:pt x="2512923" y="4429404"/>
                </a:lnTo>
                <a:lnTo>
                  <a:pt x="2556315" y="4422405"/>
                </a:lnTo>
                <a:lnTo>
                  <a:pt x="2594002" y="4402915"/>
                </a:lnTo>
                <a:lnTo>
                  <a:pt x="2623721" y="4373196"/>
                </a:lnTo>
                <a:lnTo>
                  <a:pt x="2643211" y="4335509"/>
                </a:lnTo>
                <a:lnTo>
                  <a:pt x="2650210" y="4292117"/>
                </a:lnTo>
                <a:lnTo>
                  <a:pt x="2650210" y="137274"/>
                </a:lnTo>
                <a:lnTo>
                  <a:pt x="2643211" y="93883"/>
                </a:lnTo>
                <a:lnTo>
                  <a:pt x="2623721" y="56199"/>
                </a:lnTo>
                <a:lnTo>
                  <a:pt x="2594002" y="26484"/>
                </a:lnTo>
                <a:lnTo>
                  <a:pt x="2556315" y="6997"/>
                </a:lnTo>
                <a:lnTo>
                  <a:pt x="2512923" y="0"/>
                </a:lnTo>
                <a:close/>
              </a:path>
            </a:pathLst>
          </a:custGeom>
          <a:solidFill>
            <a:srgbClr val="04B9D5">
              <a:alpha val="5999"/>
            </a:srgbClr>
          </a:solidFill>
        </p:spPr>
        <p:txBody>
          <a:bodyPr wrap="square" lIns="0" tIns="0" rIns="0" bIns="0" rtlCol="0"/>
          <a:lstStyle/>
          <a:p>
            <a:endParaRPr lang="en-NZ" dirty="0"/>
          </a:p>
        </p:txBody>
      </p:sp>
      <p:grpSp>
        <p:nvGrpSpPr>
          <p:cNvPr id="27" name="object 47">
            <a:extLst>
              <a:ext uri="{FF2B5EF4-FFF2-40B4-BE49-F238E27FC236}">
                <a16:creationId xmlns:a16="http://schemas.microsoft.com/office/drawing/2014/main" id="{0EFDB64B-D9FC-4D92-81BD-165B2870327A}"/>
              </a:ext>
            </a:extLst>
          </p:cNvPr>
          <p:cNvGrpSpPr/>
          <p:nvPr/>
        </p:nvGrpSpPr>
        <p:grpSpPr>
          <a:xfrm>
            <a:off x="8550541" y="2153651"/>
            <a:ext cx="202757" cy="3467468"/>
            <a:chOff x="2978139" y="1816916"/>
            <a:chExt cx="202757" cy="3467468"/>
          </a:xfrm>
        </p:grpSpPr>
        <p:pic>
          <p:nvPicPr>
            <p:cNvPr id="28" name="object 48">
              <a:extLst>
                <a:ext uri="{FF2B5EF4-FFF2-40B4-BE49-F238E27FC236}">
                  <a16:creationId xmlns:a16="http://schemas.microsoft.com/office/drawing/2014/main" id="{187E5551-7FD7-4B97-A3A2-7DF119A8820F}"/>
                </a:ext>
              </a:extLst>
            </p:cNvPr>
            <p:cNvPicPr/>
            <p:nvPr/>
          </p:nvPicPr>
          <p:blipFill>
            <a:blip r:embed="rId2" cstate="print"/>
            <a:stretch>
              <a:fillRect/>
            </a:stretch>
          </p:blipFill>
          <p:spPr>
            <a:xfrm>
              <a:off x="2982986" y="1816916"/>
              <a:ext cx="190284" cy="144030"/>
            </a:xfrm>
            <a:prstGeom prst="rect">
              <a:avLst/>
            </a:prstGeom>
          </p:spPr>
        </p:pic>
        <p:pic>
          <p:nvPicPr>
            <p:cNvPr id="29" name="object 49">
              <a:extLst>
                <a:ext uri="{FF2B5EF4-FFF2-40B4-BE49-F238E27FC236}">
                  <a16:creationId xmlns:a16="http://schemas.microsoft.com/office/drawing/2014/main" id="{FFA0C748-6889-4B72-BEA7-C6E83BD85635}"/>
                </a:ext>
              </a:extLst>
            </p:cNvPr>
            <p:cNvPicPr/>
            <p:nvPr/>
          </p:nvPicPr>
          <p:blipFill>
            <a:blip r:embed="rId2" cstate="print"/>
            <a:stretch>
              <a:fillRect/>
            </a:stretch>
          </p:blipFill>
          <p:spPr>
            <a:xfrm>
              <a:off x="2978139" y="2750635"/>
              <a:ext cx="190284" cy="144030"/>
            </a:xfrm>
            <a:prstGeom prst="rect">
              <a:avLst/>
            </a:prstGeom>
          </p:spPr>
        </p:pic>
        <p:pic>
          <p:nvPicPr>
            <p:cNvPr id="30" name="object 50">
              <a:extLst>
                <a:ext uri="{FF2B5EF4-FFF2-40B4-BE49-F238E27FC236}">
                  <a16:creationId xmlns:a16="http://schemas.microsoft.com/office/drawing/2014/main" id="{664D7D2F-5F0D-4E1C-9A67-2355A0AE10DA}"/>
                </a:ext>
              </a:extLst>
            </p:cNvPr>
            <p:cNvPicPr/>
            <p:nvPr/>
          </p:nvPicPr>
          <p:blipFill>
            <a:blip r:embed="rId3" cstate="print"/>
            <a:stretch>
              <a:fillRect/>
            </a:stretch>
          </p:blipFill>
          <p:spPr>
            <a:xfrm>
              <a:off x="2978139" y="5140354"/>
              <a:ext cx="190284" cy="144030"/>
            </a:xfrm>
            <a:prstGeom prst="rect">
              <a:avLst/>
            </a:prstGeom>
          </p:spPr>
        </p:pic>
        <p:pic>
          <p:nvPicPr>
            <p:cNvPr id="31" name="object 51">
              <a:extLst>
                <a:ext uri="{FF2B5EF4-FFF2-40B4-BE49-F238E27FC236}">
                  <a16:creationId xmlns:a16="http://schemas.microsoft.com/office/drawing/2014/main" id="{6C3B78BB-AC2B-40C1-9291-74C3799D2FA4}"/>
                </a:ext>
              </a:extLst>
            </p:cNvPr>
            <p:cNvPicPr/>
            <p:nvPr/>
          </p:nvPicPr>
          <p:blipFill>
            <a:blip r:embed="rId2" cstate="print"/>
            <a:stretch>
              <a:fillRect/>
            </a:stretch>
          </p:blipFill>
          <p:spPr>
            <a:xfrm>
              <a:off x="2990200" y="3514435"/>
              <a:ext cx="190284" cy="144030"/>
            </a:xfrm>
            <a:prstGeom prst="rect">
              <a:avLst/>
            </a:prstGeom>
          </p:spPr>
        </p:pic>
        <p:pic>
          <p:nvPicPr>
            <p:cNvPr id="32" name="object 52">
              <a:extLst>
                <a:ext uri="{FF2B5EF4-FFF2-40B4-BE49-F238E27FC236}">
                  <a16:creationId xmlns:a16="http://schemas.microsoft.com/office/drawing/2014/main" id="{28C69460-0112-40D3-9D7C-D37A14C9EA53}"/>
                </a:ext>
              </a:extLst>
            </p:cNvPr>
            <p:cNvPicPr/>
            <p:nvPr/>
          </p:nvPicPr>
          <p:blipFill>
            <a:blip r:embed="rId4" cstate="print"/>
            <a:stretch>
              <a:fillRect/>
            </a:stretch>
          </p:blipFill>
          <p:spPr>
            <a:xfrm>
              <a:off x="2990612" y="3252990"/>
              <a:ext cx="190284" cy="144030"/>
            </a:xfrm>
            <a:prstGeom prst="rect">
              <a:avLst/>
            </a:prstGeom>
          </p:spPr>
        </p:pic>
      </p:grpSp>
      <p:sp>
        <p:nvSpPr>
          <p:cNvPr id="33" name="Content Placeholder 2">
            <a:extLst>
              <a:ext uri="{FF2B5EF4-FFF2-40B4-BE49-F238E27FC236}">
                <a16:creationId xmlns:a16="http://schemas.microsoft.com/office/drawing/2014/main" id="{11B02845-52E7-46A8-B7FC-A98D8ECDA3F0}"/>
              </a:ext>
            </a:extLst>
          </p:cNvPr>
          <p:cNvSpPr txBox="1">
            <a:spLocks/>
          </p:cNvSpPr>
          <p:nvPr/>
        </p:nvSpPr>
        <p:spPr>
          <a:xfrm>
            <a:off x="11931650" y="1964772"/>
            <a:ext cx="4817457" cy="41517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gn="just">
              <a:lnSpc>
                <a:spcPct val="107200"/>
              </a:lnSpc>
              <a:spcBef>
                <a:spcPts val="100"/>
              </a:spcBef>
            </a:pPr>
            <a:r>
              <a:rPr lang="en-US" sz="1400" kern="0" spc="20" dirty="0">
                <a:solidFill>
                  <a:schemeClr val="bg1">
                    <a:lumMod val="50000"/>
                  </a:schemeClr>
                </a:solidFill>
                <a:latin typeface="Catamaran"/>
                <a:cs typeface="Catamaran"/>
              </a:rPr>
              <a:t> </a:t>
            </a:r>
          </a:p>
          <a:p>
            <a:endParaRPr lang="en-NZ" sz="1200" kern="0" dirty="0"/>
          </a:p>
        </p:txBody>
      </p:sp>
      <p:sp>
        <p:nvSpPr>
          <p:cNvPr id="34" name="Content Placeholder 2">
            <a:extLst>
              <a:ext uri="{FF2B5EF4-FFF2-40B4-BE49-F238E27FC236}">
                <a16:creationId xmlns:a16="http://schemas.microsoft.com/office/drawing/2014/main" id="{B2F93B23-DD4D-424F-84BE-15FF8E72AD23}"/>
              </a:ext>
            </a:extLst>
          </p:cNvPr>
          <p:cNvSpPr txBox="1">
            <a:spLocks/>
          </p:cNvSpPr>
          <p:nvPr/>
        </p:nvSpPr>
        <p:spPr>
          <a:xfrm>
            <a:off x="8353262" y="1657054"/>
            <a:ext cx="4234594" cy="45082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5080" algn="just">
              <a:lnSpc>
                <a:spcPct val="107200"/>
              </a:lnSpc>
              <a:spcBef>
                <a:spcPts val="100"/>
              </a:spcBef>
            </a:pPr>
            <a:r>
              <a:rPr lang="en-US" sz="1400" b="1" kern="0" spc="20" dirty="0">
                <a:solidFill>
                  <a:schemeClr val="bg1">
                    <a:lumMod val="50000"/>
                  </a:schemeClr>
                </a:solidFill>
                <a:latin typeface="Catamaran"/>
                <a:cs typeface="Catamaran"/>
              </a:rPr>
              <a:t>Benefits of Nui becoming the platform operator on our multi seller/multi buyer platforms:</a:t>
            </a:r>
            <a:endParaRPr lang="en-NZ" sz="1200" b="1" kern="0" dirty="0"/>
          </a:p>
        </p:txBody>
      </p:sp>
      <p:pic>
        <p:nvPicPr>
          <p:cNvPr id="35" name="object 50">
            <a:extLst>
              <a:ext uri="{FF2B5EF4-FFF2-40B4-BE49-F238E27FC236}">
                <a16:creationId xmlns:a16="http://schemas.microsoft.com/office/drawing/2014/main" id="{88D95BE2-8619-40EF-8F66-55C804C2D92A}"/>
              </a:ext>
            </a:extLst>
          </p:cNvPr>
          <p:cNvPicPr/>
          <p:nvPr/>
        </p:nvPicPr>
        <p:blipFill>
          <a:blip r:embed="rId3" cstate="print"/>
          <a:stretch>
            <a:fillRect/>
          </a:stretch>
        </p:blipFill>
        <p:spPr>
          <a:xfrm>
            <a:off x="8550541" y="5019795"/>
            <a:ext cx="190284" cy="144030"/>
          </a:xfrm>
          <a:prstGeom prst="rect">
            <a:avLst/>
          </a:prstGeom>
        </p:spPr>
      </p:pic>
      <p:sp>
        <p:nvSpPr>
          <p:cNvPr id="37" name="TextBox 36">
            <a:extLst>
              <a:ext uri="{FF2B5EF4-FFF2-40B4-BE49-F238E27FC236}">
                <a16:creationId xmlns:a16="http://schemas.microsoft.com/office/drawing/2014/main" id="{190DFDA5-EE97-40F7-B80C-F6E13E99BFA4}"/>
              </a:ext>
            </a:extLst>
          </p:cNvPr>
          <p:cNvSpPr txBox="1"/>
          <p:nvPr/>
        </p:nvSpPr>
        <p:spPr>
          <a:xfrm>
            <a:off x="8753298" y="2074115"/>
            <a:ext cx="3938173" cy="1004186"/>
          </a:xfrm>
          <a:prstGeom prst="rect">
            <a:avLst/>
          </a:prstGeom>
          <a:noFill/>
        </p:spPr>
        <p:txBody>
          <a:bodyPr wrap="square">
            <a:spAutoFit/>
          </a:bodyPr>
          <a:lstStyle/>
          <a:p>
            <a:pPr marL="12700" marR="5080" algn="just">
              <a:lnSpc>
                <a:spcPct val="107200"/>
              </a:lnSpc>
              <a:spcBef>
                <a:spcPts val="50"/>
              </a:spcBef>
            </a:pPr>
            <a:r>
              <a:rPr lang="en-US" sz="1400" kern="0" spc="20" dirty="0">
                <a:solidFill>
                  <a:schemeClr val="bg1">
                    <a:lumMod val="50000"/>
                  </a:schemeClr>
                </a:solidFill>
                <a:latin typeface="Catamaran"/>
                <a:cs typeface="Catamaran"/>
              </a:rPr>
              <a:t>Increased trust in the platforms as Nui is industry agnostic and does not trade on the platforms. This ultimately attracts more companies to trade on the platforms.</a:t>
            </a:r>
          </a:p>
        </p:txBody>
      </p:sp>
      <p:sp>
        <p:nvSpPr>
          <p:cNvPr id="38" name="TextBox 37">
            <a:extLst>
              <a:ext uri="{FF2B5EF4-FFF2-40B4-BE49-F238E27FC236}">
                <a16:creationId xmlns:a16="http://schemas.microsoft.com/office/drawing/2014/main" id="{FA85AEC2-7818-4B24-8929-5E338D1DA40C}"/>
              </a:ext>
            </a:extLst>
          </p:cNvPr>
          <p:cNvSpPr txBox="1"/>
          <p:nvPr/>
        </p:nvSpPr>
        <p:spPr>
          <a:xfrm>
            <a:off x="8741237" y="2774141"/>
            <a:ext cx="3729417" cy="786497"/>
          </a:xfrm>
          <a:prstGeom prst="rect">
            <a:avLst/>
          </a:prstGeom>
          <a:noFill/>
        </p:spPr>
        <p:txBody>
          <a:bodyPr wrap="square">
            <a:spAutoFit/>
          </a:bodyPr>
          <a:lstStyle/>
          <a:p>
            <a:pPr marL="12700" marR="5080" algn="just">
              <a:lnSpc>
                <a:spcPct val="107200"/>
              </a:lnSpc>
            </a:pPr>
            <a:endParaRPr lang="en-US" sz="1400" kern="0" spc="20" dirty="0">
              <a:solidFill>
                <a:schemeClr val="bg1">
                  <a:lumMod val="50000"/>
                </a:schemeClr>
              </a:solidFill>
              <a:latin typeface="Catamaran"/>
              <a:cs typeface="Catamaran"/>
            </a:endParaRPr>
          </a:p>
          <a:p>
            <a:pPr marL="12700" marR="5080" algn="just">
              <a:lnSpc>
                <a:spcPct val="107200"/>
              </a:lnSpc>
              <a:spcBef>
                <a:spcPts val="50"/>
              </a:spcBef>
            </a:pPr>
            <a:r>
              <a:rPr lang="en-US" sz="1400" kern="0" spc="20" dirty="0">
                <a:solidFill>
                  <a:schemeClr val="bg1">
                    <a:lumMod val="50000"/>
                  </a:schemeClr>
                </a:solidFill>
                <a:latin typeface="Catamaran"/>
                <a:cs typeface="Catamaran"/>
              </a:rPr>
              <a:t>Nui gains a clearer view of customer needs as we are closer to end users. </a:t>
            </a:r>
          </a:p>
        </p:txBody>
      </p:sp>
      <p:sp>
        <p:nvSpPr>
          <p:cNvPr id="39" name="TextBox 38">
            <a:extLst>
              <a:ext uri="{FF2B5EF4-FFF2-40B4-BE49-F238E27FC236}">
                <a16:creationId xmlns:a16="http://schemas.microsoft.com/office/drawing/2014/main" id="{C9D1CF41-3E30-4AD8-816F-BA86FEEECB3B}"/>
              </a:ext>
            </a:extLst>
          </p:cNvPr>
          <p:cNvSpPr txBox="1"/>
          <p:nvPr/>
        </p:nvSpPr>
        <p:spPr>
          <a:xfrm>
            <a:off x="8741237" y="3766652"/>
            <a:ext cx="3950235" cy="1234697"/>
          </a:xfrm>
          <a:prstGeom prst="rect">
            <a:avLst/>
          </a:prstGeom>
          <a:noFill/>
        </p:spPr>
        <p:txBody>
          <a:bodyPr wrap="square">
            <a:spAutoFit/>
          </a:bodyPr>
          <a:lstStyle/>
          <a:p>
            <a:pPr marL="12700" marR="5080" algn="just">
              <a:lnSpc>
                <a:spcPct val="107200"/>
              </a:lnSpc>
              <a:spcBef>
                <a:spcPts val="50"/>
              </a:spcBef>
            </a:pPr>
            <a:r>
              <a:rPr lang="en-US" sz="1400" kern="0" spc="20" dirty="0">
                <a:solidFill>
                  <a:schemeClr val="bg1">
                    <a:lumMod val="50000"/>
                  </a:schemeClr>
                </a:solidFill>
                <a:latin typeface="Catamaran"/>
                <a:cs typeface="Catamaran"/>
              </a:rPr>
              <a:t>Nui can upsell customers, starting them off on a multi seller/multi buyer platform before offering them the option to have their own single seller platform once they are familiar with the technology.</a:t>
            </a:r>
          </a:p>
        </p:txBody>
      </p:sp>
      <p:sp>
        <p:nvSpPr>
          <p:cNvPr id="40" name="TextBox 39">
            <a:extLst>
              <a:ext uri="{FF2B5EF4-FFF2-40B4-BE49-F238E27FC236}">
                <a16:creationId xmlns:a16="http://schemas.microsoft.com/office/drawing/2014/main" id="{B10800C5-FF9A-46A6-BC22-E305AEB4BBBD}"/>
              </a:ext>
            </a:extLst>
          </p:cNvPr>
          <p:cNvSpPr txBox="1"/>
          <p:nvPr/>
        </p:nvSpPr>
        <p:spPr>
          <a:xfrm>
            <a:off x="8741237" y="4933927"/>
            <a:ext cx="4078054" cy="543162"/>
          </a:xfrm>
          <a:prstGeom prst="rect">
            <a:avLst/>
          </a:prstGeom>
          <a:noFill/>
        </p:spPr>
        <p:txBody>
          <a:bodyPr wrap="square">
            <a:spAutoFit/>
          </a:bodyPr>
          <a:lstStyle/>
          <a:p>
            <a:pPr marL="12700" marR="5080" algn="just">
              <a:lnSpc>
                <a:spcPct val="107200"/>
              </a:lnSpc>
              <a:spcBef>
                <a:spcPts val="50"/>
              </a:spcBef>
            </a:pPr>
            <a:r>
              <a:rPr lang="en-US" sz="1400" kern="0" spc="20" dirty="0">
                <a:solidFill>
                  <a:schemeClr val="bg1">
                    <a:lumMod val="50000"/>
                  </a:schemeClr>
                </a:solidFill>
                <a:latin typeface="Catamaran"/>
                <a:cs typeface="Catamaran"/>
              </a:rPr>
              <a:t>The platforms can be Nui-branded, providing us with an opportunity to grow brand awareness.</a:t>
            </a:r>
          </a:p>
        </p:txBody>
      </p:sp>
      <p:sp>
        <p:nvSpPr>
          <p:cNvPr id="41" name="TextBox 40">
            <a:extLst>
              <a:ext uri="{FF2B5EF4-FFF2-40B4-BE49-F238E27FC236}">
                <a16:creationId xmlns:a16="http://schemas.microsoft.com/office/drawing/2014/main" id="{CBC3B9D2-833C-42BA-B236-DD3C4058CD36}"/>
              </a:ext>
            </a:extLst>
          </p:cNvPr>
          <p:cNvSpPr txBox="1"/>
          <p:nvPr/>
        </p:nvSpPr>
        <p:spPr>
          <a:xfrm>
            <a:off x="8741237" y="5136078"/>
            <a:ext cx="4065993" cy="1247521"/>
          </a:xfrm>
          <a:prstGeom prst="rect">
            <a:avLst/>
          </a:prstGeom>
          <a:noFill/>
        </p:spPr>
        <p:txBody>
          <a:bodyPr wrap="square">
            <a:spAutoFit/>
          </a:bodyPr>
          <a:lstStyle/>
          <a:p>
            <a:pPr marL="12700" marR="5080" algn="just">
              <a:lnSpc>
                <a:spcPct val="107200"/>
              </a:lnSpc>
              <a:spcBef>
                <a:spcPts val="50"/>
              </a:spcBef>
            </a:pPr>
            <a:endParaRPr lang="en-US" sz="1400" kern="0" spc="20" dirty="0">
              <a:solidFill>
                <a:schemeClr val="bg1">
                  <a:lumMod val="50000"/>
                </a:schemeClr>
              </a:solidFill>
              <a:latin typeface="Catamaran"/>
              <a:cs typeface="Catamaran"/>
            </a:endParaRPr>
          </a:p>
          <a:p>
            <a:pPr marL="12700" marR="5080" algn="just">
              <a:lnSpc>
                <a:spcPct val="107200"/>
              </a:lnSpc>
              <a:spcBef>
                <a:spcPts val="50"/>
              </a:spcBef>
            </a:pPr>
            <a:r>
              <a:rPr lang="en-US" sz="1400" kern="0" spc="20" dirty="0">
                <a:solidFill>
                  <a:schemeClr val="bg1">
                    <a:lumMod val="50000"/>
                  </a:schemeClr>
                </a:solidFill>
                <a:latin typeface="Catamaran"/>
                <a:cs typeface="Catamaran"/>
              </a:rPr>
              <a:t>We can increase our offering to current customers as we are able to facilitate buyers moving from one of our multi seller/multi buyer platforms to one of our single seller platforms. </a:t>
            </a:r>
          </a:p>
        </p:txBody>
      </p:sp>
      <p:sp>
        <p:nvSpPr>
          <p:cNvPr id="42" name="TextBox 41">
            <a:extLst>
              <a:ext uri="{FF2B5EF4-FFF2-40B4-BE49-F238E27FC236}">
                <a16:creationId xmlns:a16="http://schemas.microsoft.com/office/drawing/2014/main" id="{3F71EC1C-285F-4B9B-B364-F3A020218BF1}"/>
              </a:ext>
            </a:extLst>
          </p:cNvPr>
          <p:cNvSpPr txBox="1"/>
          <p:nvPr/>
        </p:nvSpPr>
        <p:spPr>
          <a:xfrm>
            <a:off x="8741237" y="3502413"/>
            <a:ext cx="9353224" cy="312650"/>
          </a:xfrm>
          <a:prstGeom prst="rect">
            <a:avLst/>
          </a:prstGeom>
          <a:noFill/>
        </p:spPr>
        <p:txBody>
          <a:bodyPr wrap="square">
            <a:spAutoFit/>
          </a:bodyPr>
          <a:lstStyle/>
          <a:p>
            <a:pPr marL="12700" marR="5080" algn="just">
              <a:lnSpc>
                <a:spcPct val="107200"/>
              </a:lnSpc>
              <a:spcBef>
                <a:spcPts val="50"/>
              </a:spcBef>
            </a:pPr>
            <a:r>
              <a:rPr lang="en-US" sz="1400" kern="0" spc="20" dirty="0">
                <a:solidFill>
                  <a:schemeClr val="bg1">
                    <a:lumMod val="50000"/>
                  </a:schemeClr>
                </a:solidFill>
                <a:latin typeface="Catamaran"/>
                <a:cs typeface="Catamaran"/>
              </a:rPr>
              <a:t>Nui receives 100% of revenue from the platforms.</a:t>
            </a:r>
          </a:p>
        </p:txBody>
      </p:sp>
      <p:sp>
        <p:nvSpPr>
          <p:cNvPr id="43" name="Content Placeholder 2">
            <a:extLst>
              <a:ext uri="{FF2B5EF4-FFF2-40B4-BE49-F238E27FC236}">
                <a16:creationId xmlns:a16="http://schemas.microsoft.com/office/drawing/2014/main" id="{70B48944-BB57-4D39-8371-FB31F782241B}"/>
              </a:ext>
            </a:extLst>
          </p:cNvPr>
          <p:cNvSpPr txBox="1">
            <a:spLocks/>
          </p:cNvSpPr>
          <p:nvPr/>
        </p:nvSpPr>
        <p:spPr>
          <a:xfrm>
            <a:off x="1283880" y="1842022"/>
            <a:ext cx="6521847" cy="293113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The dairy trader’s involvement in the ownership and operation of DAO presented Nui with a significant challenge. </a:t>
            </a: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Because the dairy trader also traded on the platform, there was a misguided perception that they were advantaged over other participants, which deterred some companies from joining the platform. </a:t>
            </a: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To combat this issue, we are in the process of completing the acquisition of DAO. </a:t>
            </a: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From 1 April, we will be the platform operator with full control over the platform. </a:t>
            </a: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We will rebrand the platform Nui Markets Europe later this year. </a:t>
            </a:r>
          </a:p>
          <a:p>
            <a:pPr marL="12700" marR="5080" algn="just">
              <a:lnSpc>
                <a:spcPct val="107200"/>
              </a:lnSpc>
              <a:spcBef>
                <a:spcPts val="100"/>
              </a:spcBef>
            </a:pPr>
            <a:endParaRPr lang="en-US" sz="1400" kern="0" spc="20" dirty="0">
              <a:solidFill>
                <a:schemeClr val="bg1">
                  <a:lumMod val="50000"/>
                </a:schemeClr>
              </a:solidFill>
              <a:latin typeface="Catamaran"/>
              <a:cs typeface="Catamaran"/>
            </a:endParaRPr>
          </a:p>
          <a:p>
            <a:pPr marL="12700" marR="5080" algn="just">
              <a:lnSpc>
                <a:spcPct val="107200"/>
              </a:lnSpc>
              <a:spcBef>
                <a:spcPts val="100"/>
              </a:spcBef>
            </a:pPr>
            <a:endParaRPr lang="en-US" sz="1400" kern="0" spc="20" dirty="0">
              <a:solidFill>
                <a:schemeClr val="bg1">
                  <a:lumMod val="50000"/>
                </a:schemeClr>
              </a:solidFill>
              <a:latin typeface="Catamaran"/>
              <a:cs typeface="Catamaran"/>
            </a:endParaRPr>
          </a:p>
          <a:p>
            <a:endParaRPr lang="en-NZ" sz="1200" kern="0" dirty="0">
              <a:solidFill>
                <a:sysClr val="windowText" lastClr="000000"/>
              </a:solidFill>
            </a:endParaRPr>
          </a:p>
        </p:txBody>
      </p:sp>
      <p:pic>
        <p:nvPicPr>
          <p:cNvPr id="44" name="Picture 43">
            <a:extLst>
              <a:ext uri="{FF2B5EF4-FFF2-40B4-BE49-F238E27FC236}">
                <a16:creationId xmlns:a16="http://schemas.microsoft.com/office/drawing/2014/main" id="{F94DC833-9346-4927-8000-4FA203997D34}"/>
              </a:ext>
            </a:extLst>
          </p:cNvPr>
          <p:cNvPicPr>
            <a:picLocks noChangeAspect="1"/>
          </p:cNvPicPr>
          <p:nvPr/>
        </p:nvPicPr>
        <p:blipFill>
          <a:blip r:embed="rId5"/>
          <a:stretch>
            <a:fillRect/>
          </a:stretch>
        </p:blipFill>
        <p:spPr>
          <a:xfrm>
            <a:off x="18147" y="1762728"/>
            <a:ext cx="1531043" cy="1544861"/>
          </a:xfrm>
          <a:prstGeom prst="rect">
            <a:avLst/>
          </a:prstGeom>
        </p:spPr>
      </p:pic>
      <p:pic>
        <p:nvPicPr>
          <p:cNvPr id="45" name="Picture 44">
            <a:extLst>
              <a:ext uri="{FF2B5EF4-FFF2-40B4-BE49-F238E27FC236}">
                <a16:creationId xmlns:a16="http://schemas.microsoft.com/office/drawing/2014/main" id="{D0E45A04-7BE8-4776-9DDA-4BC2E106F31E}"/>
              </a:ext>
            </a:extLst>
          </p:cNvPr>
          <p:cNvPicPr>
            <a:picLocks noChangeAspect="1"/>
          </p:cNvPicPr>
          <p:nvPr/>
        </p:nvPicPr>
        <p:blipFill>
          <a:blip r:embed="rId6"/>
          <a:stretch>
            <a:fillRect/>
          </a:stretch>
        </p:blipFill>
        <p:spPr>
          <a:xfrm>
            <a:off x="18147" y="4736384"/>
            <a:ext cx="1531043" cy="1544861"/>
          </a:xfrm>
          <a:prstGeom prst="rect">
            <a:avLst/>
          </a:prstGeom>
        </p:spPr>
      </p:pic>
      <p:sp>
        <p:nvSpPr>
          <p:cNvPr id="46" name="TextBox 45">
            <a:extLst>
              <a:ext uri="{FF2B5EF4-FFF2-40B4-BE49-F238E27FC236}">
                <a16:creationId xmlns:a16="http://schemas.microsoft.com/office/drawing/2014/main" id="{153F3C0D-4293-4561-A556-239634D65DD6}"/>
              </a:ext>
            </a:extLst>
          </p:cNvPr>
          <p:cNvSpPr txBox="1"/>
          <p:nvPr/>
        </p:nvSpPr>
        <p:spPr>
          <a:xfrm>
            <a:off x="1272758" y="4687702"/>
            <a:ext cx="6544092" cy="1260345"/>
          </a:xfrm>
          <a:prstGeom prst="rect">
            <a:avLst/>
          </a:prstGeom>
          <a:noFill/>
        </p:spPr>
        <p:txBody>
          <a:bodyPr wrap="square">
            <a:spAutoFit/>
          </a:bodyPr>
          <a:lstStyle/>
          <a:p>
            <a:pPr marL="12700" marR="5080" algn="just">
              <a:lnSpc>
                <a:spcPct val="107200"/>
              </a:lnSpc>
              <a:spcBef>
                <a:spcPts val="100"/>
              </a:spcBef>
            </a:pPr>
            <a:endParaRPr lang="en-US" sz="1400" kern="0" spc="20" dirty="0">
              <a:solidFill>
                <a:schemeClr val="bg1">
                  <a:lumMod val="50000"/>
                </a:schemeClr>
              </a:solidFill>
              <a:latin typeface="Catamaran"/>
              <a:cs typeface="Catamaran"/>
            </a:endParaRP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In April 2022, we will launch Nui Markets North America, our second multi seller/multi buyer platform. Nui will be the platform operator. </a:t>
            </a:r>
          </a:p>
          <a:p>
            <a:pPr marL="298450" marR="5080" indent="-285750" algn="just">
              <a:lnSpc>
                <a:spcPct val="107200"/>
              </a:lnSpc>
              <a:spcBef>
                <a:spcPts val="100"/>
              </a:spcBef>
              <a:buFont typeface="Arial" panose="020B0604020202020204" pitchFamily="34" charset="0"/>
              <a:buChar char="•"/>
            </a:pPr>
            <a:r>
              <a:rPr lang="en-US" sz="1400" kern="0" spc="20" dirty="0">
                <a:solidFill>
                  <a:schemeClr val="bg1">
                    <a:lumMod val="50000"/>
                  </a:schemeClr>
                </a:solidFill>
                <a:latin typeface="Catamaran"/>
                <a:cs typeface="Catamaran"/>
              </a:rPr>
              <a:t>This will expand Nui’s presence in the North American Dairy Market, where we already provide single seller platforms.</a:t>
            </a:r>
          </a:p>
        </p:txBody>
      </p:sp>
      <p:sp>
        <p:nvSpPr>
          <p:cNvPr id="48" name="object 3">
            <a:extLst>
              <a:ext uri="{FF2B5EF4-FFF2-40B4-BE49-F238E27FC236}">
                <a16:creationId xmlns:a16="http://schemas.microsoft.com/office/drawing/2014/main" id="{54ACD2FF-D992-47BC-BFC3-6FA363FA2A25}"/>
              </a:ext>
            </a:extLst>
          </p:cNvPr>
          <p:cNvSpPr/>
          <p:nvPr/>
        </p:nvSpPr>
        <p:spPr>
          <a:xfrm>
            <a:off x="100813" y="1729079"/>
            <a:ext cx="7780437" cy="2782033"/>
          </a:xfrm>
          <a:custGeom>
            <a:avLst/>
            <a:gdLst/>
            <a:ahLst/>
            <a:cxnLst/>
            <a:rect l="l" t="t" r="r" b="b"/>
            <a:pathLst>
              <a:path w="3888104" h="4880610">
                <a:moveTo>
                  <a:pt x="3717442" y="0"/>
                </a:moveTo>
                <a:lnTo>
                  <a:pt x="170078" y="0"/>
                </a:lnTo>
                <a:lnTo>
                  <a:pt x="124865" y="6075"/>
                </a:lnTo>
                <a:lnTo>
                  <a:pt x="84237" y="23221"/>
                </a:lnTo>
                <a:lnTo>
                  <a:pt x="49815" y="49815"/>
                </a:lnTo>
                <a:lnTo>
                  <a:pt x="23221" y="84237"/>
                </a:lnTo>
                <a:lnTo>
                  <a:pt x="6075" y="124865"/>
                </a:lnTo>
                <a:lnTo>
                  <a:pt x="0" y="170078"/>
                </a:lnTo>
                <a:lnTo>
                  <a:pt x="0" y="4710417"/>
                </a:lnTo>
                <a:lnTo>
                  <a:pt x="6075" y="4755635"/>
                </a:lnTo>
                <a:lnTo>
                  <a:pt x="23221" y="4796266"/>
                </a:lnTo>
                <a:lnTo>
                  <a:pt x="49815" y="4830691"/>
                </a:lnTo>
                <a:lnTo>
                  <a:pt x="84237" y="4857286"/>
                </a:lnTo>
                <a:lnTo>
                  <a:pt x="124865" y="4874432"/>
                </a:lnTo>
                <a:lnTo>
                  <a:pt x="170078" y="4880508"/>
                </a:lnTo>
                <a:lnTo>
                  <a:pt x="3717442" y="4880508"/>
                </a:lnTo>
                <a:lnTo>
                  <a:pt x="3762656" y="4874432"/>
                </a:lnTo>
                <a:lnTo>
                  <a:pt x="3803286" y="4857286"/>
                </a:lnTo>
                <a:lnTo>
                  <a:pt x="3837711" y="4830691"/>
                </a:lnTo>
                <a:lnTo>
                  <a:pt x="3864308" y="4796266"/>
                </a:lnTo>
                <a:lnTo>
                  <a:pt x="3881457" y="4755635"/>
                </a:lnTo>
                <a:lnTo>
                  <a:pt x="3887533" y="4710417"/>
                </a:lnTo>
                <a:lnTo>
                  <a:pt x="3887533" y="170078"/>
                </a:lnTo>
                <a:lnTo>
                  <a:pt x="3881457" y="124865"/>
                </a:lnTo>
                <a:lnTo>
                  <a:pt x="3864308" y="84237"/>
                </a:lnTo>
                <a:lnTo>
                  <a:pt x="3837711" y="49815"/>
                </a:lnTo>
                <a:lnTo>
                  <a:pt x="3803286" y="23221"/>
                </a:lnTo>
                <a:lnTo>
                  <a:pt x="3762656" y="6075"/>
                </a:lnTo>
                <a:lnTo>
                  <a:pt x="3717442" y="0"/>
                </a:lnTo>
                <a:close/>
              </a:path>
            </a:pathLst>
          </a:custGeom>
          <a:solidFill>
            <a:srgbClr val="04B9D5">
              <a:alpha val="11997"/>
            </a:srgbClr>
          </a:solidFill>
        </p:spPr>
        <p:txBody>
          <a:bodyPr wrap="square" lIns="0" tIns="0" rIns="0" bIns="0" rtlCol="0"/>
          <a:lstStyle/>
          <a:p>
            <a:endParaRPr dirty="0"/>
          </a:p>
        </p:txBody>
      </p:sp>
      <p:sp>
        <p:nvSpPr>
          <p:cNvPr id="49" name="object 4">
            <a:extLst>
              <a:ext uri="{FF2B5EF4-FFF2-40B4-BE49-F238E27FC236}">
                <a16:creationId xmlns:a16="http://schemas.microsoft.com/office/drawing/2014/main" id="{5204735E-D209-4642-8010-AC4AE04C67A1}"/>
              </a:ext>
            </a:extLst>
          </p:cNvPr>
          <p:cNvSpPr/>
          <p:nvPr/>
        </p:nvSpPr>
        <p:spPr>
          <a:xfrm>
            <a:off x="100814" y="4743110"/>
            <a:ext cx="7780437" cy="1686257"/>
          </a:xfrm>
          <a:custGeom>
            <a:avLst/>
            <a:gdLst/>
            <a:ahLst/>
            <a:cxnLst/>
            <a:rect l="l" t="t" r="r" b="b"/>
            <a:pathLst>
              <a:path w="3888104" h="4880610">
                <a:moveTo>
                  <a:pt x="3717455" y="0"/>
                </a:moveTo>
                <a:lnTo>
                  <a:pt x="170103" y="0"/>
                </a:lnTo>
                <a:lnTo>
                  <a:pt x="124880" y="6075"/>
                </a:lnTo>
                <a:lnTo>
                  <a:pt x="84245" y="23221"/>
                </a:lnTo>
                <a:lnTo>
                  <a:pt x="49818" y="49815"/>
                </a:lnTo>
                <a:lnTo>
                  <a:pt x="23222" y="84237"/>
                </a:lnTo>
                <a:lnTo>
                  <a:pt x="6075" y="124865"/>
                </a:lnTo>
                <a:lnTo>
                  <a:pt x="0" y="170078"/>
                </a:lnTo>
                <a:lnTo>
                  <a:pt x="0" y="4710417"/>
                </a:lnTo>
                <a:lnTo>
                  <a:pt x="6075" y="4755635"/>
                </a:lnTo>
                <a:lnTo>
                  <a:pt x="23222" y="4796266"/>
                </a:lnTo>
                <a:lnTo>
                  <a:pt x="49818" y="4830691"/>
                </a:lnTo>
                <a:lnTo>
                  <a:pt x="84245" y="4857286"/>
                </a:lnTo>
                <a:lnTo>
                  <a:pt x="124880" y="4874432"/>
                </a:lnTo>
                <a:lnTo>
                  <a:pt x="170103" y="4880508"/>
                </a:lnTo>
                <a:lnTo>
                  <a:pt x="3717455" y="4880508"/>
                </a:lnTo>
                <a:lnTo>
                  <a:pt x="3762668" y="4874432"/>
                </a:lnTo>
                <a:lnTo>
                  <a:pt x="3803299" y="4857286"/>
                </a:lnTo>
                <a:lnTo>
                  <a:pt x="3837724" y="4830691"/>
                </a:lnTo>
                <a:lnTo>
                  <a:pt x="3864321" y="4796266"/>
                </a:lnTo>
                <a:lnTo>
                  <a:pt x="3881469" y="4755635"/>
                </a:lnTo>
                <a:lnTo>
                  <a:pt x="3887546" y="4710417"/>
                </a:lnTo>
                <a:lnTo>
                  <a:pt x="3887546" y="170078"/>
                </a:lnTo>
                <a:lnTo>
                  <a:pt x="3881469" y="124865"/>
                </a:lnTo>
                <a:lnTo>
                  <a:pt x="3864321" y="84237"/>
                </a:lnTo>
                <a:lnTo>
                  <a:pt x="3837724" y="49815"/>
                </a:lnTo>
                <a:lnTo>
                  <a:pt x="3803299" y="23221"/>
                </a:lnTo>
                <a:lnTo>
                  <a:pt x="3762668" y="6075"/>
                </a:lnTo>
                <a:lnTo>
                  <a:pt x="3717455" y="0"/>
                </a:lnTo>
                <a:close/>
              </a:path>
            </a:pathLst>
          </a:custGeom>
          <a:solidFill>
            <a:srgbClr val="04B9D5">
              <a:alpha val="17999"/>
            </a:srgbClr>
          </a:solidFill>
        </p:spPr>
        <p:txBody>
          <a:bodyPr wrap="square" lIns="0" tIns="0" rIns="0" bIns="0" rtlCol="0"/>
          <a:lstStyle/>
          <a:p>
            <a:endParaRPr dirty="0"/>
          </a:p>
        </p:txBody>
      </p:sp>
      <p:sp>
        <p:nvSpPr>
          <p:cNvPr id="50" name="object 6">
            <a:extLst>
              <a:ext uri="{FF2B5EF4-FFF2-40B4-BE49-F238E27FC236}">
                <a16:creationId xmlns:a16="http://schemas.microsoft.com/office/drawing/2014/main" id="{B3D59471-8D1D-4103-BC04-C755ADBA0F77}"/>
              </a:ext>
            </a:extLst>
          </p:cNvPr>
          <p:cNvSpPr txBox="1"/>
          <p:nvPr/>
        </p:nvSpPr>
        <p:spPr>
          <a:xfrm>
            <a:off x="220563" y="6895724"/>
            <a:ext cx="1052195" cy="534670"/>
          </a:xfrm>
          <a:prstGeom prst="rect">
            <a:avLst/>
          </a:prstGeom>
        </p:spPr>
        <p:txBody>
          <a:bodyPr vert="horz" wrap="square" lIns="0" tIns="17780" rIns="0" bIns="0" rtlCol="0">
            <a:spAutoFit/>
          </a:bodyPr>
          <a:lstStyle/>
          <a:p>
            <a:pPr marL="12700">
              <a:lnSpc>
                <a:spcPct val="100000"/>
              </a:lnSpc>
              <a:spcBef>
                <a:spcPts val="140"/>
              </a:spcBef>
            </a:pPr>
            <a:r>
              <a:rPr sz="3300" b="1" spc="-620" dirty="0">
                <a:solidFill>
                  <a:srgbClr val="CCCCCC"/>
                </a:solidFill>
                <a:latin typeface="Arial"/>
                <a:cs typeface="Arial"/>
              </a:rPr>
              <a:t>DRAFT</a:t>
            </a:r>
            <a:endParaRPr sz="3300" dirty="0">
              <a:latin typeface="Arial"/>
              <a:cs typeface="Arial"/>
            </a:endParaRPr>
          </a:p>
        </p:txBody>
      </p:sp>
      <p:sp>
        <p:nvSpPr>
          <p:cNvPr id="51" name="object 11">
            <a:extLst>
              <a:ext uri="{FF2B5EF4-FFF2-40B4-BE49-F238E27FC236}">
                <a16:creationId xmlns:a16="http://schemas.microsoft.com/office/drawing/2014/main" id="{BDA54BCF-8BD7-4D8D-B5B3-B380788F2E21}"/>
              </a:ext>
            </a:extLst>
          </p:cNvPr>
          <p:cNvSpPr txBox="1"/>
          <p:nvPr/>
        </p:nvSpPr>
        <p:spPr>
          <a:xfrm>
            <a:off x="12396260" y="7110190"/>
            <a:ext cx="751381" cy="228268"/>
          </a:xfrm>
          <a:prstGeom prst="rect">
            <a:avLst/>
          </a:prstGeom>
        </p:spPr>
        <p:txBody>
          <a:bodyPr vert="horz" wrap="square" lIns="0" tIns="12700" rIns="0" bIns="0" rtlCol="0" anchor="t">
            <a:spAutoFit/>
          </a:bodyPr>
          <a:lstStyle/>
          <a:p>
            <a:pPr marL="12700">
              <a:spcBef>
                <a:spcPts val="100"/>
              </a:spcBef>
            </a:pPr>
            <a:r>
              <a:rPr sz="1400" spc="20" dirty="0">
                <a:solidFill>
                  <a:srgbClr val="999999"/>
                </a:solidFill>
                <a:latin typeface="Catamaran"/>
                <a:cs typeface="Catamaran"/>
              </a:rPr>
              <a:t>Page</a:t>
            </a:r>
            <a:r>
              <a:rPr lang="en-US" sz="1400" spc="-65" dirty="0">
                <a:solidFill>
                  <a:srgbClr val="999999"/>
                </a:solidFill>
                <a:latin typeface="Catamaran"/>
                <a:cs typeface="Catamaran"/>
              </a:rPr>
              <a:t> 9</a:t>
            </a:r>
            <a:endParaRPr lang="en-US" sz="1400" spc="20" dirty="0">
              <a:solidFill>
                <a:srgbClr val="999999"/>
              </a:solidFill>
              <a:latin typeface="Catamaran"/>
              <a:cs typeface="Catamaran"/>
            </a:endParaRPr>
          </a:p>
        </p:txBody>
      </p:sp>
      <p:sp>
        <p:nvSpPr>
          <p:cNvPr id="3" name="TextBox 2">
            <a:extLst>
              <a:ext uri="{FF2B5EF4-FFF2-40B4-BE49-F238E27FC236}">
                <a16:creationId xmlns:a16="http://schemas.microsoft.com/office/drawing/2014/main" id="{470F0B08-06EB-442B-953D-F7A1EFE199BF}"/>
              </a:ext>
            </a:extLst>
          </p:cNvPr>
          <p:cNvSpPr txBox="1"/>
          <p:nvPr/>
        </p:nvSpPr>
        <p:spPr>
          <a:xfrm>
            <a:off x="936994" y="644091"/>
            <a:ext cx="11341646" cy="523220"/>
          </a:xfrm>
          <a:prstGeom prst="rect">
            <a:avLst/>
          </a:prstGeom>
          <a:noFill/>
        </p:spPr>
        <p:txBody>
          <a:bodyPr wrap="square" rtlCol="0">
            <a:spAutoFit/>
          </a:bodyPr>
          <a:lstStyle/>
          <a:p>
            <a:r>
              <a:rPr lang="en-US" sz="1400" b="1" dirty="0">
                <a:latin typeface="Catamaran-SemiBold"/>
              </a:rPr>
              <a:t>Since 2018, Nui has provided the software for multi seller/multi buyer platforms. However, we are now expanding into the role of platform operator – firstly with DAO and then with Nui Markets North America. </a:t>
            </a:r>
            <a:endParaRPr lang="en-NZ" sz="1400" b="1" dirty="0">
              <a:latin typeface="Catamaran-SemiBold"/>
            </a:endParaRPr>
          </a:p>
        </p:txBody>
      </p:sp>
      <p:sp>
        <p:nvSpPr>
          <p:cNvPr id="36" name="object 47">
            <a:extLst>
              <a:ext uri="{FF2B5EF4-FFF2-40B4-BE49-F238E27FC236}">
                <a16:creationId xmlns:a16="http://schemas.microsoft.com/office/drawing/2014/main" id="{BCF38DBC-CCBD-4BAE-BB88-318BF063BB36}"/>
              </a:ext>
            </a:extLst>
          </p:cNvPr>
          <p:cNvSpPr/>
          <p:nvPr/>
        </p:nvSpPr>
        <p:spPr>
          <a:xfrm>
            <a:off x="578073" y="1238992"/>
            <a:ext cx="11863705" cy="0"/>
          </a:xfrm>
          <a:custGeom>
            <a:avLst/>
            <a:gdLst/>
            <a:ahLst/>
            <a:cxnLst/>
            <a:rect l="l" t="t" r="r" b="b"/>
            <a:pathLst>
              <a:path w="11863705">
                <a:moveTo>
                  <a:pt x="0" y="0"/>
                </a:moveTo>
                <a:lnTo>
                  <a:pt x="11863209" y="0"/>
                </a:lnTo>
              </a:path>
            </a:pathLst>
          </a:custGeom>
          <a:ln w="12700">
            <a:solidFill>
              <a:srgbClr val="CCCCCC"/>
            </a:solidFill>
          </a:ln>
        </p:spPr>
        <p:txBody>
          <a:bodyPr wrap="square" lIns="0" tIns="0" rIns="0" bIns="0" rtlCol="0"/>
          <a:lstStyle/>
          <a:p>
            <a:endParaRPr/>
          </a:p>
        </p:txBody>
      </p:sp>
    </p:spTree>
    <p:extLst>
      <p:ext uri="{BB962C8B-B14F-4D97-AF65-F5344CB8AC3E}">
        <p14:creationId xmlns:p14="http://schemas.microsoft.com/office/powerpoint/2010/main" val="2121771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C163A1DDC9B04E9A89FE51BD7895EB" ma:contentTypeVersion="8" ma:contentTypeDescription="Create a new document." ma:contentTypeScope="" ma:versionID="e4379737499b20f6678bb824172aa033">
  <xsd:schema xmlns:xsd="http://www.w3.org/2001/XMLSchema" xmlns:xs="http://www.w3.org/2001/XMLSchema" xmlns:p="http://schemas.microsoft.com/office/2006/metadata/properties" xmlns:ns3="7a117d06-51a0-43dc-bc33-7015fd6fec2f" targetNamespace="http://schemas.microsoft.com/office/2006/metadata/properties" ma:root="true" ma:fieldsID="dedfe3e457e72648d0c6b310497d2eec" ns3:_="">
    <xsd:import namespace="7a117d06-51a0-43dc-bc33-7015fd6fec2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117d06-51a0-43dc-bc33-7015fd6f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B9C59A-5995-47CF-B008-AE7CD278F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117d06-51a0-43dc-bc33-7015fd6fe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D9A07F-7576-4FD9-AC7B-FE2273DD7120}">
  <ds:schemaRefs>
    <ds:schemaRef ds:uri="http://purl.org/dc/terms/"/>
    <ds:schemaRef ds:uri="http://purl.org/dc/elements/1.1/"/>
    <ds:schemaRef ds:uri="http://purl.org/dc/dcmitype/"/>
    <ds:schemaRef ds:uri="http://schemas.microsoft.com/office/2006/documentManagement/types"/>
    <ds:schemaRef ds:uri="http://www.w3.org/XML/1998/namespace"/>
    <ds:schemaRef ds:uri="7a117d06-51a0-43dc-bc33-7015fd6fec2f"/>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202FF34-51DB-4D64-A336-C13C0A41D2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5882</TotalTime>
  <Words>3052</Words>
  <Application>Microsoft Office PowerPoint</Application>
  <PresentationFormat>Custom</PresentationFormat>
  <Paragraphs>258</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Catamaran</vt:lpstr>
      <vt:lpstr>Catamaran SemiBold</vt:lpstr>
      <vt:lpstr>Catamaran-SemiBold</vt:lpstr>
      <vt:lpstr>Museo</vt:lpstr>
      <vt:lpstr>Museo 500</vt:lpstr>
      <vt:lpstr>Office Theme</vt:lpstr>
      <vt:lpstr>PowerPoint Presentation</vt:lpstr>
      <vt:lpstr>PowerPoint Presentation</vt:lpstr>
      <vt:lpstr>PowerPoint Presentation</vt:lpstr>
      <vt:lpstr>We’ve built a fit-for-purpose platform for agricultural commodity trading which our customers and users love.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investment will enable us to achieve a projected seven-fold increase in revenue </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Isaac Mellis-Glynn</cp:lastModifiedBy>
  <cp:revision>131</cp:revision>
  <cp:lastPrinted>2022-03-03T02:44:23Z</cp:lastPrinted>
  <dcterms:created xsi:type="dcterms:W3CDTF">2022-01-19T03:50:05Z</dcterms:created>
  <dcterms:modified xsi:type="dcterms:W3CDTF">2022-03-15T02:54:44Z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2021-12-14T00:00:00Z</vt:filetime>
  </property>
  <property fmtid="{D5CDD505-2E9C-101B-9397-08002B2CF9AE}" pid="3" name="Creator">
    <vt:lpwstr>Adobe Illustrator 24.2 (Windows)</vt:lpwstr>
  </property>
  <property fmtid="{D5CDD505-2E9C-101B-9397-08002B2CF9AE}" pid="4" name="LastSaved">
    <vt:filetime>2022-01-19T00:00:00Z</vt:filetime>
  </property>
  <property fmtid="{D5CDD505-2E9C-101B-9397-08002B2CF9AE}" pid="5" name="ContentTypeId">
    <vt:lpwstr>0x0101001CC163A1DDC9B04E9A89FE51BD7895EB</vt:lpwstr>
  </property>
</Properties>
</file>