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sldIdLst>
    <p:sldId id="256" r:id="rId5"/>
    <p:sldId id="258" r:id="rId6"/>
    <p:sldId id="264" r:id="rId7"/>
    <p:sldId id="284" r:id="rId8"/>
    <p:sldId id="318" r:id="rId9"/>
    <p:sldId id="260" r:id="rId10"/>
    <p:sldId id="267" r:id="rId11"/>
    <p:sldId id="268" r:id="rId12"/>
    <p:sldId id="270" r:id="rId13"/>
    <p:sldId id="314" r:id="rId14"/>
    <p:sldId id="316" r:id="rId15"/>
    <p:sldId id="261" r:id="rId16"/>
    <p:sldId id="259" r:id="rId17"/>
    <p:sldId id="302" r:id="rId18"/>
    <p:sldId id="281" r:id="rId19"/>
  </p:sldIdLst>
  <p:sldSz cx="13195300" cy="75692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en.swinson1@gmail.com" initials="o" lastIdx="2" clrIdx="0">
    <p:extLst>
      <p:ext uri="{19B8F6BF-5375-455C-9EA6-DF929625EA0E}">
        <p15:presenceInfo xmlns:p15="http://schemas.microsoft.com/office/powerpoint/2012/main" userId="e547957e64591c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671"/>
    <a:srgbClr val="B4EAF2"/>
    <a:srgbClr val="DAF5F9"/>
    <a:srgbClr val="002060"/>
    <a:srgbClr val="A5D5E2"/>
    <a:srgbClr val="F0FBFD"/>
    <a:srgbClr val="666666"/>
    <a:srgbClr val="1F2F42"/>
    <a:srgbClr val="E6E6E6"/>
    <a:srgbClr val="A1D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9F0D3-FE09-4D83-8F78-6D916A7D263E}" v="193" dt="2022-03-24T00:41:31.60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99" autoAdjust="0"/>
    <p:restoredTop sz="95000" autoAdjust="0"/>
  </p:normalViewPr>
  <p:slideViewPr>
    <p:cSldViewPr>
      <p:cViewPr varScale="1">
        <p:scale>
          <a:sx n="84" d="100"/>
          <a:sy n="84" d="100"/>
        </p:scale>
        <p:origin x="114" y="44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30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ac Mellis-Glynn" userId="5c488137-6b80-4052-842a-b73c799749b2" providerId="ADAL" clId="{DDF9F0D3-FE09-4D83-8F78-6D916A7D263E}"/>
    <pc:docChg chg="undo custSel addSld delSld modSld">
      <pc:chgData name="Isaac Mellis-Glynn" userId="5c488137-6b80-4052-842a-b73c799749b2" providerId="ADAL" clId="{DDF9F0D3-FE09-4D83-8F78-6D916A7D263E}" dt="2022-03-24T20:17:46.117" v="8302" actId="27918"/>
      <pc:docMkLst>
        <pc:docMk/>
      </pc:docMkLst>
      <pc:sldChg chg="modSp mod">
        <pc:chgData name="Isaac Mellis-Glynn" userId="5c488137-6b80-4052-842a-b73c799749b2" providerId="ADAL" clId="{DDF9F0D3-FE09-4D83-8F78-6D916A7D263E}" dt="2022-03-21T02:54:48.390" v="3935" actId="20577"/>
        <pc:sldMkLst>
          <pc:docMk/>
          <pc:sldMk cId="0" sldId="256"/>
        </pc:sldMkLst>
        <pc:spChg chg="mod">
          <ac:chgData name="Isaac Mellis-Glynn" userId="5c488137-6b80-4052-842a-b73c799749b2" providerId="ADAL" clId="{DDF9F0D3-FE09-4D83-8F78-6D916A7D263E}" dt="2022-03-21T02:54:48.390" v="3935" actId="20577"/>
          <ac:spMkLst>
            <pc:docMk/>
            <pc:sldMk cId="0" sldId="256"/>
            <ac:spMk id="4" creationId="{00000000-0000-0000-0000-000000000000}"/>
          </ac:spMkLst>
        </pc:spChg>
      </pc:sldChg>
      <pc:sldChg chg="modSp mod">
        <pc:chgData name="Isaac Mellis-Glynn" userId="5c488137-6b80-4052-842a-b73c799749b2" providerId="ADAL" clId="{DDF9F0D3-FE09-4D83-8F78-6D916A7D263E}" dt="2022-03-24T00:11:19.648" v="7733" actId="20577"/>
        <pc:sldMkLst>
          <pc:docMk/>
          <pc:sldMk cId="0" sldId="258"/>
        </pc:sldMkLst>
        <pc:spChg chg="mod">
          <ac:chgData name="Isaac Mellis-Glynn" userId="5c488137-6b80-4052-842a-b73c799749b2" providerId="ADAL" clId="{DDF9F0D3-FE09-4D83-8F78-6D916A7D263E}" dt="2022-03-24T00:11:19.648" v="7733" actId="20577"/>
          <ac:spMkLst>
            <pc:docMk/>
            <pc:sldMk cId="0" sldId="258"/>
            <ac:spMk id="21" creationId="{00000000-0000-0000-0000-000000000000}"/>
          </ac:spMkLst>
        </pc:spChg>
        <pc:spChg chg="mod">
          <ac:chgData name="Isaac Mellis-Glynn" userId="5c488137-6b80-4052-842a-b73c799749b2" providerId="ADAL" clId="{DDF9F0D3-FE09-4D83-8F78-6D916A7D263E}" dt="2022-03-20T20:45:07.658" v="257" actId="20577"/>
          <ac:spMkLst>
            <pc:docMk/>
            <pc:sldMk cId="0" sldId="258"/>
            <ac:spMk id="22" creationId="{00000000-0000-0000-0000-000000000000}"/>
          </ac:spMkLst>
        </pc:spChg>
      </pc:sldChg>
      <pc:sldChg chg="modSp mod">
        <pc:chgData name="Isaac Mellis-Glynn" userId="5c488137-6b80-4052-842a-b73c799749b2" providerId="ADAL" clId="{DDF9F0D3-FE09-4D83-8F78-6D916A7D263E}" dt="2022-03-24T20:17:46.117" v="8302" actId="27918"/>
        <pc:sldMkLst>
          <pc:docMk/>
          <pc:sldMk cId="0" sldId="259"/>
        </pc:sldMkLst>
        <pc:spChg chg="mod">
          <ac:chgData name="Isaac Mellis-Glynn" userId="5c488137-6b80-4052-842a-b73c799749b2" providerId="ADAL" clId="{DDF9F0D3-FE09-4D83-8F78-6D916A7D263E}" dt="2022-03-21T21:12:54.962" v="6397" actId="20577"/>
          <ac:spMkLst>
            <pc:docMk/>
            <pc:sldMk cId="0" sldId="259"/>
            <ac:spMk id="53" creationId="{350D9B10-B557-4145-95FF-23637DD29A17}"/>
          </ac:spMkLst>
        </pc:spChg>
      </pc:sldChg>
      <pc:sldChg chg="modSp mod">
        <pc:chgData name="Isaac Mellis-Glynn" userId="5c488137-6b80-4052-842a-b73c799749b2" providerId="ADAL" clId="{DDF9F0D3-FE09-4D83-8F78-6D916A7D263E}" dt="2022-03-21T21:12:06.751" v="6380" actId="20577"/>
        <pc:sldMkLst>
          <pc:docMk/>
          <pc:sldMk cId="0" sldId="260"/>
        </pc:sldMkLst>
        <pc:spChg chg="mod">
          <ac:chgData name="Isaac Mellis-Glynn" userId="5c488137-6b80-4052-842a-b73c799749b2" providerId="ADAL" clId="{DDF9F0D3-FE09-4D83-8F78-6D916A7D263E}" dt="2022-03-21T21:12:06.751" v="6380" actId="20577"/>
          <ac:spMkLst>
            <pc:docMk/>
            <pc:sldMk cId="0" sldId="260"/>
            <ac:spMk id="30" creationId="{2971A003-DC1B-46EF-8400-E43A84CF0494}"/>
          </ac:spMkLst>
        </pc:spChg>
      </pc:sldChg>
      <pc:sldChg chg="addSp delSp modSp mod">
        <pc:chgData name="Isaac Mellis-Glynn" userId="5c488137-6b80-4052-842a-b73c799749b2" providerId="ADAL" clId="{DDF9F0D3-FE09-4D83-8F78-6D916A7D263E}" dt="2022-03-24T00:44:09.045" v="8292" actId="1076"/>
        <pc:sldMkLst>
          <pc:docMk/>
          <pc:sldMk cId="0" sldId="261"/>
        </pc:sldMkLst>
        <pc:spChg chg="mod">
          <ac:chgData name="Isaac Mellis-Glynn" userId="5c488137-6b80-4052-842a-b73c799749b2" providerId="ADAL" clId="{DDF9F0D3-FE09-4D83-8F78-6D916A7D263E}" dt="2022-03-24T00:43:32.743" v="8287" actId="1076"/>
          <ac:spMkLst>
            <pc:docMk/>
            <pc:sldMk cId="0" sldId="261"/>
            <ac:spMk id="2" creationId="{00000000-0000-0000-0000-000000000000}"/>
          </ac:spMkLst>
        </pc:spChg>
        <pc:spChg chg="del">
          <ac:chgData name="Isaac Mellis-Glynn" userId="5c488137-6b80-4052-842a-b73c799749b2" providerId="ADAL" clId="{DDF9F0D3-FE09-4D83-8F78-6D916A7D263E}" dt="2022-03-24T00:43:52.886" v="8289" actId="478"/>
          <ac:spMkLst>
            <pc:docMk/>
            <pc:sldMk cId="0" sldId="261"/>
            <ac:spMk id="3" creationId="{00000000-0000-0000-0000-000000000000}"/>
          </ac:spMkLst>
        </pc:spChg>
        <pc:spChg chg="mod">
          <ac:chgData name="Isaac Mellis-Glynn" userId="5c488137-6b80-4052-842a-b73c799749b2" providerId="ADAL" clId="{DDF9F0D3-FE09-4D83-8F78-6D916A7D263E}" dt="2022-03-24T00:10:17.736" v="7729" actId="6549"/>
          <ac:spMkLst>
            <pc:docMk/>
            <pc:sldMk cId="0" sldId="261"/>
            <ac:spMk id="6" creationId="{00000000-0000-0000-0000-000000000000}"/>
          </ac:spMkLst>
        </pc:spChg>
        <pc:spChg chg="add del mod">
          <ac:chgData name="Isaac Mellis-Glynn" userId="5c488137-6b80-4052-842a-b73c799749b2" providerId="ADAL" clId="{DDF9F0D3-FE09-4D83-8F78-6D916A7D263E}" dt="2022-03-24T00:36:08.072" v="8157" actId="14100"/>
          <ac:spMkLst>
            <pc:docMk/>
            <pc:sldMk cId="0" sldId="261"/>
            <ac:spMk id="7" creationId="{00000000-0000-0000-0000-000000000000}"/>
          </ac:spMkLst>
        </pc:spChg>
        <pc:spChg chg="del mod">
          <ac:chgData name="Isaac Mellis-Glynn" userId="5c488137-6b80-4052-842a-b73c799749b2" providerId="ADAL" clId="{DDF9F0D3-FE09-4D83-8F78-6D916A7D263E}" dt="2022-03-24T00:36:59.473" v="8163" actId="478"/>
          <ac:spMkLst>
            <pc:docMk/>
            <pc:sldMk cId="0" sldId="261"/>
            <ac:spMk id="8" creationId="{00000000-0000-0000-0000-000000000000}"/>
          </ac:spMkLst>
        </pc:spChg>
        <pc:spChg chg="mod">
          <ac:chgData name="Isaac Mellis-Glynn" userId="5c488137-6b80-4052-842a-b73c799749b2" providerId="ADAL" clId="{DDF9F0D3-FE09-4D83-8F78-6D916A7D263E}" dt="2022-03-24T00:43:32.743" v="8287" actId="1076"/>
          <ac:spMkLst>
            <pc:docMk/>
            <pc:sldMk cId="0" sldId="261"/>
            <ac:spMk id="9" creationId="{00000000-0000-0000-0000-000000000000}"/>
          </ac:spMkLst>
        </pc:spChg>
        <pc:spChg chg="add del mod">
          <ac:chgData name="Isaac Mellis-Glynn" userId="5c488137-6b80-4052-842a-b73c799749b2" providerId="ADAL" clId="{DDF9F0D3-FE09-4D83-8F78-6D916A7D263E}" dt="2022-03-24T00:40:00.959" v="8196"/>
          <ac:spMkLst>
            <pc:docMk/>
            <pc:sldMk cId="0" sldId="261"/>
            <ac:spMk id="17" creationId="{B4B060DC-A6A9-42F3-A082-1485D53954FD}"/>
          </ac:spMkLst>
        </pc:spChg>
        <pc:spChg chg="mod">
          <ac:chgData name="Isaac Mellis-Glynn" userId="5c488137-6b80-4052-842a-b73c799749b2" providerId="ADAL" clId="{DDF9F0D3-FE09-4D83-8F78-6D916A7D263E}" dt="2022-03-21T21:12:49.298" v="6395" actId="20577"/>
          <ac:spMkLst>
            <pc:docMk/>
            <pc:sldMk cId="0" sldId="261"/>
            <ac:spMk id="28" creationId="{274632E2-A9BE-4D19-AD64-0CD2303577B3}"/>
          </ac:spMkLst>
        </pc:spChg>
        <pc:graphicFrameChg chg="add mod modGraphic">
          <ac:chgData name="Isaac Mellis-Glynn" userId="5c488137-6b80-4052-842a-b73c799749b2" providerId="ADAL" clId="{DDF9F0D3-FE09-4D83-8F78-6D916A7D263E}" dt="2022-03-24T00:43:32.743" v="8287" actId="1076"/>
          <ac:graphicFrameMkLst>
            <pc:docMk/>
            <pc:sldMk cId="0" sldId="261"/>
            <ac:graphicFrameMk id="18" creationId="{46F1DCB1-6247-4B44-9F8B-2733FF719579}"/>
          </ac:graphicFrameMkLst>
        </pc:graphicFrameChg>
        <pc:graphicFrameChg chg="mod">
          <ac:chgData name="Isaac Mellis-Glynn" userId="5c488137-6b80-4052-842a-b73c799749b2" providerId="ADAL" clId="{DDF9F0D3-FE09-4D83-8F78-6D916A7D263E}" dt="2022-03-24T00:44:09.045" v="8292" actId="1076"/>
          <ac:graphicFrameMkLst>
            <pc:docMk/>
            <pc:sldMk cId="0" sldId="261"/>
            <ac:graphicFrameMk id="24" creationId="{F9652F15-9B92-4CA7-96EF-E4D7A3006EB7}"/>
          </ac:graphicFrameMkLst>
        </pc:graphicFrameChg>
        <pc:picChg chg="mod">
          <ac:chgData name="Isaac Mellis-Glynn" userId="5c488137-6b80-4052-842a-b73c799749b2" providerId="ADAL" clId="{DDF9F0D3-FE09-4D83-8F78-6D916A7D263E}" dt="2022-03-24T00:43:32.743" v="8287" actId="1076"/>
          <ac:picMkLst>
            <pc:docMk/>
            <pc:sldMk cId="0" sldId="261"/>
            <ac:picMk id="10" creationId="{00000000-0000-0000-0000-000000000000}"/>
          </ac:picMkLst>
        </pc:picChg>
        <pc:picChg chg="mod">
          <ac:chgData name="Isaac Mellis-Glynn" userId="5c488137-6b80-4052-842a-b73c799749b2" providerId="ADAL" clId="{DDF9F0D3-FE09-4D83-8F78-6D916A7D263E}" dt="2022-03-24T00:43:32.743" v="8287" actId="1076"/>
          <ac:picMkLst>
            <pc:docMk/>
            <pc:sldMk cId="0" sldId="261"/>
            <ac:picMk id="11" creationId="{00000000-0000-0000-0000-000000000000}"/>
          </ac:picMkLst>
        </pc:picChg>
        <pc:picChg chg="del">
          <ac:chgData name="Isaac Mellis-Glynn" userId="5c488137-6b80-4052-842a-b73c799749b2" providerId="ADAL" clId="{DDF9F0D3-FE09-4D83-8F78-6D916A7D263E}" dt="2022-03-24T00:41:05.114" v="8211" actId="478"/>
          <ac:picMkLst>
            <pc:docMk/>
            <pc:sldMk cId="0" sldId="261"/>
            <ac:picMk id="12" creationId="{00000000-0000-0000-0000-000000000000}"/>
          </ac:picMkLst>
        </pc:picChg>
        <pc:picChg chg="del mod">
          <ac:chgData name="Isaac Mellis-Glynn" userId="5c488137-6b80-4052-842a-b73c799749b2" providerId="ADAL" clId="{DDF9F0D3-FE09-4D83-8F78-6D916A7D263E}" dt="2022-03-24T00:41:05.114" v="8211" actId="478"/>
          <ac:picMkLst>
            <pc:docMk/>
            <pc:sldMk cId="0" sldId="261"/>
            <ac:picMk id="13" creationId="{00000000-0000-0000-0000-000000000000}"/>
          </ac:picMkLst>
        </pc:picChg>
        <pc:picChg chg="del mod">
          <ac:chgData name="Isaac Mellis-Glynn" userId="5c488137-6b80-4052-842a-b73c799749b2" providerId="ADAL" clId="{DDF9F0D3-FE09-4D83-8F78-6D916A7D263E}" dt="2022-03-24T00:41:05.114" v="8211" actId="478"/>
          <ac:picMkLst>
            <pc:docMk/>
            <pc:sldMk cId="0" sldId="261"/>
            <ac:picMk id="14" creationId="{00000000-0000-0000-0000-000000000000}"/>
          </ac:picMkLst>
        </pc:picChg>
        <pc:picChg chg="del mod">
          <ac:chgData name="Isaac Mellis-Glynn" userId="5c488137-6b80-4052-842a-b73c799749b2" providerId="ADAL" clId="{DDF9F0D3-FE09-4D83-8F78-6D916A7D263E}" dt="2022-03-24T00:41:05.114" v="8211" actId="478"/>
          <ac:picMkLst>
            <pc:docMk/>
            <pc:sldMk cId="0" sldId="261"/>
            <ac:picMk id="15" creationId="{00000000-0000-0000-0000-000000000000}"/>
          </ac:picMkLst>
        </pc:picChg>
        <pc:picChg chg="del mod">
          <ac:chgData name="Isaac Mellis-Glynn" userId="5c488137-6b80-4052-842a-b73c799749b2" providerId="ADAL" clId="{DDF9F0D3-FE09-4D83-8F78-6D916A7D263E}" dt="2022-03-24T00:41:05.114" v="8211" actId="478"/>
          <ac:picMkLst>
            <pc:docMk/>
            <pc:sldMk cId="0" sldId="261"/>
            <ac:picMk id="16" creationId="{00000000-0000-0000-0000-000000000000}"/>
          </ac:picMkLst>
        </pc:picChg>
        <pc:picChg chg="add mod">
          <ac:chgData name="Isaac Mellis-Glynn" userId="5c488137-6b80-4052-842a-b73c799749b2" providerId="ADAL" clId="{DDF9F0D3-FE09-4D83-8F78-6D916A7D263E}" dt="2022-03-24T00:43:32.743" v="8287" actId="1076"/>
          <ac:picMkLst>
            <pc:docMk/>
            <pc:sldMk cId="0" sldId="261"/>
            <ac:picMk id="27" creationId="{63B09646-0CF8-4C9E-B0A9-4024A38EA284}"/>
          </ac:picMkLst>
        </pc:picChg>
        <pc:picChg chg="del">
          <ac:chgData name="Isaac Mellis-Glynn" userId="5c488137-6b80-4052-842a-b73c799749b2" providerId="ADAL" clId="{DDF9F0D3-FE09-4D83-8F78-6D916A7D263E}" dt="2022-03-24T00:43:17.389" v="8286" actId="478"/>
          <ac:picMkLst>
            <pc:docMk/>
            <pc:sldMk cId="0" sldId="261"/>
            <ac:picMk id="29" creationId="{254B74BC-2651-45B4-856E-FFDC2501609B}"/>
          </ac:picMkLst>
        </pc:picChg>
        <pc:picChg chg="del">
          <ac:chgData name="Isaac Mellis-Glynn" userId="5c488137-6b80-4052-842a-b73c799749b2" providerId="ADAL" clId="{DDF9F0D3-FE09-4D83-8F78-6D916A7D263E}" dt="2022-03-24T00:43:17.389" v="8286" actId="478"/>
          <ac:picMkLst>
            <pc:docMk/>
            <pc:sldMk cId="0" sldId="261"/>
            <ac:picMk id="30" creationId="{0FE233F4-A8C1-4EA2-9164-4455D8142883}"/>
          </ac:picMkLst>
        </pc:picChg>
        <pc:picChg chg="del">
          <ac:chgData name="Isaac Mellis-Glynn" userId="5c488137-6b80-4052-842a-b73c799749b2" providerId="ADAL" clId="{DDF9F0D3-FE09-4D83-8F78-6D916A7D263E}" dt="2022-03-24T00:43:17.389" v="8286" actId="478"/>
          <ac:picMkLst>
            <pc:docMk/>
            <pc:sldMk cId="0" sldId="261"/>
            <ac:picMk id="31" creationId="{593B871B-D4C7-4D1D-B02C-FB0DE9A9FD7F}"/>
          </ac:picMkLst>
        </pc:picChg>
        <pc:picChg chg="del">
          <ac:chgData name="Isaac Mellis-Glynn" userId="5c488137-6b80-4052-842a-b73c799749b2" providerId="ADAL" clId="{DDF9F0D3-FE09-4D83-8F78-6D916A7D263E}" dt="2022-03-24T00:43:17.389" v="8286" actId="478"/>
          <ac:picMkLst>
            <pc:docMk/>
            <pc:sldMk cId="0" sldId="261"/>
            <ac:picMk id="32" creationId="{786A96D8-D7DC-453F-8B3C-7E071A62C7CB}"/>
          </ac:picMkLst>
        </pc:picChg>
        <pc:picChg chg="del">
          <ac:chgData name="Isaac Mellis-Glynn" userId="5c488137-6b80-4052-842a-b73c799749b2" providerId="ADAL" clId="{DDF9F0D3-FE09-4D83-8F78-6D916A7D263E}" dt="2022-03-24T00:43:17.389" v="8286" actId="478"/>
          <ac:picMkLst>
            <pc:docMk/>
            <pc:sldMk cId="0" sldId="261"/>
            <ac:picMk id="33" creationId="{25280ACE-30A7-41D4-970D-2042447713FF}"/>
          </ac:picMkLst>
        </pc:picChg>
        <pc:picChg chg="add mod">
          <ac:chgData name="Isaac Mellis-Glynn" userId="5c488137-6b80-4052-842a-b73c799749b2" providerId="ADAL" clId="{DDF9F0D3-FE09-4D83-8F78-6D916A7D263E}" dt="2022-03-24T00:43:32.743" v="8287" actId="1076"/>
          <ac:picMkLst>
            <pc:docMk/>
            <pc:sldMk cId="0" sldId="261"/>
            <ac:picMk id="34" creationId="{CA56ABA4-3CCB-446B-A764-2A66ED53C370}"/>
          </ac:picMkLst>
        </pc:picChg>
        <pc:picChg chg="add mod">
          <ac:chgData name="Isaac Mellis-Glynn" userId="5c488137-6b80-4052-842a-b73c799749b2" providerId="ADAL" clId="{DDF9F0D3-FE09-4D83-8F78-6D916A7D263E}" dt="2022-03-24T00:43:32.743" v="8287" actId="1076"/>
          <ac:picMkLst>
            <pc:docMk/>
            <pc:sldMk cId="0" sldId="261"/>
            <ac:picMk id="35" creationId="{CFCB36CF-9D99-4824-9DD2-1E9BEDBBFEAA}"/>
          </ac:picMkLst>
        </pc:picChg>
        <pc:picChg chg="add mod">
          <ac:chgData name="Isaac Mellis-Glynn" userId="5c488137-6b80-4052-842a-b73c799749b2" providerId="ADAL" clId="{DDF9F0D3-FE09-4D83-8F78-6D916A7D263E}" dt="2022-03-24T00:43:32.743" v="8287" actId="1076"/>
          <ac:picMkLst>
            <pc:docMk/>
            <pc:sldMk cId="0" sldId="261"/>
            <ac:picMk id="36" creationId="{FA766C7E-AA51-4BDA-AE0C-4E57EEC8FC6C}"/>
          </ac:picMkLst>
        </pc:picChg>
        <pc:picChg chg="add mod">
          <ac:chgData name="Isaac Mellis-Glynn" userId="5c488137-6b80-4052-842a-b73c799749b2" providerId="ADAL" clId="{DDF9F0D3-FE09-4D83-8F78-6D916A7D263E}" dt="2022-03-24T00:43:32.743" v="8287" actId="1076"/>
          <ac:picMkLst>
            <pc:docMk/>
            <pc:sldMk cId="0" sldId="261"/>
            <ac:picMk id="37" creationId="{30D0D5F7-551F-4D58-A8EF-F5B11719994F}"/>
          </ac:picMkLst>
        </pc:picChg>
        <pc:picChg chg="add mod">
          <ac:chgData name="Isaac Mellis-Glynn" userId="5c488137-6b80-4052-842a-b73c799749b2" providerId="ADAL" clId="{DDF9F0D3-FE09-4D83-8F78-6D916A7D263E}" dt="2022-03-24T00:43:32.743" v="8287" actId="1076"/>
          <ac:picMkLst>
            <pc:docMk/>
            <pc:sldMk cId="0" sldId="261"/>
            <ac:picMk id="38" creationId="{7829BBF6-8469-489A-9D01-D4424CD959D3}"/>
          </ac:picMkLst>
        </pc:picChg>
        <pc:picChg chg="add mod">
          <ac:chgData name="Isaac Mellis-Glynn" userId="5c488137-6b80-4052-842a-b73c799749b2" providerId="ADAL" clId="{DDF9F0D3-FE09-4D83-8F78-6D916A7D263E}" dt="2022-03-24T00:43:32.743" v="8287" actId="1076"/>
          <ac:picMkLst>
            <pc:docMk/>
            <pc:sldMk cId="0" sldId="261"/>
            <ac:picMk id="39" creationId="{2377D7E7-D8B8-49D5-B278-B6256AEBD00B}"/>
          </ac:picMkLst>
        </pc:picChg>
        <pc:picChg chg="add mod">
          <ac:chgData name="Isaac Mellis-Glynn" userId="5c488137-6b80-4052-842a-b73c799749b2" providerId="ADAL" clId="{DDF9F0D3-FE09-4D83-8F78-6D916A7D263E}" dt="2022-03-24T00:43:32.743" v="8287" actId="1076"/>
          <ac:picMkLst>
            <pc:docMk/>
            <pc:sldMk cId="0" sldId="261"/>
            <ac:picMk id="40" creationId="{662B7ECC-8A51-4208-B4C9-AA206733C4D3}"/>
          </ac:picMkLst>
        </pc:picChg>
        <pc:picChg chg="add del mod">
          <ac:chgData name="Isaac Mellis-Glynn" userId="5c488137-6b80-4052-842a-b73c799749b2" providerId="ADAL" clId="{DDF9F0D3-FE09-4D83-8F78-6D916A7D263E}" dt="2022-03-24T00:41:43.888" v="8220" actId="478"/>
          <ac:picMkLst>
            <pc:docMk/>
            <pc:sldMk cId="0" sldId="261"/>
            <ac:picMk id="41" creationId="{F683E8AD-30AF-4BF1-B54F-5802DC1F0C44}"/>
          </ac:picMkLst>
        </pc:picChg>
        <pc:picChg chg="add mod">
          <ac:chgData name="Isaac Mellis-Glynn" userId="5c488137-6b80-4052-842a-b73c799749b2" providerId="ADAL" clId="{DDF9F0D3-FE09-4D83-8F78-6D916A7D263E}" dt="2022-03-24T00:43:32.743" v="8287" actId="1076"/>
          <ac:picMkLst>
            <pc:docMk/>
            <pc:sldMk cId="0" sldId="261"/>
            <ac:picMk id="42" creationId="{CAE62420-EF4A-4677-B39F-2159770BCAE3}"/>
          </ac:picMkLst>
        </pc:picChg>
      </pc:sldChg>
      <pc:sldChg chg="modSp mod">
        <pc:chgData name="Isaac Mellis-Glynn" userId="5c488137-6b80-4052-842a-b73c799749b2" providerId="ADAL" clId="{DDF9F0D3-FE09-4D83-8F78-6D916A7D263E}" dt="2022-03-21T03:13:24.809" v="3967" actId="20577"/>
        <pc:sldMkLst>
          <pc:docMk/>
          <pc:sldMk cId="0" sldId="264"/>
        </pc:sldMkLst>
        <pc:spChg chg="mod">
          <ac:chgData name="Isaac Mellis-Glynn" userId="5c488137-6b80-4052-842a-b73c799749b2" providerId="ADAL" clId="{DDF9F0D3-FE09-4D83-8F78-6D916A7D263E}" dt="2022-03-21T03:13:24.809" v="3967" actId="20577"/>
          <ac:spMkLst>
            <pc:docMk/>
            <pc:sldMk cId="0" sldId="264"/>
            <ac:spMk id="6" creationId="{00000000-0000-0000-0000-000000000000}"/>
          </ac:spMkLst>
        </pc:spChg>
      </pc:sldChg>
      <pc:sldChg chg="addSp delSp modSp mod">
        <pc:chgData name="Isaac Mellis-Glynn" userId="5c488137-6b80-4052-842a-b73c799749b2" providerId="ADAL" clId="{DDF9F0D3-FE09-4D83-8F78-6D916A7D263E}" dt="2022-03-21T22:26:35.235" v="7150" actId="1076"/>
        <pc:sldMkLst>
          <pc:docMk/>
          <pc:sldMk cId="0" sldId="267"/>
        </pc:sldMkLst>
        <pc:spChg chg="mod">
          <ac:chgData name="Isaac Mellis-Glynn" userId="5c488137-6b80-4052-842a-b73c799749b2" providerId="ADAL" clId="{DDF9F0D3-FE09-4D83-8F78-6D916A7D263E}" dt="2022-03-21T20:50:47.529" v="5714" actId="1076"/>
          <ac:spMkLst>
            <pc:docMk/>
            <pc:sldMk cId="0" sldId="267"/>
            <ac:spMk id="2" creationId="{00000000-0000-0000-0000-000000000000}"/>
          </ac:spMkLst>
        </pc:spChg>
        <pc:spChg chg="mod">
          <ac:chgData name="Isaac Mellis-Glynn" userId="5c488137-6b80-4052-842a-b73c799749b2" providerId="ADAL" clId="{DDF9F0D3-FE09-4D83-8F78-6D916A7D263E}" dt="2022-03-21T20:54:38.319" v="5893" actId="14100"/>
          <ac:spMkLst>
            <pc:docMk/>
            <pc:sldMk cId="0" sldId="267"/>
            <ac:spMk id="3" creationId="{00000000-0000-0000-0000-000000000000}"/>
          </ac:spMkLst>
        </pc:spChg>
        <pc:spChg chg="del mod">
          <ac:chgData name="Isaac Mellis-Glynn" userId="5c488137-6b80-4052-842a-b73c799749b2" providerId="ADAL" clId="{DDF9F0D3-FE09-4D83-8F78-6D916A7D263E}" dt="2022-03-21T20:59:57.726" v="6290" actId="478"/>
          <ac:spMkLst>
            <pc:docMk/>
            <pc:sldMk cId="0" sldId="267"/>
            <ac:spMk id="4" creationId="{00000000-0000-0000-0000-000000000000}"/>
          </ac:spMkLst>
        </pc:spChg>
        <pc:spChg chg="mod">
          <ac:chgData name="Isaac Mellis-Glynn" userId="5c488137-6b80-4052-842a-b73c799749b2" providerId="ADAL" clId="{DDF9F0D3-FE09-4D83-8F78-6D916A7D263E}" dt="2022-03-21T22:26:19.389" v="7149" actId="20577"/>
          <ac:spMkLst>
            <pc:docMk/>
            <pc:sldMk cId="0" sldId="267"/>
            <ac:spMk id="5" creationId="{00000000-0000-0000-0000-000000000000}"/>
          </ac:spMkLst>
        </pc:spChg>
        <pc:spChg chg="add del mod">
          <ac:chgData name="Isaac Mellis-Glynn" userId="5c488137-6b80-4052-842a-b73c799749b2" providerId="ADAL" clId="{DDF9F0D3-FE09-4D83-8F78-6D916A7D263E}" dt="2022-03-21T20:50:05.287" v="5706" actId="478"/>
          <ac:spMkLst>
            <pc:docMk/>
            <pc:sldMk cId="0" sldId="267"/>
            <ac:spMk id="9" creationId="{969C9B2B-5E96-4C0B-8280-41FCFBB0E86B}"/>
          </ac:spMkLst>
        </pc:spChg>
        <pc:spChg chg="add mod">
          <ac:chgData name="Isaac Mellis-Glynn" userId="5c488137-6b80-4052-842a-b73c799749b2" providerId="ADAL" clId="{DDF9F0D3-FE09-4D83-8F78-6D916A7D263E}" dt="2022-03-21T21:02:57.081" v="6297" actId="1076"/>
          <ac:spMkLst>
            <pc:docMk/>
            <pc:sldMk cId="0" sldId="267"/>
            <ac:spMk id="10" creationId="{4AD4C6C8-839E-444B-80F8-705442EC92ED}"/>
          </ac:spMkLst>
        </pc:spChg>
        <pc:spChg chg="mod">
          <ac:chgData name="Isaac Mellis-Glynn" userId="5c488137-6b80-4052-842a-b73c799749b2" providerId="ADAL" clId="{DDF9F0D3-FE09-4D83-8F78-6D916A7D263E}" dt="2022-03-21T21:12:14.871" v="6382" actId="20577"/>
          <ac:spMkLst>
            <pc:docMk/>
            <pc:sldMk cId="0" sldId="267"/>
            <ac:spMk id="33" creationId="{593C3E61-06B6-43F0-A25B-290A14CBCC91}"/>
          </ac:spMkLst>
        </pc:spChg>
        <pc:spChg chg="add mod">
          <ac:chgData name="Isaac Mellis-Glynn" userId="5c488137-6b80-4052-842a-b73c799749b2" providerId="ADAL" clId="{DDF9F0D3-FE09-4D83-8F78-6D916A7D263E}" dt="2022-03-21T21:00:24.499" v="6292" actId="1076"/>
          <ac:spMkLst>
            <pc:docMk/>
            <pc:sldMk cId="0" sldId="267"/>
            <ac:spMk id="34" creationId="{EB8A844C-94D8-470C-9B4F-3E234745DD4A}"/>
          </ac:spMkLst>
        </pc:spChg>
        <pc:spChg chg="add mod">
          <ac:chgData name="Isaac Mellis-Glynn" userId="5c488137-6b80-4052-842a-b73c799749b2" providerId="ADAL" clId="{DDF9F0D3-FE09-4D83-8F78-6D916A7D263E}" dt="2022-03-21T20:58:41.249" v="6286" actId="14100"/>
          <ac:spMkLst>
            <pc:docMk/>
            <pc:sldMk cId="0" sldId="267"/>
            <ac:spMk id="41" creationId="{F7279725-CEB7-429F-AB5D-AD809366C97B}"/>
          </ac:spMkLst>
        </pc:spChg>
        <pc:spChg chg="add mod">
          <ac:chgData name="Isaac Mellis-Glynn" userId="5c488137-6b80-4052-842a-b73c799749b2" providerId="ADAL" clId="{DDF9F0D3-FE09-4D83-8F78-6D916A7D263E}" dt="2022-03-21T20:58:41.249" v="6286" actId="14100"/>
          <ac:spMkLst>
            <pc:docMk/>
            <pc:sldMk cId="0" sldId="267"/>
            <ac:spMk id="42" creationId="{3C0EE58D-750F-4E83-90CA-9B32BF7114DA}"/>
          </ac:spMkLst>
        </pc:spChg>
        <pc:spChg chg="add mod">
          <ac:chgData name="Isaac Mellis-Glynn" userId="5c488137-6b80-4052-842a-b73c799749b2" providerId="ADAL" clId="{DDF9F0D3-FE09-4D83-8F78-6D916A7D263E}" dt="2022-03-21T20:58:41.249" v="6286" actId="14100"/>
          <ac:spMkLst>
            <pc:docMk/>
            <pc:sldMk cId="0" sldId="267"/>
            <ac:spMk id="43" creationId="{BE7F3AF2-4B54-4ABF-B8FC-88CAEE260D63}"/>
          </ac:spMkLst>
        </pc:spChg>
        <pc:spChg chg="add del mod">
          <ac:chgData name="Isaac Mellis-Glynn" userId="5c488137-6b80-4052-842a-b73c799749b2" providerId="ADAL" clId="{DDF9F0D3-FE09-4D83-8F78-6D916A7D263E}" dt="2022-03-21T20:50:41.360" v="5712" actId="478"/>
          <ac:spMkLst>
            <pc:docMk/>
            <pc:sldMk cId="0" sldId="267"/>
            <ac:spMk id="44" creationId="{A466998F-0E68-4B2E-BDD1-1FC06FE45815}"/>
          </ac:spMkLst>
        </pc:spChg>
        <pc:spChg chg="add mod">
          <ac:chgData name="Isaac Mellis-Glynn" userId="5c488137-6b80-4052-842a-b73c799749b2" providerId="ADAL" clId="{DDF9F0D3-FE09-4D83-8F78-6D916A7D263E}" dt="2022-03-21T20:58:41.249" v="6286" actId="14100"/>
          <ac:spMkLst>
            <pc:docMk/>
            <pc:sldMk cId="0" sldId="267"/>
            <ac:spMk id="45" creationId="{64793C37-A9F6-45CB-9FD6-7E478C934F2D}"/>
          </ac:spMkLst>
        </pc:spChg>
        <pc:spChg chg="add del mod">
          <ac:chgData name="Isaac Mellis-Glynn" userId="5c488137-6b80-4052-842a-b73c799749b2" providerId="ADAL" clId="{DDF9F0D3-FE09-4D83-8F78-6D916A7D263E}" dt="2022-03-21T20:50:59.670" v="5723"/>
          <ac:spMkLst>
            <pc:docMk/>
            <pc:sldMk cId="0" sldId="267"/>
            <ac:spMk id="46" creationId="{731C79FE-7CB9-473F-944D-DA4D88BC45A8}"/>
          </ac:spMkLst>
        </pc:spChg>
        <pc:spChg chg="add del mod">
          <ac:chgData name="Isaac Mellis-Glynn" userId="5c488137-6b80-4052-842a-b73c799749b2" providerId="ADAL" clId="{DDF9F0D3-FE09-4D83-8F78-6D916A7D263E}" dt="2022-03-21T20:50:50.467" v="5715" actId="478"/>
          <ac:spMkLst>
            <pc:docMk/>
            <pc:sldMk cId="0" sldId="267"/>
            <ac:spMk id="47" creationId="{A2C3040C-B01B-4F3E-A90F-BB1016E1BA5B}"/>
          </ac:spMkLst>
        </pc:spChg>
        <pc:spChg chg="add mod">
          <ac:chgData name="Isaac Mellis-Glynn" userId="5c488137-6b80-4052-842a-b73c799749b2" providerId="ADAL" clId="{DDF9F0D3-FE09-4D83-8F78-6D916A7D263E}" dt="2022-03-21T20:58:41.249" v="6286" actId="14100"/>
          <ac:spMkLst>
            <pc:docMk/>
            <pc:sldMk cId="0" sldId="267"/>
            <ac:spMk id="48" creationId="{BA3BB9CC-E73C-4D6A-B2E2-75A4F855E163}"/>
          </ac:spMkLst>
        </pc:spChg>
        <pc:spChg chg="add del mod">
          <ac:chgData name="Isaac Mellis-Glynn" userId="5c488137-6b80-4052-842a-b73c799749b2" providerId="ADAL" clId="{DDF9F0D3-FE09-4D83-8F78-6D916A7D263E}" dt="2022-03-21T20:51:04.249" v="5724" actId="478"/>
          <ac:spMkLst>
            <pc:docMk/>
            <pc:sldMk cId="0" sldId="267"/>
            <ac:spMk id="49" creationId="{87F85030-8E94-4258-B7F5-F5C1A202F872}"/>
          </ac:spMkLst>
        </pc:spChg>
        <pc:spChg chg="add del mod">
          <ac:chgData name="Isaac Mellis-Glynn" userId="5c488137-6b80-4052-842a-b73c799749b2" providerId="ADAL" clId="{DDF9F0D3-FE09-4D83-8F78-6D916A7D263E}" dt="2022-03-21T20:50:59.669" v="5721" actId="478"/>
          <ac:spMkLst>
            <pc:docMk/>
            <pc:sldMk cId="0" sldId="267"/>
            <ac:spMk id="50" creationId="{CE21352D-9179-4DA8-862F-EAC141CAEA9E}"/>
          </ac:spMkLst>
        </pc:spChg>
        <pc:spChg chg="add del mod">
          <ac:chgData name="Isaac Mellis-Glynn" userId="5c488137-6b80-4052-842a-b73c799749b2" providerId="ADAL" clId="{DDF9F0D3-FE09-4D83-8F78-6D916A7D263E}" dt="2022-03-21T20:58:30.201" v="6284" actId="478"/>
          <ac:spMkLst>
            <pc:docMk/>
            <pc:sldMk cId="0" sldId="267"/>
            <ac:spMk id="51" creationId="{1FC85E3E-FB26-4C7B-B3E3-38D72BFAF827}"/>
          </ac:spMkLst>
        </pc:spChg>
        <pc:spChg chg="add del mod">
          <ac:chgData name="Isaac Mellis-Glynn" userId="5c488137-6b80-4052-842a-b73c799749b2" providerId="ADAL" clId="{DDF9F0D3-FE09-4D83-8F78-6D916A7D263E}" dt="2022-03-21T20:51:12.147" v="5727" actId="478"/>
          <ac:spMkLst>
            <pc:docMk/>
            <pc:sldMk cId="0" sldId="267"/>
            <ac:spMk id="52" creationId="{B83D7191-27B5-4219-86AC-0CB6029C4111}"/>
          </ac:spMkLst>
        </pc:spChg>
        <pc:spChg chg="add del mod">
          <ac:chgData name="Isaac Mellis-Glynn" userId="5c488137-6b80-4052-842a-b73c799749b2" providerId="ADAL" clId="{DDF9F0D3-FE09-4D83-8F78-6D916A7D263E}" dt="2022-03-21T20:51:09.207" v="5726" actId="478"/>
          <ac:spMkLst>
            <pc:docMk/>
            <pc:sldMk cId="0" sldId="267"/>
            <ac:spMk id="53" creationId="{A0932585-9A05-42F4-B625-E10673F5D96B}"/>
          </ac:spMkLst>
        </pc:spChg>
        <pc:spChg chg="add del mod">
          <ac:chgData name="Isaac Mellis-Glynn" userId="5c488137-6b80-4052-842a-b73c799749b2" providerId="ADAL" clId="{DDF9F0D3-FE09-4D83-8F78-6D916A7D263E}" dt="2022-03-21T20:51:06.607" v="5725" actId="478"/>
          <ac:spMkLst>
            <pc:docMk/>
            <pc:sldMk cId="0" sldId="267"/>
            <ac:spMk id="54" creationId="{39693E1F-3BB2-4DEE-8168-2F410800E58B}"/>
          </ac:spMkLst>
        </pc:spChg>
        <pc:spChg chg="add mod">
          <ac:chgData name="Isaac Mellis-Glynn" userId="5c488137-6b80-4052-842a-b73c799749b2" providerId="ADAL" clId="{DDF9F0D3-FE09-4D83-8F78-6D916A7D263E}" dt="2022-03-21T20:58:41.249" v="6286" actId="14100"/>
          <ac:spMkLst>
            <pc:docMk/>
            <pc:sldMk cId="0" sldId="267"/>
            <ac:spMk id="55" creationId="{22AD06F8-B925-480D-9DCD-EB1723461453}"/>
          </ac:spMkLst>
        </pc:spChg>
        <pc:spChg chg="add mod">
          <ac:chgData name="Isaac Mellis-Glynn" userId="5c488137-6b80-4052-842a-b73c799749b2" providerId="ADAL" clId="{DDF9F0D3-FE09-4D83-8F78-6D916A7D263E}" dt="2022-03-21T20:58:41.249" v="6286" actId="14100"/>
          <ac:spMkLst>
            <pc:docMk/>
            <pc:sldMk cId="0" sldId="267"/>
            <ac:spMk id="56" creationId="{31A617E9-F19F-441A-8D8D-DFB0C4597D84}"/>
          </ac:spMkLst>
        </pc:spChg>
        <pc:spChg chg="add mod">
          <ac:chgData name="Isaac Mellis-Glynn" userId="5c488137-6b80-4052-842a-b73c799749b2" providerId="ADAL" clId="{DDF9F0D3-FE09-4D83-8F78-6D916A7D263E}" dt="2022-03-21T20:58:41.249" v="6286" actId="14100"/>
          <ac:spMkLst>
            <pc:docMk/>
            <pc:sldMk cId="0" sldId="267"/>
            <ac:spMk id="57" creationId="{986ED188-A6E7-4BAA-A1F9-6155149DE3FB}"/>
          </ac:spMkLst>
        </pc:spChg>
        <pc:spChg chg="add mod">
          <ac:chgData name="Isaac Mellis-Glynn" userId="5c488137-6b80-4052-842a-b73c799749b2" providerId="ADAL" clId="{DDF9F0D3-FE09-4D83-8F78-6D916A7D263E}" dt="2022-03-21T20:58:48.601" v="6287" actId="1076"/>
          <ac:spMkLst>
            <pc:docMk/>
            <pc:sldMk cId="0" sldId="267"/>
            <ac:spMk id="58" creationId="{6F6E1BBF-5BAA-4692-BF17-DF4A7D64A2C5}"/>
          </ac:spMkLst>
        </pc:spChg>
        <pc:graphicFrameChg chg="mod modGraphic">
          <ac:chgData name="Isaac Mellis-Glynn" userId="5c488137-6b80-4052-842a-b73c799749b2" providerId="ADAL" clId="{DDF9F0D3-FE09-4D83-8F78-6D916A7D263E}" dt="2022-03-21T22:26:35.235" v="7150" actId="1076"/>
          <ac:graphicFrameMkLst>
            <pc:docMk/>
            <pc:sldMk cId="0" sldId="267"/>
            <ac:graphicFrameMk id="7" creationId="{00000000-0000-0000-0000-000000000000}"/>
          </ac:graphicFrameMkLst>
        </pc:graphicFrameChg>
        <pc:picChg chg="mod">
          <ac:chgData name="Isaac Mellis-Glynn" userId="5c488137-6b80-4052-842a-b73c799749b2" providerId="ADAL" clId="{DDF9F0D3-FE09-4D83-8F78-6D916A7D263E}" dt="2022-03-21T22:24:05.330" v="7097" actId="1076"/>
          <ac:picMkLst>
            <pc:docMk/>
            <pc:sldMk cId="0" sldId="267"/>
            <ac:picMk id="19" creationId="{00000000-0000-0000-0000-000000000000}"/>
          </ac:picMkLst>
        </pc:picChg>
        <pc:picChg chg="mod">
          <ac:chgData name="Isaac Mellis-Glynn" userId="5c488137-6b80-4052-842a-b73c799749b2" providerId="ADAL" clId="{DDF9F0D3-FE09-4D83-8F78-6D916A7D263E}" dt="2022-03-21T22:24:34.309" v="7101" actId="1076"/>
          <ac:picMkLst>
            <pc:docMk/>
            <pc:sldMk cId="0" sldId="267"/>
            <ac:picMk id="20" creationId="{00000000-0000-0000-0000-000000000000}"/>
          </ac:picMkLst>
        </pc:picChg>
      </pc:sldChg>
      <pc:sldChg chg="modSp mod">
        <pc:chgData name="Isaac Mellis-Glynn" userId="5c488137-6b80-4052-842a-b73c799749b2" providerId="ADAL" clId="{DDF9F0D3-FE09-4D83-8F78-6D916A7D263E}" dt="2022-03-21T21:12:26.029" v="6386" actId="20577"/>
        <pc:sldMkLst>
          <pc:docMk/>
          <pc:sldMk cId="0" sldId="268"/>
        </pc:sldMkLst>
        <pc:spChg chg="mod">
          <ac:chgData name="Isaac Mellis-Glynn" userId="5c488137-6b80-4052-842a-b73c799749b2" providerId="ADAL" clId="{DDF9F0D3-FE09-4D83-8F78-6D916A7D263E}" dt="2022-03-21T21:12:26.029" v="6386" actId="20577"/>
          <ac:spMkLst>
            <pc:docMk/>
            <pc:sldMk cId="0" sldId="268"/>
            <ac:spMk id="21" creationId="{7CAD3311-6C24-4017-9C3F-6AFE1A116907}"/>
          </ac:spMkLst>
        </pc:spChg>
      </pc:sldChg>
      <pc:sldChg chg="del">
        <pc:chgData name="Isaac Mellis-Glynn" userId="5c488137-6b80-4052-842a-b73c799749b2" providerId="ADAL" clId="{DDF9F0D3-FE09-4D83-8F78-6D916A7D263E}" dt="2022-03-20T22:57:40.433" v="1093" actId="47"/>
        <pc:sldMkLst>
          <pc:docMk/>
          <pc:sldMk cId="0" sldId="269"/>
        </pc:sldMkLst>
      </pc:sldChg>
      <pc:sldChg chg="addSp delSp modSp mod">
        <pc:chgData name="Isaac Mellis-Glynn" userId="5c488137-6b80-4052-842a-b73c799749b2" providerId="ADAL" clId="{DDF9F0D3-FE09-4D83-8F78-6D916A7D263E}" dt="2022-03-24T00:08:12.154" v="7595" actId="20577"/>
        <pc:sldMkLst>
          <pc:docMk/>
          <pc:sldMk cId="0" sldId="270"/>
        </pc:sldMkLst>
        <pc:spChg chg="add mod">
          <ac:chgData name="Isaac Mellis-Glynn" userId="5c488137-6b80-4052-842a-b73c799749b2" providerId="ADAL" clId="{DDF9F0D3-FE09-4D83-8F78-6D916A7D263E}" dt="2022-03-21T21:23:28.655" v="6507" actId="207"/>
          <ac:spMkLst>
            <pc:docMk/>
            <pc:sldMk cId="0" sldId="270"/>
            <ac:spMk id="5" creationId="{6B290886-D29A-4A3C-8442-51F3800E4EAE}"/>
          </ac:spMkLst>
        </pc:spChg>
        <pc:spChg chg="add del mod">
          <ac:chgData name="Isaac Mellis-Glynn" userId="5c488137-6b80-4052-842a-b73c799749b2" providerId="ADAL" clId="{DDF9F0D3-FE09-4D83-8F78-6D916A7D263E}" dt="2022-03-21T21:21:51.155" v="6503" actId="478"/>
          <ac:spMkLst>
            <pc:docMk/>
            <pc:sldMk cId="0" sldId="270"/>
            <ac:spMk id="6" creationId="{A2BD86E1-53F1-4464-82C7-8EE8F28BB996}"/>
          </ac:spMkLst>
        </pc:spChg>
        <pc:spChg chg="add del mod">
          <ac:chgData name="Isaac Mellis-Glynn" userId="5c488137-6b80-4052-842a-b73c799749b2" providerId="ADAL" clId="{DDF9F0D3-FE09-4D83-8F78-6D916A7D263E}" dt="2022-03-21T21:08:27.949" v="6322" actId="11529"/>
          <ac:spMkLst>
            <pc:docMk/>
            <pc:sldMk cId="0" sldId="270"/>
            <ac:spMk id="7" creationId="{C83DF9C2-8BCA-4DD9-B5D9-19D16ED2F926}"/>
          </ac:spMkLst>
        </pc:spChg>
        <pc:spChg chg="add del">
          <ac:chgData name="Isaac Mellis-Glynn" userId="5c488137-6b80-4052-842a-b73c799749b2" providerId="ADAL" clId="{DDF9F0D3-FE09-4D83-8F78-6D916A7D263E}" dt="2022-03-21T21:19:18.357" v="6404" actId="11529"/>
          <ac:spMkLst>
            <pc:docMk/>
            <pc:sldMk cId="0" sldId="270"/>
            <ac:spMk id="13" creationId="{064D3A4D-56FB-4401-932C-B3B476841F94}"/>
          </ac:spMkLst>
        </pc:spChg>
        <pc:spChg chg="add mod">
          <ac:chgData name="Isaac Mellis-Glynn" userId="5c488137-6b80-4052-842a-b73c799749b2" providerId="ADAL" clId="{DDF9F0D3-FE09-4D83-8F78-6D916A7D263E}" dt="2022-03-21T21:22:58.770" v="6504" actId="17032"/>
          <ac:spMkLst>
            <pc:docMk/>
            <pc:sldMk cId="0" sldId="270"/>
            <ac:spMk id="14" creationId="{6B3E6EFB-57F5-4B08-A0BE-4D1F575746F1}"/>
          </ac:spMkLst>
        </pc:spChg>
        <pc:spChg chg="mod">
          <ac:chgData name="Isaac Mellis-Glynn" userId="5c488137-6b80-4052-842a-b73c799749b2" providerId="ADAL" clId="{DDF9F0D3-FE09-4D83-8F78-6D916A7D263E}" dt="2022-03-21T22:31:09.126" v="7163" actId="20577"/>
          <ac:spMkLst>
            <pc:docMk/>
            <pc:sldMk cId="0" sldId="270"/>
            <ac:spMk id="17" creationId="{00000000-0000-0000-0000-000000000000}"/>
          </ac:spMkLst>
        </pc:spChg>
        <pc:spChg chg="mod">
          <ac:chgData name="Isaac Mellis-Glynn" userId="5c488137-6b80-4052-842a-b73c799749b2" providerId="ADAL" clId="{DDF9F0D3-FE09-4D83-8F78-6D916A7D263E}" dt="2022-03-21T22:32:39.466" v="7171" actId="20577"/>
          <ac:spMkLst>
            <pc:docMk/>
            <pc:sldMk cId="0" sldId="270"/>
            <ac:spMk id="18" creationId="{00000000-0000-0000-0000-000000000000}"/>
          </ac:spMkLst>
        </pc:spChg>
        <pc:spChg chg="mod">
          <ac:chgData name="Isaac Mellis-Glynn" userId="5c488137-6b80-4052-842a-b73c799749b2" providerId="ADAL" clId="{DDF9F0D3-FE09-4D83-8F78-6D916A7D263E}" dt="2022-03-21T22:29:13.118" v="7151" actId="20577"/>
          <ac:spMkLst>
            <pc:docMk/>
            <pc:sldMk cId="0" sldId="270"/>
            <ac:spMk id="22" creationId="{00000000-0000-0000-0000-000000000000}"/>
          </ac:spMkLst>
        </pc:spChg>
        <pc:spChg chg="mod">
          <ac:chgData name="Isaac Mellis-Glynn" userId="5c488137-6b80-4052-842a-b73c799749b2" providerId="ADAL" clId="{DDF9F0D3-FE09-4D83-8F78-6D916A7D263E}" dt="2022-03-24T00:08:07.237" v="7591" actId="20577"/>
          <ac:spMkLst>
            <pc:docMk/>
            <pc:sldMk cId="0" sldId="270"/>
            <ac:spMk id="35" creationId="{51C1D6AB-4C5C-44FE-8F5B-03AE7D81BA79}"/>
          </ac:spMkLst>
        </pc:spChg>
        <pc:spChg chg="mod">
          <ac:chgData name="Isaac Mellis-Glynn" userId="5c488137-6b80-4052-842a-b73c799749b2" providerId="ADAL" clId="{DDF9F0D3-FE09-4D83-8F78-6D916A7D263E}" dt="2022-03-24T00:08:12.154" v="7595" actId="20577"/>
          <ac:spMkLst>
            <pc:docMk/>
            <pc:sldMk cId="0" sldId="270"/>
            <ac:spMk id="46" creationId="{967359E5-D14D-4A8E-9012-10D03FF70CF1}"/>
          </ac:spMkLst>
        </pc:spChg>
        <pc:spChg chg="mod">
          <ac:chgData name="Isaac Mellis-Glynn" userId="5c488137-6b80-4052-842a-b73c799749b2" providerId="ADAL" clId="{DDF9F0D3-FE09-4D83-8F78-6D916A7D263E}" dt="2022-03-21T21:12:31.314" v="6388" actId="20577"/>
          <ac:spMkLst>
            <pc:docMk/>
            <pc:sldMk cId="0" sldId="270"/>
            <ac:spMk id="49" creationId="{3B56EA7D-08CC-4E5F-B2F0-7F9AD23B83DB}"/>
          </ac:spMkLst>
        </pc:spChg>
        <pc:spChg chg="add mod">
          <ac:chgData name="Isaac Mellis-Glynn" userId="5c488137-6b80-4052-842a-b73c799749b2" providerId="ADAL" clId="{DDF9F0D3-FE09-4D83-8F78-6D916A7D263E}" dt="2022-03-21T21:23:07.392" v="6505" actId="17032"/>
          <ac:spMkLst>
            <pc:docMk/>
            <pc:sldMk cId="0" sldId="270"/>
            <ac:spMk id="53" creationId="{17411ABF-B5A8-465D-B46A-5DB6D70F01D0}"/>
          </ac:spMkLst>
        </pc:spChg>
        <pc:spChg chg="add mod">
          <ac:chgData name="Isaac Mellis-Glynn" userId="5c488137-6b80-4052-842a-b73c799749b2" providerId="ADAL" clId="{DDF9F0D3-FE09-4D83-8F78-6D916A7D263E}" dt="2022-03-21T21:23:14.565" v="6506" actId="17032"/>
          <ac:spMkLst>
            <pc:docMk/>
            <pc:sldMk cId="0" sldId="270"/>
            <ac:spMk id="55" creationId="{6AE37E55-76FA-476B-8511-5561B67C1CB5}"/>
          </ac:spMkLst>
        </pc:spChg>
        <pc:cxnChg chg="add del mod">
          <ac:chgData name="Isaac Mellis-Glynn" userId="5c488137-6b80-4052-842a-b73c799749b2" providerId="ADAL" clId="{DDF9F0D3-FE09-4D83-8F78-6D916A7D263E}" dt="2022-03-21T21:08:59.150" v="6328" actId="11529"/>
          <ac:cxnSpMkLst>
            <pc:docMk/>
            <pc:sldMk cId="0" sldId="270"/>
            <ac:cxnSpMk id="10" creationId="{4CA56C2F-3F64-4F1F-9B79-B65A27ED6BE4}"/>
          </ac:cxnSpMkLst>
        </pc:cxnChg>
      </pc:sldChg>
      <pc:sldChg chg="addSp delSp modSp mod">
        <pc:chgData name="Isaac Mellis-Glynn" userId="5c488137-6b80-4052-842a-b73c799749b2" providerId="ADAL" clId="{DDF9F0D3-FE09-4D83-8F78-6D916A7D263E}" dt="2022-03-21T03:47:58.029" v="4957" actId="20577"/>
        <pc:sldMkLst>
          <pc:docMk/>
          <pc:sldMk cId="4292585874" sldId="284"/>
        </pc:sldMkLst>
        <pc:spChg chg="mod">
          <ac:chgData name="Isaac Mellis-Glynn" userId="5c488137-6b80-4052-842a-b73c799749b2" providerId="ADAL" clId="{DDF9F0D3-FE09-4D83-8F78-6D916A7D263E}" dt="2022-03-21T03:47:58.029" v="4957" actId="20577"/>
          <ac:spMkLst>
            <pc:docMk/>
            <pc:sldMk cId="4292585874" sldId="284"/>
            <ac:spMk id="2" creationId="{00000000-0000-0000-0000-000000000000}"/>
          </ac:spMkLst>
        </pc:spChg>
        <pc:spChg chg="add mod">
          <ac:chgData name="Isaac Mellis-Glynn" userId="5c488137-6b80-4052-842a-b73c799749b2" providerId="ADAL" clId="{DDF9F0D3-FE09-4D83-8F78-6D916A7D263E}" dt="2022-03-21T02:57:09.514" v="3937" actId="403"/>
          <ac:spMkLst>
            <pc:docMk/>
            <pc:sldMk cId="4292585874" sldId="284"/>
            <ac:spMk id="3" creationId="{8765FA70-F480-486B-B7E3-6149F6CE3559}"/>
          </ac:spMkLst>
        </pc:spChg>
        <pc:spChg chg="mod">
          <ac:chgData name="Isaac Mellis-Glynn" userId="5c488137-6b80-4052-842a-b73c799749b2" providerId="ADAL" clId="{DDF9F0D3-FE09-4D83-8F78-6D916A7D263E}" dt="2022-03-21T03:16:43.202" v="3982" actId="13926"/>
          <ac:spMkLst>
            <pc:docMk/>
            <pc:sldMk cId="4292585874" sldId="284"/>
            <ac:spMk id="4" creationId="{00000000-0000-0000-0000-000000000000}"/>
          </ac:spMkLst>
        </pc:spChg>
        <pc:spChg chg="add mod">
          <ac:chgData name="Isaac Mellis-Glynn" userId="5c488137-6b80-4052-842a-b73c799749b2" providerId="ADAL" clId="{DDF9F0D3-FE09-4D83-8F78-6D916A7D263E}" dt="2022-03-20T22:46:41.552" v="989" actId="1076"/>
          <ac:spMkLst>
            <pc:docMk/>
            <pc:sldMk cId="4292585874" sldId="284"/>
            <ac:spMk id="5" creationId="{6B46F32B-747D-43B1-824F-504A56620981}"/>
          </ac:spMkLst>
        </pc:spChg>
        <pc:spChg chg="add mod">
          <ac:chgData name="Isaac Mellis-Glynn" userId="5c488137-6b80-4052-842a-b73c799749b2" providerId="ADAL" clId="{DDF9F0D3-FE09-4D83-8F78-6D916A7D263E}" dt="2022-03-20T22:30:21.922" v="905" actId="120"/>
          <ac:spMkLst>
            <pc:docMk/>
            <pc:sldMk cId="4292585874" sldId="284"/>
            <ac:spMk id="6" creationId="{84739A13-5191-4C73-8293-57353EAD0E81}"/>
          </ac:spMkLst>
        </pc:spChg>
        <pc:spChg chg="add mod">
          <ac:chgData name="Isaac Mellis-Glynn" userId="5c488137-6b80-4052-842a-b73c799749b2" providerId="ADAL" clId="{DDF9F0D3-FE09-4D83-8F78-6D916A7D263E}" dt="2022-03-20T22:27:30.653" v="879" actId="1076"/>
          <ac:spMkLst>
            <pc:docMk/>
            <pc:sldMk cId="4292585874" sldId="284"/>
            <ac:spMk id="12" creationId="{9774461D-9B1E-46B5-8E63-31168DFD0C34}"/>
          </ac:spMkLst>
        </pc:spChg>
        <pc:spChg chg="add mod">
          <ac:chgData name="Isaac Mellis-Glynn" userId="5c488137-6b80-4052-842a-b73c799749b2" providerId="ADAL" clId="{DDF9F0D3-FE09-4D83-8F78-6D916A7D263E}" dt="2022-03-20T22:31:38.298" v="918" actId="1076"/>
          <ac:spMkLst>
            <pc:docMk/>
            <pc:sldMk cId="4292585874" sldId="284"/>
            <ac:spMk id="13" creationId="{818CB176-2D83-4E95-ACA8-C82A280671BE}"/>
          </ac:spMkLst>
        </pc:spChg>
        <pc:spChg chg="add mod">
          <ac:chgData name="Isaac Mellis-Glynn" userId="5c488137-6b80-4052-842a-b73c799749b2" providerId="ADAL" clId="{DDF9F0D3-FE09-4D83-8F78-6D916A7D263E}" dt="2022-03-20T22:36:11.544" v="954" actId="14100"/>
          <ac:spMkLst>
            <pc:docMk/>
            <pc:sldMk cId="4292585874" sldId="284"/>
            <ac:spMk id="15" creationId="{AF1FF0D0-0AC9-4E4E-9A3B-FF795E3404FA}"/>
          </ac:spMkLst>
        </pc:spChg>
        <pc:spChg chg="add mod">
          <ac:chgData name="Isaac Mellis-Glynn" userId="5c488137-6b80-4052-842a-b73c799749b2" providerId="ADAL" clId="{DDF9F0D3-FE09-4D83-8F78-6D916A7D263E}" dt="2022-03-20T22:36:15.916" v="955" actId="14100"/>
          <ac:spMkLst>
            <pc:docMk/>
            <pc:sldMk cId="4292585874" sldId="284"/>
            <ac:spMk id="16" creationId="{6DC2D039-1114-49CC-BC14-4A760BF217BF}"/>
          </ac:spMkLst>
        </pc:spChg>
        <pc:spChg chg="add mod">
          <ac:chgData name="Isaac Mellis-Glynn" userId="5c488137-6b80-4052-842a-b73c799749b2" providerId="ADAL" clId="{DDF9F0D3-FE09-4D83-8F78-6D916A7D263E}" dt="2022-03-20T22:38:17.437" v="979" actId="1076"/>
          <ac:spMkLst>
            <pc:docMk/>
            <pc:sldMk cId="4292585874" sldId="284"/>
            <ac:spMk id="18" creationId="{21AB4F9C-2AEC-4EF8-811A-E9B8BEFAF695}"/>
          </ac:spMkLst>
        </pc:spChg>
        <pc:spChg chg="add mod">
          <ac:chgData name="Isaac Mellis-Glynn" userId="5c488137-6b80-4052-842a-b73c799749b2" providerId="ADAL" clId="{DDF9F0D3-FE09-4D83-8F78-6D916A7D263E}" dt="2022-03-21T03:18:44.063" v="4003" actId="20577"/>
          <ac:spMkLst>
            <pc:docMk/>
            <pc:sldMk cId="4292585874" sldId="284"/>
            <ac:spMk id="19" creationId="{A875F623-CD8B-481D-A017-50E5C4655B5F}"/>
          </ac:spMkLst>
        </pc:spChg>
        <pc:spChg chg="add del mod">
          <ac:chgData name="Isaac Mellis-Glynn" userId="5c488137-6b80-4052-842a-b73c799749b2" providerId="ADAL" clId="{DDF9F0D3-FE09-4D83-8F78-6D916A7D263E}" dt="2022-03-20T21:59:17.208" v="484"/>
          <ac:spMkLst>
            <pc:docMk/>
            <pc:sldMk cId="4292585874" sldId="284"/>
            <ac:spMk id="20" creationId="{8A8F9133-4457-4DB8-8E59-787790E4664D}"/>
          </ac:spMkLst>
        </pc:spChg>
        <pc:spChg chg="add mod">
          <ac:chgData name="Isaac Mellis-Glynn" userId="5c488137-6b80-4052-842a-b73c799749b2" providerId="ADAL" clId="{DDF9F0D3-FE09-4D83-8F78-6D916A7D263E}" dt="2022-03-21T03:18:53.597" v="4014" actId="20577"/>
          <ac:spMkLst>
            <pc:docMk/>
            <pc:sldMk cId="4292585874" sldId="284"/>
            <ac:spMk id="21" creationId="{80DFEEB5-2690-4A54-8F91-43C627603E23}"/>
          </ac:spMkLst>
        </pc:spChg>
        <pc:spChg chg="add mod">
          <ac:chgData name="Isaac Mellis-Glynn" userId="5c488137-6b80-4052-842a-b73c799749b2" providerId="ADAL" clId="{DDF9F0D3-FE09-4D83-8F78-6D916A7D263E}" dt="2022-03-20T22:31:47.843" v="919" actId="1076"/>
          <ac:spMkLst>
            <pc:docMk/>
            <pc:sldMk cId="4292585874" sldId="284"/>
            <ac:spMk id="23" creationId="{FDD2E8E9-D39B-4408-9224-7780106ACE4D}"/>
          </ac:spMkLst>
        </pc:spChg>
        <pc:spChg chg="add mod">
          <ac:chgData name="Isaac Mellis-Glynn" userId="5c488137-6b80-4052-842a-b73c799749b2" providerId="ADAL" clId="{DDF9F0D3-FE09-4D83-8F78-6D916A7D263E}" dt="2022-03-20T22:34:02.033" v="935" actId="1076"/>
          <ac:spMkLst>
            <pc:docMk/>
            <pc:sldMk cId="4292585874" sldId="284"/>
            <ac:spMk id="25" creationId="{51906F7E-1DDE-4BE1-B238-FA8B01CB01CA}"/>
          </ac:spMkLst>
        </pc:spChg>
        <pc:spChg chg="add mod">
          <ac:chgData name="Isaac Mellis-Glynn" userId="5c488137-6b80-4052-842a-b73c799749b2" providerId="ADAL" clId="{DDF9F0D3-FE09-4D83-8F78-6D916A7D263E}" dt="2022-03-20T22:36:22.072" v="956" actId="1076"/>
          <ac:spMkLst>
            <pc:docMk/>
            <pc:sldMk cId="4292585874" sldId="284"/>
            <ac:spMk id="27" creationId="{580A257F-0AF3-44C4-9312-0F83967A7679}"/>
          </ac:spMkLst>
        </pc:spChg>
        <pc:spChg chg="add mod ord">
          <ac:chgData name="Isaac Mellis-Glynn" userId="5c488137-6b80-4052-842a-b73c799749b2" providerId="ADAL" clId="{DDF9F0D3-FE09-4D83-8F78-6D916A7D263E}" dt="2022-03-20T22:28:40.113" v="896" actId="207"/>
          <ac:spMkLst>
            <pc:docMk/>
            <pc:sldMk cId="4292585874" sldId="284"/>
            <ac:spMk id="36" creationId="{19B649A6-5FEC-47CB-851A-13833D570FA9}"/>
          </ac:spMkLst>
        </pc:spChg>
        <pc:spChg chg="add mod ord">
          <ac:chgData name="Isaac Mellis-Glynn" userId="5c488137-6b80-4052-842a-b73c799749b2" providerId="ADAL" clId="{DDF9F0D3-FE09-4D83-8F78-6D916A7D263E}" dt="2022-03-20T22:33:03.814" v="927" actId="1076"/>
          <ac:spMkLst>
            <pc:docMk/>
            <pc:sldMk cId="4292585874" sldId="284"/>
            <ac:spMk id="38" creationId="{6E304272-2CB5-4FAB-8978-D020A5ADB7B5}"/>
          </ac:spMkLst>
        </pc:spChg>
        <pc:spChg chg="add mod ord">
          <ac:chgData name="Isaac Mellis-Glynn" userId="5c488137-6b80-4052-842a-b73c799749b2" providerId="ADAL" clId="{DDF9F0D3-FE09-4D83-8F78-6D916A7D263E}" dt="2022-03-20T22:34:23.970" v="940" actId="167"/>
          <ac:spMkLst>
            <pc:docMk/>
            <pc:sldMk cId="4292585874" sldId="284"/>
            <ac:spMk id="39" creationId="{3D1D0480-7DEE-4E9B-BF81-0AAED6A23658}"/>
          </ac:spMkLst>
        </pc:spChg>
        <pc:spChg chg="add mod ord">
          <ac:chgData name="Isaac Mellis-Glynn" userId="5c488137-6b80-4052-842a-b73c799749b2" providerId="ADAL" clId="{DDF9F0D3-FE09-4D83-8F78-6D916A7D263E}" dt="2022-03-20T22:37:02.752" v="961" actId="167"/>
          <ac:spMkLst>
            <pc:docMk/>
            <pc:sldMk cId="4292585874" sldId="284"/>
            <ac:spMk id="40" creationId="{ADB15176-3B45-4AD2-B00C-F25F6097BD73}"/>
          </ac:spMkLst>
        </pc:spChg>
        <pc:picChg chg="add del mod">
          <ac:chgData name="Isaac Mellis-Glynn" userId="5c488137-6b80-4052-842a-b73c799749b2" providerId="ADAL" clId="{DDF9F0D3-FE09-4D83-8F78-6D916A7D263E}" dt="2022-03-20T20:49:39.735" v="296" actId="478"/>
          <ac:picMkLst>
            <pc:docMk/>
            <pc:sldMk cId="4292585874" sldId="284"/>
            <ac:picMk id="17" creationId="{26A8A960-7E6B-422E-BD7A-9C82D78B249B}"/>
          </ac:picMkLst>
        </pc:picChg>
        <pc:picChg chg="add mod">
          <ac:chgData name="Isaac Mellis-Glynn" userId="5c488137-6b80-4052-842a-b73c799749b2" providerId="ADAL" clId="{DDF9F0D3-FE09-4D83-8F78-6D916A7D263E}" dt="2022-03-20T22:46:28.035" v="987" actId="1076"/>
          <ac:picMkLst>
            <pc:docMk/>
            <pc:sldMk cId="4292585874" sldId="284"/>
            <ac:picMk id="24" creationId="{54C99A7C-DF67-49D1-A071-454159F7AE01}"/>
          </ac:picMkLst>
        </pc:picChg>
        <pc:picChg chg="add mod">
          <ac:chgData name="Isaac Mellis-Glynn" userId="5c488137-6b80-4052-842a-b73c799749b2" providerId="ADAL" clId="{DDF9F0D3-FE09-4D83-8F78-6D916A7D263E}" dt="2022-03-20T22:46:13.347" v="984" actId="1076"/>
          <ac:picMkLst>
            <pc:docMk/>
            <pc:sldMk cId="4292585874" sldId="284"/>
            <ac:picMk id="28" creationId="{ABFC9ED1-FDC2-4B60-8DE6-5FB6A4B7BB1D}"/>
          </ac:picMkLst>
        </pc:picChg>
        <pc:picChg chg="add mod">
          <ac:chgData name="Isaac Mellis-Glynn" userId="5c488137-6b80-4052-842a-b73c799749b2" providerId="ADAL" clId="{DDF9F0D3-FE09-4D83-8F78-6D916A7D263E}" dt="2022-03-20T22:46:08.500" v="983" actId="1076"/>
          <ac:picMkLst>
            <pc:docMk/>
            <pc:sldMk cId="4292585874" sldId="284"/>
            <ac:picMk id="30" creationId="{B576685A-CC52-4219-928A-62367F66C60D}"/>
          </ac:picMkLst>
        </pc:picChg>
        <pc:picChg chg="add mod">
          <ac:chgData name="Isaac Mellis-Glynn" userId="5c488137-6b80-4052-842a-b73c799749b2" providerId="ADAL" clId="{DDF9F0D3-FE09-4D83-8F78-6D916A7D263E}" dt="2022-03-20T22:46:24.357" v="986" actId="1076"/>
          <ac:picMkLst>
            <pc:docMk/>
            <pc:sldMk cId="4292585874" sldId="284"/>
            <ac:picMk id="32" creationId="{16642879-FBBF-4F1E-B76C-DACEB66EA026}"/>
          </ac:picMkLst>
        </pc:picChg>
        <pc:picChg chg="add del mod">
          <ac:chgData name="Isaac Mellis-Glynn" userId="5c488137-6b80-4052-842a-b73c799749b2" providerId="ADAL" clId="{DDF9F0D3-FE09-4D83-8F78-6D916A7D263E}" dt="2022-03-20T22:28:45.806" v="897" actId="478"/>
          <ac:picMkLst>
            <pc:docMk/>
            <pc:sldMk cId="4292585874" sldId="284"/>
            <ac:picMk id="37" creationId="{89149ECC-3DB5-4786-9906-35AD1963E44A}"/>
          </ac:picMkLst>
        </pc:picChg>
        <pc:picChg chg="del mod">
          <ac:chgData name="Isaac Mellis-Glynn" userId="5c488137-6b80-4052-842a-b73c799749b2" providerId="ADAL" clId="{DDF9F0D3-FE09-4D83-8F78-6D916A7D263E}" dt="2022-03-20T20:47:16.451" v="273" actId="478"/>
          <ac:picMkLst>
            <pc:docMk/>
            <pc:sldMk cId="4292585874" sldId="284"/>
            <ac:picMk id="58" creationId="{407CA706-FB1F-4B61-8A88-F84FB1AFB1FA}"/>
          </ac:picMkLst>
        </pc:picChg>
      </pc:sldChg>
      <pc:sldChg chg="modSp mod">
        <pc:chgData name="Isaac Mellis-Glynn" userId="5c488137-6b80-4052-842a-b73c799749b2" providerId="ADAL" clId="{DDF9F0D3-FE09-4D83-8F78-6D916A7D263E}" dt="2022-03-21T21:13:00.327" v="6399" actId="20577"/>
        <pc:sldMkLst>
          <pc:docMk/>
          <pc:sldMk cId="3119629470" sldId="302"/>
        </pc:sldMkLst>
        <pc:spChg chg="mod">
          <ac:chgData name="Isaac Mellis-Glynn" userId="5c488137-6b80-4052-842a-b73c799749b2" providerId="ADAL" clId="{DDF9F0D3-FE09-4D83-8F78-6D916A7D263E}" dt="2022-03-21T21:13:00.327" v="6399" actId="20577"/>
          <ac:spMkLst>
            <pc:docMk/>
            <pc:sldMk cId="3119629470" sldId="302"/>
            <ac:spMk id="26" creationId="{26D93127-0504-412B-BF02-2F9DA6392B4F}"/>
          </ac:spMkLst>
        </pc:spChg>
      </pc:sldChg>
      <pc:sldChg chg="addSp delSp modSp mod">
        <pc:chgData name="Isaac Mellis-Glynn" userId="5c488137-6b80-4052-842a-b73c799749b2" providerId="ADAL" clId="{DDF9F0D3-FE09-4D83-8F78-6D916A7D263E}" dt="2022-03-24T00:53:26.916" v="8294" actId="20577"/>
        <pc:sldMkLst>
          <pc:docMk/>
          <pc:sldMk cId="2121771773" sldId="314"/>
        </pc:sldMkLst>
        <pc:spChg chg="add del mod">
          <ac:chgData name="Isaac Mellis-Glynn" userId="5c488137-6b80-4052-842a-b73c799749b2" providerId="ADAL" clId="{DDF9F0D3-FE09-4D83-8F78-6D916A7D263E}" dt="2022-03-21T21:40:34.235" v="6841" actId="478"/>
          <ac:spMkLst>
            <pc:docMk/>
            <pc:sldMk cId="2121771773" sldId="314"/>
            <ac:spMk id="2" creationId="{FEE39197-76C6-4B2A-86C2-4E4A531AD0BD}"/>
          </ac:spMkLst>
        </pc:spChg>
        <pc:spChg chg="add mod">
          <ac:chgData name="Isaac Mellis-Glynn" userId="5c488137-6b80-4052-842a-b73c799749b2" providerId="ADAL" clId="{DDF9F0D3-FE09-4D83-8F78-6D916A7D263E}" dt="2022-03-24T00:53:26.916" v="8294" actId="20577"/>
          <ac:spMkLst>
            <pc:docMk/>
            <pc:sldMk cId="2121771773" sldId="314"/>
            <ac:spMk id="4" creationId="{96AFE09E-49FB-4680-A3A0-42D1923D4536}"/>
          </ac:spMkLst>
        </pc:spChg>
        <pc:spChg chg="add del mod">
          <ac:chgData name="Isaac Mellis-Glynn" userId="5c488137-6b80-4052-842a-b73c799749b2" providerId="ADAL" clId="{DDF9F0D3-FE09-4D83-8F78-6D916A7D263E}" dt="2022-03-24T00:19:50.304" v="8131" actId="478"/>
          <ac:spMkLst>
            <pc:docMk/>
            <pc:sldMk cId="2121771773" sldId="314"/>
            <ac:spMk id="5" creationId="{0CBC9842-106C-4EFB-9BFB-929C1514AA42}"/>
          </ac:spMkLst>
        </pc:spChg>
        <pc:spChg chg="mod">
          <ac:chgData name="Isaac Mellis-Glynn" userId="5c488137-6b80-4052-842a-b73c799749b2" providerId="ADAL" clId="{DDF9F0D3-FE09-4D83-8F78-6D916A7D263E}" dt="2022-03-21T21:37:29.772" v="6814" actId="1076"/>
          <ac:spMkLst>
            <pc:docMk/>
            <pc:sldMk cId="2121771773" sldId="314"/>
            <ac:spMk id="26" creationId="{CF600789-4744-441C-BC7A-23C48CC9D5DE}"/>
          </ac:spMkLst>
        </pc:spChg>
        <pc:spChg chg="del">
          <ac:chgData name="Isaac Mellis-Glynn" userId="5c488137-6b80-4052-842a-b73c799749b2" providerId="ADAL" clId="{DDF9F0D3-FE09-4D83-8F78-6D916A7D263E}" dt="2022-03-21T22:35:42.060" v="7193" actId="478"/>
          <ac:spMkLst>
            <pc:docMk/>
            <pc:sldMk cId="2121771773" sldId="314"/>
            <ac:spMk id="33" creationId="{11B02845-52E7-46A8-B7FC-A98D8ECDA3F0}"/>
          </ac:spMkLst>
        </pc:spChg>
        <pc:spChg chg="mod">
          <ac:chgData name="Isaac Mellis-Glynn" userId="5c488137-6b80-4052-842a-b73c799749b2" providerId="ADAL" clId="{DDF9F0D3-FE09-4D83-8F78-6D916A7D263E}" dt="2022-03-20T22:55:32.108" v="1080" actId="1076"/>
          <ac:spMkLst>
            <pc:docMk/>
            <pc:sldMk cId="2121771773" sldId="314"/>
            <ac:spMk id="34" creationId="{B2F93B23-DD4D-424F-84BE-15FF8E72AD23}"/>
          </ac:spMkLst>
        </pc:spChg>
        <pc:spChg chg="mod">
          <ac:chgData name="Isaac Mellis-Glynn" userId="5c488137-6b80-4052-842a-b73c799749b2" providerId="ADAL" clId="{DDF9F0D3-FE09-4D83-8F78-6D916A7D263E}" dt="2022-03-21T22:35:38.318" v="7192" actId="20577"/>
          <ac:spMkLst>
            <pc:docMk/>
            <pc:sldMk cId="2121771773" sldId="314"/>
            <ac:spMk id="37" creationId="{190DFDA5-EE97-40F7-B80C-F6E13E99BFA4}"/>
          </ac:spMkLst>
        </pc:spChg>
        <pc:spChg chg="mod">
          <ac:chgData name="Isaac Mellis-Glynn" userId="5c488137-6b80-4052-842a-b73c799749b2" providerId="ADAL" clId="{DDF9F0D3-FE09-4D83-8F78-6D916A7D263E}" dt="2022-03-21T21:37:12.350" v="6812" actId="1076"/>
          <ac:spMkLst>
            <pc:docMk/>
            <pc:sldMk cId="2121771773" sldId="314"/>
            <ac:spMk id="38" creationId="{FA85AEC2-7818-4B24-8929-5E338D1DA40C}"/>
          </ac:spMkLst>
        </pc:spChg>
        <pc:spChg chg="mod">
          <ac:chgData name="Isaac Mellis-Glynn" userId="5c488137-6b80-4052-842a-b73c799749b2" providerId="ADAL" clId="{DDF9F0D3-FE09-4D83-8F78-6D916A7D263E}" dt="2022-03-21T21:39:16.087" v="6835" actId="1076"/>
          <ac:spMkLst>
            <pc:docMk/>
            <pc:sldMk cId="2121771773" sldId="314"/>
            <ac:spMk id="39" creationId="{C9D1CF41-3E30-4AD8-816F-BA86FEEECB3B}"/>
          </ac:spMkLst>
        </pc:spChg>
        <pc:spChg chg="mod">
          <ac:chgData name="Isaac Mellis-Glynn" userId="5c488137-6b80-4052-842a-b73c799749b2" providerId="ADAL" clId="{DDF9F0D3-FE09-4D83-8F78-6D916A7D263E}" dt="2022-03-21T21:39:27.283" v="6837" actId="1076"/>
          <ac:spMkLst>
            <pc:docMk/>
            <pc:sldMk cId="2121771773" sldId="314"/>
            <ac:spMk id="40" creationId="{B10800C5-FF9A-46A6-BC22-E305AEB4BBBD}"/>
          </ac:spMkLst>
        </pc:spChg>
        <pc:spChg chg="mod">
          <ac:chgData name="Isaac Mellis-Glynn" userId="5c488137-6b80-4052-842a-b73c799749b2" providerId="ADAL" clId="{DDF9F0D3-FE09-4D83-8F78-6D916A7D263E}" dt="2022-03-21T21:39:46.062" v="6839" actId="1076"/>
          <ac:spMkLst>
            <pc:docMk/>
            <pc:sldMk cId="2121771773" sldId="314"/>
            <ac:spMk id="41" creationId="{CBC3B9D2-833C-42BA-B236-DD3C4058CD36}"/>
          </ac:spMkLst>
        </pc:spChg>
        <pc:spChg chg="mod">
          <ac:chgData name="Isaac Mellis-Glynn" userId="5c488137-6b80-4052-842a-b73c799749b2" providerId="ADAL" clId="{DDF9F0D3-FE09-4D83-8F78-6D916A7D263E}" dt="2022-03-21T21:37:38.774" v="6815" actId="1076"/>
          <ac:spMkLst>
            <pc:docMk/>
            <pc:sldMk cId="2121771773" sldId="314"/>
            <ac:spMk id="42" creationId="{3F71EC1C-285F-4B9B-B364-F3A020218BF1}"/>
          </ac:spMkLst>
        </pc:spChg>
        <pc:spChg chg="mod">
          <ac:chgData name="Isaac Mellis-Glynn" userId="5c488137-6b80-4052-842a-b73c799749b2" providerId="ADAL" clId="{DDF9F0D3-FE09-4D83-8F78-6D916A7D263E}" dt="2022-03-21T22:33:47.129" v="7172" actId="1076"/>
          <ac:spMkLst>
            <pc:docMk/>
            <pc:sldMk cId="2121771773" sldId="314"/>
            <ac:spMk id="43" creationId="{70B48944-BB57-4D39-8371-FB31F782241B}"/>
          </ac:spMkLst>
        </pc:spChg>
        <pc:spChg chg="mod">
          <ac:chgData name="Isaac Mellis-Glynn" userId="5c488137-6b80-4052-842a-b73c799749b2" providerId="ADAL" clId="{DDF9F0D3-FE09-4D83-8F78-6D916A7D263E}" dt="2022-03-21T22:33:54.733" v="7174" actId="1076"/>
          <ac:spMkLst>
            <pc:docMk/>
            <pc:sldMk cId="2121771773" sldId="314"/>
            <ac:spMk id="46" creationId="{153F3C0D-4293-4561-A556-239634D65DD6}"/>
          </ac:spMkLst>
        </pc:spChg>
        <pc:spChg chg="add del mod">
          <ac:chgData name="Isaac Mellis-Glynn" userId="5c488137-6b80-4052-842a-b73c799749b2" providerId="ADAL" clId="{DDF9F0D3-FE09-4D83-8F78-6D916A7D263E}" dt="2022-03-24T00:19:37.835" v="8127" actId="478"/>
          <ac:spMkLst>
            <pc:docMk/>
            <pc:sldMk cId="2121771773" sldId="314"/>
            <ac:spMk id="47" creationId="{1E27B7D3-F2BC-4396-A744-ED5D46A700D8}"/>
          </ac:spMkLst>
        </pc:spChg>
        <pc:spChg chg="mod">
          <ac:chgData name="Isaac Mellis-Glynn" userId="5c488137-6b80-4052-842a-b73c799749b2" providerId="ADAL" clId="{DDF9F0D3-FE09-4D83-8F78-6D916A7D263E}" dt="2022-03-21T22:33:47.129" v="7172" actId="1076"/>
          <ac:spMkLst>
            <pc:docMk/>
            <pc:sldMk cId="2121771773" sldId="314"/>
            <ac:spMk id="48" creationId="{54ACD2FF-D992-47BC-BFC3-6FA363FA2A25}"/>
          </ac:spMkLst>
        </pc:spChg>
        <pc:spChg chg="mod ord">
          <ac:chgData name="Isaac Mellis-Glynn" userId="5c488137-6b80-4052-842a-b73c799749b2" providerId="ADAL" clId="{DDF9F0D3-FE09-4D83-8F78-6D916A7D263E}" dt="2022-03-21T21:44:41.769" v="6939" actId="14100"/>
          <ac:spMkLst>
            <pc:docMk/>
            <pc:sldMk cId="2121771773" sldId="314"/>
            <ac:spMk id="49" creationId="{5204735E-D209-4642-8010-AC4AE04C67A1}"/>
          </ac:spMkLst>
        </pc:spChg>
        <pc:spChg chg="mod">
          <ac:chgData name="Isaac Mellis-Glynn" userId="5c488137-6b80-4052-842a-b73c799749b2" providerId="ADAL" clId="{DDF9F0D3-FE09-4D83-8F78-6D916A7D263E}" dt="2022-03-21T21:12:36.910" v="6391" actId="20577"/>
          <ac:spMkLst>
            <pc:docMk/>
            <pc:sldMk cId="2121771773" sldId="314"/>
            <ac:spMk id="51" creationId="{BDA54BCF-8BD7-4D8D-B5B3-B380788F2E21}"/>
          </ac:spMkLst>
        </pc:spChg>
        <pc:spChg chg="add del mod">
          <ac:chgData name="Isaac Mellis-Glynn" userId="5c488137-6b80-4052-842a-b73c799749b2" providerId="ADAL" clId="{DDF9F0D3-FE09-4D83-8F78-6D916A7D263E}" dt="2022-03-24T00:19:41.956" v="8128" actId="478"/>
          <ac:spMkLst>
            <pc:docMk/>
            <pc:sldMk cId="2121771773" sldId="314"/>
            <ac:spMk id="52" creationId="{143745DC-628D-4767-BAEA-F7AF8F09D1D4}"/>
          </ac:spMkLst>
        </pc:spChg>
        <pc:spChg chg="add del mod">
          <ac:chgData name="Isaac Mellis-Glynn" userId="5c488137-6b80-4052-842a-b73c799749b2" providerId="ADAL" clId="{DDF9F0D3-FE09-4D83-8F78-6D916A7D263E}" dt="2022-03-21T21:42:48.155" v="6925" actId="478"/>
          <ac:spMkLst>
            <pc:docMk/>
            <pc:sldMk cId="2121771773" sldId="314"/>
            <ac:spMk id="53" creationId="{6872A59C-08FA-4767-B8DA-AF9BF36AEDED}"/>
          </ac:spMkLst>
        </pc:spChg>
        <pc:spChg chg="add del mod">
          <ac:chgData name="Isaac Mellis-Glynn" userId="5c488137-6b80-4052-842a-b73c799749b2" providerId="ADAL" clId="{DDF9F0D3-FE09-4D83-8F78-6D916A7D263E}" dt="2022-03-24T00:19:53.368" v="8133" actId="478"/>
          <ac:spMkLst>
            <pc:docMk/>
            <pc:sldMk cId="2121771773" sldId="314"/>
            <ac:spMk id="54" creationId="{6767F9DB-0E60-4701-893C-94A24408031A}"/>
          </ac:spMkLst>
        </pc:spChg>
        <pc:grpChg chg="mod">
          <ac:chgData name="Isaac Mellis-Glynn" userId="5c488137-6b80-4052-842a-b73c799749b2" providerId="ADAL" clId="{DDF9F0D3-FE09-4D83-8F78-6D916A7D263E}" dt="2022-03-20T22:55:15.463" v="1077" actId="1076"/>
          <ac:grpSpMkLst>
            <pc:docMk/>
            <pc:sldMk cId="2121771773" sldId="314"/>
            <ac:grpSpMk id="27" creationId="{0EFDB64B-D9FC-4D92-81BD-165B2870327A}"/>
          </ac:grpSpMkLst>
        </pc:grpChg>
        <pc:picChg chg="mod">
          <ac:chgData name="Isaac Mellis-Glynn" userId="5c488137-6b80-4052-842a-b73c799749b2" providerId="ADAL" clId="{DDF9F0D3-FE09-4D83-8F78-6D916A7D263E}" dt="2022-03-20T22:55:40.957" v="1082" actId="1076"/>
          <ac:picMkLst>
            <pc:docMk/>
            <pc:sldMk cId="2121771773" sldId="314"/>
            <ac:picMk id="28" creationId="{187E5551-7FD7-4B97-A3A2-7DF119A8820F}"/>
          </ac:picMkLst>
        </pc:picChg>
        <pc:picChg chg="mod">
          <ac:chgData name="Isaac Mellis-Glynn" userId="5c488137-6b80-4052-842a-b73c799749b2" providerId="ADAL" clId="{DDF9F0D3-FE09-4D83-8F78-6D916A7D263E}" dt="2022-03-21T21:37:20.069" v="6813" actId="1076"/>
          <ac:picMkLst>
            <pc:docMk/>
            <pc:sldMk cId="2121771773" sldId="314"/>
            <ac:picMk id="29" creationId="{FFA0C748-6889-4B72-BEA7-C6E83BD85635}"/>
          </ac:picMkLst>
        </pc:picChg>
        <pc:picChg chg="mod">
          <ac:chgData name="Isaac Mellis-Glynn" userId="5c488137-6b80-4052-842a-b73c799749b2" providerId="ADAL" clId="{DDF9F0D3-FE09-4D83-8F78-6D916A7D263E}" dt="2022-03-21T21:39:38.368" v="6838" actId="1076"/>
          <ac:picMkLst>
            <pc:docMk/>
            <pc:sldMk cId="2121771773" sldId="314"/>
            <ac:picMk id="30" creationId="{664D7D2F-5F0D-4E1C-9A67-2355A0AE10DA}"/>
          </ac:picMkLst>
        </pc:picChg>
        <pc:picChg chg="mod">
          <ac:chgData name="Isaac Mellis-Glynn" userId="5c488137-6b80-4052-842a-b73c799749b2" providerId="ADAL" clId="{DDF9F0D3-FE09-4D83-8F78-6D916A7D263E}" dt="2022-03-21T21:39:22.297" v="6836" actId="1076"/>
          <ac:picMkLst>
            <pc:docMk/>
            <pc:sldMk cId="2121771773" sldId="314"/>
            <ac:picMk id="31" creationId="{6C3B78BB-AC2B-40C1-9291-74C3799D2FA4}"/>
          </ac:picMkLst>
        </pc:picChg>
        <pc:picChg chg="mod">
          <ac:chgData name="Isaac Mellis-Glynn" userId="5c488137-6b80-4052-842a-b73c799749b2" providerId="ADAL" clId="{DDF9F0D3-FE09-4D83-8F78-6D916A7D263E}" dt="2022-03-21T21:37:51.817" v="6817" actId="1076"/>
          <ac:picMkLst>
            <pc:docMk/>
            <pc:sldMk cId="2121771773" sldId="314"/>
            <ac:picMk id="32" creationId="{28C69460-0112-40D3-9D7C-D37A14C9EA53}"/>
          </ac:picMkLst>
        </pc:picChg>
        <pc:picChg chg="mod">
          <ac:chgData name="Isaac Mellis-Glynn" userId="5c488137-6b80-4052-842a-b73c799749b2" providerId="ADAL" clId="{DDF9F0D3-FE09-4D83-8F78-6D916A7D263E}" dt="2022-03-21T21:39:49.184" v="6840" actId="1076"/>
          <ac:picMkLst>
            <pc:docMk/>
            <pc:sldMk cId="2121771773" sldId="314"/>
            <ac:picMk id="35" creationId="{88D95BE2-8619-40EF-8F66-55C804C2D92A}"/>
          </ac:picMkLst>
        </pc:picChg>
        <pc:picChg chg="mod">
          <ac:chgData name="Isaac Mellis-Glynn" userId="5c488137-6b80-4052-842a-b73c799749b2" providerId="ADAL" clId="{DDF9F0D3-FE09-4D83-8F78-6D916A7D263E}" dt="2022-03-21T22:33:47.129" v="7172" actId="1076"/>
          <ac:picMkLst>
            <pc:docMk/>
            <pc:sldMk cId="2121771773" sldId="314"/>
            <ac:picMk id="44" creationId="{F94DC833-9346-4927-8000-4FA203997D34}"/>
          </ac:picMkLst>
        </pc:picChg>
        <pc:picChg chg="mod">
          <ac:chgData name="Isaac Mellis-Glynn" userId="5c488137-6b80-4052-842a-b73c799749b2" providerId="ADAL" clId="{DDF9F0D3-FE09-4D83-8F78-6D916A7D263E}" dt="2022-03-21T21:44:36.282" v="6937" actId="1076"/>
          <ac:picMkLst>
            <pc:docMk/>
            <pc:sldMk cId="2121771773" sldId="314"/>
            <ac:picMk id="45" creationId="{D0E45A04-7BE8-4776-9DDA-4BC2E106F31E}"/>
          </ac:picMkLst>
        </pc:picChg>
      </pc:sldChg>
      <pc:sldChg chg="modSp new del mod">
        <pc:chgData name="Isaac Mellis-Glynn" userId="5c488137-6b80-4052-842a-b73c799749b2" providerId="ADAL" clId="{DDF9F0D3-FE09-4D83-8F78-6D916A7D263E}" dt="2022-03-21T01:03:20.673" v="2642" actId="47"/>
        <pc:sldMkLst>
          <pc:docMk/>
          <pc:sldMk cId="3670443574" sldId="315"/>
        </pc:sldMkLst>
        <pc:spChg chg="mod">
          <ac:chgData name="Isaac Mellis-Glynn" userId="5c488137-6b80-4052-842a-b73c799749b2" providerId="ADAL" clId="{DDF9F0D3-FE09-4D83-8F78-6D916A7D263E}" dt="2022-03-20T20:38:34.024" v="250" actId="20577"/>
          <ac:spMkLst>
            <pc:docMk/>
            <pc:sldMk cId="3670443574" sldId="315"/>
            <ac:spMk id="2" creationId="{57BA2580-7E79-4DF8-A93A-5C9FD9314B05}"/>
          </ac:spMkLst>
        </pc:spChg>
      </pc:sldChg>
      <pc:sldChg chg="addSp delSp modSp add mod delCm">
        <pc:chgData name="Isaac Mellis-Glynn" userId="5c488137-6b80-4052-842a-b73c799749b2" providerId="ADAL" clId="{DDF9F0D3-FE09-4D83-8F78-6D916A7D263E}" dt="2022-03-21T22:56:16.422" v="7293" actId="20577"/>
        <pc:sldMkLst>
          <pc:docMk/>
          <pc:sldMk cId="532626214" sldId="316"/>
        </pc:sldMkLst>
        <pc:spChg chg="mod">
          <ac:chgData name="Isaac Mellis-Glynn" userId="5c488137-6b80-4052-842a-b73c799749b2" providerId="ADAL" clId="{DDF9F0D3-FE09-4D83-8F78-6D916A7D263E}" dt="2022-03-21T03:40:14.322" v="4705" actId="20577"/>
          <ac:spMkLst>
            <pc:docMk/>
            <pc:sldMk cId="532626214" sldId="316"/>
            <ac:spMk id="2" creationId="{A5387F1D-87D0-4B45-90F1-4DC00A560DC2}"/>
          </ac:spMkLst>
        </pc:spChg>
        <pc:spChg chg="mod">
          <ac:chgData name="Isaac Mellis-Glynn" userId="5c488137-6b80-4052-842a-b73c799749b2" providerId="ADAL" clId="{DDF9F0D3-FE09-4D83-8F78-6D916A7D263E}" dt="2022-03-21T21:12:43.314" v="6393" actId="20577"/>
          <ac:spMkLst>
            <pc:docMk/>
            <pc:sldMk cId="532626214" sldId="316"/>
            <ac:spMk id="8" creationId="{48B2D419-74D1-48F2-9087-12D106A4DB04}"/>
          </ac:spMkLst>
        </pc:spChg>
        <pc:spChg chg="mod">
          <ac:chgData name="Isaac Mellis-Glynn" userId="5c488137-6b80-4052-842a-b73c799749b2" providerId="ADAL" clId="{DDF9F0D3-FE09-4D83-8F78-6D916A7D263E}" dt="2022-03-21T03:35:52.450" v="4571" actId="20577"/>
          <ac:spMkLst>
            <pc:docMk/>
            <pc:sldMk cId="532626214" sldId="316"/>
            <ac:spMk id="9" creationId="{B7205711-6AA8-4242-B3A9-9A658DE52EB0}"/>
          </ac:spMkLst>
        </pc:spChg>
        <pc:spChg chg="add mod">
          <ac:chgData name="Isaac Mellis-Glynn" userId="5c488137-6b80-4052-842a-b73c799749b2" providerId="ADAL" clId="{DDF9F0D3-FE09-4D83-8F78-6D916A7D263E}" dt="2022-03-21T22:37:14.564" v="7195" actId="14100"/>
          <ac:spMkLst>
            <pc:docMk/>
            <pc:sldMk cId="532626214" sldId="316"/>
            <ac:spMk id="10" creationId="{8F51C458-8A6A-49A2-9F52-149EB05CBCF9}"/>
          </ac:spMkLst>
        </pc:spChg>
        <pc:spChg chg="add mod">
          <ac:chgData name="Isaac Mellis-Glynn" userId="5c488137-6b80-4052-842a-b73c799749b2" providerId="ADAL" clId="{DDF9F0D3-FE09-4D83-8F78-6D916A7D263E}" dt="2022-03-21T00:07:40.164" v="1829" actId="14100"/>
          <ac:spMkLst>
            <pc:docMk/>
            <pc:sldMk cId="532626214" sldId="316"/>
            <ac:spMk id="14" creationId="{8665AD22-2B05-4CB2-8189-09F9628CE832}"/>
          </ac:spMkLst>
        </pc:spChg>
        <pc:spChg chg="add mod">
          <ac:chgData name="Isaac Mellis-Glynn" userId="5c488137-6b80-4052-842a-b73c799749b2" providerId="ADAL" clId="{DDF9F0D3-FE09-4D83-8F78-6D916A7D263E}" dt="2022-03-21T00:23:16.827" v="2552" actId="1076"/>
          <ac:spMkLst>
            <pc:docMk/>
            <pc:sldMk cId="532626214" sldId="316"/>
            <ac:spMk id="15" creationId="{FE92B4B3-B634-41BE-B02E-8F10B4801B5A}"/>
          </ac:spMkLst>
        </pc:spChg>
        <pc:spChg chg="add mod">
          <ac:chgData name="Isaac Mellis-Glynn" userId="5c488137-6b80-4052-842a-b73c799749b2" providerId="ADAL" clId="{DDF9F0D3-FE09-4D83-8F78-6D916A7D263E}" dt="2022-03-21T00:58:35.119" v="2620" actId="1076"/>
          <ac:spMkLst>
            <pc:docMk/>
            <pc:sldMk cId="532626214" sldId="316"/>
            <ac:spMk id="16" creationId="{D6C2B6C0-B958-4839-89DC-81A66A21BCC9}"/>
          </ac:spMkLst>
        </pc:spChg>
        <pc:spChg chg="add del mod">
          <ac:chgData name="Isaac Mellis-Glynn" userId="5c488137-6b80-4052-842a-b73c799749b2" providerId="ADAL" clId="{DDF9F0D3-FE09-4D83-8F78-6D916A7D263E}" dt="2022-03-21T00:07:29.274" v="1826" actId="14100"/>
          <ac:spMkLst>
            <pc:docMk/>
            <pc:sldMk cId="532626214" sldId="316"/>
            <ac:spMk id="17" creationId="{AC054241-702B-4625-B8A7-318D62529EE2}"/>
          </ac:spMkLst>
        </pc:spChg>
        <pc:spChg chg="add mod">
          <ac:chgData name="Isaac Mellis-Glynn" userId="5c488137-6b80-4052-842a-b73c799749b2" providerId="ADAL" clId="{DDF9F0D3-FE09-4D83-8F78-6D916A7D263E}" dt="2022-03-21T22:44:14.750" v="7248" actId="20577"/>
          <ac:spMkLst>
            <pc:docMk/>
            <pc:sldMk cId="532626214" sldId="316"/>
            <ac:spMk id="18" creationId="{A7EEBECF-4FAF-4B00-9A2E-F6DDC79B5BA1}"/>
          </ac:spMkLst>
        </pc:spChg>
        <pc:spChg chg="add mod">
          <ac:chgData name="Isaac Mellis-Glynn" userId="5c488137-6b80-4052-842a-b73c799749b2" providerId="ADAL" clId="{DDF9F0D3-FE09-4D83-8F78-6D916A7D263E}" dt="2022-03-21T22:47:03.052" v="7260" actId="6549"/>
          <ac:spMkLst>
            <pc:docMk/>
            <pc:sldMk cId="532626214" sldId="316"/>
            <ac:spMk id="19" creationId="{27A67F48-EAEE-48C6-9127-C337E3B4CC52}"/>
          </ac:spMkLst>
        </pc:spChg>
        <pc:spChg chg="add mod">
          <ac:chgData name="Isaac Mellis-Glynn" userId="5c488137-6b80-4052-842a-b73c799749b2" providerId="ADAL" clId="{DDF9F0D3-FE09-4D83-8F78-6D916A7D263E}" dt="2022-03-21T00:58:38.798" v="2621" actId="1076"/>
          <ac:spMkLst>
            <pc:docMk/>
            <pc:sldMk cId="532626214" sldId="316"/>
            <ac:spMk id="20" creationId="{47C3C0D4-E81D-4DD0-99BB-FCEB9FE9D198}"/>
          </ac:spMkLst>
        </pc:spChg>
        <pc:spChg chg="add mod">
          <ac:chgData name="Isaac Mellis-Glynn" userId="5c488137-6b80-4052-842a-b73c799749b2" providerId="ADAL" clId="{DDF9F0D3-FE09-4D83-8F78-6D916A7D263E}" dt="2022-03-21T22:52:36.953" v="7271" actId="20577"/>
          <ac:spMkLst>
            <pc:docMk/>
            <pc:sldMk cId="532626214" sldId="316"/>
            <ac:spMk id="21" creationId="{AF0E3927-61DE-4CF9-8360-3F596947A9E7}"/>
          </ac:spMkLst>
        </pc:spChg>
        <pc:spChg chg="add del mod">
          <ac:chgData name="Isaac Mellis-Glynn" userId="5c488137-6b80-4052-842a-b73c799749b2" providerId="ADAL" clId="{DDF9F0D3-FE09-4D83-8F78-6D916A7D263E}" dt="2022-03-20T23:56:38.213" v="1733" actId="478"/>
          <ac:spMkLst>
            <pc:docMk/>
            <pc:sldMk cId="532626214" sldId="316"/>
            <ac:spMk id="22" creationId="{27ED52E5-3A93-4C2E-A81E-192C6F4C2D96}"/>
          </ac:spMkLst>
        </pc:spChg>
        <pc:spChg chg="add del mod">
          <ac:chgData name="Isaac Mellis-Glynn" userId="5c488137-6b80-4052-842a-b73c799749b2" providerId="ADAL" clId="{DDF9F0D3-FE09-4D83-8F78-6D916A7D263E}" dt="2022-03-21T00:16:41.742" v="2148" actId="478"/>
          <ac:spMkLst>
            <pc:docMk/>
            <pc:sldMk cId="532626214" sldId="316"/>
            <ac:spMk id="23" creationId="{6B6BC273-501E-4A0E-89DB-F86A71743168}"/>
          </ac:spMkLst>
        </pc:spChg>
        <pc:spChg chg="add mod">
          <ac:chgData name="Isaac Mellis-Glynn" userId="5c488137-6b80-4052-842a-b73c799749b2" providerId="ADAL" clId="{DDF9F0D3-FE09-4D83-8F78-6D916A7D263E}" dt="2022-03-21T00:58:03.295" v="2611" actId="1076"/>
          <ac:spMkLst>
            <pc:docMk/>
            <pc:sldMk cId="532626214" sldId="316"/>
            <ac:spMk id="24" creationId="{6D42A009-5165-4ACE-B666-952741B8253E}"/>
          </ac:spMkLst>
        </pc:spChg>
        <pc:spChg chg="add del mod">
          <ac:chgData name="Isaac Mellis-Glynn" userId="5c488137-6b80-4052-842a-b73c799749b2" providerId="ADAL" clId="{DDF9F0D3-FE09-4D83-8F78-6D916A7D263E}" dt="2022-03-21T00:19:45.497" v="2544" actId="478"/>
          <ac:spMkLst>
            <pc:docMk/>
            <pc:sldMk cId="532626214" sldId="316"/>
            <ac:spMk id="25" creationId="{1EB0758D-151F-44B8-B560-BBA51B84B08A}"/>
          </ac:spMkLst>
        </pc:spChg>
        <pc:spChg chg="add del mod">
          <ac:chgData name="Isaac Mellis-Glynn" userId="5c488137-6b80-4052-842a-b73c799749b2" providerId="ADAL" clId="{DDF9F0D3-FE09-4D83-8F78-6D916A7D263E}" dt="2022-03-21T00:16:31.028" v="2147" actId="478"/>
          <ac:spMkLst>
            <pc:docMk/>
            <pc:sldMk cId="532626214" sldId="316"/>
            <ac:spMk id="26" creationId="{986CDCA5-26BD-4AE6-A29E-21B6069065E3}"/>
          </ac:spMkLst>
        </pc:spChg>
        <pc:spChg chg="add mod">
          <ac:chgData name="Isaac Mellis-Glynn" userId="5c488137-6b80-4052-842a-b73c799749b2" providerId="ADAL" clId="{DDF9F0D3-FE09-4D83-8F78-6D916A7D263E}" dt="2022-03-20T23:57:43.086" v="1753" actId="1076"/>
          <ac:spMkLst>
            <pc:docMk/>
            <pc:sldMk cId="532626214" sldId="316"/>
            <ac:spMk id="27" creationId="{EE089DC7-04BD-4A71-B8A4-60B34957C0F1}"/>
          </ac:spMkLst>
        </pc:spChg>
        <pc:spChg chg="add mod">
          <ac:chgData name="Isaac Mellis-Glynn" userId="5c488137-6b80-4052-842a-b73c799749b2" providerId="ADAL" clId="{DDF9F0D3-FE09-4D83-8F78-6D916A7D263E}" dt="2022-03-20T23:59:17.004" v="1760" actId="1076"/>
          <ac:spMkLst>
            <pc:docMk/>
            <pc:sldMk cId="532626214" sldId="316"/>
            <ac:spMk id="28" creationId="{28ED11B5-AB64-461B-B0EE-CC7666E1B856}"/>
          </ac:spMkLst>
        </pc:spChg>
        <pc:spChg chg="add mod">
          <ac:chgData name="Isaac Mellis-Glynn" userId="5c488137-6b80-4052-842a-b73c799749b2" providerId="ADAL" clId="{DDF9F0D3-FE09-4D83-8F78-6D916A7D263E}" dt="2022-03-20T23:57:05.591" v="1740" actId="122"/>
          <ac:spMkLst>
            <pc:docMk/>
            <pc:sldMk cId="532626214" sldId="316"/>
            <ac:spMk id="29" creationId="{6468E96E-7BD8-4C03-95E3-6D8BCE729AFB}"/>
          </ac:spMkLst>
        </pc:spChg>
        <pc:spChg chg="add mod">
          <ac:chgData name="Isaac Mellis-Glynn" userId="5c488137-6b80-4052-842a-b73c799749b2" providerId="ADAL" clId="{DDF9F0D3-FE09-4D83-8F78-6D916A7D263E}" dt="2022-03-21T00:05:18.086" v="1783" actId="14100"/>
          <ac:spMkLst>
            <pc:docMk/>
            <pc:sldMk cId="532626214" sldId="316"/>
            <ac:spMk id="34" creationId="{F67E60BB-163B-47CC-A01C-8F0D54751D6A}"/>
          </ac:spMkLst>
        </pc:spChg>
        <pc:spChg chg="add del mod">
          <ac:chgData name="Isaac Mellis-Glynn" userId="5c488137-6b80-4052-842a-b73c799749b2" providerId="ADAL" clId="{DDF9F0D3-FE09-4D83-8F78-6D916A7D263E}" dt="2022-03-21T00:15:44.724" v="2047" actId="478"/>
          <ac:spMkLst>
            <pc:docMk/>
            <pc:sldMk cId="532626214" sldId="316"/>
            <ac:spMk id="35" creationId="{2D2D48BB-63FA-46BD-9152-14C7738CBB56}"/>
          </ac:spMkLst>
        </pc:spChg>
        <pc:spChg chg="add mod ord">
          <ac:chgData name="Isaac Mellis-Glynn" userId="5c488137-6b80-4052-842a-b73c799749b2" providerId="ADAL" clId="{DDF9F0D3-FE09-4D83-8F78-6D916A7D263E}" dt="2022-03-21T00:14:12.558" v="1871" actId="167"/>
          <ac:spMkLst>
            <pc:docMk/>
            <pc:sldMk cId="532626214" sldId="316"/>
            <ac:spMk id="36" creationId="{60A23F8B-7A13-49E9-AF20-1285C18F1C38}"/>
          </ac:spMkLst>
        </pc:spChg>
        <pc:spChg chg="add mod ord">
          <ac:chgData name="Isaac Mellis-Glynn" userId="5c488137-6b80-4052-842a-b73c799749b2" providerId="ADAL" clId="{DDF9F0D3-FE09-4D83-8F78-6D916A7D263E}" dt="2022-03-21T00:10:32.526" v="1848" actId="167"/>
          <ac:spMkLst>
            <pc:docMk/>
            <pc:sldMk cId="532626214" sldId="316"/>
            <ac:spMk id="37" creationId="{82D68877-ED51-428D-B5D6-E90983B3B725}"/>
          </ac:spMkLst>
        </pc:spChg>
        <pc:spChg chg="add mod ord">
          <ac:chgData name="Isaac Mellis-Glynn" userId="5c488137-6b80-4052-842a-b73c799749b2" providerId="ADAL" clId="{DDF9F0D3-FE09-4D83-8F78-6D916A7D263E}" dt="2022-03-21T00:10:34.582" v="1849" actId="167"/>
          <ac:spMkLst>
            <pc:docMk/>
            <pc:sldMk cId="532626214" sldId="316"/>
            <ac:spMk id="38" creationId="{73821A15-F8B7-4CCC-B51F-D2BDB725987D}"/>
          </ac:spMkLst>
        </pc:spChg>
        <pc:spChg chg="add mod ord">
          <ac:chgData name="Isaac Mellis-Glynn" userId="5c488137-6b80-4052-842a-b73c799749b2" providerId="ADAL" clId="{DDF9F0D3-FE09-4D83-8F78-6D916A7D263E}" dt="2022-03-21T00:10:37.093" v="1850" actId="167"/>
          <ac:spMkLst>
            <pc:docMk/>
            <pc:sldMk cId="532626214" sldId="316"/>
            <ac:spMk id="39" creationId="{13EFFC2B-42EC-429B-BC31-6DAE427F0FB8}"/>
          </ac:spMkLst>
        </pc:spChg>
        <pc:spChg chg="add del mod">
          <ac:chgData name="Isaac Mellis-Glynn" userId="5c488137-6b80-4052-842a-b73c799749b2" providerId="ADAL" clId="{DDF9F0D3-FE09-4D83-8F78-6D916A7D263E}" dt="2022-03-21T00:23:09.654" v="2549" actId="478"/>
          <ac:spMkLst>
            <pc:docMk/>
            <pc:sldMk cId="532626214" sldId="316"/>
            <ac:spMk id="40" creationId="{032543F5-C5F3-4BA3-A80E-61CFEA77054F}"/>
          </ac:spMkLst>
        </pc:spChg>
        <pc:spChg chg="add del mod">
          <ac:chgData name="Isaac Mellis-Glynn" userId="5c488137-6b80-4052-842a-b73c799749b2" providerId="ADAL" clId="{DDF9F0D3-FE09-4D83-8F78-6D916A7D263E}" dt="2022-03-21T00:11:25.615" v="1856"/>
          <ac:spMkLst>
            <pc:docMk/>
            <pc:sldMk cId="532626214" sldId="316"/>
            <ac:spMk id="41" creationId="{DAC3FC74-7DC6-489C-B126-7F5446B3E54E}"/>
          </ac:spMkLst>
        </pc:spChg>
        <pc:spChg chg="add del mod">
          <ac:chgData name="Isaac Mellis-Glynn" userId="5c488137-6b80-4052-842a-b73c799749b2" providerId="ADAL" clId="{DDF9F0D3-FE09-4D83-8F78-6D916A7D263E}" dt="2022-03-21T00:23:41.655" v="2562" actId="478"/>
          <ac:spMkLst>
            <pc:docMk/>
            <pc:sldMk cId="532626214" sldId="316"/>
            <ac:spMk id="42" creationId="{87C40377-6EC6-44A4-9DD3-A9952577DB1F}"/>
          </ac:spMkLst>
        </pc:spChg>
        <pc:spChg chg="add del mod">
          <ac:chgData name="Isaac Mellis-Glynn" userId="5c488137-6b80-4052-842a-b73c799749b2" providerId="ADAL" clId="{DDF9F0D3-FE09-4D83-8F78-6D916A7D263E}" dt="2022-03-21T00:23:49.721" v="2565" actId="478"/>
          <ac:spMkLst>
            <pc:docMk/>
            <pc:sldMk cId="532626214" sldId="316"/>
            <ac:spMk id="43" creationId="{3B4440C8-2EA7-48E4-923E-D69AB35EA3AD}"/>
          </ac:spMkLst>
        </pc:spChg>
        <pc:spChg chg="add del mod">
          <ac:chgData name="Isaac Mellis-Glynn" userId="5c488137-6b80-4052-842a-b73c799749b2" providerId="ADAL" clId="{DDF9F0D3-FE09-4D83-8F78-6D916A7D263E}" dt="2022-03-21T00:23:57.759" v="2569" actId="478"/>
          <ac:spMkLst>
            <pc:docMk/>
            <pc:sldMk cId="532626214" sldId="316"/>
            <ac:spMk id="44" creationId="{C25D4667-6261-4B32-A60C-5D181CAED2AA}"/>
          </ac:spMkLst>
        </pc:spChg>
        <pc:spChg chg="add mod">
          <ac:chgData name="Isaac Mellis-Glynn" userId="5c488137-6b80-4052-842a-b73c799749b2" providerId="ADAL" clId="{DDF9F0D3-FE09-4D83-8F78-6D916A7D263E}" dt="2022-03-21T00:14:37.702" v="1930" actId="1076"/>
          <ac:spMkLst>
            <pc:docMk/>
            <pc:sldMk cId="532626214" sldId="316"/>
            <ac:spMk id="45" creationId="{341ABA92-991B-47B7-BCF7-EF0C6C671231}"/>
          </ac:spMkLst>
        </pc:spChg>
        <pc:spChg chg="add mod">
          <ac:chgData name="Isaac Mellis-Glynn" userId="5c488137-6b80-4052-842a-b73c799749b2" providerId="ADAL" clId="{DDF9F0D3-FE09-4D83-8F78-6D916A7D263E}" dt="2022-03-21T00:14:49.420" v="1955" actId="20577"/>
          <ac:spMkLst>
            <pc:docMk/>
            <pc:sldMk cId="532626214" sldId="316"/>
            <ac:spMk id="46" creationId="{2FDB013A-E6F9-4F3B-AB64-7BB20073F56C}"/>
          </ac:spMkLst>
        </pc:spChg>
        <pc:spChg chg="add mod">
          <ac:chgData name="Isaac Mellis-Glynn" userId="5c488137-6b80-4052-842a-b73c799749b2" providerId="ADAL" clId="{DDF9F0D3-FE09-4D83-8F78-6D916A7D263E}" dt="2022-03-21T00:15:05.901" v="1992" actId="20577"/>
          <ac:spMkLst>
            <pc:docMk/>
            <pc:sldMk cId="532626214" sldId="316"/>
            <ac:spMk id="47" creationId="{57079818-B0E9-434D-A433-481C291141B2}"/>
          </ac:spMkLst>
        </pc:spChg>
        <pc:spChg chg="add mod">
          <ac:chgData name="Isaac Mellis-Glynn" userId="5c488137-6b80-4052-842a-b73c799749b2" providerId="ADAL" clId="{DDF9F0D3-FE09-4D83-8F78-6D916A7D263E}" dt="2022-03-21T00:15:33.182" v="2042" actId="20577"/>
          <ac:spMkLst>
            <pc:docMk/>
            <pc:sldMk cId="532626214" sldId="316"/>
            <ac:spMk id="48" creationId="{6C589F2A-DFE8-467B-BD1F-D822F5094612}"/>
          </ac:spMkLst>
        </pc:spChg>
        <pc:spChg chg="add del mod">
          <ac:chgData name="Isaac Mellis-Glynn" userId="5c488137-6b80-4052-842a-b73c799749b2" providerId="ADAL" clId="{DDF9F0D3-FE09-4D83-8F78-6D916A7D263E}" dt="2022-03-21T00:15:44.725" v="2049"/>
          <ac:spMkLst>
            <pc:docMk/>
            <pc:sldMk cId="532626214" sldId="316"/>
            <ac:spMk id="49" creationId="{64C43087-3DAD-4BBF-9C62-D121850F9128}"/>
          </ac:spMkLst>
        </pc:spChg>
        <pc:spChg chg="add mod">
          <ac:chgData name="Isaac Mellis-Glynn" userId="5c488137-6b80-4052-842a-b73c799749b2" providerId="ADAL" clId="{DDF9F0D3-FE09-4D83-8F78-6D916A7D263E}" dt="2022-03-21T22:56:08.660" v="7281" actId="20577"/>
          <ac:spMkLst>
            <pc:docMk/>
            <pc:sldMk cId="532626214" sldId="316"/>
            <ac:spMk id="50" creationId="{0DD2D843-32B7-4914-A30D-1D0CB31AF1FE}"/>
          </ac:spMkLst>
        </pc:spChg>
        <pc:spChg chg="add mod">
          <ac:chgData name="Isaac Mellis-Glynn" userId="5c488137-6b80-4052-842a-b73c799749b2" providerId="ADAL" clId="{DDF9F0D3-FE09-4D83-8F78-6D916A7D263E}" dt="2022-03-21T22:56:16.422" v="7293" actId="20577"/>
          <ac:spMkLst>
            <pc:docMk/>
            <pc:sldMk cId="532626214" sldId="316"/>
            <ac:spMk id="51" creationId="{A132CE59-CEE2-450D-A889-F91EC9A650E4}"/>
          </ac:spMkLst>
        </pc:spChg>
        <pc:spChg chg="add mod">
          <ac:chgData name="Isaac Mellis-Glynn" userId="5c488137-6b80-4052-842a-b73c799749b2" providerId="ADAL" clId="{DDF9F0D3-FE09-4D83-8F78-6D916A7D263E}" dt="2022-03-21T00:18:13.838" v="2297" actId="1076"/>
          <ac:spMkLst>
            <pc:docMk/>
            <pc:sldMk cId="532626214" sldId="316"/>
            <ac:spMk id="52" creationId="{05E60337-8065-44E0-AC68-6F4041662B6D}"/>
          </ac:spMkLst>
        </pc:spChg>
        <pc:spChg chg="add mod">
          <ac:chgData name="Isaac Mellis-Glynn" userId="5c488137-6b80-4052-842a-b73c799749b2" providerId="ADAL" clId="{DDF9F0D3-FE09-4D83-8F78-6D916A7D263E}" dt="2022-03-21T00:19:51.312" v="2545" actId="1076"/>
          <ac:spMkLst>
            <pc:docMk/>
            <pc:sldMk cId="532626214" sldId="316"/>
            <ac:spMk id="53" creationId="{1E4731A9-9BD0-4883-B275-FAA7CA49ED9B}"/>
          </ac:spMkLst>
        </pc:spChg>
        <pc:spChg chg="add mod">
          <ac:chgData name="Isaac Mellis-Glynn" userId="5c488137-6b80-4052-842a-b73c799749b2" providerId="ADAL" clId="{DDF9F0D3-FE09-4D83-8F78-6D916A7D263E}" dt="2022-03-21T00:33:54.305" v="2571" actId="20577"/>
          <ac:spMkLst>
            <pc:docMk/>
            <pc:sldMk cId="532626214" sldId="316"/>
            <ac:spMk id="54" creationId="{B8DBDBE2-909C-4069-97DE-B11568529951}"/>
          </ac:spMkLst>
        </pc:spChg>
        <pc:spChg chg="add mod">
          <ac:chgData name="Isaac Mellis-Glynn" userId="5c488137-6b80-4052-842a-b73c799749b2" providerId="ADAL" clId="{DDF9F0D3-FE09-4D83-8F78-6D916A7D263E}" dt="2022-03-21T00:19:59.413" v="2547" actId="1076"/>
          <ac:spMkLst>
            <pc:docMk/>
            <pc:sldMk cId="532626214" sldId="316"/>
            <ac:spMk id="55" creationId="{D720C159-F38D-495A-B5EC-3C649B2E3A34}"/>
          </ac:spMkLst>
        </pc:spChg>
        <pc:spChg chg="add mod">
          <ac:chgData name="Isaac Mellis-Glynn" userId="5c488137-6b80-4052-842a-b73c799749b2" providerId="ADAL" clId="{DDF9F0D3-FE09-4D83-8F78-6D916A7D263E}" dt="2022-03-21T00:20:03.008" v="2548" actId="1076"/>
          <ac:spMkLst>
            <pc:docMk/>
            <pc:sldMk cId="532626214" sldId="316"/>
            <ac:spMk id="56" creationId="{4F7602C6-A439-4DCD-BCFC-8BB6A91A02B2}"/>
          </ac:spMkLst>
        </pc:spChg>
        <pc:spChg chg="add mod">
          <ac:chgData name="Isaac Mellis-Glynn" userId="5c488137-6b80-4052-842a-b73c799749b2" providerId="ADAL" clId="{DDF9F0D3-FE09-4D83-8F78-6D916A7D263E}" dt="2022-03-21T00:23:37.222" v="2561" actId="14100"/>
          <ac:spMkLst>
            <pc:docMk/>
            <pc:sldMk cId="532626214" sldId="316"/>
            <ac:spMk id="57" creationId="{F0359E8E-F43B-42B2-872B-6A06327399FF}"/>
          </ac:spMkLst>
        </pc:spChg>
        <pc:spChg chg="add mod">
          <ac:chgData name="Isaac Mellis-Glynn" userId="5c488137-6b80-4052-842a-b73c799749b2" providerId="ADAL" clId="{DDF9F0D3-FE09-4D83-8F78-6D916A7D263E}" dt="2022-03-21T00:23:48.368" v="2564" actId="1076"/>
          <ac:spMkLst>
            <pc:docMk/>
            <pc:sldMk cId="532626214" sldId="316"/>
            <ac:spMk id="58" creationId="{C60EC0C7-CB5A-436B-AD18-25998EED647D}"/>
          </ac:spMkLst>
        </pc:spChg>
        <pc:spChg chg="add mod">
          <ac:chgData name="Isaac Mellis-Glynn" userId="5c488137-6b80-4052-842a-b73c799749b2" providerId="ADAL" clId="{DDF9F0D3-FE09-4D83-8F78-6D916A7D263E}" dt="2022-03-21T00:23:55.048" v="2567" actId="1076"/>
          <ac:spMkLst>
            <pc:docMk/>
            <pc:sldMk cId="532626214" sldId="316"/>
            <ac:spMk id="59" creationId="{83E1069D-AAF9-4FE2-933C-D6C60F590B07}"/>
          </ac:spMkLst>
        </pc:spChg>
        <pc:spChg chg="add mod">
          <ac:chgData name="Isaac Mellis-Glynn" userId="5c488137-6b80-4052-842a-b73c799749b2" providerId="ADAL" clId="{DDF9F0D3-FE09-4D83-8F78-6D916A7D263E}" dt="2022-03-21T00:24:00.877" v="2570" actId="1076"/>
          <ac:spMkLst>
            <pc:docMk/>
            <pc:sldMk cId="532626214" sldId="316"/>
            <ac:spMk id="60" creationId="{32F1F26C-56A9-4768-8F2E-70C294686601}"/>
          </ac:spMkLst>
        </pc:spChg>
        <pc:graphicFrameChg chg="del mod modGraphic">
          <ac:chgData name="Isaac Mellis-Glynn" userId="5c488137-6b80-4052-842a-b73c799749b2" providerId="ADAL" clId="{DDF9F0D3-FE09-4D83-8F78-6D916A7D263E}" dt="2022-03-20T23:52:51.696" v="1695" actId="478"/>
          <ac:graphicFrameMkLst>
            <pc:docMk/>
            <pc:sldMk cId="532626214" sldId="316"/>
            <ac:graphicFrameMk id="3" creationId="{C9F653FE-8E37-4314-8368-0C7BEB5CEC4C}"/>
          </ac:graphicFrameMkLst>
        </pc:graphicFrameChg>
        <pc:picChg chg="add mod">
          <ac:chgData name="Isaac Mellis-Glynn" userId="5c488137-6b80-4052-842a-b73c799749b2" providerId="ADAL" clId="{DDF9F0D3-FE09-4D83-8F78-6D916A7D263E}" dt="2022-03-20T23:58:13.816" v="1756" actId="1076"/>
          <ac:picMkLst>
            <pc:docMk/>
            <pc:sldMk cId="532626214" sldId="316"/>
            <ac:picMk id="31" creationId="{74774B19-026B-4916-82B5-4E6B07096A86}"/>
          </ac:picMkLst>
        </pc:picChg>
        <pc:picChg chg="add del mod">
          <ac:chgData name="Isaac Mellis-Glynn" userId="5c488137-6b80-4052-842a-b73c799749b2" providerId="ADAL" clId="{DDF9F0D3-FE09-4D83-8F78-6D916A7D263E}" dt="2022-03-20T23:59:30.592" v="1762" actId="478"/>
          <ac:picMkLst>
            <pc:docMk/>
            <pc:sldMk cId="532626214" sldId="316"/>
            <ac:picMk id="33" creationId="{8F365E58-7079-487A-B465-0AACE85AEC0A}"/>
          </ac:picMkLst>
        </pc:picChg>
        <pc:picChg chg="add mod">
          <ac:chgData name="Isaac Mellis-Glynn" userId="5c488137-6b80-4052-842a-b73c799749b2" providerId="ADAL" clId="{DDF9F0D3-FE09-4D83-8F78-6D916A7D263E}" dt="2022-03-21T00:46:58.607" v="2574" actId="1076"/>
          <ac:picMkLst>
            <pc:docMk/>
            <pc:sldMk cId="532626214" sldId="316"/>
            <ac:picMk id="62" creationId="{E961F334-29F8-4B82-8BD7-FA13A784E28A}"/>
          </ac:picMkLst>
        </pc:picChg>
        <pc:picChg chg="add mod">
          <ac:chgData name="Isaac Mellis-Glynn" userId="5c488137-6b80-4052-842a-b73c799749b2" providerId="ADAL" clId="{DDF9F0D3-FE09-4D83-8F78-6D916A7D263E}" dt="2022-03-21T00:47:46.158" v="2577" actId="1076"/>
          <ac:picMkLst>
            <pc:docMk/>
            <pc:sldMk cId="532626214" sldId="316"/>
            <ac:picMk id="64" creationId="{43FC1EF5-A69F-424A-BB2B-F9DE8F1C0DE8}"/>
          </ac:picMkLst>
        </pc:picChg>
        <pc:picChg chg="add del mod">
          <ac:chgData name="Isaac Mellis-Glynn" userId="5c488137-6b80-4052-842a-b73c799749b2" providerId="ADAL" clId="{DDF9F0D3-FE09-4D83-8F78-6D916A7D263E}" dt="2022-03-21T22:39:32.018" v="7208" actId="478"/>
          <ac:picMkLst>
            <pc:docMk/>
            <pc:sldMk cId="532626214" sldId="316"/>
            <ac:picMk id="66" creationId="{C7BA91A8-3FEC-4780-B96A-86DB0D2BE449}"/>
          </ac:picMkLst>
        </pc:picChg>
        <pc:picChg chg="add mod">
          <ac:chgData name="Isaac Mellis-Glynn" userId="5c488137-6b80-4052-842a-b73c799749b2" providerId="ADAL" clId="{DDF9F0D3-FE09-4D83-8F78-6D916A7D263E}" dt="2022-03-21T00:49:10.467" v="2584" actId="1076"/>
          <ac:picMkLst>
            <pc:docMk/>
            <pc:sldMk cId="532626214" sldId="316"/>
            <ac:picMk id="68" creationId="{0ABD4259-C373-4030-A126-7DDE5AF1EF3D}"/>
          </ac:picMkLst>
        </pc:picChg>
        <pc:picChg chg="add mod">
          <ac:chgData name="Isaac Mellis-Glynn" userId="5c488137-6b80-4052-842a-b73c799749b2" providerId="ADAL" clId="{DDF9F0D3-FE09-4D83-8F78-6D916A7D263E}" dt="2022-03-21T00:49:40.391" v="2589" actId="1076"/>
          <ac:picMkLst>
            <pc:docMk/>
            <pc:sldMk cId="532626214" sldId="316"/>
            <ac:picMk id="70" creationId="{99018C0B-D523-410A-AE92-AE4E76A01DA3}"/>
          </ac:picMkLst>
        </pc:picChg>
        <pc:picChg chg="add mod">
          <ac:chgData name="Isaac Mellis-Glynn" userId="5c488137-6b80-4052-842a-b73c799749b2" providerId="ADAL" clId="{DDF9F0D3-FE09-4D83-8F78-6D916A7D263E}" dt="2022-03-21T00:52:00.125" v="2593" actId="1076"/>
          <ac:picMkLst>
            <pc:docMk/>
            <pc:sldMk cId="532626214" sldId="316"/>
            <ac:picMk id="72" creationId="{DC9ADD93-2F74-4368-A030-DD74131304E5}"/>
          </ac:picMkLst>
        </pc:picChg>
        <pc:picChg chg="add mod">
          <ac:chgData name="Isaac Mellis-Glynn" userId="5c488137-6b80-4052-842a-b73c799749b2" providerId="ADAL" clId="{DDF9F0D3-FE09-4D83-8F78-6D916A7D263E}" dt="2022-03-21T00:52:29.102" v="2596" actId="1076"/>
          <ac:picMkLst>
            <pc:docMk/>
            <pc:sldMk cId="532626214" sldId="316"/>
            <ac:picMk id="74" creationId="{A53DB011-312F-42D7-9841-CA14270509C6}"/>
          </ac:picMkLst>
        </pc:picChg>
        <pc:picChg chg="add mod">
          <ac:chgData name="Isaac Mellis-Glynn" userId="5c488137-6b80-4052-842a-b73c799749b2" providerId="ADAL" clId="{DDF9F0D3-FE09-4D83-8F78-6D916A7D263E}" dt="2022-03-21T22:40:13.127" v="7220" actId="1076"/>
          <ac:picMkLst>
            <pc:docMk/>
            <pc:sldMk cId="532626214" sldId="316"/>
            <ac:picMk id="76" creationId="{A82C52D1-7049-4F65-B634-F731EF356AE5}"/>
          </ac:picMkLst>
        </pc:picChg>
        <pc:picChg chg="add del mod">
          <ac:chgData name="Isaac Mellis-Glynn" userId="5c488137-6b80-4052-842a-b73c799749b2" providerId="ADAL" clId="{DDF9F0D3-FE09-4D83-8F78-6D916A7D263E}" dt="2022-03-21T00:59:39.220" v="2627" actId="478"/>
          <ac:picMkLst>
            <pc:docMk/>
            <pc:sldMk cId="532626214" sldId="316"/>
            <ac:picMk id="78" creationId="{1FC7D837-EB18-4A22-B81C-F52DAD093DC3}"/>
          </ac:picMkLst>
        </pc:picChg>
        <pc:picChg chg="add mod">
          <ac:chgData name="Isaac Mellis-Glynn" userId="5c488137-6b80-4052-842a-b73c799749b2" providerId="ADAL" clId="{DDF9F0D3-FE09-4D83-8F78-6D916A7D263E}" dt="2022-03-21T01:01:22.318" v="2635" actId="14100"/>
          <ac:picMkLst>
            <pc:docMk/>
            <pc:sldMk cId="532626214" sldId="316"/>
            <ac:picMk id="80" creationId="{05EC8675-1506-449B-9577-3109AC9F07CF}"/>
          </ac:picMkLst>
        </pc:picChg>
        <pc:picChg chg="add mod">
          <ac:chgData name="Isaac Mellis-Glynn" userId="5c488137-6b80-4052-842a-b73c799749b2" providerId="ADAL" clId="{DDF9F0D3-FE09-4D83-8F78-6D916A7D263E}" dt="2022-03-21T01:02:25.540" v="2641" actId="1076"/>
          <ac:picMkLst>
            <pc:docMk/>
            <pc:sldMk cId="532626214" sldId="316"/>
            <ac:picMk id="82" creationId="{5A4D8327-C76E-4CE9-ACCB-54A1517DA90B}"/>
          </ac:picMkLst>
        </pc:picChg>
        <pc:picChg chg="add del mod">
          <ac:chgData name="Isaac Mellis-Glynn" userId="5c488137-6b80-4052-842a-b73c799749b2" providerId="ADAL" clId="{DDF9F0D3-FE09-4D83-8F78-6D916A7D263E}" dt="2022-03-21T22:38:39.578" v="7201" actId="478"/>
          <ac:picMkLst>
            <pc:docMk/>
            <pc:sldMk cId="532626214" sldId="316"/>
            <ac:picMk id="84" creationId="{0DAED21F-775C-4B4D-8514-45725F1FF0E3}"/>
          </ac:picMkLst>
        </pc:picChg>
        <pc:picChg chg="add mod">
          <ac:chgData name="Isaac Mellis-Glynn" userId="5c488137-6b80-4052-842a-b73c799749b2" providerId="ADAL" clId="{DDF9F0D3-FE09-4D83-8F78-6D916A7D263E}" dt="2022-03-21T22:38:59.672" v="7205" actId="1076"/>
          <ac:picMkLst>
            <pc:docMk/>
            <pc:sldMk cId="532626214" sldId="316"/>
            <ac:picMk id="86" creationId="{58AF5FBD-CE46-4939-9C1F-E12B50831FA0}"/>
          </ac:picMkLst>
        </pc:picChg>
        <pc:picChg chg="add mod">
          <ac:chgData name="Isaac Mellis-Glynn" userId="5c488137-6b80-4052-842a-b73c799749b2" providerId="ADAL" clId="{DDF9F0D3-FE09-4D83-8F78-6D916A7D263E}" dt="2022-03-21T22:40:03.599" v="7219" actId="1076"/>
          <ac:picMkLst>
            <pc:docMk/>
            <pc:sldMk cId="532626214" sldId="316"/>
            <ac:picMk id="88" creationId="{E9286567-3157-47EA-A1E7-200BEF2BB960}"/>
          </ac:picMkLst>
        </pc:picChg>
        <pc:picChg chg="add mod">
          <ac:chgData name="Isaac Mellis-Glynn" userId="5c488137-6b80-4052-842a-b73c799749b2" providerId="ADAL" clId="{DDF9F0D3-FE09-4D83-8F78-6D916A7D263E}" dt="2022-03-21T22:41:54.578" v="7225" actId="14100"/>
          <ac:picMkLst>
            <pc:docMk/>
            <pc:sldMk cId="532626214" sldId="316"/>
            <ac:picMk id="90" creationId="{46531A4D-9A94-4464-BD86-ADD902FB110E}"/>
          </ac:picMkLst>
        </pc:picChg>
      </pc:sldChg>
      <pc:sldChg chg="addSp delSp modSp new del mod">
        <pc:chgData name="Isaac Mellis-Glynn" userId="5c488137-6b80-4052-842a-b73c799749b2" providerId="ADAL" clId="{DDF9F0D3-FE09-4D83-8F78-6D916A7D263E}" dt="2022-03-21T21:13:14.501" v="6401" actId="2696"/>
        <pc:sldMkLst>
          <pc:docMk/>
          <pc:sldMk cId="2301295831" sldId="317"/>
        </pc:sldMkLst>
        <pc:spChg chg="del">
          <ac:chgData name="Isaac Mellis-Glynn" userId="5c488137-6b80-4052-842a-b73c799749b2" providerId="ADAL" clId="{DDF9F0D3-FE09-4D83-8F78-6D916A7D263E}" dt="2022-03-21T01:03:52.539" v="2645" actId="478"/>
          <ac:spMkLst>
            <pc:docMk/>
            <pc:sldMk cId="2301295831" sldId="317"/>
            <ac:spMk id="2" creationId="{66BD82D6-ACAC-44B0-A761-0FBF1F4BF042}"/>
          </ac:spMkLst>
        </pc:spChg>
        <pc:spChg chg="del">
          <ac:chgData name="Isaac Mellis-Glynn" userId="5c488137-6b80-4052-842a-b73c799749b2" providerId="ADAL" clId="{DDF9F0D3-FE09-4D83-8F78-6D916A7D263E}" dt="2022-03-21T01:04:07.538" v="2676" actId="478"/>
          <ac:spMkLst>
            <pc:docMk/>
            <pc:sldMk cId="2301295831" sldId="317"/>
            <ac:spMk id="3" creationId="{762347F6-5C50-471A-A0C6-B09CFA2B0840}"/>
          </ac:spMkLst>
        </pc:spChg>
        <pc:spChg chg="add mod">
          <ac:chgData name="Isaac Mellis-Glynn" userId="5c488137-6b80-4052-842a-b73c799749b2" providerId="ADAL" clId="{DDF9F0D3-FE09-4D83-8F78-6D916A7D263E}" dt="2022-03-21T01:03:49.284" v="2644"/>
          <ac:spMkLst>
            <pc:docMk/>
            <pc:sldMk cId="2301295831" sldId="317"/>
            <ac:spMk id="4" creationId="{77D11764-71E1-4A47-9CE2-FE1C1F96A0A2}"/>
          </ac:spMkLst>
        </pc:spChg>
        <pc:spChg chg="add mod">
          <ac:chgData name="Isaac Mellis-Glynn" userId="5c488137-6b80-4052-842a-b73c799749b2" providerId="ADAL" clId="{DDF9F0D3-FE09-4D83-8F78-6D916A7D263E}" dt="2022-03-21T01:19:41.591" v="2723" actId="20577"/>
          <ac:spMkLst>
            <pc:docMk/>
            <pc:sldMk cId="2301295831" sldId="317"/>
            <ac:spMk id="5" creationId="{EE06B2FF-4294-4A65-96DC-684092049548}"/>
          </ac:spMkLst>
        </pc:spChg>
        <pc:spChg chg="add del mod">
          <ac:chgData name="Isaac Mellis-Glynn" userId="5c488137-6b80-4052-842a-b73c799749b2" providerId="ADAL" clId="{DDF9F0D3-FE09-4D83-8F78-6D916A7D263E}" dt="2022-03-21T01:19:46.947" v="2724" actId="478"/>
          <ac:spMkLst>
            <pc:docMk/>
            <pc:sldMk cId="2301295831" sldId="317"/>
            <ac:spMk id="14" creationId="{3B7222B1-3A8D-4455-BBEF-F1E5A70A471B}"/>
          </ac:spMkLst>
        </pc:spChg>
        <pc:spChg chg="add del">
          <ac:chgData name="Isaac Mellis-Glynn" userId="5c488137-6b80-4052-842a-b73c799749b2" providerId="ADAL" clId="{DDF9F0D3-FE09-4D83-8F78-6D916A7D263E}" dt="2022-03-21T01:21:50.485" v="2769"/>
          <ac:spMkLst>
            <pc:docMk/>
            <pc:sldMk cId="2301295831" sldId="317"/>
            <ac:spMk id="22" creationId="{D5E65B3B-4C75-4877-B639-3E7456BDDD25}"/>
          </ac:spMkLst>
        </pc:spChg>
        <pc:spChg chg="add del mod">
          <ac:chgData name="Isaac Mellis-Glynn" userId="5c488137-6b80-4052-842a-b73c799749b2" providerId="ADAL" clId="{DDF9F0D3-FE09-4D83-8F78-6D916A7D263E}" dt="2022-03-21T21:13:11.061" v="6400" actId="478"/>
          <ac:spMkLst>
            <pc:docMk/>
            <pc:sldMk cId="2301295831" sldId="317"/>
            <ac:spMk id="24" creationId="{04AE4BB5-E5CB-4C26-B9BD-3D3FCBEC2BF5}"/>
          </ac:spMkLst>
        </pc:spChg>
        <pc:picChg chg="add mod">
          <ac:chgData name="Isaac Mellis-Glynn" userId="5c488137-6b80-4052-842a-b73c799749b2" providerId="ADAL" clId="{DDF9F0D3-FE09-4D83-8F78-6D916A7D263E}" dt="2022-03-21T01:24:03.595" v="2800" actId="1076"/>
          <ac:picMkLst>
            <pc:docMk/>
            <pc:sldMk cId="2301295831" sldId="317"/>
            <ac:picMk id="6" creationId="{918B19B1-E86B-493B-82EA-77E61235D5D8}"/>
          </ac:picMkLst>
        </pc:picChg>
        <pc:picChg chg="add mod">
          <ac:chgData name="Isaac Mellis-Glynn" userId="5c488137-6b80-4052-842a-b73c799749b2" providerId="ADAL" clId="{DDF9F0D3-FE09-4D83-8F78-6D916A7D263E}" dt="2022-03-21T01:23:41.305" v="2797" actId="1076"/>
          <ac:picMkLst>
            <pc:docMk/>
            <pc:sldMk cId="2301295831" sldId="317"/>
            <ac:picMk id="7" creationId="{4B7AD078-9C3F-43AF-B62C-599D2059AC7F}"/>
          </ac:picMkLst>
        </pc:picChg>
        <pc:picChg chg="add mod">
          <ac:chgData name="Isaac Mellis-Glynn" userId="5c488137-6b80-4052-842a-b73c799749b2" providerId="ADAL" clId="{DDF9F0D3-FE09-4D83-8F78-6D916A7D263E}" dt="2022-03-21T01:24:12.045" v="2802" actId="1076"/>
          <ac:picMkLst>
            <pc:docMk/>
            <pc:sldMk cId="2301295831" sldId="317"/>
            <ac:picMk id="8" creationId="{86C94BC0-E4FD-4B2B-A700-370071253C33}"/>
          </ac:picMkLst>
        </pc:picChg>
        <pc:picChg chg="add mod">
          <ac:chgData name="Isaac Mellis-Glynn" userId="5c488137-6b80-4052-842a-b73c799749b2" providerId="ADAL" clId="{DDF9F0D3-FE09-4D83-8F78-6D916A7D263E}" dt="2022-03-21T01:20:25.990" v="2746" actId="1076"/>
          <ac:picMkLst>
            <pc:docMk/>
            <pc:sldMk cId="2301295831" sldId="317"/>
            <ac:picMk id="9" creationId="{88591DE9-3963-40F8-A8D9-0EA0B5233C81}"/>
          </ac:picMkLst>
        </pc:picChg>
        <pc:picChg chg="add mod">
          <ac:chgData name="Isaac Mellis-Glynn" userId="5c488137-6b80-4052-842a-b73c799749b2" providerId="ADAL" clId="{DDF9F0D3-FE09-4D83-8F78-6D916A7D263E}" dt="2022-03-21T01:20:45.873" v="2755" actId="1076"/>
          <ac:picMkLst>
            <pc:docMk/>
            <pc:sldMk cId="2301295831" sldId="317"/>
            <ac:picMk id="10" creationId="{0E060C8B-71D9-4D8B-82F9-6467632E6B27}"/>
          </ac:picMkLst>
        </pc:picChg>
        <pc:picChg chg="add mod">
          <ac:chgData name="Isaac Mellis-Glynn" userId="5c488137-6b80-4052-842a-b73c799749b2" providerId="ADAL" clId="{DDF9F0D3-FE09-4D83-8F78-6D916A7D263E}" dt="2022-03-21T01:20:43.208" v="2754" actId="1076"/>
          <ac:picMkLst>
            <pc:docMk/>
            <pc:sldMk cId="2301295831" sldId="317"/>
            <ac:picMk id="11" creationId="{02AE87DA-E81E-40CC-B7D9-B2BD670CB724}"/>
          </ac:picMkLst>
        </pc:picChg>
        <pc:picChg chg="add mod">
          <ac:chgData name="Isaac Mellis-Glynn" userId="5c488137-6b80-4052-842a-b73c799749b2" providerId="ADAL" clId="{DDF9F0D3-FE09-4D83-8F78-6D916A7D263E}" dt="2022-03-21T01:24:07.067" v="2801" actId="1076"/>
          <ac:picMkLst>
            <pc:docMk/>
            <pc:sldMk cId="2301295831" sldId="317"/>
            <ac:picMk id="12" creationId="{8622B0F9-C4AF-4554-A1F4-BDCB15C971F9}"/>
          </ac:picMkLst>
        </pc:picChg>
        <pc:picChg chg="add mod">
          <ac:chgData name="Isaac Mellis-Glynn" userId="5c488137-6b80-4052-842a-b73c799749b2" providerId="ADAL" clId="{DDF9F0D3-FE09-4D83-8F78-6D916A7D263E}" dt="2022-03-21T01:20:50.980" v="2756" actId="1076"/>
          <ac:picMkLst>
            <pc:docMk/>
            <pc:sldMk cId="2301295831" sldId="317"/>
            <ac:picMk id="13" creationId="{84A40754-775B-499B-9545-3600707D8300}"/>
          </ac:picMkLst>
        </pc:picChg>
        <pc:picChg chg="add mod">
          <ac:chgData name="Isaac Mellis-Glynn" userId="5c488137-6b80-4052-842a-b73c799749b2" providerId="ADAL" clId="{DDF9F0D3-FE09-4D83-8F78-6D916A7D263E}" dt="2022-03-21T01:20:01.274" v="2733" actId="1076"/>
          <ac:picMkLst>
            <pc:docMk/>
            <pc:sldMk cId="2301295831" sldId="317"/>
            <ac:picMk id="15" creationId="{22497706-E266-44D0-BFA6-7CD2FEF6E3FC}"/>
          </ac:picMkLst>
        </pc:picChg>
        <pc:picChg chg="add mod">
          <ac:chgData name="Isaac Mellis-Glynn" userId="5c488137-6b80-4052-842a-b73c799749b2" providerId="ADAL" clId="{DDF9F0D3-FE09-4D83-8F78-6D916A7D263E}" dt="2022-03-21T01:23:59.426" v="2799" actId="1076"/>
          <ac:picMkLst>
            <pc:docMk/>
            <pc:sldMk cId="2301295831" sldId="317"/>
            <ac:picMk id="16" creationId="{636A6415-B429-48D2-B16D-EB0B9193156C}"/>
          </ac:picMkLst>
        </pc:picChg>
        <pc:picChg chg="add mod">
          <ac:chgData name="Isaac Mellis-Glynn" userId="5c488137-6b80-4052-842a-b73c799749b2" providerId="ADAL" clId="{DDF9F0D3-FE09-4D83-8F78-6D916A7D263E}" dt="2022-03-21T01:20:35.590" v="2751" actId="1076"/>
          <ac:picMkLst>
            <pc:docMk/>
            <pc:sldMk cId="2301295831" sldId="317"/>
            <ac:picMk id="17" creationId="{7DD698DE-4013-4CC1-B845-B2BB17899F8C}"/>
          </ac:picMkLst>
        </pc:picChg>
        <pc:picChg chg="add mod">
          <ac:chgData name="Isaac Mellis-Glynn" userId="5c488137-6b80-4052-842a-b73c799749b2" providerId="ADAL" clId="{DDF9F0D3-FE09-4D83-8F78-6D916A7D263E}" dt="2022-03-21T01:22:14.979" v="2780" actId="1076"/>
          <ac:picMkLst>
            <pc:docMk/>
            <pc:sldMk cId="2301295831" sldId="317"/>
            <ac:picMk id="18" creationId="{B09B40A7-7D80-47DF-BC22-D9501FF5794B}"/>
          </ac:picMkLst>
        </pc:picChg>
        <pc:picChg chg="add mod">
          <ac:chgData name="Isaac Mellis-Glynn" userId="5c488137-6b80-4052-842a-b73c799749b2" providerId="ADAL" clId="{DDF9F0D3-FE09-4D83-8F78-6D916A7D263E}" dt="2022-03-21T01:22:10.540" v="2778" actId="1076"/>
          <ac:picMkLst>
            <pc:docMk/>
            <pc:sldMk cId="2301295831" sldId="317"/>
            <ac:picMk id="19" creationId="{174069F5-E6E7-4F78-98D5-3AEFD16A3129}"/>
          </ac:picMkLst>
        </pc:picChg>
        <pc:picChg chg="add mod">
          <ac:chgData name="Isaac Mellis-Glynn" userId="5c488137-6b80-4052-842a-b73c799749b2" providerId="ADAL" clId="{DDF9F0D3-FE09-4D83-8F78-6D916A7D263E}" dt="2022-03-21T01:20:19.878" v="2744" actId="1076"/>
          <ac:picMkLst>
            <pc:docMk/>
            <pc:sldMk cId="2301295831" sldId="317"/>
            <ac:picMk id="20" creationId="{8407976E-1E22-4F5E-964A-33D9F13A140D}"/>
          </ac:picMkLst>
        </pc:picChg>
        <pc:picChg chg="add mod">
          <ac:chgData name="Isaac Mellis-Glynn" userId="5c488137-6b80-4052-842a-b73c799749b2" providerId="ADAL" clId="{DDF9F0D3-FE09-4D83-8F78-6D916A7D263E}" dt="2022-03-21T01:20:21.764" v="2745" actId="14100"/>
          <ac:picMkLst>
            <pc:docMk/>
            <pc:sldMk cId="2301295831" sldId="317"/>
            <ac:picMk id="21" creationId="{9CACE954-4A27-4966-B465-58AD90921946}"/>
          </ac:picMkLst>
        </pc:picChg>
        <pc:picChg chg="add mod">
          <ac:chgData name="Isaac Mellis-Glynn" userId="5c488137-6b80-4052-842a-b73c799749b2" providerId="ADAL" clId="{DDF9F0D3-FE09-4D83-8F78-6D916A7D263E}" dt="2022-03-21T01:22:04.640" v="2775" actId="1076"/>
          <ac:picMkLst>
            <pc:docMk/>
            <pc:sldMk cId="2301295831" sldId="317"/>
            <ac:picMk id="23" creationId="{678AD572-7FC0-4DB3-B326-2B564E855D78}"/>
          </ac:picMkLst>
        </pc:picChg>
        <pc:picChg chg="add del mod">
          <ac:chgData name="Isaac Mellis-Glynn" userId="5c488137-6b80-4052-842a-b73c799749b2" providerId="ADAL" clId="{DDF9F0D3-FE09-4D83-8F78-6D916A7D263E}" dt="2022-03-21T01:17:29.466" v="2691" actId="478"/>
          <ac:picMkLst>
            <pc:docMk/>
            <pc:sldMk cId="2301295831" sldId="317"/>
            <ac:picMk id="1026" creationId="{54A8805B-4CE4-4A0E-A6B4-C85B90CD93A3}"/>
          </ac:picMkLst>
        </pc:picChg>
        <pc:picChg chg="add mod">
          <ac:chgData name="Isaac Mellis-Glynn" userId="5c488137-6b80-4052-842a-b73c799749b2" providerId="ADAL" clId="{DDF9F0D3-FE09-4D83-8F78-6D916A7D263E}" dt="2022-03-21T01:22:24.282" v="2783" actId="1076"/>
          <ac:picMkLst>
            <pc:docMk/>
            <pc:sldMk cId="2301295831" sldId="317"/>
            <ac:picMk id="1028" creationId="{981D66F3-3B94-4CCD-823A-70C53969FACF}"/>
          </ac:picMkLst>
        </pc:picChg>
        <pc:picChg chg="add mod">
          <ac:chgData name="Isaac Mellis-Glynn" userId="5c488137-6b80-4052-842a-b73c799749b2" providerId="ADAL" clId="{DDF9F0D3-FE09-4D83-8F78-6D916A7D263E}" dt="2022-03-21T01:23:26.079" v="2792" actId="1076"/>
          <ac:picMkLst>
            <pc:docMk/>
            <pc:sldMk cId="2301295831" sldId="317"/>
            <ac:picMk id="1032" creationId="{3D26F470-362A-4FD2-854A-C784A3269250}"/>
          </ac:picMkLst>
        </pc:picChg>
      </pc:sldChg>
      <pc:sldChg chg="addSp delSp modSp new add del mod">
        <pc:chgData name="Isaac Mellis-Glynn" userId="5c488137-6b80-4052-842a-b73c799749b2" providerId="ADAL" clId="{DDF9F0D3-FE09-4D83-8F78-6D916A7D263E}" dt="2022-03-20T23:53:52.159" v="1700" actId="47"/>
        <pc:sldMkLst>
          <pc:docMk/>
          <pc:sldMk cId="3486442553" sldId="317"/>
        </pc:sldMkLst>
        <pc:spChg chg="del">
          <ac:chgData name="Isaac Mellis-Glynn" userId="5c488137-6b80-4052-842a-b73c799749b2" providerId="ADAL" clId="{DDF9F0D3-FE09-4D83-8F78-6D916A7D263E}" dt="2022-03-20T23:40:38.488" v="1668" actId="478"/>
          <ac:spMkLst>
            <pc:docMk/>
            <pc:sldMk cId="3486442553" sldId="317"/>
            <ac:spMk id="2" creationId="{5E22378E-4CBE-4610-9733-7B5EA9905663}"/>
          </ac:spMkLst>
        </pc:spChg>
        <pc:spChg chg="del mod">
          <ac:chgData name="Isaac Mellis-Glynn" userId="5c488137-6b80-4052-842a-b73c799749b2" providerId="ADAL" clId="{DDF9F0D3-FE09-4D83-8F78-6D916A7D263E}" dt="2022-03-20T23:15:58.490" v="1278" actId="478"/>
          <ac:spMkLst>
            <pc:docMk/>
            <pc:sldMk cId="3486442553" sldId="317"/>
            <ac:spMk id="3" creationId="{BEF45720-3D7A-4D80-823D-32DCC123BCD3}"/>
          </ac:spMkLst>
        </pc:spChg>
        <pc:spChg chg="add mod">
          <ac:chgData name="Isaac Mellis-Glynn" userId="5c488137-6b80-4052-842a-b73c799749b2" providerId="ADAL" clId="{DDF9F0D3-FE09-4D83-8F78-6D916A7D263E}" dt="2022-03-20T23:23:22.309" v="1339" actId="20577"/>
          <ac:spMkLst>
            <pc:docMk/>
            <pc:sldMk cId="3486442553" sldId="317"/>
            <ac:spMk id="5" creationId="{D65FE6B2-54FA-45F6-B043-8E1D80C1829D}"/>
          </ac:spMkLst>
        </pc:spChg>
        <pc:spChg chg="add mod">
          <ac:chgData name="Isaac Mellis-Glynn" userId="5c488137-6b80-4052-842a-b73c799749b2" providerId="ADAL" clId="{DDF9F0D3-FE09-4D83-8F78-6D916A7D263E}" dt="2022-03-20T23:25:37.507" v="1486" actId="1076"/>
          <ac:spMkLst>
            <pc:docMk/>
            <pc:sldMk cId="3486442553" sldId="317"/>
            <ac:spMk id="7" creationId="{4D7D9245-D9D7-45D1-B235-93855DD7A259}"/>
          </ac:spMkLst>
        </pc:spChg>
        <pc:spChg chg="add mod">
          <ac:chgData name="Isaac Mellis-Glynn" userId="5c488137-6b80-4052-842a-b73c799749b2" providerId="ADAL" clId="{DDF9F0D3-FE09-4D83-8F78-6D916A7D263E}" dt="2022-03-20T23:23:50.859" v="1386" actId="20577"/>
          <ac:spMkLst>
            <pc:docMk/>
            <pc:sldMk cId="3486442553" sldId="317"/>
            <ac:spMk id="9" creationId="{E0370EF4-1549-4FD1-8601-71A588E6A319}"/>
          </ac:spMkLst>
        </pc:spChg>
        <pc:spChg chg="add mod">
          <ac:chgData name="Isaac Mellis-Glynn" userId="5c488137-6b80-4052-842a-b73c799749b2" providerId="ADAL" clId="{DDF9F0D3-FE09-4D83-8F78-6D916A7D263E}" dt="2022-03-20T23:25:43.836" v="1487" actId="1076"/>
          <ac:spMkLst>
            <pc:docMk/>
            <pc:sldMk cId="3486442553" sldId="317"/>
            <ac:spMk id="11" creationId="{24C40484-34E1-4787-B56B-C2F23F98112A}"/>
          </ac:spMkLst>
        </pc:spChg>
        <pc:spChg chg="add mod">
          <ac:chgData name="Isaac Mellis-Glynn" userId="5c488137-6b80-4052-842a-b73c799749b2" providerId="ADAL" clId="{DDF9F0D3-FE09-4D83-8F78-6D916A7D263E}" dt="2022-03-20T23:21:01.366" v="1328" actId="1076"/>
          <ac:spMkLst>
            <pc:docMk/>
            <pc:sldMk cId="3486442553" sldId="317"/>
            <ac:spMk id="13" creationId="{C8A4B5D2-B685-4A2C-8697-65DFA3EF5F5D}"/>
          </ac:spMkLst>
        </pc:spChg>
        <pc:spChg chg="add mod ord">
          <ac:chgData name="Isaac Mellis-Glynn" userId="5c488137-6b80-4052-842a-b73c799749b2" providerId="ADAL" clId="{DDF9F0D3-FE09-4D83-8F78-6D916A7D263E}" dt="2022-03-20T23:41:10.253" v="1672" actId="1076"/>
          <ac:spMkLst>
            <pc:docMk/>
            <pc:sldMk cId="3486442553" sldId="317"/>
            <ac:spMk id="14" creationId="{C4464E86-ACF9-4747-AA1C-792EF57CFF28}"/>
          </ac:spMkLst>
        </pc:spChg>
        <pc:spChg chg="add mod ord">
          <ac:chgData name="Isaac Mellis-Glynn" userId="5c488137-6b80-4052-842a-b73c799749b2" providerId="ADAL" clId="{DDF9F0D3-FE09-4D83-8F78-6D916A7D263E}" dt="2022-03-20T23:41:25.769" v="1679" actId="1076"/>
          <ac:spMkLst>
            <pc:docMk/>
            <pc:sldMk cId="3486442553" sldId="317"/>
            <ac:spMk id="15" creationId="{E326C5AE-A3BB-4F74-9E64-7A6AEF8E8BD1}"/>
          </ac:spMkLst>
        </pc:spChg>
        <pc:spChg chg="add mod ord">
          <ac:chgData name="Isaac Mellis-Glynn" userId="5c488137-6b80-4052-842a-b73c799749b2" providerId="ADAL" clId="{DDF9F0D3-FE09-4D83-8F78-6D916A7D263E}" dt="2022-03-20T23:26:31.738" v="1513" actId="14100"/>
          <ac:spMkLst>
            <pc:docMk/>
            <pc:sldMk cId="3486442553" sldId="317"/>
            <ac:spMk id="16" creationId="{00BC6824-E3D9-4AD8-8B2A-A226C196C266}"/>
          </ac:spMkLst>
        </pc:spChg>
        <pc:spChg chg="add mod ord">
          <ac:chgData name="Isaac Mellis-Glynn" userId="5c488137-6b80-4052-842a-b73c799749b2" providerId="ADAL" clId="{DDF9F0D3-FE09-4D83-8F78-6D916A7D263E}" dt="2022-03-20T23:47:33.537" v="1687" actId="1076"/>
          <ac:spMkLst>
            <pc:docMk/>
            <pc:sldMk cId="3486442553" sldId="317"/>
            <ac:spMk id="17" creationId="{07726358-5DA1-460B-8D84-F8140F332E5C}"/>
          </ac:spMkLst>
        </pc:spChg>
        <pc:spChg chg="add mod">
          <ac:chgData name="Isaac Mellis-Glynn" userId="5c488137-6b80-4052-842a-b73c799749b2" providerId="ADAL" clId="{DDF9F0D3-FE09-4D83-8F78-6D916A7D263E}" dt="2022-03-20T23:21:07.980" v="1329" actId="1076"/>
          <ac:spMkLst>
            <pc:docMk/>
            <pc:sldMk cId="3486442553" sldId="317"/>
            <ac:spMk id="19" creationId="{3B604F58-CD84-4C8A-AF48-CBC1517990E8}"/>
          </ac:spMkLst>
        </pc:spChg>
        <pc:spChg chg="add mod ord">
          <ac:chgData name="Isaac Mellis-Glynn" userId="5c488137-6b80-4052-842a-b73c799749b2" providerId="ADAL" clId="{DDF9F0D3-FE09-4D83-8F78-6D916A7D263E}" dt="2022-03-20T23:48:18.836" v="1693" actId="1076"/>
          <ac:spMkLst>
            <pc:docMk/>
            <pc:sldMk cId="3486442553" sldId="317"/>
            <ac:spMk id="20" creationId="{A94F11D9-2260-408C-9E0A-54614CE1A47E}"/>
          </ac:spMkLst>
        </pc:spChg>
        <pc:spChg chg="add del mod">
          <ac:chgData name="Isaac Mellis-Glynn" userId="5c488137-6b80-4052-842a-b73c799749b2" providerId="ADAL" clId="{DDF9F0D3-FE09-4D83-8F78-6D916A7D263E}" dt="2022-03-20T23:16:01.910" v="1279" actId="478"/>
          <ac:spMkLst>
            <pc:docMk/>
            <pc:sldMk cId="3486442553" sldId="317"/>
            <ac:spMk id="22" creationId="{3FD6577D-A998-4423-B085-079A815DD382}"/>
          </ac:spMkLst>
        </pc:spChg>
        <pc:spChg chg="add mod">
          <ac:chgData name="Isaac Mellis-Glynn" userId="5c488137-6b80-4052-842a-b73c799749b2" providerId="ADAL" clId="{DDF9F0D3-FE09-4D83-8F78-6D916A7D263E}" dt="2022-03-20T23:21:01.366" v="1328" actId="1076"/>
          <ac:spMkLst>
            <pc:docMk/>
            <pc:sldMk cId="3486442553" sldId="317"/>
            <ac:spMk id="24" creationId="{ABED0ABC-0D47-44CF-80F5-E25F7B94D2C0}"/>
          </ac:spMkLst>
        </pc:spChg>
        <pc:spChg chg="add mod">
          <ac:chgData name="Isaac Mellis-Glynn" userId="5c488137-6b80-4052-842a-b73c799749b2" providerId="ADAL" clId="{DDF9F0D3-FE09-4D83-8F78-6D916A7D263E}" dt="2022-03-20T23:21:01.366" v="1328" actId="1076"/>
          <ac:spMkLst>
            <pc:docMk/>
            <pc:sldMk cId="3486442553" sldId="317"/>
            <ac:spMk id="26" creationId="{6A875B69-4D1A-4C75-A2B6-2273AF3B76BF}"/>
          </ac:spMkLst>
        </pc:spChg>
        <pc:spChg chg="add del mod">
          <ac:chgData name="Isaac Mellis-Glynn" userId="5c488137-6b80-4052-842a-b73c799749b2" providerId="ADAL" clId="{DDF9F0D3-FE09-4D83-8F78-6D916A7D263E}" dt="2022-03-20T23:40:01.358" v="1667" actId="478"/>
          <ac:spMkLst>
            <pc:docMk/>
            <pc:sldMk cId="3486442553" sldId="317"/>
            <ac:spMk id="27" creationId="{392C80BA-9E2D-4CB2-9A4D-9219CA6DA93F}"/>
          </ac:spMkLst>
        </pc:spChg>
        <pc:spChg chg="add del mod">
          <ac:chgData name="Isaac Mellis-Glynn" userId="5c488137-6b80-4052-842a-b73c799749b2" providerId="ADAL" clId="{DDF9F0D3-FE09-4D83-8F78-6D916A7D263E}" dt="2022-03-20T23:18:20.663" v="1318"/>
          <ac:spMkLst>
            <pc:docMk/>
            <pc:sldMk cId="3486442553" sldId="317"/>
            <ac:spMk id="28" creationId="{FC19D6DF-6FDE-488D-8201-2F74731DE09B}"/>
          </ac:spMkLst>
        </pc:spChg>
        <pc:spChg chg="add mod ord">
          <ac:chgData name="Isaac Mellis-Glynn" userId="5c488137-6b80-4052-842a-b73c799749b2" providerId="ADAL" clId="{DDF9F0D3-FE09-4D83-8F78-6D916A7D263E}" dt="2022-03-20T23:51:40.969" v="1694" actId="14100"/>
          <ac:spMkLst>
            <pc:docMk/>
            <pc:sldMk cId="3486442553" sldId="317"/>
            <ac:spMk id="29" creationId="{1E100E4E-3DA9-4C60-AA2D-CA914ED6FC3C}"/>
          </ac:spMkLst>
        </pc:spChg>
        <pc:spChg chg="add del mod">
          <ac:chgData name="Isaac Mellis-Glynn" userId="5c488137-6b80-4052-842a-b73c799749b2" providerId="ADAL" clId="{DDF9F0D3-FE09-4D83-8F78-6D916A7D263E}" dt="2022-03-20T23:28:37.313" v="1588" actId="767"/>
          <ac:spMkLst>
            <pc:docMk/>
            <pc:sldMk cId="3486442553" sldId="317"/>
            <ac:spMk id="30" creationId="{95424255-52C0-4441-B54D-B432BC66E536}"/>
          </ac:spMkLst>
        </pc:spChg>
        <pc:spChg chg="add del mod">
          <ac:chgData name="Isaac Mellis-Glynn" userId="5c488137-6b80-4052-842a-b73c799749b2" providerId="ADAL" clId="{DDF9F0D3-FE09-4D83-8F78-6D916A7D263E}" dt="2022-03-20T23:41:52.925" v="1686" actId="478"/>
          <ac:spMkLst>
            <pc:docMk/>
            <pc:sldMk cId="3486442553" sldId="317"/>
            <ac:spMk id="31" creationId="{89504BC8-A0C4-4E83-B35B-1DE1F0A1B346}"/>
          </ac:spMkLst>
        </pc:spChg>
        <pc:spChg chg="add del mod">
          <ac:chgData name="Isaac Mellis-Glynn" userId="5c488137-6b80-4052-842a-b73c799749b2" providerId="ADAL" clId="{DDF9F0D3-FE09-4D83-8F78-6D916A7D263E}" dt="2022-03-20T23:41:28.288" v="1680" actId="478"/>
          <ac:spMkLst>
            <pc:docMk/>
            <pc:sldMk cId="3486442553" sldId="317"/>
            <ac:spMk id="32" creationId="{A778235E-D71C-4D32-A77C-699C5401ECF0}"/>
          </ac:spMkLst>
        </pc:spChg>
        <pc:spChg chg="add del mod">
          <ac:chgData name="Isaac Mellis-Glynn" userId="5c488137-6b80-4052-842a-b73c799749b2" providerId="ADAL" clId="{DDF9F0D3-FE09-4D83-8F78-6D916A7D263E}" dt="2022-03-20T23:41:47.059" v="1684" actId="478"/>
          <ac:spMkLst>
            <pc:docMk/>
            <pc:sldMk cId="3486442553" sldId="317"/>
            <ac:spMk id="33" creationId="{35C34995-C9DC-41CF-AAA9-ED10625A2791}"/>
          </ac:spMkLst>
        </pc:spChg>
      </pc:sldChg>
      <pc:sldChg chg="addSp delSp modSp new mod">
        <pc:chgData name="Isaac Mellis-Glynn" userId="5c488137-6b80-4052-842a-b73c799749b2" providerId="ADAL" clId="{DDF9F0D3-FE09-4D83-8F78-6D916A7D263E}" dt="2022-03-21T22:19:49.389" v="7096" actId="20577"/>
        <pc:sldMkLst>
          <pc:docMk/>
          <pc:sldMk cId="576075868" sldId="318"/>
        </pc:sldMkLst>
        <pc:spChg chg="del">
          <ac:chgData name="Isaac Mellis-Glynn" userId="5c488137-6b80-4052-842a-b73c799749b2" providerId="ADAL" clId="{DDF9F0D3-FE09-4D83-8F78-6D916A7D263E}" dt="2022-03-21T01:36:20.854" v="2808" actId="478"/>
          <ac:spMkLst>
            <pc:docMk/>
            <pc:sldMk cId="576075868" sldId="318"/>
            <ac:spMk id="2" creationId="{909B15F0-00B6-4F66-9D7A-B3DE9911F3E5}"/>
          </ac:spMkLst>
        </pc:spChg>
        <pc:spChg chg="del">
          <ac:chgData name="Isaac Mellis-Glynn" userId="5c488137-6b80-4052-842a-b73c799749b2" providerId="ADAL" clId="{DDF9F0D3-FE09-4D83-8F78-6D916A7D263E}" dt="2022-03-21T01:36:50.201" v="2852" actId="478"/>
          <ac:spMkLst>
            <pc:docMk/>
            <pc:sldMk cId="576075868" sldId="318"/>
            <ac:spMk id="3" creationId="{4CFA579F-C67C-41F5-B0EF-7FE6CD904318}"/>
          </ac:spMkLst>
        </pc:spChg>
        <pc:spChg chg="del">
          <ac:chgData name="Isaac Mellis-Glynn" userId="5c488137-6b80-4052-842a-b73c799749b2" providerId="ADAL" clId="{DDF9F0D3-FE09-4D83-8F78-6D916A7D263E}" dt="2022-03-21T01:36:52.247" v="2853" actId="478"/>
          <ac:spMkLst>
            <pc:docMk/>
            <pc:sldMk cId="576075868" sldId="318"/>
            <ac:spMk id="4" creationId="{257C5852-1F64-4485-9915-C6B3E5232F1A}"/>
          </ac:spMkLst>
        </pc:spChg>
        <pc:spChg chg="add mod">
          <ac:chgData name="Isaac Mellis-Glynn" userId="5c488137-6b80-4052-842a-b73c799749b2" providerId="ADAL" clId="{DDF9F0D3-FE09-4D83-8F78-6D916A7D263E}" dt="2022-03-21T20:28:59.549" v="5196" actId="20577"/>
          <ac:spMkLst>
            <pc:docMk/>
            <pc:sldMk cId="576075868" sldId="318"/>
            <ac:spMk id="5" creationId="{515C0A59-FCD7-4BB6-885E-E1B1EDA2C003}"/>
          </ac:spMkLst>
        </pc:spChg>
        <pc:spChg chg="add mod">
          <ac:chgData name="Isaac Mellis-Glynn" userId="5c488137-6b80-4052-842a-b73c799749b2" providerId="ADAL" clId="{DDF9F0D3-FE09-4D83-8F78-6D916A7D263E}" dt="2022-03-21T22:19:49.389" v="7096" actId="20577"/>
          <ac:spMkLst>
            <pc:docMk/>
            <pc:sldMk cId="576075868" sldId="318"/>
            <ac:spMk id="6" creationId="{B86A9256-D669-49B4-AB05-9A96343EC019}"/>
          </ac:spMkLst>
        </pc:spChg>
        <pc:spChg chg="add del mod">
          <ac:chgData name="Isaac Mellis-Glynn" userId="5c488137-6b80-4052-842a-b73c799749b2" providerId="ADAL" clId="{DDF9F0D3-FE09-4D83-8F78-6D916A7D263E}" dt="2022-03-21T20:29:52.519" v="5200"/>
          <ac:spMkLst>
            <pc:docMk/>
            <pc:sldMk cId="576075868" sldId="318"/>
            <ac:spMk id="7" creationId="{A3472F7F-A58F-4A5B-851C-31D6E31669B9}"/>
          </ac:spMkLst>
        </pc:spChg>
        <pc:spChg chg="add mod">
          <ac:chgData name="Isaac Mellis-Glynn" userId="5c488137-6b80-4052-842a-b73c799749b2" providerId="ADAL" clId="{DDF9F0D3-FE09-4D83-8F78-6D916A7D263E}" dt="2022-03-21T22:06:26.713" v="7080" actId="20577"/>
          <ac:spMkLst>
            <pc:docMk/>
            <pc:sldMk cId="576075868" sldId="318"/>
            <ac:spMk id="9" creationId="{C71ED78A-62C6-4A67-85A8-99199CE1104E}"/>
          </ac:spMkLst>
        </pc:spChg>
        <pc:spChg chg="add mod">
          <ac:chgData name="Isaac Mellis-Glynn" userId="5c488137-6b80-4052-842a-b73c799749b2" providerId="ADAL" clId="{DDF9F0D3-FE09-4D83-8F78-6D916A7D263E}" dt="2022-03-21T22:19:45.344" v="7094" actId="20577"/>
          <ac:spMkLst>
            <pc:docMk/>
            <pc:sldMk cId="576075868" sldId="318"/>
            <ac:spMk id="10" creationId="{05595602-8DA1-415B-B946-6E5B0B3FA376}"/>
          </ac:spMkLst>
        </pc:spChg>
        <pc:spChg chg="add mod ord">
          <ac:chgData name="Isaac Mellis-Glynn" userId="5c488137-6b80-4052-842a-b73c799749b2" providerId="ADAL" clId="{DDF9F0D3-FE09-4D83-8F78-6D916A7D263E}" dt="2022-03-21T20:38:52.908" v="5585" actId="14100"/>
          <ac:spMkLst>
            <pc:docMk/>
            <pc:sldMk cId="576075868" sldId="318"/>
            <ac:spMk id="13" creationId="{AD1C9793-65EA-4139-8F54-60E7B9D72E55}"/>
          </ac:spMkLst>
        </pc:spChg>
        <pc:spChg chg="add del mod ord">
          <ac:chgData name="Isaac Mellis-Glynn" userId="5c488137-6b80-4052-842a-b73c799749b2" providerId="ADAL" clId="{DDF9F0D3-FE09-4D83-8F78-6D916A7D263E}" dt="2022-03-21T20:29:52.517" v="5198" actId="478"/>
          <ac:spMkLst>
            <pc:docMk/>
            <pc:sldMk cId="576075868" sldId="318"/>
            <ac:spMk id="14" creationId="{E0B76F9D-195F-4C61-930A-EC86C64AFC84}"/>
          </ac:spMkLst>
        </pc:spChg>
        <pc:spChg chg="add mod ord">
          <ac:chgData name="Isaac Mellis-Glynn" userId="5c488137-6b80-4052-842a-b73c799749b2" providerId="ADAL" clId="{DDF9F0D3-FE09-4D83-8F78-6D916A7D263E}" dt="2022-03-21T22:05:57.718" v="7062" actId="14100"/>
          <ac:spMkLst>
            <pc:docMk/>
            <pc:sldMk cId="576075868" sldId="318"/>
            <ac:spMk id="15" creationId="{4CD3DF68-E403-4CAE-9F30-FA86BFB2F8AF}"/>
          </ac:spMkLst>
        </pc:spChg>
        <pc:spChg chg="add mod ord">
          <ac:chgData name="Isaac Mellis-Glynn" userId="5c488137-6b80-4052-842a-b73c799749b2" providerId="ADAL" clId="{DDF9F0D3-FE09-4D83-8F78-6D916A7D263E}" dt="2022-03-21T20:38:14.972" v="5577" actId="1076"/>
          <ac:spMkLst>
            <pc:docMk/>
            <pc:sldMk cId="576075868" sldId="318"/>
            <ac:spMk id="16" creationId="{651AAAD2-B989-4CB9-BBB5-F76E428DDE01}"/>
          </ac:spMkLst>
        </pc:spChg>
        <pc:spChg chg="add mod">
          <ac:chgData name="Isaac Mellis-Glynn" userId="5c488137-6b80-4052-842a-b73c799749b2" providerId="ADAL" clId="{DDF9F0D3-FE09-4D83-8F78-6D916A7D263E}" dt="2022-03-21T03:49:53.881" v="5002" actId="122"/>
          <ac:spMkLst>
            <pc:docMk/>
            <pc:sldMk cId="576075868" sldId="318"/>
            <ac:spMk id="17" creationId="{B7B1330F-7817-4A7D-8904-AA33427DFDEF}"/>
          </ac:spMkLst>
        </pc:spChg>
        <pc:spChg chg="add del mod">
          <ac:chgData name="Isaac Mellis-Glynn" userId="5c488137-6b80-4052-842a-b73c799749b2" providerId="ADAL" clId="{DDF9F0D3-FE09-4D83-8F78-6D916A7D263E}" dt="2022-03-21T20:39:09.703" v="5588" actId="478"/>
          <ac:spMkLst>
            <pc:docMk/>
            <pc:sldMk cId="576075868" sldId="318"/>
            <ac:spMk id="18" creationId="{1E5B6CC4-7617-47FD-8E16-01799546895A}"/>
          </ac:spMkLst>
        </pc:spChg>
        <pc:spChg chg="add mod">
          <ac:chgData name="Isaac Mellis-Glynn" userId="5c488137-6b80-4052-842a-b73c799749b2" providerId="ADAL" clId="{DDF9F0D3-FE09-4D83-8F78-6D916A7D263E}" dt="2022-03-21T21:11:55.215" v="6378" actId="1076"/>
          <ac:spMkLst>
            <pc:docMk/>
            <pc:sldMk cId="576075868" sldId="318"/>
            <ac:spMk id="19" creationId="{26BA2F61-283C-4082-880E-EB8689AA9469}"/>
          </ac:spMkLst>
        </pc:spChg>
        <pc:spChg chg="add mod">
          <ac:chgData name="Isaac Mellis-Glynn" userId="5c488137-6b80-4052-842a-b73c799749b2" providerId="ADAL" clId="{DDF9F0D3-FE09-4D83-8F78-6D916A7D263E}" dt="2022-03-21T03:48:50.017" v="4993"/>
          <ac:spMkLst>
            <pc:docMk/>
            <pc:sldMk cId="576075868" sldId="318"/>
            <ac:spMk id="20" creationId="{F4FD11DA-235F-47E7-9F93-5A90F763FE69}"/>
          </ac:spMkLst>
        </pc:spChg>
        <pc:spChg chg="add mod">
          <ac:chgData name="Isaac Mellis-Glynn" userId="5c488137-6b80-4052-842a-b73c799749b2" providerId="ADAL" clId="{DDF9F0D3-FE09-4D83-8F78-6D916A7D263E}" dt="2022-03-21T21:11:43.116" v="6376" actId="20577"/>
          <ac:spMkLst>
            <pc:docMk/>
            <pc:sldMk cId="576075868" sldId="318"/>
            <ac:spMk id="22" creationId="{F8555416-C86A-4516-B618-ECCF9D4B94DB}"/>
          </ac:spMkLst>
        </pc:spChg>
        <pc:spChg chg="add mod ord">
          <ac:chgData name="Isaac Mellis-Glynn" userId="5c488137-6b80-4052-842a-b73c799749b2" providerId="ADAL" clId="{DDF9F0D3-FE09-4D83-8F78-6D916A7D263E}" dt="2022-03-21T21:11:45.951" v="6377" actId="14100"/>
          <ac:spMkLst>
            <pc:docMk/>
            <pc:sldMk cId="576075868" sldId="318"/>
            <ac:spMk id="23" creationId="{CDFB7F7E-B1E0-4AB3-82A2-87BE68080BB4}"/>
          </ac:spMkLst>
        </pc:spChg>
        <pc:spChg chg="add mod">
          <ac:chgData name="Isaac Mellis-Glynn" userId="5c488137-6b80-4052-842a-b73c799749b2" providerId="ADAL" clId="{DDF9F0D3-FE09-4D83-8F78-6D916A7D263E}" dt="2022-03-21T20:38:20.880" v="5578" actId="1076"/>
          <ac:spMkLst>
            <pc:docMk/>
            <pc:sldMk cId="576075868" sldId="318"/>
            <ac:spMk id="24" creationId="{A2CBB7F5-2FDE-4E63-A3C8-EAEF1FB633AA}"/>
          </ac:spMkLst>
        </pc:spChg>
        <pc:spChg chg="add mod">
          <ac:chgData name="Isaac Mellis-Glynn" userId="5c488137-6b80-4052-842a-b73c799749b2" providerId="ADAL" clId="{DDF9F0D3-FE09-4D83-8F78-6D916A7D263E}" dt="2022-03-21T20:38:20.880" v="5578" actId="1076"/>
          <ac:spMkLst>
            <pc:docMk/>
            <pc:sldMk cId="576075868" sldId="318"/>
            <ac:spMk id="25" creationId="{FC6B6954-B93C-49C5-96CB-9229F82E92BC}"/>
          </ac:spMkLst>
        </pc:spChg>
        <pc:spChg chg="add mod">
          <ac:chgData name="Isaac Mellis-Glynn" userId="5c488137-6b80-4052-842a-b73c799749b2" providerId="ADAL" clId="{DDF9F0D3-FE09-4D83-8F78-6D916A7D263E}" dt="2022-03-21T20:38:20.880" v="5578" actId="1076"/>
          <ac:spMkLst>
            <pc:docMk/>
            <pc:sldMk cId="576075868" sldId="318"/>
            <ac:spMk id="26" creationId="{B506189B-48BE-4B90-A6E0-DA926F80F695}"/>
          </ac:spMkLst>
        </pc:spChg>
        <pc:spChg chg="add mod">
          <ac:chgData name="Isaac Mellis-Glynn" userId="5c488137-6b80-4052-842a-b73c799749b2" providerId="ADAL" clId="{DDF9F0D3-FE09-4D83-8F78-6D916A7D263E}" dt="2022-03-21T20:42:59.252" v="5653" actId="20577"/>
          <ac:spMkLst>
            <pc:docMk/>
            <pc:sldMk cId="576075868" sldId="318"/>
            <ac:spMk id="27" creationId="{30DB69CF-F0F8-455F-BADE-728E8539FD36}"/>
          </ac:spMkLst>
        </pc:spChg>
        <pc:spChg chg="add mod">
          <ac:chgData name="Isaac Mellis-Glynn" userId="5c488137-6b80-4052-842a-b73c799749b2" providerId="ADAL" clId="{DDF9F0D3-FE09-4D83-8F78-6D916A7D263E}" dt="2022-03-21T20:44:44.726" v="5704" actId="20577"/>
          <ac:spMkLst>
            <pc:docMk/>
            <pc:sldMk cId="576075868" sldId="318"/>
            <ac:spMk id="28" creationId="{C864F274-9BD7-4CD4-B0A8-564C3BC066D6}"/>
          </ac:spMkLst>
        </pc:spChg>
        <pc:spChg chg="add mod">
          <ac:chgData name="Isaac Mellis-Glynn" userId="5c488137-6b80-4052-842a-b73c799749b2" providerId="ADAL" clId="{DDF9F0D3-FE09-4D83-8F78-6D916A7D263E}" dt="2022-03-21T21:11:35.516" v="6375" actId="20577"/>
          <ac:spMkLst>
            <pc:docMk/>
            <pc:sldMk cId="576075868" sldId="318"/>
            <ac:spMk id="29" creationId="{CDF7D05F-1976-442A-9AE5-31A14A8CACA1}"/>
          </ac:spMkLst>
        </pc:spChg>
        <pc:picChg chg="add del mod">
          <ac:chgData name="Isaac Mellis-Glynn" userId="5c488137-6b80-4052-842a-b73c799749b2" providerId="ADAL" clId="{DDF9F0D3-FE09-4D83-8F78-6D916A7D263E}" dt="2022-03-21T01:58:01.513" v="3206" actId="478"/>
          <ac:picMkLst>
            <pc:docMk/>
            <pc:sldMk cId="576075868" sldId="318"/>
            <ac:picMk id="8" creationId="{2EA9EE87-3A1A-44D6-A88E-3047E6CDFC79}"/>
          </ac:picMkLst>
        </pc:picChg>
        <pc:picChg chg="add mod">
          <ac:chgData name="Isaac Mellis-Glynn" userId="5c488137-6b80-4052-842a-b73c799749b2" providerId="ADAL" clId="{DDF9F0D3-FE09-4D83-8F78-6D916A7D263E}" dt="2022-03-21T03:50:24.621" v="5008" actId="1076"/>
          <ac:picMkLst>
            <pc:docMk/>
            <pc:sldMk cId="576075868" sldId="318"/>
            <ac:picMk id="11" creationId="{43494566-DDB4-4CB8-9C5F-DA7B7897972B}"/>
          </ac:picMkLst>
        </pc:picChg>
        <pc:picChg chg="add del mod">
          <ac:chgData name="Isaac Mellis-Glynn" userId="5c488137-6b80-4052-842a-b73c799749b2" providerId="ADAL" clId="{DDF9F0D3-FE09-4D83-8F78-6D916A7D263E}" dt="2022-03-21T03:22:08.540" v="4079" actId="478"/>
          <ac:picMkLst>
            <pc:docMk/>
            <pc:sldMk cId="576075868" sldId="318"/>
            <ac:picMk id="12" creationId="{C4F877F1-8F1A-4776-93EB-363D06CAE23E}"/>
          </ac:picMkLst>
        </pc:picChg>
      </pc:sldChg>
      <pc:sldChg chg="new del">
        <pc:chgData name="Isaac Mellis-Glynn" userId="5c488137-6b80-4052-842a-b73c799749b2" providerId="ADAL" clId="{DDF9F0D3-FE09-4D83-8F78-6D916A7D263E}" dt="2022-03-21T01:29:35.773" v="2805" actId="47"/>
        <pc:sldMkLst>
          <pc:docMk/>
          <pc:sldMk cId="1592902835" sldId="318"/>
        </pc:sldMkLst>
      </pc:sldChg>
      <pc:sldChg chg="add del">
        <pc:chgData name="Isaac Mellis-Glynn" userId="5c488137-6b80-4052-842a-b73c799749b2" providerId="ADAL" clId="{DDF9F0D3-FE09-4D83-8F78-6D916A7D263E}" dt="2022-03-20T23:10:16.167" v="1117"/>
        <pc:sldMkLst>
          <pc:docMk/>
          <pc:sldMk cId="3032322481" sldId="31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reamtrading-my.sharepoint.com/personal/isaac_creamtrading_com/Documents/Trades%20and%20GMV%202016-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saacMellis-Glynn\Downloads\Company%20Trading%20Report_2017-01-01_2022-02-27%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saacMellis-Glynn\Downloads\Company%20Trading%20Report_2017-01-01_2022-02-27%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saacMellis-Glynn\Downloads\Company%20Trading%20Report_2017-01-01_2022-02-27%20(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dirty="0"/>
              <a:t>Number of trades per annum</a:t>
            </a:r>
            <a:r>
              <a:rPr lang="en-NZ" baseline="0" dirty="0"/>
              <a:t> since inception</a:t>
            </a:r>
            <a:endParaRPr lang="en-NZ"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Sheet1!$A$9:$A$14</c:f>
              <c:numCache>
                <c:formatCode>General</c:formatCode>
                <c:ptCount val="6"/>
                <c:pt idx="0">
                  <c:v>2016</c:v>
                </c:pt>
                <c:pt idx="1">
                  <c:v>2017</c:v>
                </c:pt>
                <c:pt idx="2">
                  <c:v>2018</c:v>
                </c:pt>
                <c:pt idx="3">
                  <c:v>2019</c:v>
                </c:pt>
                <c:pt idx="4">
                  <c:v>2020</c:v>
                </c:pt>
                <c:pt idx="5">
                  <c:v>2021</c:v>
                </c:pt>
              </c:numCache>
            </c:numRef>
          </c:cat>
          <c:val>
            <c:numRef>
              <c:f>Sheet1!$B$9:$B$14</c:f>
              <c:numCache>
                <c:formatCode>General</c:formatCode>
                <c:ptCount val="6"/>
                <c:pt idx="0">
                  <c:v>68</c:v>
                </c:pt>
                <c:pt idx="1">
                  <c:v>252</c:v>
                </c:pt>
                <c:pt idx="2">
                  <c:v>446</c:v>
                </c:pt>
                <c:pt idx="3">
                  <c:v>558</c:v>
                </c:pt>
                <c:pt idx="4">
                  <c:v>563</c:v>
                </c:pt>
                <c:pt idx="5" formatCode="#,##0">
                  <c:v>1664</c:v>
                </c:pt>
              </c:numCache>
            </c:numRef>
          </c:val>
          <c:extLst>
            <c:ext xmlns:c16="http://schemas.microsoft.com/office/drawing/2014/chart" uri="{C3380CC4-5D6E-409C-BE32-E72D297353CC}">
              <c16:uniqueId val="{00000000-8D6B-488B-B73D-A4BAE27A8BAA}"/>
            </c:ext>
          </c:extLst>
        </c:ser>
        <c:dLbls>
          <c:showLegendKey val="0"/>
          <c:showVal val="0"/>
          <c:showCatName val="0"/>
          <c:showSerName val="0"/>
          <c:showPercent val="0"/>
          <c:showBubbleSize val="0"/>
        </c:dLbls>
        <c:gapWidth val="219"/>
        <c:overlap val="-27"/>
        <c:axId val="1576724960"/>
        <c:axId val="1576719968"/>
      </c:barChart>
      <c:catAx>
        <c:axId val="157672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6719968"/>
        <c:crosses val="autoZero"/>
        <c:auto val="1"/>
        <c:lblAlgn val="ctr"/>
        <c:lblOffset val="100"/>
        <c:noMultiLvlLbl val="0"/>
      </c:catAx>
      <c:valAx>
        <c:axId val="1576719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672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solidFill>
                <a:latin typeface="+mn-lt"/>
                <a:ea typeface="+mn-ea"/>
                <a:cs typeface="+mn-cs"/>
              </a:defRPr>
            </a:pPr>
            <a:r>
              <a:rPr lang="en-NZ" sz="1800" cap="none" dirty="0">
                <a:solidFill>
                  <a:srgbClr val="FF0000"/>
                </a:solidFill>
              </a:rPr>
              <a:t>PLACEHOLDER ONLY </a:t>
            </a:r>
            <a:r>
              <a:rPr lang="en-NZ" sz="1800" cap="none" dirty="0">
                <a:solidFill>
                  <a:schemeClr val="tx1"/>
                </a:solidFill>
              </a:rPr>
              <a:t>USE OF FUNDS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solidFill>
              <a:latin typeface="+mn-lt"/>
              <a:ea typeface="+mn-ea"/>
              <a:cs typeface="+mn-cs"/>
            </a:defRPr>
          </a:pPr>
          <a:endParaRPr lang="en-US"/>
        </a:p>
      </c:txPr>
    </c:title>
    <c:autoTitleDeleted val="0"/>
    <c:plotArea>
      <c:layout/>
      <c:pieChart>
        <c:varyColors val="1"/>
        <c:ser>
          <c:idx val="0"/>
          <c:order val="0"/>
          <c:tx>
            <c:strRef>
              <c:f>Trades!$AH$16</c:f>
              <c:strCache>
                <c:ptCount val="1"/>
                <c:pt idx="0">
                  <c:v>Values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4BE-44C5-B210-CA83ABB80BE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4BE-44C5-B210-CA83ABB80BE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4BE-44C5-B210-CA83ABB80BE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4BE-44C5-B210-CA83ABB80BE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4BE-44C5-B210-CA83ABB80BEF}"/>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4BE-44C5-B210-CA83ABB80BEF}"/>
              </c:ext>
            </c:extLst>
          </c:dPt>
          <c:dLbls>
            <c:dLbl>
              <c:idx val="0"/>
              <c:layout>
                <c:manualLayout>
                  <c:x val="2.2617358433343521E-2"/>
                  <c:y val="2.0962692672011154E-3"/>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BE-44C5-B210-CA83ABB80BEF}"/>
                </c:ext>
              </c:extLst>
            </c:dLbl>
            <c:dLbl>
              <c:idx val="1"/>
              <c:layout>
                <c:manualLayout>
                  <c:x val="2.2708989501312334E-2"/>
                  <c:y val="-1.3384733158355205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2"/>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BE-44C5-B210-CA83ABB80BEF}"/>
                </c:ext>
              </c:extLst>
            </c:dLbl>
            <c:dLbl>
              <c:idx val="2"/>
              <c:layout>
                <c:manualLayout>
                  <c:x val="6.7385816526580225E-2"/>
                  <c:y val="-0.11390570558366629"/>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3"/>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BE-44C5-B210-CA83ABB80BEF}"/>
                </c:ext>
              </c:extLst>
            </c:dLbl>
            <c:dLbl>
              <c:idx val="3"/>
              <c:layout>
                <c:manualLayout>
                  <c:x val="-1.3284448818897638E-2"/>
                  <c:y val="-9.8574657334499858E-3"/>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4"/>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4BE-44C5-B210-CA83ABB80BEF}"/>
                </c:ext>
              </c:extLst>
            </c:dLbl>
            <c:dLbl>
              <c:idx val="4"/>
              <c:layout>
                <c:manualLayout>
                  <c:x val="-5.1560586176728034E-3"/>
                  <c:y val="-2.0940871974336542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5"/>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4BE-44C5-B210-CA83ABB80BEF}"/>
                </c:ext>
              </c:extLst>
            </c:dLbl>
            <c:dLbl>
              <c:idx val="5"/>
              <c:layout>
                <c:manualLayout>
                  <c:x val="-1.7711909958407348E-2"/>
                  <c:y val="4.9357411137948212E-3"/>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6"/>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4BE-44C5-B210-CA83ABB80BE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Trades!$AG$17:$AG$22</c:f>
              <c:strCache>
                <c:ptCount val="6"/>
                <c:pt idx="0">
                  <c:v>FY 2021</c:v>
                </c:pt>
                <c:pt idx="1">
                  <c:v>Existing Customers</c:v>
                </c:pt>
                <c:pt idx="2">
                  <c:v>New Customers</c:v>
                </c:pt>
                <c:pt idx="3">
                  <c:v>DAO EU</c:v>
                </c:pt>
                <c:pt idx="4">
                  <c:v>DAO USA</c:v>
                </c:pt>
                <c:pt idx="5">
                  <c:v>Ethanol</c:v>
                </c:pt>
              </c:strCache>
            </c:strRef>
          </c:cat>
          <c:val>
            <c:numRef>
              <c:f>Trades!$AH$17:$AH$22</c:f>
              <c:numCache>
                <c:formatCode>_-"$"* #,##0_-;\-"$"* #,##0_-;_-"$"* "-"??_-;_-@_-</c:formatCode>
                <c:ptCount val="6"/>
                <c:pt idx="0">
                  <c:v>1516549.69</c:v>
                </c:pt>
                <c:pt idx="1">
                  <c:v>1003383.8242213451</c:v>
                </c:pt>
                <c:pt idx="2">
                  <c:v>3108743.989278642</c:v>
                </c:pt>
                <c:pt idx="3">
                  <c:v>422748.51906291844</c:v>
                </c:pt>
                <c:pt idx="4">
                  <c:v>2817538.896746818</c:v>
                </c:pt>
                <c:pt idx="5">
                  <c:v>1380933.5228288539</c:v>
                </c:pt>
              </c:numCache>
            </c:numRef>
          </c:val>
          <c:extLst>
            <c:ext xmlns:c16="http://schemas.microsoft.com/office/drawing/2014/chart" uri="{C3380CC4-5D6E-409C-BE32-E72D297353CC}">
              <c16:uniqueId val="{0000000C-E4BE-44C5-B210-CA83ABB80BEF}"/>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cap="all" baseline="0">
                <a:solidFill>
                  <a:schemeClr val="tx1"/>
                </a:solidFill>
                <a:latin typeface="+mn-lt"/>
                <a:ea typeface="+mn-ea"/>
                <a:cs typeface="+mn-cs"/>
              </a:defRPr>
            </a:pPr>
            <a:r>
              <a:rPr lang="en-NZ" dirty="0">
                <a:solidFill>
                  <a:schemeClr val="tx1"/>
                </a:solidFill>
              </a:rPr>
              <a:t>FY2025</a:t>
            </a:r>
            <a:r>
              <a:rPr lang="en-NZ" baseline="0" dirty="0">
                <a:solidFill>
                  <a:schemeClr val="tx1"/>
                </a:solidFill>
              </a:rPr>
              <a:t> </a:t>
            </a:r>
            <a:r>
              <a:rPr lang="en-NZ" cap="none" baseline="0" dirty="0">
                <a:solidFill>
                  <a:schemeClr val="tx1"/>
                </a:solidFill>
              </a:rPr>
              <a:t>revenue forecast - composition</a:t>
            </a:r>
            <a:endParaRPr lang="en-NZ"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solidFill>
              <a:latin typeface="+mn-lt"/>
              <a:ea typeface="+mn-ea"/>
              <a:cs typeface="+mn-cs"/>
            </a:defRPr>
          </a:pPr>
          <a:endParaRPr lang="en-US"/>
        </a:p>
      </c:txPr>
    </c:title>
    <c:autoTitleDeleted val="0"/>
    <c:plotArea>
      <c:layout/>
      <c:pieChart>
        <c:varyColors val="1"/>
        <c:ser>
          <c:idx val="0"/>
          <c:order val="0"/>
          <c:tx>
            <c:strRef>
              <c:f>Trades!$AH$16</c:f>
              <c:strCache>
                <c:ptCount val="1"/>
                <c:pt idx="0">
                  <c:v>Values</c:v>
                </c:pt>
              </c:strCache>
            </c:strRef>
          </c:tx>
          <c:dPt>
            <c:idx val="0"/>
            <c:bubble3D val="0"/>
            <c:spPr>
              <a:solidFill>
                <a:schemeClr val="accent1">
                  <a:shade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E16-4359-BB23-C1CD120B9852}"/>
              </c:ext>
            </c:extLst>
          </c:dPt>
          <c:dPt>
            <c:idx val="1"/>
            <c:bubble3D val="0"/>
            <c:spPr>
              <a:solidFill>
                <a:schemeClr val="accent1">
                  <a:shade val="7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E16-4359-BB23-C1CD120B9852}"/>
              </c:ext>
            </c:extLst>
          </c:dPt>
          <c:dPt>
            <c:idx val="2"/>
            <c:bubble3D val="0"/>
            <c:spPr>
              <a:solidFill>
                <a:schemeClr val="accent1">
                  <a:shade val="9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E16-4359-BB23-C1CD120B9852}"/>
              </c:ext>
            </c:extLst>
          </c:dPt>
          <c:dPt>
            <c:idx val="3"/>
            <c:bubble3D val="0"/>
            <c:spPr>
              <a:solidFill>
                <a:schemeClr val="accent1">
                  <a:tint val="9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E16-4359-BB23-C1CD120B9852}"/>
              </c:ext>
            </c:extLst>
          </c:dPt>
          <c:dPt>
            <c:idx val="4"/>
            <c:bubble3D val="0"/>
            <c:spPr>
              <a:solidFill>
                <a:schemeClr val="accent1">
                  <a:tint val="7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E16-4359-BB23-C1CD120B9852}"/>
              </c:ext>
            </c:extLst>
          </c:dPt>
          <c:dPt>
            <c:idx val="5"/>
            <c:bubble3D val="0"/>
            <c:spPr>
              <a:solidFill>
                <a:schemeClr val="accent1">
                  <a:tint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E16-4359-BB23-C1CD120B9852}"/>
              </c:ext>
            </c:extLst>
          </c:dPt>
          <c:dLbls>
            <c:dLbl>
              <c:idx val="0"/>
              <c:layout>
                <c:manualLayout>
                  <c:x val="2.2617358433343521E-2"/>
                  <c:y val="2.0962692672011154E-3"/>
                </c:manualLayout>
              </c:layout>
              <c:tx>
                <c:rich>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r>
                      <a:rPr lang="en-US" dirty="0"/>
                      <a:t>FY21 ARR</a:t>
                    </a:r>
                    <a:r>
                      <a:rPr lang="en-US" baseline="0" dirty="0"/>
                      <a:t>, </a:t>
                    </a:r>
                    <a:fld id="{8C0B0345-E4AD-4836-A275-BDF3235509F5}" type="VALUE">
                      <a:rPr lang="en-US" baseline="0"/>
                      <a:pPr>
                        <a:defRPr sz="1050">
                          <a:solidFill>
                            <a:schemeClr val="accent1"/>
                          </a:solidFill>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16-4359-BB23-C1CD120B9852}"/>
                </c:ext>
              </c:extLst>
            </c:dLbl>
            <c:dLbl>
              <c:idx val="1"/>
              <c:layout>
                <c:manualLayout>
                  <c:x val="2.2708989501312334E-2"/>
                  <c:y val="-1.3384733158355205E-2"/>
                </c:manualLayout>
              </c:layout>
              <c:tx>
                <c:rich>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r>
                      <a:rPr lang="en-US" dirty="0"/>
                      <a:t>Growth in </a:t>
                    </a:r>
                    <a:fld id="{207BE2C6-2D0F-4A1B-BEBF-894F2C66A373}" type="CATEGORYNAME">
                      <a:rPr lang="en-US" smtClean="0"/>
                      <a:pPr>
                        <a:defRPr sz="1050">
                          <a:solidFill>
                            <a:schemeClr val="accent1"/>
                          </a:solidFill>
                        </a:defRPr>
                      </a:pPr>
                      <a:t>[CATEGORY NAME]</a:t>
                    </a:fld>
                    <a:r>
                      <a:rPr lang="en-US" baseline="0" dirty="0"/>
                      <a:t>, </a:t>
                    </a:r>
                    <a:fld id="{6E49E1DE-9EFB-4B62-AEA0-F1F67A16A7E3}" type="VALUE">
                      <a:rPr lang="en-US" baseline="0"/>
                      <a:pPr>
                        <a:defRPr sz="1050">
                          <a:solidFill>
                            <a:schemeClr val="accent1"/>
                          </a:solidFill>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E16-4359-BB23-C1CD120B9852}"/>
                </c:ext>
              </c:extLst>
            </c:dLbl>
            <c:dLbl>
              <c:idx val="2"/>
              <c:layout>
                <c:manualLayout>
                  <c:x val="6.7385816526580225E-2"/>
                  <c:y val="-0.11390570558366629"/>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hade val="90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16-4359-BB23-C1CD120B9852}"/>
                </c:ext>
              </c:extLst>
            </c:dLbl>
            <c:dLbl>
              <c:idx val="3"/>
              <c:layout>
                <c:manualLayout>
                  <c:x val="-1.3284448818897638E-2"/>
                  <c:y val="-9.8574657334499858E-3"/>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tint val="90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16-4359-BB23-C1CD120B9852}"/>
                </c:ext>
              </c:extLst>
            </c:dLbl>
            <c:dLbl>
              <c:idx val="4"/>
              <c:layout>
                <c:manualLayout>
                  <c:x val="-5.1560586176728034E-3"/>
                  <c:y val="-2.0940871974336542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tint val="70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16-4359-BB23-C1CD120B9852}"/>
                </c:ext>
              </c:extLst>
            </c:dLbl>
            <c:dLbl>
              <c:idx val="5"/>
              <c:layout>
                <c:manualLayout>
                  <c:x val="-1.7711909958407348E-2"/>
                  <c:y val="4.9357411137948212E-3"/>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tint val="50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16-4359-BB23-C1CD120B9852}"/>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Trades!$AG$17:$AG$22</c:f>
              <c:strCache>
                <c:ptCount val="6"/>
                <c:pt idx="0">
                  <c:v>FY 2021</c:v>
                </c:pt>
                <c:pt idx="1">
                  <c:v>Existing Customers</c:v>
                </c:pt>
                <c:pt idx="2">
                  <c:v>New Customers</c:v>
                </c:pt>
                <c:pt idx="3">
                  <c:v>DAO EU</c:v>
                </c:pt>
                <c:pt idx="4">
                  <c:v>DAO USA</c:v>
                </c:pt>
                <c:pt idx="5">
                  <c:v>Ethanol</c:v>
                </c:pt>
              </c:strCache>
            </c:strRef>
          </c:cat>
          <c:val>
            <c:numRef>
              <c:f>Trades!$AH$17:$AH$22</c:f>
              <c:numCache>
                <c:formatCode>_-"$"* #,##0_-;\-"$"* #,##0_-;_-"$"* "-"??_-;_-@_-</c:formatCode>
                <c:ptCount val="6"/>
                <c:pt idx="0">
                  <c:v>1516549.69</c:v>
                </c:pt>
                <c:pt idx="1">
                  <c:v>1003383.8242213451</c:v>
                </c:pt>
                <c:pt idx="2">
                  <c:v>3108743.989278642</c:v>
                </c:pt>
                <c:pt idx="3">
                  <c:v>422748.51906291844</c:v>
                </c:pt>
                <c:pt idx="4">
                  <c:v>2817538.896746818</c:v>
                </c:pt>
                <c:pt idx="5">
                  <c:v>1380933.5228288539</c:v>
                </c:pt>
              </c:numCache>
            </c:numRef>
          </c:val>
          <c:extLst>
            <c:ext xmlns:c16="http://schemas.microsoft.com/office/drawing/2014/chart" uri="{C3380CC4-5D6E-409C-BE32-E72D297353CC}">
              <c16:uniqueId val="{0000000C-3E16-4359-BB23-C1CD120B9852}"/>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Revenue</a:t>
            </a:r>
            <a:r>
              <a:rPr lang="en-US" sz="1600" b="1" baseline="0" dirty="0">
                <a:solidFill>
                  <a:schemeClr val="tx1"/>
                </a:solidFill>
              </a:rPr>
              <a:t>, EBITDA &amp; net cash forecast </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Trades!$AF$108</c:f>
              <c:strCache>
                <c:ptCount val="1"/>
                <c:pt idx="0">
                  <c:v>Revenue </c:v>
                </c:pt>
              </c:strCache>
            </c:strRef>
          </c:tx>
          <c:spPr>
            <a:solidFill>
              <a:schemeClr val="accent1">
                <a:tint val="65000"/>
              </a:schemeClr>
            </a:solidFill>
            <a:ln>
              <a:noFill/>
            </a:ln>
            <a:effectLst/>
          </c:spPr>
          <c:invertIfNegative val="0"/>
          <c:cat>
            <c:strRef>
              <c:f>Trades!$AG$107:$AN$107</c:f>
              <c:strCache>
                <c:ptCount val="8"/>
                <c:pt idx="0">
                  <c:v>FY18</c:v>
                </c:pt>
                <c:pt idx="1">
                  <c:v>FY19</c:v>
                </c:pt>
                <c:pt idx="2">
                  <c:v>FY20</c:v>
                </c:pt>
                <c:pt idx="3">
                  <c:v>FY21</c:v>
                </c:pt>
                <c:pt idx="4">
                  <c:v>FY22</c:v>
                </c:pt>
                <c:pt idx="5">
                  <c:v>FY23</c:v>
                </c:pt>
                <c:pt idx="6">
                  <c:v>FY24</c:v>
                </c:pt>
                <c:pt idx="7">
                  <c:v>FY25</c:v>
                </c:pt>
              </c:strCache>
            </c:strRef>
          </c:cat>
          <c:val>
            <c:numRef>
              <c:f>Trades!$AG$108:$AN$108</c:f>
              <c:numCache>
                <c:formatCode>General</c:formatCode>
                <c:ptCount val="8"/>
                <c:pt idx="0">
                  <c:v>0.57699999999999996</c:v>
                </c:pt>
                <c:pt idx="1">
                  <c:v>1.077</c:v>
                </c:pt>
                <c:pt idx="2">
                  <c:v>0.80700000000000005</c:v>
                </c:pt>
                <c:pt idx="3">
                  <c:v>1.456</c:v>
                </c:pt>
                <c:pt idx="4">
                  <c:v>2.2250000000000001</c:v>
                </c:pt>
                <c:pt idx="5">
                  <c:v>4.3010000000000002</c:v>
                </c:pt>
                <c:pt idx="6">
                  <c:v>7.2140000000000004</c:v>
                </c:pt>
                <c:pt idx="7">
                  <c:v>10.25</c:v>
                </c:pt>
              </c:numCache>
            </c:numRef>
          </c:val>
          <c:extLst>
            <c:ext xmlns:c16="http://schemas.microsoft.com/office/drawing/2014/chart" uri="{C3380CC4-5D6E-409C-BE32-E72D297353CC}">
              <c16:uniqueId val="{00000000-BC07-4B9A-8F9A-8CD62D3DDFDC}"/>
            </c:ext>
          </c:extLst>
        </c:ser>
        <c:ser>
          <c:idx val="1"/>
          <c:order val="1"/>
          <c:tx>
            <c:strRef>
              <c:f>Trades!$AF$109</c:f>
              <c:strCache>
                <c:ptCount val="1"/>
                <c:pt idx="0">
                  <c:v>EBITDA </c:v>
                </c:pt>
              </c:strCache>
            </c:strRef>
          </c:tx>
          <c:spPr>
            <a:solidFill>
              <a:schemeClr val="accent1"/>
            </a:solidFill>
            <a:ln>
              <a:noFill/>
            </a:ln>
            <a:effectLst/>
          </c:spPr>
          <c:invertIfNegative val="0"/>
          <c:cat>
            <c:strRef>
              <c:f>Trades!$AG$107:$AN$107</c:f>
              <c:strCache>
                <c:ptCount val="8"/>
                <c:pt idx="0">
                  <c:v>FY18</c:v>
                </c:pt>
                <c:pt idx="1">
                  <c:v>FY19</c:v>
                </c:pt>
                <c:pt idx="2">
                  <c:v>FY20</c:v>
                </c:pt>
                <c:pt idx="3">
                  <c:v>FY21</c:v>
                </c:pt>
                <c:pt idx="4">
                  <c:v>FY22</c:v>
                </c:pt>
                <c:pt idx="5">
                  <c:v>FY23</c:v>
                </c:pt>
                <c:pt idx="6">
                  <c:v>FY24</c:v>
                </c:pt>
                <c:pt idx="7">
                  <c:v>FY25</c:v>
                </c:pt>
              </c:strCache>
            </c:strRef>
          </c:cat>
          <c:val>
            <c:numRef>
              <c:f>Trades!$AG$109:$AN$109</c:f>
              <c:numCache>
                <c:formatCode>General</c:formatCode>
                <c:ptCount val="8"/>
                <c:pt idx="0">
                  <c:v>-1.468</c:v>
                </c:pt>
                <c:pt idx="1">
                  <c:v>-1.446</c:v>
                </c:pt>
                <c:pt idx="2">
                  <c:v>-1.571</c:v>
                </c:pt>
                <c:pt idx="3">
                  <c:v>-1.218</c:v>
                </c:pt>
                <c:pt idx="4">
                  <c:v>-2.5630000000000002</c:v>
                </c:pt>
                <c:pt idx="5">
                  <c:v>-3.335</c:v>
                </c:pt>
                <c:pt idx="6">
                  <c:v>-3.54</c:v>
                </c:pt>
                <c:pt idx="7">
                  <c:v>-3.198</c:v>
                </c:pt>
              </c:numCache>
            </c:numRef>
          </c:val>
          <c:extLst>
            <c:ext xmlns:c16="http://schemas.microsoft.com/office/drawing/2014/chart" uri="{C3380CC4-5D6E-409C-BE32-E72D297353CC}">
              <c16:uniqueId val="{00000001-BC07-4B9A-8F9A-8CD62D3DDFDC}"/>
            </c:ext>
          </c:extLst>
        </c:ser>
        <c:ser>
          <c:idx val="2"/>
          <c:order val="2"/>
          <c:tx>
            <c:strRef>
              <c:f>Trades!$AF$110</c:f>
              <c:strCache>
                <c:ptCount val="1"/>
                <c:pt idx="0">
                  <c:v>Net Cash </c:v>
                </c:pt>
              </c:strCache>
            </c:strRef>
          </c:tx>
          <c:spPr>
            <a:solidFill>
              <a:schemeClr val="accent1">
                <a:shade val="65000"/>
              </a:schemeClr>
            </a:solidFill>
            <a:ln>
              <a:noFill/>
            </a:ln>
            <a:effectLst/>
          </c:spPr>
          <c:invertIfNegative val="0"/>
          <c:cat>
            <c:strRef>
              <c:f>Trades!$AG$107:$AN$107</c:f>
              <c:strCache>
                <c:ptCount val="8"/>
                <c:pt idx="0">
                  <c:v>FY18</c:v>
                </c:pt>
                <c:pt idx="1">
                  <c:v>FY19</c:v>
                </c:pt>
                <c:pt idx="2">
                  <c:v>FY20</c:v>
                </c:pt>
                <c:pt idx="3">
                  <c:v>FY21</c:v>
                </c:pt>
                <c:pt idx="4">
                  <c:v>FY22</c:v>
                </c:pt>
                <c:pt idx="5">
                  <c:v>FY23</c:v>
                </c:pt>
                <c:pt idx="6">
                  <c:v>FY24</c:v>
                </c:pt>
                <c:pt idx="7">
                  <c:v>FY25</c:v>
                </c:pt>
              </c:strCache>
            </c:strRef>
          </c:cat>
          <c:val>
            <c:numRef>
              <c:f>Trades!$AG$110:$AN$110</c:f>
              <c:numCache>
                <c:formatCode>General</c:formatCode>
                <c:ptCount val="8"/>
              </c:numCache>
            </c:numRef>
          </c:val>
          <c:extLst>
            <c:ext xmlns:c16="http://schemas.microsoft.com/office/drawing/2014/chart" uri="{C3380CC4-5D6E-409C-BE32-E72D297353CC}">
              <c16:uniqueId val="{00000002-BC07-4B9A-8F9A-8CD62D3DDFDC}"/>
            </c:ext>
          </c:extLst>
        </c:ser>
        <c:dLbls>
          <c:showLegendKey val="0"/>
          <c:showVal val="0"/>
          <c:showCatName val="0"/>
          <c:showSerName val="0"/>
          <c:showPercent val="0"/>
          <c:showBubbleSize val="0"/>
        </c:dLbls>
        <c:gapWidth val="219"/>
        <c:overlap val="-27"/>
        <c:axId val="2051927744"/>
        <c:axId val="2051929408"/>
      </c:barChart>
      <c:catAx>
        <c:axId val="205192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2051929408"/>
        <c:crosses val="autoZero"/>
        <c:auto val="1"/>
        <c:lblAlgn val="ctr"/>
        <c:lblOffset val="100"/>
        <c:noMultiLvlLbl val="0"/>
      </c:catAx>
      <c:valAx>
        <c:axId val="2051929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NZ" sz="1050" b="1">
                    <a:solidFill>
                      <a:schemeClr val="tx1"/>
                    </a:solidFill>
                  </a:rPr>
                  <a:t>Millions NZD</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51927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0.53595</cdr:x>
      <cdr:y>0.10482</cdr:y>
    </cdr:from>
    <cdr:to>
      <cdr:x>0.53595</cdr:x>
      <cdr:y>0.89352</cdr:y>
    </cdr:to>
    <cdr:cxnSp macro="">
      <cdr:nvCxnSpPr>
        <cdr:cNvPr id="3" name="Straight Connector 2">
          <a:extLst xmlns:a="http://schemas.openxmlformats.org/drawingml/2006/main">
            <a:ext uri="{FF2B5EF4-FFF2-40B4-BE49-F238E27FC236}">
              <a16:creationId xmlns:a16="http://schemas.microsoft.com/office/drawing/2014/main" id="{79B3937F-9823-42BD-B44A-4764C0053F5F}"/>
            </a:ext>
          </a:extLst>
        </cdr:cNvPr>
        <cdr:cNvCxnSpPr/>
      </cdr:nvCxnSpPr>
      <cdr:spPr>
        <a:xfrm xmlns:a="http://schemas.openxmlformats.org/drawingml/2006/main">
          <a:off x="3589047" y="455716"/>
          <a:ext cx="0" cy="3429000"/>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0.53402</cdr:x>
      <cdr:y>0.12324</cdr:y>
    </cdr:from>
    <cdr:to>
      <cdr:x>0.72402</cdr:x>
      <cdr:y>0.19352</cdr:y>
    </cdr:to>
    <cdr:sp macro="" textlink="">
      <cdr:nvSpPr>
        <cdr:cNvPr id="8" name="TextBox 7">
          <a:extLst xmlns:a="http://schemas.openxmlformats.org/drawingml/2006/main">
            <a:ext uri="{FF2B5EF4-FFF2-40B4-BE49-F238E27FC236}">
              <a16:creationId xmlns:a16="http://schemas.microsoft.com/office/drawing/2014/main" id="{A8895298-5B58-45EE-A991-34E65AA5205F}"/>
            </a:ext>
          </a:extLst>
        </cdr:cNvPr>
        <cdr:cNvSpPr txBox="1"/>
      </cdr:nvSpPr>
      <cdr:spPr>
        <a:xfrm xmlns:a="http://schemas.openxmlformats.org/drawingml/2006/main">
          <a:off x="3576150" y="535801"/>
          <a:ext cx="1272356" cy="3055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NZ" sz="1050" b="1" i="0" dirty="0">
              <a:solidFill>
                <a:schemeClr val="tx1"/>
              </a:solidFill>
            </a:rPr>
            <a:t>Forecast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490" cy="356018"/>
          </a:xfrm>
          <a:prstGeom prst="rect">
            <a:avLst/>
          </a:prstGeom>
        </p:spPr>
        <p:txBody>
          <a:bodyPr vert="horz" lIns="72613" tIns="36306" rIns="72613" bIns="36306" rtlCol="0"/>
          <a:lstStyle>
            <a:lvl1pPr algn="l">
              <a:defRPr sz="1000"/>
            </a:lvl1pPr>
          </a:lstStyle>
          <a:p>
            <a:endParaRPr lang="en-NZ"/>
          </a:p>
        </p:txBody>
      </p:sp>
      <p:sp>
        <p:nvSpPr>
          <p:cNvPr id="3" name="Date Placeholder 2"/>
          <p:cNvSpPr>
            <a:spLocks noGrp="1"/>
          </p:cNvSpPr>
          <p:nvPr>
            <p:ph type="dt" idx="1"/>
          </p:nvPr>
        </p:nvSpPr>
        <p:spPr>
          <a:xfrm>
            <a:off x="5317726" y="0"/>
            <a:ext cx="4068490" cy="356018"/>
          </a:xfrm>
          <a:prstGeom prst="rect">
            <a:avLst/>
          </a:prstGeom>
        </p:spPr>
        <p:txBody>
          <a:bodyPr vert="horz" lIns="72613" tIns="36306" rIns="72613" bIns="36306" rtlCol="0"/>
          <a:lstStyle>
            <a:lvl1pPr algn="r">
              <a:defRPr sz="1000"/>
            </a:lvl1pPr>
          </a:lstStyle>
          <a:p>
            <a:fld id="{33EECBA8-F587-4589-95B2-0591506BBCEE}" type="datetimeFigureOut">
              <a:rPr lang="en-NZ" smtClean="0"/>
              <a:t>24/03/2022</a:t>
            </a:fld>
            <a:endParaRPr lang="en-NZ"/>
          </a:p>
        </p:txBody>
      </p:sp>
      <p:sp>
        <p:nvSpPr>
          <p:cNvPr id="4" name="Slide Image Placeholder 3"/>
          <p:cNvSpPr>
            <a:spLocks noGrp="1" noRot="1" noChangeAspect="1"/>
          </p:cNvSpPr>
          <p:nvPr>
            <p:ph type="sldImg" idx="2"/>
          </p:nvPr>
        </p:nvSpPr>
        <p:spPr>
          <a:xfrm>
            <a:off x="2605088" y="887413"/>
            <a:ext cx="4178300" cy="2397125"/>
          </a:xfrm>
          <a:prstGeom prst="rect">
            <a:avLst/>
          </a:prstGeom>
          <a:noFill/>
          <a:ln w="12700">
            <a:solidFill>
              <a:prstClr val="black"/>
            </a:solidFill>
          </a:ln>
        </p:spPr>
        <p:txBody>
          <a:bodyPr vert="horz" lIns="72613" tIns="36306" rIns="72613" bIns="36306" rtlCol="0" anchor="ctr"/>
          <a:lstStyle/>
          <a:p>
            <a:endParaRPr lang="en-NZ"/>
          </a:p>
        </p:txBody>
      </p:sp>
      <p:sp>
        <p:nvSpPr>
          <p:cNvPr id="5" name="Notes Placeholder 4"/>
          <p:cNvSpPr>
            <a:spLocks noGrp="1"/>
          </p:cNvSpPr>
          <p:nvPr>
            <p:ph type="body" sz="quarter" idx="3"/>
          </p:nvPr>
        </p:nvSpPr>
        <p:spPr>
          <a:xfrm>
            <a:off x="938622" y="3418663"/>
            <a:ext cx="7511232" cy="2796003"/>
          </a:xfrm>
          <a:prstGeom prst="rect">
            <a:avLst/>
          </a:prstGeom>
        </p:spPr>
        <p:txBody>
          <a:bodyPr vert="horz" lIns="72613" tIns="36306" rIns="72613" bIns="363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6746458"/>
            <a:ext cx="4068490" cy="356017"/>
          </a:xfrm>
          <a:prstGeom prst="rect">
            <a:avLst/>
          </a:prstGeom>
        </p:spPr>
        <p:txBody>
          <a:bodyPr vert="horz" lIns="72613" tIns="36306" rIns="72613" bIns="36306" rtlCol="0" anchor="b"/>
          <a:lstStyle>
            <a:lvl1pPr algn="l">
              <a:defRPr sz="1000"/>
            </a:lvl1pPr>
          </a:lstStyle>
          <a:p>
            <a:endParaRPr lang="en-NZ"/>
          </a:p>
        </p:txBody>
      </p:sp>
      <p:sp>
        <p:nvSpPr>
          <p:cNvPr id="7" name="Slide Number Placeholder 6"/>
          <p:cNvSpPr>
            <a:spLocks noGrp="1"/>
          </p:cNvSpPr>
          <p:nvPr>
            <p:ph type="sldNum" sz="quarter" idx="5"/>
          </p:nvPr>
        </p:nvSpPr>
        <p:spPr>
          <a:xfrm>
            <a:off x="5317726" y="6746458"/>
            <a:ext cx="4068490" cy="356017"/>
          </a:xfrm>
          <a:prstGeom prst="rect">
            <a:avLst/>
          </a:prstGeom>
        </p:spPr>
        <p:txBody>
          <a:bodyPr vert="horz" lIns="72613" tIns="36306" rIns="72613" bIns="36306" rtlCol="0" anchor="b"/>
          <a:lstStyle>
            <a:lvl1pPr algn="r">
              <a:defRPr sz="1000"/>
            </a:lvl1pPr>
          </a:lstStyle>
          <a:p>
            <a:fld id="{914C1980-97A1-47DF-B890-C14612CBAFBD}" type="slidenum">
              <a:rPr lang="en-NZ" smtClean="0"/>
              <a:t>‹#›</a:t>
            </a:fld>
            <a:endParaRPr lang="en-NZ"/>
          </a:p>
        </p:txBody>
      </p:sp>
    </p:spTree>
    <p:extLst>
      <p:ext uri="{BB962C8B-B14F-4D97-AF65-F5344CB8AC3E}">
        <p14:creationId xmlns:p14="http://schemas.microsoft.com/office/powerpoint/2010/main" val="1316882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14C1980-97A1-47DF-B890-C14612CBAFBD}" type="slidenum">
              <a:rPr lang="en-NZ" smtClean="0"/>
              <a:t>6</a:t>
            </a:fld>
            <a:endParaRPr lang="en-NZ"/>
          </a:p>
        </p:txBody>
      </p:sp>
    </p:spTree>
    <p:extLst>
      <p:ext uri="{BB962C8B-B14F-4D97-AF65-F5344CB8AC3E}">
        <p14:creationId xmlns:p14="http://schemas.microsoft.com/office/powerpoint/2010/main" val="45811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14C1980-97A1-47DF-B890-C14612CBAFBD}" type="slidenum">
              <a:rPr lang="en-NZ" smtClean="0"/>
              <a:t>9</a:t>
            </a:fld>
            <a:endParaRPr lang="en-NZ"/>
          </a:p>
        </p:txBody>
      </p:sp>
    </p:spTree>
    <p:extLst>
      <p:ext uri="{BB962C8B-B14F-4D97-AF65-F5344CB8AC3E}">
        <p14:creationId xmlns:p14="http://schemas.microsoft.com/office/powerpoint/2010/main" val="6497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14C1980-97A1-47DF-B890-C14612CBAFBD}" type="slidenum">
              <a:rPr lang="en-NZ" smtClean="0"/>
              <a:t>14</a:t>
            </a:fld>
            <a:endParaRPr lang="en-NZ"/>
          </a:p>
        </p:txBody>
      </p:sp>
    </p:spTree>
    <p:extLst>
      <p:ext uri="{BB962C8B-B14F-4D97-AF65-F5344CB8AC3E}">
        <p14:creationId xmlns:p14="http://schemas.microsoft.com/office/powerpoint/2010/main" val="3747527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392564" y="6644665"/>
            <a:ext cx="3808933" cy="917016"/>
          </a:xfrm>
          <a:prstGeom prst="rect">
            <a:avLst/>
          </a:prstGeom>
        </p:spPr>
      </p:pic>
      <p:pic>
        <p:nvPicPr>
          <p:cNvPr id="17" name="bg object 17"/>
          <p:cNvPicPr/>
          <p:nvPr/>
        </p:nvPicPr>
        <p:blipFill>
          <a:blip r:embed="rId3" cstate="print"/>
          <a:stretch>
            <a:fillRect/>
          </a:stretch>
        </p:blipFill>
        <p:spPr>
          <a:xfrm>
            <a:off x="10947" y="1676"/>
            <a:ext cx="13190550" cy="7560005"/>
          </a:xfrm>
          <a:prstGeom prst="rect">
            <a:avLst/>
          </a:prstGeom>
        </p:spPr>
      </p:pic>
      <p:sp>
        <p:nvSpPr>
          <p:cNvPr id="18" name="bg object 18"/>
          <p:cNvSpPr/>
          <p:nvPr/>
        </p:nvSpPr>
        <p:spPr>
          <a:xfrm>
            <a:off x="5473" y="3123"/>
            <a:ext cx="13196569" cy="7557134"/>
          </a:xfrm>
          <a:custGeom>
            <a:avLst/>
            <a:gdLst/>
            <a:ahLst/>
            <a:cxnLst/>
            <a:rect l="l" t="t" r="r" b="b"/>
            <a:pathLst>
              <a:path w="13196569" h="7557134">
                <a:moveTo>
                  <a:pt x="13196023" y="0"/>
                </a:moveTo>
                <a:lnTo>
                  <a:pt x="0" y="0"/>
                </a:lnTo>
                <a:lnTo>
                  <a:pt x="0" y="7557122"/>
                </a:lnTo>
                <a:lnTo>
                  <a:pt x="13196023" y="7557122"/>
                </a:lnTo>
                <a:lnTo>
                  <a:pt x="13196023" y="0"/>
                </a:lnTo>
                <a:close/>
              </a:path>
            </a:pathLst>
          </a:custGeom>
          <a:solidFill>
            <a:srgbClr val="FFFFFF">
              <a:alpha val="59999"/>
            </a:srgbClr>
          </a:solidFill>
        </p:spPr>
        <p:txBody>
          <a:bodyPr wrap="square" lIns="0" tIns="0" rIns="0" bIns="0" rtlCol="0"/>
          <a:lstStyle/>
          <a:p>
            <a:endParaRPr/>
          </a:p>
        </p:txBody>
      </p:sp>
      <p:sp>
        <p:nvSpPr>
          <p:cNvPr id="19" name="bg object 19"/>
          <p:cNvSpPr/>
          <p:nvPr/>
        </p:nvSpPr>
        <p:spPr>
          <a:xfrm>
            <a:off x="0" y="0"/>
            <a:ext cx="13201650" cy="7560945"/>
          </a:xfrm>
          <a:custGeom>
            <a:avLst/>
            <a:gdLst/>
            <a:ahLst/>
            <a:cxnLst/>
            <a:rect l="l" t="t" r="r" b="b"/>
            <a:pathLst>
              <a:path w="13201650" h="7560945">
                <a:moveTo>
                  <a:pt x="13201497" y="0"/>
                </a:moveTo>
                <a:lnTo>
                  <a:pt x="0" y="0"/>
                </a:lnTo>
                <a:lnTo>
                  <a:pt x="0" y="7560767"/>
                </a:lnTo>
                <a:lnTo>
                  <a:pt x="13201497" y="7560767"/>
                </a:lnTo>
                <a:lnTo>
                  <a:pt x="13201497" y="0"/>
                </a:lnTo>
                <a:close/>
              </a:path>
            </a:pathLst>
          </a:custGeom>
          <a:solidFill>
            <a:srgbClr val="1F2F42"/>
          </a:solidFill>
        </p:spPr>
        <p:txBody>
          <a:bodyPr wrap="square" lIns="0" tIns="0" rIns="0" bIns="0" rtlCol="0"/>
          <a:lstStyle/>
          <a:p>
            <a:endParaRPr/>
          </a:p>
        </p:txBody>
      </p:sp>
      <p:pic>
        <p:nvPicPr>
          <p:cNvPr id="20" name="bg object 20"/>
          <p:cNvPicPr/>
          <p:nvPr/>
        </p:nvPicPr>
        <p:blipFill>
          <a:blip r:embed="rId4" cstate="print"/>
          <a:stretch>
            <a:fillRect/>
          </a:stretch>
        </p:blipFill>
        <p:spPr>
          <a:xfrm>
            <a:off x="6600749" y="0"/>
            <a:ext cx="6600761" cy="7560766"/>
          </a:xfrm>
          <a:prstGeom prst="rect">
            <a:avLst/>
          </a:prstGeom>
        </p:spPr>
      </p:pic>
      <p:pic>
        <p:nvPicPr>
          <p:cNvPr id="21" name="bg object 21"/>
          <p:cNvPicPr/>
          <p:nvPr/>
        </p:nvPicPr>
        <p:blipFill>
          <a:blip r:embed="rId5" cstate="print"/>
          <a:stretch>
            <a:fillRect/>
          </a:stretch>
        </p:blipFill>
        <p:spPr>
          <a:xfrm>
            <a:off x="972197" y="721346"/>
            <a:ext cx="1161681" cy="1079284"/>
          </a:xfrm>
          <a:prstGeom prst="rect">
            <a:avLst/>
          </a:prstGeom>
        </p:spPr>
      </p:pic>
      <p:pic>
        <p:nvPicPr>
          <p:cNvPr id="22" name="bg object 22"/>
          <p:cNvPicPr/>
          <p:nvPr/>
        </p:nvPicPr>
        <p:blipFill>
          <a:blip r:embed="rId6" cstate="print"/>
          <a:stretch>
            <a:fillRect/>
          </a:stretch>
        </p:blipFill>
        <p:spPr>
          <a:xfrm>
            <a:off x="972197" y="758405"/>
            <a:ext cx="1161681" cy="1042225"/>
          </a:xfrm>
          <a:prstGeom prst="rect">
            <a:avLst/>
          </a:prstGeom>
        </p:spPr>
      </p:pic>
      <p:sp>
        <p:nvSpPr>
          <p:cNvPr id="23" name="bg object 23"/>
          <p:cNvSpPr/>
          <p:nvPr/>
        </p:nvSpPr>
        <p:spPr>
          <a:xfrm>
            <a:off x="908888" y="657211"/>
            <a:ext cx="1288415" cy="1207770"/>
          </a:xfrm>
          <a:custGeom>
            <a:avLst/>
            <a:gdLst/>
            <a:ahLst/>
            <a:cxnLst/>
            <a:rect l="l" t="t" r="r" b="b"/>
            <a:pathLst>
              <a:path w="1288414" h="1207770">
                <a:moveTo>
                  <a:pt x="538213" y="704126"/>
                </a:moveTo>
                <a:lnTo>
                  <a:pt x="532498" y="655967"/>
                </a:lnTo>
                <a:lnTo>
                  <a:pt x="515353" y="619302"/>
                </a:lnTo>
                <a:lnTo>
                  <a:pt x="465162" y="590308"/>
                </a:lnTo>
                <a:lnTo>
                  <a:pt x="441363" y="588365"/>
                </a:lnTo>
                <a:lnTo>
                  <a:pt x="427913" y="589140"/>
                </a:lnTo>
                <a:lnTo>
                  <a:pt x="384822" y="600621"/>
                </a:lnTo>
                <a:lnTo>
                  <a:pt x="342430" y="623836"/>
                </a:lnTo>
                <a:lnTo>
                  <a:pt x="329488" y="633704"/>
                </a:lnTo>
                <a:lnTo>
                  <a:pt x="317461" y="598170"/>
                </a:lnTo>
                <a:lnTo>
                  <a:pt x="272338" y="598170"/>
                </a:lnTo>
                <a:lnTo>
                  <a:pt x="272338" y="895210"/>
                </a:lnTo>
                <a:lnTo>
                  <a:pt x="339712" y="895210"/>
                </a:lnTo>
                <a:lnTo>
                  <a:pt x="339712" y="687590"/>
                </a:lnTo>
                <a:lnTo>
                  <a:pt x="363334" y="669645"/>
                </a:lnTo>
                <a:lnTo>
                  <a:pt x="385432" y="656818"/>
                </a:lnTo>
                <a:lnTo>
                  <a:pt x="406031" y="649109"/>
                </a:lnTo>
                <a:lnTo>
                  <a:pt x="425132" y="646544"/>
                </a:lnTo>
                <a:lnTo>
                  <a:pt x="444868" y="650417"/>
                </a:lnTo>
                <a:lnTo>
                  <a:pt x="458965" y="662025"/>
                </a:lnTo>
                <a:lnTo>
                  <a:pt x="467423" y="681355"/>
                </a:lnTo>
                <a:lnTo>
                  <a:pt x="470242" y="708418"/>
                </a:lnTo>
                <a:lnTo>
                  <a:pt x="470242" y="895210"/>
                </a:lnTo>
                <a:lnTo>
                  <a:pt x="538213" y="895210"/>
                </a:lnTo>
                <a:lnTo>
                  <a:pt x="538213" y="704126"/>
                </a:lnTo>
                <a:close/>
              </a:path>
              <a:path w="1288414" h="1207770">
                <a:moveTo>
                  <a:pt x="856411" y="598170"/>
                </a:moveTo>
                <a:lnTo>
                  <a:pt x="788441" y="598170"/>
                </a:lnTo>
                <a:lnTo>
                  <a:pt x="788441" y="805802"/>
                </a:lnTo>
                <a:lnTo>
                  <a:pt x="764832" y="823760"/>
                </a:lnTo>
                <a:lnTo>
                  <a:pt x="742721" y="836574"/>
                </a:lnTo>
                <a:lnTo>
                  <a:pt x="722122" y="844270"/>
                </a:lnTo>
                <a:lnTo>
                  <a:pt x="703021" y="846836"/>
                </a:lnTo>
                <a:lnTo>
                  <a:pt x="683285" y="842975"/>
                </a:lnTo>
                <a:lnTo>
                  <a:pt x="669188" y="831367"/>
                </a:lnTo>
                <a:lnTo>
                  <a:pt x="660730" y="812038"/>
                </a:lnTo>
                <a:lnTo>
                  <a:pt x="657910" y="784974"/>
                </a:lnTo>
                <a:lnTo>
                  <a:pt x="657910" y="598170"/>
                </a:lnTo>
                <a:lnTo>
                  <a:pt x="590537" y="598170"/>
                </a:lnTo>
                <a:lnTo>
                  <a:pt x="590537" y="789266"/>
                </a:lnTo>
                <a:lnTo>
                  <a:pt x="596557" y="839901"/>
                </a:lnTo>
                <a:lnTo>
                  <a:pt x="614603" y="876071"/>
                </a:lnTo>
                <a:lnTo>
                  <a:pt x="644677" y="897775"/>
                </a:lnTo>
                <a:lnTo>
                  <a:pt x="686790" y="905014"/>
                </a:lnTo>
                <a:lnTo>
                  <a:pt x="700239" y="904252"/>
                </a:lnTo>
                <a:lnTo>
                  <a:pt x="743318" y="892759"/>
                </a:lnTo>
                <a:lnTo>
                  <a:pt x="785736" y="869581"/>
                </a:lnTo>
                <a:lnTo>
                  <a:pt x="798664" y="859701"/>
                </a:lnTo>
                <a:lnTo>
                  <a:pt x="810691" y="895210"/>
                </a:lnTo>
                <a:lnTo>
                  <a:pt x="856411" y="895210"/>
                </a:lnTo>
                <a:lnTo>
                  <a:pt x="856411" y="598170"/>
                </a:lnTo>
                <a:close/>
              </a:path>
              <a:path w="1288414" h="1207770">
                <a:moveTo>
                  <a:pt x="976579" y="597903"/>
                </a:moveTo>
                <a:lnTo>
                  <a:pt x="908608" y="597903"/>
                </a:lnTo>
                <a:lnTo>
                  <a:pt x="908608" y="894943"/>
                </a:lnTo>
                <a:lnTo>
                  <a:pt x="976579" y="894943"/>
                </a:lnTo>
                <a:lnTo>
                  <a:pt x="976579" y="597903"/>
                </a:lnTo>
                <a:close/>
              </a:path>
              <a:path w="1288414" h="1207770">
                <a:moveTo>
                  <a:pt x="982002" y="509092"/>
                </a:moveTo>
                <a:lnTo>
                  <a:pt x="964082" y="475399"/>
                </a:lnTo>
                <a:lnTo>
                  <a:pt x="941705" y="468668"/>
                </a:lnTo>
                <a:lnTo>
                  <a:pt x="933869" y="469417"/>
                </a:lnTo>
                <a:lnTo>
                  <a:pt x="903312" y="501116"/>
                </a:lnTo>
                <a:lnTo>
                  <a:pt x="902601" y="509092"/>
                </a:lnTo>
                <a:lnTo>
                  <a:pt x="903287" y="517347"/>
                </a:lnTo>
                <a:lnTo>
                  <a:pt x="933627" y="549389"/>
                </a:lnTo>
                <a:lnTo>
                  <a:pt x="941705" y="550125"/>
                </a:lnTo>
                <a:lnTo>
                  <a:pt x="949794" y="549389"/>
                </a:lnTo>
                <a:lnTo>
                  <a:pt x="979068" y="524941"/>
                </a:lnTo>
                <a:lnTo>
                  <a:pt x="982002" y="509092"/>
                </a:lnTo>
                <a:close/>
              </a:path>
              <a:path w="1288414" h="1207770">
                <a:moveTo>
                  <a:pt x="1288288" y="842149"/>
                </a:moveTo>
                <a:lnTo>
                  <a:pt x="1280756" y="792441"/>
                </a:lnTo>
                <a:lnTo>
                  <a:pt x="1265682" y="743813"/>
                </a:lnTo>
                <a:lnTo>
                  <a:pt x="1243088" y="697001"/>
                </a:lnTo>
                <a:lnTo>
                  <a:pt x="1224978" y="665645"/>
                </a:lnTo>
                <a:lnTo>
                  <a:pt x="1224978" y="867194"/>
                </a:lnTo>
                <a:lnTo>
                  <a:pt x="1220812" y="914476"/>
                </a:lnTo>
                <a:lnTo>
                  <a:pt x="1208328" y="960818"/>
                </a:lnTo>
                <a:lnTo>
                  <a:pt x="1187526" y="1005306"/>
                </a:lnTo>
                <a:lnTo>
                  <a:pt x="1159408" y="1045578"/>
                </a:lnTo>
                <a:lnTo>
                  <a:pt x="1125499" y="1079563"/>
                </a:lnTo>
                <a:lnTo>
                  <a:pt x="1086637" y="1106805"/>
                </a:lnTo>
                <a:lnTo>
                  <a:pt x="1043609" y="1126845"/>
                </a:lnTo>
                <a:lnTo>
                  <a:pt x="997229" y="1139202"/>
                </a:lnTo>
                <a:lnTo>
                  <a:pt x="948309" y="1143431"/>
                </a:lnTo>
                <a:lnTo>
                  <a:pt x="339979" y="1143431"/>
                </a:lnTo>
                <a:lnTo>
                  <a:pt x="291045" y="1139202"/>
                </a:lnTo>
                <a:lnTo>
                  <a:pt x="244678" y="1126845"/>
                </a:lnTo>
                <a:lnTo>
                  <a:pt x="201650" y="1106805"/>
                </a:lnTo>
                <a:lnTo>
                  <a:pt x="162775" y="1079563"/>
                </a:lnTo>
                <a:lnTo>
                  <a:pt x="128879" y="1045578"/>
                </a:lnTo>
                <a:lnTo>
                  <a:pt x="100761" y="1005306"/>
                </a:lnTo>
                <a:lnTo>
                  <a:pt x="79946" y="960818"/>
                </a:lnTo>
                <a:lnTo>
                  <a:pt x="67462" y="914476"/>
                </a:lnTo>
                <a:lnTo>
                  <a:pt x="63309" y="867194"/>
                </a:lnTo>
                <a:lnTo>
                  <a:pt x="67462" y="819912"/>
                </a:lnTo>
                <a:lnTo>
                  <a:pt x="79946" y="773557"/>
                </a:lnTo>
                <a:lnTo>
                  <a:pt x="100761" y="729068"/>
                </a:lnTo>
                <a:lnTo>
                  <a:pt x="404914" y="202247"/>
                </a:lnTo>
                <a:lnTo>
                  <a:pt x="433031" y="161988"/>
                </a:lnTo>
                <a:lnTo>
                  <a:pt x="466940" y="128003"/>
                </a:lnTo>
                <a:lnTo>
                  <a:pt x="505802" y="100761"/>
                </a:lnTo>
                <a:lnTo>
                  <a:pt x="548830" y="80721"/>
                </a:lnTo>
                <a:lnTo>
                  <a:pt x="595210" y="68364"/>
                </a:lnTo>
                <a:lnTo>
                  <a:pt x="644144" y="64135"/>
                </a:lnTo>
                <a:lnTo>
                  <a:pt x="693077" y="68364"/>
                </a:lnTo>
                <a:lnTo>
                  <a:pt x="739457" y="80721"/>
                </a:lnTo>
                <a:lnTo>
                  <a:pt x="782485" y="100761"/>
                </a:lnTo>
                <a:lnTo>
                  <a:pt x="821347" y="128016"/>
                </a:lnTo>
                <a:lnTo>
                  <a:pt x="855243" y="162001"/>
                </a:lnTo>
                <a:lnTo>
                  <a:pt x="883361" y="202260"/>
                </a:lnTo>
                <a:lnTo>
                  <a:pt x="1187526" y="729068"/>
                </a:lnTo>
                <a:lnTo>
                  <a:pt x="1208328" y="773557"/>
                </a:lnTo>
                <a:lnTo>
                  <a:pt x="1220812" y="819912"/>
                </a:lnTo>
                <a:lnTo>
                  <a:pt x="1224978" y="867194"/>
                </a:lnTo>
                <a:lnTo>
                  <a:pt x="1224978" y="665645"/>
                </a:lnTo>
                <a:lnTo>
                  <a:pt x="938911" y="170180"/>
                </a:lnTo>
                <a:lnTo>
                  <a:pt x="909662" y="127203"/>
                </a:lnTo>
                <a:lnTo>
                  <a:pt x="875080" y="89839"/>
                </a:lnTo>
                <a:lnTo>
                  <a:pt x="842911" y="64135"/>
                </a:lnTo>
                <a:lnTo>
                  <a:pt x="792429" y="33426"/>
                </a:lnTo>
                <a:lnTo>
                  <a:pt x="745617" y="15100"/>
                </a:lnTo>
                <a:lnTo>
                  <a:pt x="695972" y="3835"/>
                </a:lnTo>
                <a:lnTo>
                  <a:pt x="644144" y="0"/>
                </a:lnTo>
                <a:lnTo>
                  <a:pt x="592289" y="3835"/>
                </a:lnTo>
                <a:lnTo>
                  <a:pt x="542645" y="15100"/>
                </a:lnTo>
                <a:lnTo>
                  <a:pt x="495833" y="33426"/>
                </a:lnTo>
                <a:lnTo>
                  <a:pt x="452462" y="58470"/>
                </a:lnTo>
                <a:lnTo>
                  <a:pt x="413181" y="89852"/>
                </a:lnTo>
                <a:lnTo>
                  <a:pt x="378612" y="127215"/>
                </a:lnTo>
                <a:lnTo>
                  <a:pt x="349364" y="170192"/>
                </a:lnTo>
                <a:lnTo>
                  <a:pt x="45212" y="697001"/>
                </a:lnTo>
                <a:lnTo>
                  <a:pt x="22606" y="743813"/>
                </a:lnTo>
                <a:lnTo>
                  <a:pt x="7531" y="792441"/>
                </a:lnTo>
                <a:lnTo>
                  <a:pt x="0" y="842149"/>
                </a:lnTo>
                <a:lnTo>
                  <a:pt x="0" y="892225"/>
                </a:lnTo>
                <a:lnTo>
                  <a:pt x="7531" y="941933"/>
                </a:lnTo>
                <a:lnTo>
                  <a:pt x="22606" y="990561"/>
                </a:lnTo>
                <a:lnTo>
                  <a:pt x="45212" y="1037386"/>
                </a:lnTo>
                <a:lnTo>
                  <a:pt x="74447" y="1080363"/>
                </a:lnTo>
                <a:lnTo>
                  <a:pt x="109029" y="1117727"/>
                </a:lnTo>
                <a:lnTo>
                  <a:pt x="148310" y="1149108"/>
                </a:lnTo>
                <a:lnTo>
                  <a:pt x="191668" y="1174140"/>
                </a:lnTo>
                <a:lnTo>
                  <a:pt x="238493" y="1192466"/>
                </a:lnTo>
                <a:lnTo>
                  <a:pt x="288137" y="1203731"/>
                </a:lnTo>
                <a:lnTo>
                  <a:pt x="339979" y="1207566"/>
                </a:lnTo>
                <a:lnTo>
                  <a:pt x="948309" y="1207566"/>
                </a:lnTo>
                <a:lnTo>
                  <a:pt x="1000150" y="1203731"/>
                </a:lnTo>
                <a:lnTo>
                  <a:pt x="1049794" y="1192466"/>
                </a:lnTo>
                <a:lnTo>
                  <a:pt x="1096606" y="1174140"/>
                </a:lnTo>
                <a:lnTo>
                  <a:pt x="1139977" y="1149108"/>
                </a:lnTo>
                <a:lnTo>
                  <a:pt x="1147076" y="1143431"/>
                </a:lnTo>
                <a:lnTo>
                  <a:pt x="1179258" y="1117727"/>
                </a:lnTo>
                <a:lnTo>
                  <a:pt x="1213840" y="1080363"/>
                </a:lnTo>
                <a:lnTo>
                  <a:pt x="1243088" y="1037386"/>
                </a:lnTo>
                <a:lnTo>
                  <a:pt x="1265682" y="990561"/>
                </a:lnTo>
                <a:lnTo>
                  <a:pt x="1280756" y="941933"/>
                </a:lnTo>
                <a:lnTo>
                  <a:pt x="1288288" y="892225"/>
                </a:lnTo>
                <a:lnTo>
                  <a:pt x="1288288" y="842149"/>
                </a:lnTo>
                <a:close/>
              </a:path>
            </a:pathLst>
          </a:custGeom>
          <a:solidFill>
            <a:srgbClr val="FFFFFF"/>
          </a:solidFill>
        </p:spPr>
        <p:txBody>
          <a:bodyPr wrap="square" lIns="0" tIns="0" rIns="0" bIns="0" rtlCol="0"/>
          <a:lstStyle/>
          <a:p>
            <a:endParaRPr/>
          </a:p>
        </p:txBody>
      </p:sp>
      <p:sp>
        <p:nvSpPr>
          <p:cNvPr id="24" name="bg object 24"/>
          <p:cNvSpPr/>
          <p:nvPr/>
        </p:nvSpPr>
        <p:spPr>
          <a:xfrm>
            <a:off x="844586" y="593257"/>
            <a:ext cx="1417320" cy="1336040"/>
          </a:xfrm>
          <a:custGeom>
            <a:avLst/>
            <a:gdLst/>
            <a:ahLst/>
            <a:cxnLst/>
            <a:rect l="l" t="t" r="r" b="b"/>
            <a:pathLst>
              <a:path w="1417320" h="1336039">
                <a:moveTo>
                  <a:pt x="708446" y="0"/>
                </a:moveTo>
                <a:lnTo>
                  <a:pt x="660349" y="2765"/>
                </a:lnTo>
                <a:lnTo>
                  <a:pt x="613732" y="10927"/>
                </a:lnTo>
                <a:lnTo>
                  <a:pt x="568946" y="24282"/>
                </a:lnTo>
                <a:lnTo>
                  <a:pt x="526342" y="42629"/>
                </a:lnTo>
                <a:lnTo>
                  <a:pt x="486269" y="65765"/>
                </a:lnTo>
                <a:lnTo>
                  <a:pt x="449078" y="93488"/>
                </a:lnTo>
                <a:lnTo>
                  <a:pt x="415118" y="125597"/>
                </a:lnTo>
                <a:lnTo>
                  <a:pt x="384740" y="161887"/>
                </a:lnTo>
                <a:lnTo>
                  <a:pt x="358295" y="202158"/>
                </a:lnTo>
                <a:lnTo>
                  <a:pt x="54130" y="728980"/>
                </a:lnTo>
                <a:lnTo>
                  <a:pt x="32478" y="772016"/>
                </a:lnTo>
                <a:lnTo>
                  <a:pt x="16239" y="816468"/>
                </a:lnTo>
                <a:lnTo>
                  <a:pt x="5413" y="861932"/>
                </a:lnTo>
                <a:lnTo>
                  <a:pt x="0" y="908001"/>
                </a:lnTo>
                <a:lnTo>
                  <a:pt x="0" y="954277"/>
                </a:lnTo>
                <a:lnTo>
                  <a:pt x="5413" y="1000348"/>
                </a:lnTo>
                <a:lnTo>
                  <a:pt x="16239" y="1045814"/>
                </a:lnTo>
                <a:lnTo>
                  <a:pt x="32478" y="1090269"/>
                </a:lnTo>
                <a:lnTo>
                  <a:pt x="54130" y="1133309"/>
                </a:lnTo>
                <a:lnTo>
                  <a:pt x="80572" y="1173580"/>
                </a:lnTo>
                <a:lnTo>
                  <a:pt x="110948" y="1209869"/>
                </a:lnTo>
                <a:lnTo>
                  <a:pt x="144907" y="1241976"/>
                </a:lnTo>
                <a:lnTo>
                  <a:pt x="182099" y="1269697"/>
                </a:lnTo>
                <a:lnTo>
                  <a:pt x="222173" y="1292831"/>
                </a:lnTo>
                <a:lnTo>
                  <a:pt x="264779" y="1311176"/>
                </a:lnTo>
                <a:lnTo>
                  <a:pt x="309566" y="1324530"/>
                </a:lnTo>
                <a:lnTo>
                  <a:pt x="356183" y="1332690"/>
                </a:lnTo>
                <a:lnTo>
                  <a:pt x="404281" y="1335455"/>
                </a:lnTo>
                <a:lnTo>
                  <a:pt x="1012611" y="1335455"/>
                </a:lnTo>
                <a:lnTo>
                  <a:pt x="1060709" y="1332690"/>
                </a:lnTo>
                <a:lnTo>
                  <a:pt x="1107326" y="1324530"/>
                </a:lnTo>
                <a:lnTo>
                  <a:pt x="1152112" y="1311176"/>
                </a:lnTo>
                <a:lnTo>
                  <a:pt x="1194716" y="1292831"/>
                </a:lnTo>
                <a:lnTo>
                  <a:pt x="1231647" y="1271511"/>
                </a:lnTo>
                <a:lnTo>
                  <a:pt x="404281" y="1271511"/>
                </a:lnTo>
                <a:lnTo>
                  <a:pt x="352437" y="1267676"/>
                </a:lnTo>
                <a:lnTo>
                  <a:pt x="302793" y="1256414"/>
                </a:lnTo>
                <a:lnTo>
                  <a:pt x="255976" y="1238085"/>
                </a:lnTo>
                <a:lnTo>
                  <a:pt x="212613" y="1213050"/>
                </a:lnTo>
                <a:lnTo>
                  <a:pt x="173331" y="1181672"/>
                </a:lnTo>
                <a:lnTo>
                  <a:pt x="138756" y="1144312"/>
                </a:lnTo>
                <a:lnTo>
                  <a:pt x="109514" y="1101331"/>
                </a:lnTo>
                <a:lnTo>
                  <a:pt x="86911" y="1054514"/>
                </a:lnTo>
                <a:lnTo>
                  <a:pt x="71842" y="1005888"/>
                </a:lnTo>
                <a:lnTo>
                  <a:pt x="64308" y="956176"/>
                </a:lnTo>
                <a:lnTo>
                  <a:pt x="64308" y="906103"/>
                </a:lnTo>
                <a:lnTo>
                  <a:pt x="71842" y="856394"/>
                </a:lnTo>
                <a:lnTo>
                  <a:pt x="86911" y="807770"/>
                </a:lnTo>
                <a:lnTo>
                  <a:pt x="109514" y="760958"/>
                </a:lnTo>
                <a:lnTo>
                  <a:pt x="413679" y="234137"/>
                </a:lnTo>
                <a:lnTo>
                  <a:pt x="442921" y="191151"/>
                </a:lnTo>
                <a:lnTo>
                  <a:pt x="477496" y="153787"/>
                </a:lnTo>
                <a:lnTo>
                  <a:pt x="516778" y="122407"/>
                </a:lnTo>
                <a:lnTo>
                  <a:pt x="560141" y="97371"/>
                </a:lnTo>
                <a:lnTo>
                  <a:pt x="606958" y="79041"/>
                </a:lnTo>
                <a:lnTo>
                  <a:pt x="656602" y="67779"/>
                </a:lnTo>
                <a:lnTo>
                  <a:pt x="708446" y="63944"/>
                </a:lnTo>
                <a:lnTo>
                  <a:pt x="927472" y="63944"/>
                </a:lnTo>
                <a:lnTo>
                  <a:pt x="890552" y="42629"/>
                </a:lnTo>
                <a:lnTo>
                  <a:pt x="847947" y="24282"/>
                </a:lnTo>
                <a:lnTo>
                  <a:pt x="803161" y="10927"/>
                </a:lnTo>
                <a:lnTo>
                  <a:pt x="756544" y="2765"/>
                </a:lnTo>
                <a:lnTo>
                  <a:pt x="708446" y="0"/>
                </a:lnTo>
                <a:close/>
              </a:path>
              <a:path w="1417320" h="1336039">
                <a:moveTo>
                  <a:pt x="927472" y="63944"/>
                </a:moveTo>
                <a:lnTo>
                  <a:pt x="708446" y="63944"/>
                </a:lnTo>
                <a:lnTo>
                  <a:pt x="760291" y="67779"/>
                </a:lnTo>
                <a:lnTo>
                  <a:pt x="809935" y="79044"/>
                </a:lnTo>
                <a:lnTo>
                  <a:pt x="856753" y="97375"/>
                </a:lnTo>
                <a:lnTo>
                  <a:pt x="900117" y="122412"/>
                </a:lnTo>
                <a:lnTo>
                  <a:pt x="939402" y="153793"/>
                </a:lnTo>
                <a:lnTo>
                  <a:pt x="973980" y="191155"/>
                </a:lnTo>
                <a:lnTo>
                  <a:pt x="1003226" y="234137"/>
                </a:lnTo>
                <a:lnTo>
                  <a:pt x="1307391" y="760958"/>
                </a:lnTo>
                <a:lnTo>
                  <a:pt x="1329990" y="807770"/>
                </a:lnTo>
                <a:lnTo>
                  <a:pt x="1345056" y="856394"/>
                </a:lnTo>
                <a:lnTo>
                  <a:pt x="1352589" y="906103"/>
                </a:lnTo>
                <a:lnTo>
                  <a:pt x="1352589" y="956176"/>
                </a:lnTo>
                <a:lnTo>
                  <a:pt x="1345056" y="1005888"/>
                </a:lnTo>
                <a:lnTo>
                  <a:pt x="1329990" y="1054514"/>
                </a:lnTo>
                <a:lnTo>
                  <a:pt x="1307391" y="1101331"/>
                </a:lnTo>
                <a:lnTo>
                  <a:pt x="1278145" y="1144312"/>
                </a:lnTo>
                <a:lnTo>
                  <a:pt x="1243567" y="1181672"/>
                </a:lnTo>
                <a:lnTo>
                  <a:pt x="1204282" y="1213050"/>
                </a:lnTo>
                <a:lnTo>
                  <a:pt x="1160918" y="1238085"/>
                </a:lnTo>
                <a:lnTo>
                  <a:pt x="1114100" y="1256414"/>
                </a:lnTo>
                <a:lnTo>
                  <a:pt x="1064456" y="1267676"/>
                </a:lnTo>
                <a:lnTo>
                  <a:pt x="1012611" y="1271511"/>
                </a:lnTo>
                <a:lnTo>
                  <a:pt x="1231647" y="1271511"/>
                </a:lnTo>
                <a:lnTo>
                  <a:pt x="1271980" y="1241976"/>
                </a:lnTo>
                <a:lnTo>
                  <a:pt x="1305940" y="1209869"/>
                </a:lnTo>
                <a:lnTo>
                  <a:pt x="1336318" y="1173580"/>
                </a:lnTo>
                <a:lnTo>
                  <a:pt x="1362763" y="1133309"/>
                </a:lnTo>
                <a:lnTo>
                  <a:pt x="1384419" y="1090269"/>
                </a:lnTo>
                <a:lnTo>
                  <a:pt x="1400661" y="1045814"/>
                </a:lnTo>
                <a:lnTo>
                  <a:pt x="1411489" y="1000348"/>
                </a:lnTo>
                <a:lnTo>
                  <a:pt x="1416903" y="954277"/>
                </a:lnTo>
                <a:lnTo>
                  <a:pt x="1416903" y="908001"/>
                </a:lnTo>
                <a:lnTo>
                  <a:pt x="1411489" y="861928"/>
                </a:lnTo>
                <a:lnTo>
                  <a:pt x="1400661" y="816462"/>
                </a:lnTo>
                <a:lnTo>
                  <a:pt x="1384419" y="772007"/>
                </a:lnTo>
                <a:lnTo>
                  <a:pt x="1362763" y="728967"/>
                </a:lnTo>
                <a:lnTo>
                  <a:pt x="1058611" y="202158"/>
                </a:lnTo>
                <a:lnTo>
                  <a:pt x="1032161" y="161887"/>
                </a:lnTo>
                <a:lnTo>
                  <a:pt x="1001781" y="125597"/>
                </a:lnTo>
                <a:lnTo>
                  <a:pt x="967819" y="93488"/>
                </a:lnTo>
                <a:lnTo>
                  <a:pt x="930626" y="65765"/>
                </a:lnTo>
                <a:lnTo>
                  <a:pt x="927472" y="63944"/>
                </a:lnTo>
                <a:close/>
              </a:path>
            </a:pathLst>
          </a:custGeom>
          <a:solidFill>
            <a:srgbClr val="E6E0D7"/>
          </a:solidFill>
        </p:spPr>
        <p:txBody>
          <a:bodyPr wrap="square" lIns="0" tIns="0" rIns="0" bIns="0" rtlCol="0"/>
          <a:lstStyle/>
          <a:p>
            <a:endParaRPr/>
          </a:p>
        </p:txBody>
      </p:sp>
      <p:pic>
        <p:nvPicPr>
          <p:cNvPr id="25" name="bg object 25"/>
          <p:cNvPicPr/>
          <p:nvPr/>
        </p:nvPicPr>
        <p:blipFill>
          <a:blip r:embed="rId7" cstate="print"/>
          <a:stretch>
            <a:fillRect/>
          </a:stretch>
        </p:blipFill>
        <p:spPr>
          <a:xfrm>
            <a:off x="2407742" y="1388872"/>
            <a:ext cx="2725635" cy="217576"/>
          </a:xfrm>
          <a:prstGeom prst="rect">
            <a:avLst/>
          </a:prstGeom>
        </p:spPr>
      </p:pic>
      <p:sp>
        <p:nvSpPr>
          <p:cNvPr id="2" name="Holder 2"/>
          <p:cNvSpPr>
            <a:spLocks noGrp="1"/>
          </p:cNvSpPr>
          <p:nvPr>
            <p:ph type="ctrTitle"/>
          </p:nvPr>
        </p:nvSpPr>
        <p:spPr>
          <a:xfrm>
            <a:off x="822225" y="2773373"/>
            <a:ext cx="11557198" cy="124967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980247" y="4238752"/>
            <a:ext cx="9241155" cy="18923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CCCCC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949" y="3117"/>
            <a:ext cx="13190549" cy="7556529"/>
          </a:xfrm>
          <a:prstGeom prst="rect">
            <a:avLst/>
          </a:prstGeom>
        </p:spPr>
      </p:pic>
      <p:sp>
        <p:nvSpPr>
          <p:cNvPr id="17" name="bg object 17"/>
          <p:cNvSpPr/>
          <p:nvPr/>
        </p:nvSpPr>
        <p:spPr>
          <a:xfrm>
            <a:off x="0" y="0"/>
            <a:ext cx="2298065" cy="7560945"/>
          </a:xfrm>
          <a:custGeom>
            <a:avLst/>
            <a:gdLst/>
            <a:ahLst/>
            <a:cxnLst/>
            <a:rect l="l" t="t" r="r" b="b"/>
            <a:pathLst>
              <a:path w="2298065" h="7560945">
                <a:moveTo>
                  <a:pt x="2297582" y="0"/>
                </a:moveTo>
                <a:lnTo>
                  <a:pt x="0" y="0"/>
                </a:lnTo>
                <a:lnTo>
                  <a:pt x="0" y="7560767"/>
                </a:lnTo>
                <a:lnTo>
                  <a:pt x="2297582" y="7560767"/>
                </a:lnTo>
                <a:lnTo>
                  <a:pt x="2297582" y="0"/>
                </a:lnTo>
                <a:close/>
              </a:path>
            </a:pathLst>
          </a:custGeom>
          <a:solidFill>
            <a:srgbClr val="1F2F42"/>
          </a:solidFill>
        </p:spPr>
        <p:txBody>
          <a:bodyPr wrap="square" lIns="0" tIns="0" rIns="0" bIns="0" rtlCol="0"/>
          <a:lstStyle/>
          <a:p>
            <a:endParaRPr/>
          </a:p>
        </p:txBody>
      </p:sp>
      <p:sp>
        <p:nvSpPr>
          <p:cNvPr id="18" name="bg object 18"/>
          <p:cNvSpPr/>
          <p:nvPr/>
        </p:nvSpPr>
        <p:spPr>
          <a:xfrm>
            <a:off x="690619" y="329244"/>
            <a:ext cx="916305" cy="862330"/>
          </a:xfrm>
          <a:custGeom>
            <a:avLst/>
            <a:gdLst/>
            <a:ahLst/>
            <a:cxnLst/>
            <a:rect l="l" t="t" r="r" b="b"/>
            <a:pathLst>
              <a:path w="916305" h="862330">
                <a:moveTo>
                  <a:pt x="457444" y="0"/>
                </a:moveTo>
                <a:lnTo>
                  <a:pt x="411230" y="3810"/>
                </a:lnTo>
                <a:lnTo>
                  <a:pt x="367479" y="15240"/>
                </a:lnTo>
                <a:lnTo>
                  <a:pt x="326905" y="34290"/>
                </a:lnTo>
                <a:lnTo>
                  <a:pt x="290225" y="59690"/>
                </a:lnTo>
                <a:lnTo>
                  <a:pt x="258155" y="92709"/>
                </a:lnTo>
                <a:lnTo>
                  <a:pt x="231409" y="130809"/>
                </a:lnTo>
                <a:lnTo>
                  <a:pt x="34940" y="471170"/>
                </a:lnTo>
                <a:lnTo>
                  <a:pt x="15467" y="513080"/>
                </a:lnTo>
                <a:lnTo>
                  <a:pt x="3783" y="557530"/>
                </a:lnTo>
                <a:lnTo>
                  <a:pt x="0" y="600710"/>
                </a:lnTo>
                <a:lnTo>
                  <a:pt x="0" y="603250"/>
                </a:lnTo>
                <a:lnTo>
                  <a:pt x="3783" y="646430"/>
                </a:lnTo>
                <a:lnTo>
                  <a:pt x="15467" y="689610"/>
                </a:lnTo>
                <a:lnTo>
                  <a:pt x="34940" y="732790"/>
                </a:lnTo>
                <a:lnTo>
                  <a:pt x="61350" y="770890"/>
                </a:lnTo>
                <a:lnTo>
                  <a:pt x="93324" y="802640"/>
                </a:lnTo>
                <a:lnTo>
                  <a:pt x="130070" y="828040"/>
                </a:lnTo>
                <a:lnTo>
                  <a:pt x="170790" y="847090"/>
                </a:lnTo>
                <a:lnTo>
                  <a:pt x="214690" y="858519"/>
                </a:lnTo>
                <a:lnTo>
                  <a:pt x="260975" y="862330"/>
                </a:lnTo>
                <a:lnTo>
                  <a:pt x="653913" y="862330"/>
                </a:lnTo>
                <a:lnTo>
                  <a:pt x="700198" y="858519"/>
                </a:lnTo>
                <a:lnTo>
                  <a:pt x="744098" y="847090"/>
                </a:lnTo>
                <a:lnTo>
                  <a:pt x="784820" y="828040"/>
                </a:lnTo>
                <a:lnTo>
                  <a:pt x="795844" y="820419"/>
                </a:lnTo>
                <a:lnTo>
                  <a:pt x="260975" y="820419"/>
                </a:lnTo>
                <a:lnTo>
                  <a:pt x="214585" y="816610"/>
                </a:lnTo>
                <a:lnTo>
                  <a:pt x="171169" y="802640"/>
                </a:lnTo>
                <a:lnTo>
                  <a:pt x="131873" y="779780"/>
                </a:lnTo>
                <a:lnTo>
                  <a:pt x="97841" y="749300"/>
                </a:lnTo>
                <a:lnTo>
                  <a:pt x="70221" y="711200"/>
                </a:lnTo>
                <a:lnTo>
                  <a:pt x="50994" y="669290"/>
                </a:lnTo>
                <a:lnTo>
                  <a:pt x="41381" y="623570"/>
                </a:lnTo>
                <a:lnTo>
                  <a:pt x="41381" y="579120"/>
                </a:lnTo>
                <a:lnTo>
                  <a:pt x="50994" y="534670"/>
                </a:lnTo>
                <a:lnTo>
                  <a:pt x="70221" y="491490"/>
                </a:lnTo>
                <a:lnTo>
                  <a:pt x="266703" y="151130"/>
                </a:lnTo>
                <a:lnTo>
                  <a:pt x="294322" y="113030"/>
                </a:lnTo>
                <a:lnTo>
                  <a:pt x="328350" y="82550"/>
                </a:lnTo>
                <a:lnTo>
                  <a:pt x="367642" y="59690"/>
                </a:lnTo>
                <a:lnTo>
                  <a:pt x="411055" y="45720"/>
                </a:lnTo>
                <a:lnTo>
                  <a:pt x="457444" y="40640"/>
                </a:lnTo>
                <a:lnTo>
                  <a:pt x="597697" y="40640"/>
                </a:lnTo>
                <a:lnTo>
                  <a:pt x="588470" y="34290"/>
                </a:lnTo>
                <a:lnTo>
                  <a:pt x="547665" y="15240"/>
                </a:lnTo>
                <a:lnTo>
                  <a:pt x="503733" y="3810"/>
                </a:lnTo>
                <a:lnTo>
                  <a:pt x="457444" y="0"/>
                </a:lnTo>
                <a:close/>
              </a:path>
              <a:path w="916305" h="862330">
                <a:moveTo>
                  <a:pt x="597697" y="40640"/>
                </a:moveTo>
                <a:lnTo>
                  <a:pt x="457444" y="40640"/>
                </a:lnTo>
                <a:lnTo>
                  <a:pt x="503834" y="45720"/>
                </a:lnTo>
                <a:lnTo>
                  <a:pt x="547250" y="59690"/>
                </a:lnTo>
                <a:lnTo>
                  <a:pt x="586546" y="82550"/>
                </a:lnTo>
                <a:lnTo>
                  <a:pt x="620577" y="113030"/>
                </a:lnTo>
                <a:lnTo>
                  <a:pt x="648198" y="151130"/>
                </a:lnTo>
                <a:lnTo>
                  <a:pt x="844667" y="491490"/>
                </a:lnTo>
                <a:lnTo>
                  <a:pt x="863894" y="534670"/>
                </a:lnTo>
                <a:lnTo>
                  <a:pt x="873507" y="579120"/>
                </a:lnTo>
                <a:lnTo>
                  <a:pt x="873507" y="623570"/>
                </a:lnTo>
                <a:lnTo>
                  <a:pt x="863894" y="669290"/>
                </a:lnTo>
                <a:lnTo>
                  <a:pt x="844667" y="711200"/>
                </a:lnTo>
                <a:lnTo>
                  <a:pt x="817139" y="749300"/>
                </a:lnTo>
                <a:lnTo>
                  <a:pt x="783293" y="779780"/>
                </a:lnTo>
                <a:lnTo>
                  <a:pt x="744136" y="802640"/>
                </a:lnTo>
                <a:lnTo>
                  <a:pt x="700674" y="816610"/>
                </a:lnTo>
                <a:lnTo>
                  <a:pt x="653913" y="820419"/>
                </a:lnTo>
                <a:lnTo>
                  <a:pt x="795844" y="820419"/>
                </a:lnTo>
                <a:lnTo>
                  <a:pt x="853545" y="770890"/>
                </a:lnTo>
                <a:lnTo>
                  <a:pt x="879960" y="732790"/>
                </a:lnTo>
                <a:lnTo>
                  <a:pt x="899835" y="689610"/>
                </a:lnTo>
                <a:lnTo>
                  <a:pt x="911788" y="646430"/>
                </a:lnTo>
                <a:lnTo>
                  <a:pt x="915730" y="603250"/>
                </a:lnTo>
                <a:lnTo>
                  <a:pt x="915737" y="600710"/>
                </a:lnTo>
                <a:lnTo>
                  <a:pt x="912035" y="557530"/>
                </a:lnTo>
                <a:lnTo>
                  <a:pt x="900382" y="513080"/>
                </a:lnTo>
                <a:lnTo>
                  <a:pt x="880913" y="471170"/>
                </a:lnTo>
                <a:lnTo>
                  <a:pt x="684444" y="130809"/>
                </a:lnTo>
                <a:lnTo>
                  <a:pt x="657628" y="92709"/>
                </a:lnTo>
                <a:lnTo>
                  <a:pt x="625380" y="59690"/>
                </a:lnTo>
                <a:lnTo>
                  <a:pt x="597697" y="40640"/>
                </a:lnTo>
                <a:close/>
              </a:path>
              <a:path w="916305" h="862330">
                <a:moveTo>
                  <a:pt x="336324" y="467359"/>
                </a:moveTo>
                <a:lnTo>
                  <a:pt x="332908" y="473709"/>
                </a:lnTo>
                <a:lnTo>
                  <a:pt x="329764" y="481330"/>
                </a:lnTo>
                <a:lnTo>
                  <a:pt x="326801" y="488950"/>
                </a:lnTo>
                <a:lnTo>
                  <a:pt x="323929" y="496570"/>
                </a:lnTo>
                <a:lnTo>
                  <a:pt x="317053" y="514350"/>
                </a:lnTo>
                <a:lnTo>
                  <a:pt x="309021" y="533400"/>
                </a:lnTo>
                <a:lnTo>
                  <a:pt x="299381" y="549910"/>
                </a:lnTo>
                <a:lnTo>
                  <a:pt x="287683" y="565150"/>
                </a:lnTo>
                <a:lnTo>
                  <a:pt x="280152" y="572770"/>
                </a:lnTo>
                <a:lnTo>
                  <a:pt x="273253" y="580390"/>
                </a:lnTo>
                <a:lnTo>
                  <a:pt x="266891" y="585470"/>
                </a:lnTo>
                <a:lnTo>
                  <a:pt x="260975" y="590550"/>
                </a:lnTo>
                <a:lnTo>
                  <a:pt x="260975" y="618490"/>
                </a:lnTo>
                <a:lnTo>
                  <a:pt x="231409" y="618490"/>
                </a:lnTo>
                <a:lnTo>
                  <a:pt x="225682" y="626110"/>
                </a:lnTo>
                <a:lnTo>
                  <a:pt x="208588" y="646430"/>
                </a:lnTo>
                <a:lnTo>
                  <a:pt x="186219" y="664210"/>
                </a:lnTo>
                <a:lnTo>
                  <a:pt x="129352" y="698500"/>
                </a:lnTo>
                <a:lnTo>
                  <a:pt x="117909" y="707390"/>
                </a:lnTo>
                <a:lnTo>
                  <a:pt x="146302" y="737870"/>
                </a:lnTo>
                <a:lnTo>
                  <a:pt x="180503" y="760730"/>
                </a:lnTo>
                <a:lnTo>
                  <a:pt x="219174" y="774700"/>
                </a:lnTo>
                <a:lnTo>
                  <a:pt x="260975" y="779780"/>
                </a:lnTo>
                <a:lnTo>
                  <a:pt x="290540" y="779780"/>
                </a:lnTo>
                <a:lnTo>
                  <a:pt x="304996" y="740410"/>
                </a:lnTo>
                <a:lnTo>
                  <a:pt x="321060" y="708660"/>
                </a:lnTo>
                <a:lnTo>
                  <a:pt x="357304" y="665480"/>
                </a:lnTo>
                <a:lnTo>
                  <a:pt x="393784" y="642620"/>
                </a:lnTo>
                <a:lnTo>
                  <a:pt x="414855" y="632460"/>
                </a:lnTo>
                <a:lnTo>
                  <a:pt x="424778" y="626110"/>
                </a:lnTo>
                <a:lnTo>
                  <a:pt x="432432" y="621030"/>
                </a:lnTo>
                <a:lnTo>
                  <a:pt x="344896" y="621030"/>
                </a:lnTo>
                <a:lnTo>
                  <a:pt x="344896" y="499109"/>
                </a:lnTo>
                <a:lnTo>
                  <a:pt x="344361" y="488950"/>
                </a:lnTo>
                <a:lnTo>
                  <a:pt x="342753" y="480059"/>
                </a:lnTo>
                <a:lnTo>
                  <a:pt x="340074" y="472440"/>
                </a:lnTo>
                <a:lnTo>
                  <a:pt x="336324" y="467359"/>
                </a:lnTo>
                <a:close/>
              </a:path>
              <a:path w="916305" h="862330">
                <a:moveTo>
                  <a:pt x="449824" y="615950"/>
                </a:moveTo>
                <a:lnTo>
                  <a:pt x="418970" y="638810"/>
                </a:lnTo>
                <a:lnTo>
                  <a:pt x="387464" y="655320"/>
                </a:lnTo>
                <a:lnTo>
                  <a:pt x="375525" y="662940"/>
                </a:lnTo>
                <a:lnTo>
                  <a:pt x="344724" y="687070"/>
                </a:lnTo>
                <a:lnTo>
                  <a:pt x="313254" y="741680"/>
                </a:lnTo>
                <a:lnTo>
                  <a:pt x="299126" y="778510"/>
                </a:lnTo>
                <a:lnTo>
                  <a:pt x="450764" y="778510"/>
                </a:lnTo>
                <a:lnTo>
                  <a:pt x="465926" y="763270"/>
                </a:lnTo>
                <a:lnTo>
                  <a:pt x="480458" y="749300"/>
                </a:lnTo>
                <a:lnTo>
                  <a:pt x="493021" y="737870"/>
                </a:lnTo>
                <a:lnTo>
                  <a:pt x="502275" y="731520"/>
                </a:lnTo>
                <a:lnTo>
                  <a:pt x="506085" y="728980"/>
                </a:lnTo>
                <a:lnTo>
                  <a:pt x="511813" y="723900"/>
                </a:lnTo>
                <a:lnTo>
                  <a:pt x="522779" y="715010"/>
                </a:lnTo>
                <a:lnTo>
                  <a:pt x="538754" y="708660"/>
                </a:lnTo>
                <a:lnTo>
                  <a:pt x="564385" y="704850"/>
                </a:lnTo>
                <a:lnTo>
                  <a:pt x="800080" y="704850"/>
                </a:lnTo>
                <a:lnTo>
                  <a:pt x="805299" y="697230"/>
                </a:lnTo>
                <a:lnTo>
                  <a:pt x="810339" y="689610"/>
                </a:lnTo>
                <a:lnTo>
                  <a:pt x="821977" y="665480"/>
                </a:lnTo>
                <a:lnTo>
                  <a:pt x="829768" y="641350"/>
                </a:lnTo>
                <a:lnTo>
                  <a:pt x="832392" y="624840"/>
                </a:lnTo>
                <a:lnTo>
                  <a:pt x="475704" y="624840"/>
                </a:lnTo>
                <a:lnTo>
                  <a:pt x="466154" y="623570"/>
                </a:lnTo>
                <a:lnTo>
                  <a:pt x="457498" y="619760"/>
                </a:lnTo>
                <a:lnTo>
                  <a:pt x="449824" y="615950"/>
                </a:lnTo>
                <a:close/>
              </a:path>
              <a:path w="916305" h="862330">
                <a:moveTo>
                  <a:pt x="564445" y="713740"/>
                </a:moveTo>
                <a:lnTo>
                  <a:pt x="525696" y="722630"/>
                </a:lnTo>
                <a:lnTo>
                  <a:pt x="508942" y="736600"/>
                </a:lnTo>
                <a:lnTo>
                  <a:pt x="505132" y="737870"/>
                </a:lnTo>
                <a:lnTo>
                  <a:pt x="486660" y="753110"/>
                </a:lnTo>
                <a:lnTo>
                  <a:pt x="473886" y="765810"/>
                </a:lnTo>
                <a:lnTo>
                  <a:pt x="460301" y="778510"/>
                </a:lnTo>
                <a:lnTo>
                  <a:pt x="653913" y="778510"/>
                </a:lnTo>
                <a:lnTo>
                  <a:pt x="689565" y="775970"/>
                </a:lnTo>
                <a:lnTo>
                  <a:pt x="723067" y="765810"/>
                </a:lnTo>
                <a:lnTo>
                  <a:pt x="753707" y="749300"/>
                </a:lnTo>
                <a:lnTo>
                  <a:pt x="780773" y="726440"/>
                </a:lnTo>
                <a:lnTo>
                  <a:pt x="721110" y="726440"/>
                </a:lnTo>
                <a:lnTo>
                  <a:pt x="691230" y="725170"/>
                </a:lnTo>
                <a:lnTo>
                  <a:pt x="602414" y="716280"/>
                </a:lnTo>
                <a:lnTo>
                  <a:pt x="564445" y="713740"/>
                </a:lnTo>
                <a:close/>
              </a:path>
              <a:path w="916305" h="862330">
                <a:moveTo>
                  <a:pt x="757159" y="725170"/>
                </a:moveTo>
                <a:lnTo>
                  <a:pt x="749290" y="725170"/>
                </a:lnTo>
                <a:lnTo>
                  <a:pt x="721110" y="726440"/>
                </a:lnTo>
                <a:lnTo>
                  <a:pt x="772903" y="726440"/>
                </a:lnTo>
                <a:lnTo>
                  <a:pt x="757159" y="725170"/>
                </a:lnTo>
                <a:close/>
              </a:path>
              <a:path w="916305" h="862330">
                <a:moveTo>
                  <a:pt x="791449" y="716280"/>
                </a:moveTo>
                <a:lnTo>
                  <a:pt x="759690" y="716280"/>
                </a:lnTo>
                <a:lnTo>
                  <a:pt x="769318" y="717550"/>
                </a:lnTo>
                <a:lnTo>
                  <a:pt x="778946" y="717550"/>
                </a:lnTo>
                <a:lnTo>
                  <a:pt x="788393" y="720090"/>
                </a:lnTo>
                <a:lnTo>
                  <a:pt x="791449" y="716280"/>
                </a:lnTo>
                <a:close/>
              </a:path>
              <a:path w="916305" h="862330">
                <a:moveTo>
                  <a:pt x="800080" y="704850"/>
                </a:moveTo>
                <a:lnTo>
                  <a:pt x="564385" y="704850"/>
                </a:lnTo>
                <a:lnTo>
                  <a:pt x="604319" y="707390"/>
                </a:lnTo>
                <a:lnTo>
                  <a:pt x="655021" y="713740"/>
                </a:lnTo>
                <a:lnTo>
                  <a:pt x="692307" y="716280"/>
                </a:lnTo>
                <a:lnTo>
                  <a:pt x="722079" y="717550"/>
                </a:lnTo>
                <a:lnTo>
                  <a:pt x="750242" y="717550"/>
                </a:lnTo>
                <a:lnTo>
                  <a:pt x="759690" y="716280"/>
                </a:lnTo>
                <a:lnTo>
                  <a:pt x="791449" y="716280"/>
                </a:lnTo>
                <a:lnTo>
                  <a:pt x="794505" y="712470"/>
                </a:lnTo>
                <a:lnTo>
                  <a:pt x="800080" y="704850"/>
                </a:lnTo>
                <a:close/>
              </a:path>
              <a:path w="916305" h="862330">
                <a:moveTo>
                  <a:pt x="552821" y="107950"/>
                </a:moveTo>
                <a:lnTo>
                  <a:pt x="543283" y="111759"/>
                </a:lnTo>
                <a:lnTo>
                  <a:pt x="535650" y="114300"/>
                </a:lnTo>
                <a:lnTo>
                  <a:pt x="528983" y="114300"/>
                </a:lnTo>
                <a:lnTo>
                  <a:pt x="487551" y="120650"/>
                </a:lnTo>
                <a:lnTo>
                  <a:pt x="455779" y="134620"/>
                </a:lnTo>
                <a:lnTo>
                  <a:pt x="432948" y="149859"/>
                </a:lnTo>
                <a:lnTo>
                  <a:pt x="418341" y="163830"/>
                </a:lnTo>
                <a:lnTo>
                  <a:pt x="415483" y="166370"/>
                </a:lnTo>
                <a:lnTo>
                  <a:pt x="411660" y="172720"/>
                </a:lnTo>
                <a:lnTo>
                  <a:pt x="405945" y="177800"/>
                </a:lnTo>
                <a:lnTo>
                  <a:pt x="388494" y="200660"/>
                </a:lnTo>
                <a:lnTo>
                  <a:pt x="367198" y="224790"/>
                </a:lnTo>
                <a:lnTo>
                  <a:pt x="343577" y="248920"/>
                </a:lnTo>
                <a:lnTo>
                  <a:pt x="299512" y="285750"/>
                </a:lnTo>
                <a:lnTo>
                  <a:pt x="282909" y="303530"/>
                </a:lnTo>
                <a:lnTo>
                  <a:pt x="268453" y="322580"/>
                </a:lnTo>
                <a:lnTo>
                  <a:pt x="255247" y="341630"/>
                </a:lnTo>
                <a:lnTo>
                  <a:pt x="250224" y="349250"/>
                </a:lnTo>
                <a:lnTo>
                  <a:pt x="245114" y="356870"/>
                </a:lnTo>
                <a:lnTo>
                  <a:pt x="239826" y="364490"/>
                </a:lnTo>
                <a:lnTo>
                  <a:pt x="234267" y="373380"/>
                </a:lnTo>
                <a:lnTo>
                  <a:pt x="221199" y="386080"/>
                </a:lnTo>
                <a:lnTo>
                  <a:pt x="201960" y="401320"/>
                </a:lnTo>
                <a:lnTo>
                  <a:pt x="178608" y="416559"/>
                </a:lnTo>
                <a:lnTo>
                  <a:pt x="153203" y="430530"/>
                </a:lnTo>
                <a:lnTo>
                  <a:pt x="106467" y="511809"/>
                </a:lnTo>
                <a:lnTo>
                  <a:pt x="88229" y="556260"/>
                </a:lnTo>
                <a:lnTo>
                  <a:pt x="82149" y="601980"/>
                </a:lnTo>
                <a:lnTo>
                  <a:pt x="88229" y="646430"/>
                </a:lnTo>
                <a:lnTo>
                  <a:pt x="106467" y="690880"/>
                </a:lnTo>
                <a:lnTo>
                  <a:pt x="108372" y="694690"/>
                </a:lnTo>
                <a:lnTo>
                  <a:pt x="111242" y="698500"/>
                </a:lnTo>
                <a:lnTo>
                  <a:pt x="113147" y="702310"/>
                </a:lnTo>
                <a:lnTo>
                  <a:pt x="118862" y="697230"/>
                </a:lnTo>
                <a:lnTo>
                  <a:pt x="125542" y="692150"/>
                </a:lnTo>
                <a:lnTo>
                  <a:pt x="156794" y="674370"/>
                </a:lnTo>
                <a:lnTo>
                  <a:pt x="181457" y="659130"/>
                </a:lnTo>
                <a:lnTo>
                  <a:pt x="203438" y="641350"/>
                </a:lnTo>
                <a:lnTo>
                  <a:pt x="219967" y="622300"/>
                </a:lnTo>
                <a:lnTo>
                  <a:pt x="222824" y="618490"/>
                </a:lnTo>
                <a:lnTo>
                  <a:pt x="218062" y="618490"/>
                </a:lnTo>
                <a:lnTo>
                  <a:pt x="218062" y="427990"/>
                </a:lnTo>
                <a:lnTo>
                  <a:pt x="297952" y="427990"/>
                </a:lnTo>
                <a:lnTo>
                  <a:pt x="301182" y="426720"/>
                </a:lnTo>
                <a:lnTo>
                  <a:pt x="310330" y="424180"/>
                </a:lnTo>
                <a:lnTo>
                  <a:pt x="319121" y="422909"/>
                </a:lnTo>
                <a:lnTo>
                  <a:pt x="380247" y="422909"/>
                </a:lnTo>
                <a:lnTo>
                  <a:pt x="382041" y="421640"/>
                </a:lnTo>
                <a:lnTo>
                  <a:pt x="397835" y="407670"/>
                </a:lnTo>
                <a:lnTo>
                  <a:pt x="411483" y="393700"/>
                </a:lnTo>
                <a:lnTo>
                  <a:pt x="421198" y="379730"/>
                </a:lnTo>
                <a:lnTo>
                  <a:pt x="438330" y="356870"/>
                </a:lnTo>
                <a:lnTo>
                  <a:pt x="468280" y="327660"/>
                </a:lnTo>
                <a:lnTo>
                  <a:pt x="508072" y="298450"/>
                </a:lnTo>
                <a:lnTo>
                  <a:pt x="554728" y="279400"/>
                </a:lnTo>
                <a:lnTo>
                  <a:pt x="605272" y="276860"/>
                </a:lnTo>
                <a:lnTo>
                  <a:pt x="673180" y="276860"/>
                </a:lnTo>
                <a:lnTo>
                  <a:pt x="612905" y="171450"/>
                </a:lnTo>
                <a:lnTo>
                  <a:pt x="600434" y="152400"/>
                </a:lnTo>
                <a:lnTo>
                  <a:pt x="586082" y="135890"/>
                </a:lnTo>
                <a:lnTo>
                  <a:pt x="570121" y="120650"/>
                </a:lnTo>
                <a:lnTo>
                  <a:pt x="552821" y="107950"/>
                </a:lnTo>
                <a:close/>
              </a:path>
              <a:path w="916305" h="862330">
                <a:moveTo>
                  <a:pt x="558549" y="596900"/>
                </a:moveTo>
                <a:lnTo>
                  <a:pt x="522303" y="618490"/>
                </a:lnTo>
                <a:lnTo>
                  <a:pt x="512614" y="621030"/>
                </a:lnTo>
                <a:lnTo>
                  <a:pt x="503465" y="623570"/>
                </a:lnTo>
                <a:lnTo>
                  <a:pt x="494674" y="624840"/>
                </a:lnTo>
                <a:lnTo>
                  <a:pt x="832392" y="624840"/>
                </a:lnTo>
                <a:lnTo>
                  <a:pt x="833199" y="619760"/>
                </a:lnTo>
                <a:lnTo>
                  <a:pt x="566169" y="619760"/>
                </a:lnTo>
                <a:lnTo>
                  <a:pt x="558549" y="596900"/>
                </a:lnTo>
                <a:close/>
              </a:path>
              <a:path w="916305" h="862330">
                <a:moveTo>
                  <a:pt x="603367" y="284480"/>
                </a:moveTo>
                <a:lnTo>
                  <a:pt x="555261" y="285750"/>
                </a:lnTo>
                <a:lnTo>
                  <a:pt x="510358" y="304800"/>
                </a:lnTo>
                <a:lnTo>
                  <a:pt x="471864" y="332740"/>
                </a:lnTo>
                <a:lnTo>
                  <a:pt x="442985" y="361950"/>
                </a:lnTo>
                <a:lnTo>
                  <a:pt x="416660" y="397510"/>
                </a:lnTo>
                <a:lnTo>
                  <a:pt x="402727" y="411480"/>
                </a:lnTo>
                <a:lnTo>
                  <a:pt x="386826" y="424180"/>
                </a:lnTo>
                <a:lnTo>
                  <a:pt x="370652" y="436880"/>
                </a:lnTo>
                <a:lnTo>
                  <a:pt x="373510" y="439420"/>
                </a:lnTo>
                <a:lnTo>
                  <a:pt x="374475" y="441959"/>
                </a:lnTo>
                <a:lnTo>
                  <a:pt x="380733" y="452120"/>
                </a:lnTo>
                <a:lnTo>
                  <a:pt x="385201" y="464820"/>
                </a:lnTo>
                <a:lnTo>
                  <a:pt x="387882" y="480059"/>
                </a:lnTo>
                <a:lnTo>
                  <a:pt x="388775" y="496570"/>
                </a:lnTo>
                <a:lnTo>
                  <a:pt x="388775" y="621030"/>
                </a:lnTo>
                <a:lnTo>
                  <a:pt x="432432" y="621030"/>
                </a:lnTo>
                <a:lnTo>
                  <a:pt x="434346" y="619760"/>
                </a:lnTo>
                <a:lnTo>
                  <a:pt x="444096" y="610870"/>
                </a:lnTo>
                <a:lnTo>
                  <a:pt x="435330" y="600710"/>
                </a:lnTo>
                <a:lnTo>
                  <a:pt x="429072" y="586740"/>
                </a:lnTo>
                <a:lnTo>
                  <a:pt x="425319" y="570230"/>
                </a:lnTo>
                <a:lnTo>
                  <a:pt x="424068" y="551180"/>
                </a:lnTo>
                <a:lnTo>
                  <a:pt x="424068" y="426720"/>
                </a:lnTo>
                <a:lnTo>
                  <a:pt x="759492" y="426720"/>
                </a:lnTo>
                <a:lnTo>
                  <a:pt x="741965" y="396240"/>
                </a:lnTo>
                <a:lnTo>
                  <a:pt x="643423" y="396240"/>
                </a:lnTo>
                <a:lnTo>
                  <a:pt x="636755" y="393700"/>
                </a:lnTo>
                <a:lnTo>
                  <a:pt x="627217" y="384810"/>
                </a:lnTo>
                <a:lnTo>
                  <a:pt x="624347" y="377190"/>
                </a:lnTo>
                <a:lnTo>
                  <a:pt x="624347" y="369570"/>
                </a:lnTo>
                <a:lnTo>
                  <a:pt x="625312" y="363220"/>
                </a:lnTo>
                <a:lnTo>
                  <a:pt x="627217" y="356870"/>
                </a:lnTo>
                <a:lnTo>
                  <a:pt x="636755" y="346710"/>
                </a:lnTo>
                <a:lnTo>
                  <a:pt x="642470" y="344170"/>
                </a:lnTo>
                <a:lnTo>
                  <a:pt x="712023" y="344170"/>
                </a:lnTo>
                <a:lnTo>
                  <a:pt x="680621" y="289560"/>
                </a:lnTo>
                <a:lnTo>
                  <a:pt x="636274" y="287020"/>
                </a:lnTo>
                <a:lnTo>
                  <a:pt x="617586" y="285750"/>
                </a:lnTo>
                <a:lnTo>
                  <a:pt x="603367" y="284480"/>
                </a:lnTo>
                <a:close/>
              </a:path>
              <a:path w="916305" h="862330">
                <a:moveTo>
                  <a:pt x="603773" y="453390"/>
                </a:moveTo>
                <a:lnTo>
                  <a:pt x="595734" y="453390"/>
                </a:lnTo>
                <a:lnTo>
                  <a:pt x="595734" y="619760"/>
                </a:lnTo>
                <a:lnTo>
                  <a:pt x="629122" y="619760"/>
                </a:lnTo>
                <a:lnTo>
                  <a:pt x="629122" y="457200"/>
                </a:lnTo>
                <a:lnTo>
                  <a:pt x="603773" y="453390"/>
                </a:lnTo>
                <a:close/>
              </a:path>
              <a:path w="916305" h="862330">
                <a:moveTo>
                  <a:pt x="672036" y="472440"/>
                </a:moveTo>
                <a:lnTo>
                  <a:pt x="672036" y="619760"/>
                </a:lnTo>
                <a:lnTo>
                  <a:pt x="833199" y="619760"/>
                </a:lnTo>
                <a:lnTo>
                  <a:pt x="833804" y="615950"/>
                </a:lnTo>
                <a:lnTo>
                  <a:pt x="834177" y="590550"/>
                </a:lnTo>
                <a:lnTo>
                  <a:pt x="809486" y="588010"/>
                </a:lnTo>
                <a:lnTo>
                  <a:pt x="755970" y="579120"/>
                </a:lnTo>
                <a:lnTo>
                  <a:pt x="720797" y="549910"/>
                </a:lnTo>
                <a:lnTo>
                  <a:pt x="688505" y="496570"/>
                </a:lnTo>
                <a:lnTo>
                  <a:pt x="681739" y="483870"/>
                </a:lnTo>
                <a:lnTo>
                  <a:pt x="678716" y="480059"/>
                </a:lnTo>
                <a:lnTo>
                  <a:pt x="676811" y="476250"/>
                </a:lnTo>
                <a:lnTo>
                  <a:pt x="674906" y="474980"/>
                </a:lnTo>
                <a:lnTo>
                  <a:pt x="672036" y="472440"/>
                </a:lnTo>
                <a:close/>
              </a:path>
              <a:path w="916305" h="862330">
                <a:moveTo>
                  <a:pt x="551868" y="453390"/>
                </a:moveTo>
                <a:lnTo>
                  <a:pt x="514712" y="491490"/>
                </a:lnTo>
                <a:lnTo>
                  <a:pt x="499175" y="529590"/>
                </a:lnTo>
                <a:lnTo>
                  <a:pt x="492497" y="546100"/>
                </a:lnTo>
                <a:lnTo>
                  <a:pt x="484746" y="562610"/>
                </a:lnTo>
                <a:lnTo>
                  <a:pt x="475567" y="579120"/>
                </a:lnTo>
                <a:lnTo>
                  <a:pt x="480329" y="585470"/>
                </a:lnTo>
                <a:lnTo>
                  <a:pt x="487009" y="588010"/>
                </a:lnTo>
                <a:lnTo>
                  <a:pt x="496547" y="588010"/>
                </a:lnTo>
                <a:lnTo>
                  <a:pt x="509083" y="586740"/>
                </a:lnTo>
                <a:lnTo>
                  <a:pt x="522422" y="581660"/>
                </a:lnTo>
                <a:lnTo>
                  <a:pt x="536654" y="572770"/>
                </a:lnTo>
                <a:lnTo>
                  <a:pt x="551868" y="561340"/>
                </a:lnTo>
                <a:lnTo>
                  <a:pt x="551868" y="453390"/>
                </a:lnTo>
                <a:close/>
              </a:path>
              <a:path w="916305" h="862330">
                <a:moveTo>
                  <a:pt x="759492" y="426720"/>
                </a:moveTo>
                <a:lnTo>
                  <a:pt x="672036" y="426720"/>
                </a:lnTo>
                <a:lnTo>
                  <a:pt x="672036" y="463550"/>
                </a:lnTo>
                <a:lnTo>
                  <a:pt x="677763" y="466090"/>
                </a:lnTo>
                <a:lnTo>
                  <a:pt x="684444" y="474980"/>
                </a:lnTo>
                <a:lnTo>
                  <a:pt x="690760" y="485140"/>
                </a:lnTo>
                <a:lnTo>
                  <a:pt x="694232" y="491490"/>
                </a:lnTo>
                <a:lnTo>
                  <a:pt x="697791" y="499109"/>
                </a:lnTo>
                <a:lnTo>
                  <a:pt x="710252" y="520700"/>
                </a:lnTo>
                <a:lnTo>
                  <a:pt x="740175" y="561340"/>
                </a:lnTo>
                <a:lnTo>
                  <a:pt x="786253" y="576580"/>
                </a:lnTo>
                <a:lnTo>
                  <a:pt x="807893" y="580390"/>
                </a:lnTo>
                <a:lnTo>
                  <a:pt x="831319" y="584200"/>
                </a:lnTo>
                <a:lnTo>
                  <a:pt x="828281" y="566420"/>
                </a:lnTo>
                <a:lnTo>
                  <a:pt x="823451" y="547370"/>
                </a:lnTo>
                <a:lnTo>
                  <a:pt x="816832" y="529590"/>
                </a:lnTo>
                <a:lnTo>
                  <a:pt x="808421" y="511809"/>
                </a:lnTo>
                <a:lnTo>
                  <a:pt x="759492" y="426720"/>
                </a:lnTo>
                <a:close/>
              </a:path>
              <a:path w="916305" h="862330">
                <a:moveTo>
                  <a:pt x="322011" y="457200"/>
                </a:moveTo>
                <a:lnTo>
                  <a:pt x="316283" y="457200"/>
                </a:lnTo>
                <a:lnTo>
                  <a:pt x="303755" y="459740"/>
                </a:lnTo>
                <a:lnTo>
                  <a:pt x="290420" y="464820"/>
                </a:lnTo>
                <a:lnTo>
                  <a:pt x="276189" y="473709"/>
                </a:lnTo>
                <a:lnTo>
                  <a:pt x="260975" y="485140"/>
                </a:lnTo>
                <a:lnTo>
                  <a:pt x="260975" y="580390"/>
                </a:lnTo>
                <a:lnTo>
                  <a:pt x="265462" y="576580"/>
                </a:lnTo>
                <a:lnTo>
                  <a:pt x="270393" y="571500"/>
                </a:lnTo>
                <a:lnTo>
                  <a:pt x="275861" y="566420"/>
                </a:lnTo>
                <a:lnTo>
                  <a:pt x="302464" y="529590"/>
                </a:lnTo>
                <a:lnTo>
                  <a:pt x="320672" y="485140"/>
                </a:lnTo>
                <a:lnTo>
                  <a:pt x="323918" y="476250"/>
                </a:lnTo>
                <a:lnTo>
                  <a:pt x="327166" y="468630"/>
                </a:lnTo>
                <a:lnTo>
                  <a:pt x="330596" y="461009"/>
                </a:lnTo>
                <a:lnTo>
                  <a:pt x="326786" y="459740"/>
                </a:lnTo>
                <a:lnTo>
                  <a:pt x="322011" y="457200"/>
                </a:lnTo>
                <a:close/>
              </a:path>
              <a:path w="916305" h="862330">
                <a:moveTo>
                  <a:pt x="550916" y="426720"/>
                </a:moveTo>
                <a:lnTo>
                  <a:pt x="466982" y="426720"/>
                </a:lnTo>
                <a:lnTo>
                  <a:pt x="466982" y="557530"/>
                </a:lnTo>
                <a:lnTo>
                  <a:pt x="467934" y="566420"/>
                </a:lnTo>
                <a:lnTo>
                  <a:pt x="470804" y="571500"/>
                </a:lnTo>
                <a:lnTo>
                  <a:pt x="478865" y="556260"/>
                </a:lnTo>
                <a:lnTo>
                  <a:pt x="485944" y="541020"/>
                </a:lnTo>
                <a:lnTo>
                  <a:pt x="492130" y="525780"/>
                </a:lnTo>
                <a:lnTo>
                  <a:pt x="497512" y="511809"/>
                </a:lnTo>
                <a:lnTo>
                  <a:pt x="507330" y="487680"/>
                </a:lnTo>
                <a:lnTo>
                  <a:pt x="518132" y="466090"/>
                </a:lnTo>
                <a:lnTo>
                  <a:pt x="531976" y="452120"/>
                </a:lnTo>
                <a:lnTo>
                  <a:pt x="550916" y="445770"/>
                </a:lnTo>
                <a:lnTo>
                  <a:pt x="550916" y="426720"/>
                </a:lnTo>
                <a:close/>
              </a:path>
              <a:path w="916305" h="862330">
                <a:moveTo>
                  <a:pt x="297952" y="427990"/>
                </a:moveTo>
                <a:lnTo>
                  <a:pt x="247627" y="427990"/>
                </a:lnTo>
                <a:lnTo>
                  <a:pt x="255247" y="450850"/>
                </a:lnTo>
                <a:lnTo>
                  <a:pt x="263464" y="444500"/>
                </a:lnTo>
                <a:lnTo>
                  <a:pt x="272303" y="439420"/>
                </a:lnTo>
                <a:lnTo>
                  <a:pt x="281675" y="434340"/>
                </a:lnTo>
                <a:lnTo>
                  <a:pt x="297952" y="427990"/>
                </a:lnTo>
                <a:close/>
              </a:path>
              <a:path w="916305" h="862330">
                <a:moveTo>
                  <a:pt x="628170" y="426720"/>
                </a:moveTo>
                <a:lnTo>
                  <a:pt x="594782" y="426720"/>
                </a:lnTo>
                <a:lnTo>
                  <a:pt x="594782" y="444500"/>
                </a:lnTo>
                <a:lnTo>
                  <a:pt x="603356" y="444500"/>
                </a:lnTo>
                <a:lnTo>
                  <a:pt x="628170" y="448309"/>
                </a:lnTo>
                <a:lnTo>
                  <a:pt x="628170" y="426720"/>
                </a:lnTo>
                <a:close/>
              </a:path>
              <a:path w="916305" h="862330">
                <a:moveTo>
                  <a:pt x="380247" y="422909"/>
                </a:moveTo>
                <a:lnTo>
                  <a:pt x="339200" y="422909"/>
                </a:lnTo>
                <a:lnTo>
                  <a:pt x="349319" y="425450"/>
                </a:lnTo>
                <a:lnTo>
                  <a:pt x="358185" y="427990"/>
                </a:lnTo>
                <a:lnTo>
                  <a:pt x="365890" y="433070"/>
                </a:lnTo>
                <a:lnTo>
                  <a:pt x="380247" y="422909"/>
                </a:lnTo>
                <a:close/>
              </a:path>
              <a:path w="916305" h="862330">
                <a:moveTo>
                  <a:pt x="458396" y="82550"/>
                </a:moveTo>
                <a:lnTo>
                  <a:pt x="411459" y="88900"/>
                </a:lnTo>
                <a:lnTo>
                  <a:pt x="368988" y="106680"/>
                </a:lnTo>
                <a:lnTo>
                  <a:pt x="332595" y="134620"/>
                </a:lnTo>
                <a:lnTo>
                  <a:pt x="303888" y="172720"/>
                </a:lnTo>
                <a:lnTo>
                  <a:pt x="161775" y="417830"/>
                </a:lnTo>
                <a:lnTo>
                  <a:pt x="202436" y="391160"/>
                </a:lnTo>
                <a:lnTo>
                  <a:pt x="235063" y="360680"/>
                </a:lnTo>
                <a:lnTo>
                  <a:pt x="245462" y="345440"/>
                </a:lnTo>
                <a:lnTo>
                  <a:pt x="264254" y="318770"/>
                </a:lnTo>
                <a:lnTo>
                  <a:pt x="279093" y="298450"/>
                </a:lnTo>
                <a:lnTo>
                  <a:pt x="296078" y="280670"/>
                </a:lnTo>
                <a:lnTo>
                  <a:pt x="316283" y="264160"/>
                </a:lnTo>
                <a:lnTo>
                  <a:pt x="340148" y="243840"/>
                </a:lnTo>
                <a:lnTo>
                  <a:pt x="363386" y="219710"/>
                </a:lnTo>
                <a:lnTo>
                  <a:pt x="384297" y="195580"/>
                </a:lnTo>
                <a:lnTo>
                  <a:pt x="401183" y="173990"/>
                </a:lnTo>
                <a:lnTo>
                  <a:pt x="405945" y="167640"/>
                </a:lnTo>
                <a:lnTo>
                  <a:pt x="410721" y="162559"/>
                </a:lnTo>
                <a:lnTo>
                  <a:pt x="453154" y="127000"/>
                </a:lnTo>
                <a:lnTo>
                  <a:pt x="529935" y="107950"/>
                </a:lnTo>
                <a:lnTo>
                  <a:pt x="533745" y="107950"/>
                </a:lnTo>
                <a:lnTo>
                  <a:pt x="539473" y="106680"/>
                </a:lnTo>
                <a:lnTo>
                  <a:pt x="544236" y="104140"/>
                </a:lnTo>
                <a:lnTo>
                  <a:pt x="524383" y="95250"/>
                </a:lnTo>
                <a:lnTo>
                  <a:pt x="503459" y="88900"/>
                </a:lnTo>
                <a:lnTo>
                  <a:pt x="481463" y="83820"/>
                </a:lnTo>
                <a:lnTo>
                  <a:pt x="458396" y="82550"/>
                </a:lnTo>
                <a:close/>
              </a:path>
              <a:path w="916305" h="862330">
                <a:moveTo>
                  <a:pt x="712023" y="344170"/>
                </a:moveTo>
                <a:lnTo>
                  <a:pt x="657736" y="344170"/>
                </a:lnTo>
                <a:lnTo>
                  <a:pt x="663451" y="346710"/>
                </a:lnTo>
                <a:lnTo>
                  <a:pt x="672988" y="356870"/>
                </a:lnTo>
                <a:lnTo>
                  <a:pt x="675858" y="363220"/>
                </a:lnTo>
                <a:lnTo>
                  <a:pt x="675858" y="377190"/>
                </a:lnTo>
                <a:lnTo>
                  <a:pt x="672988" y="383540"/>
                </a:lnTo>
                <a:lnTo>
                  <a:pt x="663451" y="394970"/>
                </a:lnTo>
                <a:lnTo>
                  <a:pt x="656783" y="396240"/>
                </a:lnTo>
                <a:lnTo>
                  <a:pt x="741965" y="396240"/>
                </a:lnTo>
                <a:lnTo>
                  <a:pt x="712023" y="344170"/>
                </a:lnTo>
                <a:close/>
              </a:path>
              <a:path w="916305" h="862330">
                <a:moveTo>
                  <a:pt x="673180" y="276860"/>
                </a:moveTo>
                <a:lnTo>
                  <a:pt x="605272" y="276860"/>
                </a:lnTo>
                <a:lnTo>
                  <a:pt x="618063" y="279400"/>
                </a:lnTo>
                <a:lnTo>
                  <a:pt x="635322" y="280670"/>
                </a:lnTo>
                <a:lnTo>
                  <a:pt x="676811" y="283210"/>
                </a:lnTo>
                <a:lnTo>
                  <a:pt x="673180" y="276860"/>
                </a:lnTo>
                <a:close/>
              </a:path>
            </a:pathLst>
          </a:custGeom>
          <a:solidFill>
            <a:srgbClr val="FFFFFF">
              <a:alpha val="1999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00" b="1" i="0">
                <a:solidFill>
                  <a:srgbClr val="CCCCCC"/>
                </a:solidFill>
                <a:latin typeface="Arial"/>
                <a:cs typeface="Arial"/>
              </a:defRPr>
            </a:lvl1pPr>
          </a:lstStyle>
          <a:p>
            <a:endParaRPr/>
          </a:p>
        </p:txBody>
      </p:sp>
      <p:sp>
        <p:nvSpPr>
          <p:cNvPr id="3" name="Holder 3"/>
          <p:cNvSpPr>
            <a:spLocks noGrp="1"/>
          </p:cNvSpPr>
          <p:nvPr>
            <p:ph sz="half" idx="2"/>
          </p:nvPr>
        </p:nvSpPr>
        <p:spPr>
          <a:xfrm>
            <a:off x="660082" y="1740916"/>
            <a:ext cx="5742718" cy="499567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798849" y="1740916"/>
            <a:ext cx="5742718" cy="499567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392564" y="6644665"/>
            <a:ext cx="3808933" cy="917016"/>
          </a:xfrm>
          <a:prstGeom prst="rect">
            <a:avLst/>
          </a:prstGeom>
        </p:spPr>
      </p:pic>
      <p:pic>
        <p:nvPicPr>
          <p:cNvPr id="17" name="bg object 17"/>
          <p:cNvPicPr/>
          <p:nvPr/>
        </p:nvPicPr>
        <p:blipFill>
          <a:blip r:embed="rId3" cstate="print"/>
          <a:stretch>
            <a:fillRect/>
          </a:stretch>
        </p:blipFill>
        <p:spPr>
          <a:xfrm>
            <a:off x="10947" y="1676"/>
            <a:ext cx="13190550" cy="7560005"/>
          </a:xfrm>
          <a:prstGeom prst="rect">
            <a:avLst/>
          </a:prstGeom>
        </p:spPr>
      </p:pic>
      <p:sp>
        <p:nvSpPr>
          <p:cNvPr id="18" name="bg object 18"/>
          <p:cNvSpPr/>
          <p:nvPr/>
        </p:nvSpPr>
        <p:spPr>
          <a:xfrm>
            <a:off x="5473" y="3123"/>
            <a:ext cx="13196569" cy="7557134"/>
          </a:xfrm>
          <a:custGeom>
            <a:avLst/>
            <a:gdLst/>
            <a:ahLst/>
            <a:cxnLst/>
            <a:rect l="l" t="t" r="r" b="b"/>
            <a:pathLst>
              <a:path w="13196569" h="7557134">
                <a:moveTo>
                  <a:pt x="13196023" y="0"/>
                </a:moveTo>
                <a:lnTo>
                  <a:pt x="0" y="0"/>
                </a:lnTo>
                <a:lnTo>
                  <a:pt x="0" y="7557122"/>
                </a:lnTo>
                <a:lnTo>
                  <a:pt x="13196023" y="7557122"/>
                </a:lnTo>
                <a:lnTo>
                  <a:pt x="13196023" y="0"/>
                </a:lnTo>
                <a:close/>
              </a:path>
            </a:pathLst>
          </a:custGeom>
          <a:solidFill>
            <a:srgbClr val="FFFFFF">
              <a:alpha val="59999"/>
            </a:srgbClr>
          </a:solidFill>
        </p:spPr>
        <p:txBody>
          <a:bodyPr wrap="square" lIns="0" tIns="0" rIns="0" bIns="0" rtlCol="0"/>
          <a:lstStyle/>
          <a:p>
            <a:endParaRPr/>
          </a:p>
        </p:txBody>
      </p:sp>
      <p:sp>
        <p:nvSpPr>
          <p:cNvPr id="19" name="bg object 19"/>
          <p:cNvSpPr/>
          <p:nvPr/>
        </p:nvSpPr>
        <p:spPr>
          <a:xfrm>
            <a:off x="0" y="0"/>
            <a:ext cx="13201650" cy="7560945"/>
          </a:xfrm>
          <a:custGeom>
            <a:avLst/>
            <a:gdLst/>
            <a:ahLst/>
            <a:cxnLst/>
            <a:rect l="l" t="t" r="r" b="b"/>
            <a:pathLst>
              <a:path w="13201650" h="7560945">
                <a:moveTo>
                  <a:pt x="13201497" y="0"/>
                </a:moveTo>
                <a:lnTo>
                  <a:pt x="0" y="0"/>
                </a:lnTo>
                <a:lnTo>
                  <a:pt x="0" y="7560767"/>
                </a:lnTo>
                <a:lnTo>
                  <a:pt x="13201497" y="7560767"/>
                </a:lnTo>
                <a:lnTo>
                  <a:pt x="13201497" y="0"/>
                </a:lnTo>
                <a:close/>
              </a:path>
            </a:pathLst>
          </a:custGeom>
          <a:solidFill>
            <a:srgbClr val="1F2F4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00" b="1" i="0">
                <a:solidFill>
                  <a:srgbClr val="CCCCC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0949" y="3117"/>
            <a:ext cx="13190549" cy="7556529"/>
          </a:xfrm>
          <a:prstGeom prst="rect">
            <a:avLst/>
          </a:prstGeom>
        </p:spPr>
      </p:pic>
      <p:sp>
        <p:nvSpPr>
          <p:cNvPr id="2" name="Holder 2"/>
          <p:cNvSpPr>
            <a:spLocks noGrp="1"/>
          </p:cNvSpPr>
          <p:nvPr>
            <p:ph type="title"/>
          </p:nvPr>
        </p:nvSpPr>
        <p:spPr>
          <a:xfrm>
            <a:off x="745158" y="281045"/>
            <a:ext cx="11711332" cy="534669"/>
          </a:xfrm>
          <a:prstGeom prst="rect">
            <a:avLst/>
          </a:prstGeom>
        </p:spPr>
        <p:txBody>
          <a:bodyPr wrap="square" lIns="0" tIns="0" rIns="0" bIns="0">
            <a:spAutoFit/>
          </a:bodyPr>
          <a:lstStyle>
            <a:lvl1pPr>
              <a:defRPr sz="3300" b="1" i="0">
                <a:solidFill>
                  <a:srgbClr val="CCCCCC"/>
                </a:solidFill>
                <a:latin typeface="Arial"/>
                <a:cs typeface="Arial"/>
              </a:defRPr>
            </a:lvl1pPr>
          </a:lstStyle>
          <a:p>
            <a:endParaRPr/>
          </a:p>
        </p:txBody>
      </p:sp>
      <p:sp>
        <p:nvSpPr>
          <p:cNvPr id="3" name="Holder 3"/>
          <p:cNvSpPr>
            <a:spLocks noGrp="1"/>
          </p:cNvSpPr>
          <p:nvPr>
            <p:ph type="body" idx="1"/>
          </p:nvPr>
        </p:nvSpPr>
        <p:spPr>
          <a:xfrm>
            <a:off x="712508" y="1826479"/>
            <a:ext cx="11729085" cy="50292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88561" y="7039356"/>
            <a:ext cx="4224528" cy="3784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60082" y="7039356"/>
            <a:ext cx="3036379" cy="3784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3/24/2022</a:t>
            </a:fld>
            <a:endParaRPr lang="en-US"/>
          </a:p>
        </p:txBody>
      </p:sp>
      <p:sp>
        <p:nvSpPr>
          <p:cNvPr id="6" name="Holder 6"/>
          <p:cNvSpPr>
            <a:spLocks noGrp="1"/>
          </p:cNvSpPr>
          <p:nvPr>
            <p:ph type="sldNum" sz="quarter" idx="7"/>
          </p:nvPr>
        </p:nvSpPr>
        <p:spPr>
          <a:xfrm>
            <a:off x="9505188" y="7039356"/>
            <a:ext cx="3036379" cy="3784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52.png"/><Relationship Id="rId26" Type="http://schemas.openxmlformats.org/officeDocument/2006/relationships/image" Target="../media/image60.png"/><Relationship Id="rId3" Type="http://schemas.openxmlformats.org/officeDocument/2006/relationships/image" Target="../media/image37.svg"/><Relationship Id="rId21" Type="http://schemas.openxmlformats.org/officeDocument/2006/relationships/image" Target="../media/image55.svg"/><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51.svg"/><Relationship Id="rId25" Type="http://schemas.openxmlformats.org/officeDocument/2006/relationships/image" Target="../media/image59.svg"/><Relationship Id="rId2" Type="http://schemas.openxmlformats.org/officeDocument/2006/relationships/image" Target="../media/image36.pn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svg"/><Relationship Id="rId24" Type="http://schemas.openxmlformats.org/officeDocument/2006/relationships/image" Target="../media/image58.png"/><Relationship Id="rId5" Type="http://schemas.openxmlformats.org/officeDocument/2006/relationships/image" Target="../media/image39.svg"/><Relationship Id="rId15" Type="http://schemas.openxmlformats.org/officeDocument/2006/relationships/image" Target="../media/image49.svg"/><Relationship Id="rId23" Type="http://schemas.openxmlformats.org/officeDocument/2006/relationships/image" Target="../media/image57.svg"/><Relationship Id="rId10" Type="http://schemas.openxmlformats.org/officeDocument/2006/relationships/image" Target="../media/image44.png"/><Relationship Id="rId19" Type="http://schemas.openxmlformats.org/officeDocument/2006/relationships/image" Target="../media/image53.sv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61.svg"/></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82650" y="4238253"/>
            <a:ext cx="5029200" cy="1679947"/>
          </a:xfrm>
          <a:prstGeom prst="rect">
            <a:avLst/>
          </a:prstGeom>
        </p:spPr>
        <p:txBody>
          <a:bodyPr vert="horz" wrap="square" lIns="0" tIns="12700" rIns="0" bIns="0" rtlCol="0">
            <a:spAutoFit/>
          </a:bodyPr>
          <a:lstStyle/>
          <a:p>
            <a:pPr marL="12700">
              <a:lnSpc>
                <a:spcPts val="3220"/>
              </a:lnSpc>
              <a:spcBef>
                <a:spcPts val="100"/>
              </a:spcBef>
            </a:pPr>
            <a:r>
              <a:rPr lang="en-US" i="1" dirty="0">
                <a:solidFill>
                  <a:schemeClr val="bg1"/>
                </a:solidFill>
              </a:rPr>
              <a:t>Simplifying the world of commodity trading with our efficient, transparent, and digital trade platform.</a:t>
            </a:r>
            <a:endParaRPr lang="en-NZ" i="1" dirty="0">
              <a:solidFill>
                <a:schemeClr val="bg1"/>
              </a:solidFill>
            </a:endParaRPr>
          </a:p>
          <a:p>
            <a:pPr marL="12700">
              <a:lnSpc>
                <a:spcPts val="3220"/>
              </a:lnSpc>
              <a:spcBef>
                <a:spcPts val="100"/>
              </a:spcBef>
            </a:pPr>
            <a:endParaRPr lang="en-AU" sz="2800" spc="140" dirty="0">
              <a:solidFill>
                <a:srgbClr val="1AB5E4"/>
              </a:solidFill>
              <a:latin typeface="Arial"/>
              <a:cs typeface="Arial"/>
            </a:endParaRPr>
          </a:p>
          <a:p>
            <a:pPr marL="12700">
              <a:lnSpc>
                <a:spcPts val="3220"/>
              </a:lnSpc>
              <a:spcBef>
                <a:spcPts val="100"/>
              </a:spcBef>
            </a:pPr>
            <a:endParaRPr sz="2800" dirty="0">
              <a:latin typeface="Arial"/>
              <a:cs typeface="Arial"/>
            </a:endParaRPr>
          </a:p>
        </p:txBody>
      </p:sp>
      <p:sp>
        <p:nvSpPr>
          <p:cNvPr id="6" name="object 4">
            <a:extLst>
              <a:ext uri="{FF2B5EF4-FFF2-40B4-BE49-F238E27FC236}">
                <a16:creationId xmlns:a16="http://schemas.microsoft.com/office/drawing/2014/main" id="{A8031656-B8C5-4DD1-99C8-D07A1E425AE4}"/>
              </a:ext>
            </a:extLst>
          </p:cNvPr>
          <p:cNvSpPr txBox="1"/>
          <p:nvPr/>
        </p:nvSpPr>
        <p:spPr>
          <a:xfrm>
            <a:off x="882649" y="3048422"/>
            <a:ext cx="4862195" cy="1269578"/>
          </a:xfrm>
          <a:prstGeom prst="rect">
            <a:avLst/>
          </a:prstGeom>
        </p:spPr>
        <p:txBody>
          <a:bodyPr vert="horz" wrap="square" lIns="0" tIns="12700" rIns="0" bIns="0" rtlCol="0">
            <a:spAutoFit/>
          </a:bodyPr>
          <a:lstStyle/>
          <a:p>
            <a:pPr marL="12700">
              <a:lnSpc>
                <a:spcPts val="3220"/>
              </a:lnSpc>
              <a:spcBef>
                <a:spcPts val="100"/>
              </a:spcBef>
            </a:pPr>
            <a:r>
              <a:rPr lang="en-US" sz="2800" dirty="0">
                <a:solidFill>
                  <a:srgbClr val="A5D5E2"/>
                </a:solidFill>
              </a:rPr>
              <a:t>Investor Pitch Deck – March 2022</a:t>
            </a:r>
            <a:endParaRPr lang="en-NZ" sz="2800" dirty="0">
              <a:solidFill>
                <a:srgbClr val="A5D5E2"/>
              </a:solidFill>
            </a:endParaRPr>
          </a:p>
          <a:p>
            <a:pPr marL="12700">
              <a:lnSpc>
                <a:spcPts val="3220"/>
              </a:lnSpc>
              <a:spcBef>
                <a:spcPts val="100"/>
              </a:spcBef>
            </a:pPr>
            <a:endParaRPr lang="en-AU" sz="2800" spc="140" dirty="0">
              <a:solidFill>
                <a:srgbClr val="1AB5E4"/>
              </a:solidFill>
              <a:latin typeface="Arial"/>
              <a:cs typeface="Arial"/>
            </a:endParaRPr>
          </a:p>
          <a:p>
            <a:pPr marL="12700">
              <a:lnSpc>
                <a:spcPts val="3220"/>
              </a:lnSpc>
              <a:spcBef>
                <a:spcPts val="100"/>
              </a:spcBef>
            </a:pPr>
            <a:endParaRPr sz="2800" dirty="0">
              <a:latin typeface="Arial"/>
              <a:cs typeface="Arial"/>
            </a:endParaRPr>
          </a:p>
        </p:txBody>
      </p:sp>
      <p:sp>
        <p:nvSpPr>
          <p:cNvPr id="7" name="object 20">
            <a:extLst>
              <a:ext uri="{FF2B5EF4-FFF2-40B4-BE49-F238E27FC236}">
                <a16:creationId xmlns:a16="http://schemas.microsoft.com/office/drawing/2014/main" id="{EBBA7380-8FC3-4139-B2C5-36B9BF7ACA05}"/>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4">
            <a:extLst>
              <a:ext uri="{FF2B5EF4-FFF2-40B4-BE49-F238E27FC236}">
                <a16:creationId xmlns:a16="http://schemas.microsoft.com/office/drawing/2014/main" id="{5204735E-D209-4642-8010-AC4AE04C67A1}"/>
              </a:ext>
            </a:extLst>
          </p:cNvPr>
          <p:cNvSpPr/>
          <p:nvPr/>
        </p:nvSpPr>
        <p:spPr>
          <a:xfrm>
            <a:off x="187074" y="5179853"/>
            <a:ext cx="7674458" cy="1541824"/>
          </a:xfrm>
          <a:custGeom>
            <a:avLst/>
            <a:gdLst/>
            <a:ahLst/>
            <a:cxnLst/>
            <a:rect l="l" t="t" r="r" b="b"/>
            <a:pathLst>
              <a:path w="3888104" h="4880610">
                <a:moveTo>
                  <a:pt x="3717455" y="0"/>
                </a:moveTo>
                <a:lnTo>
                  <a:pt x="170103" y="0"/>
                </a:lnTo>
                <a:lnTo>
                  <a:pt x="124880" y="6075"/>
                </a:lnTo>
                <a:lnTo>
                  <a:pt x="84245" y="23221"/>
                </a:lnTo>
                <a:lnTo>
                  <a:pt x="49818" y="49815"/>
                </a:lnTo>
                <a:lnTo>
                  <a:pt x="23222" y="84237"/>
                </a:lnTo>
                <a:lnTo>
                  <a:pt x="6075" y="124865"/>
                </a:lnTo>
                <a:lnTo>
                  <a:pt x="0" y="170078"/>
                </a:lnTo>
                <a:lnTo>
                  <a:pt x="0" y="4710417"/>
                </a:lnTo>
                <a:lnTo>
                  <a:pt x="6075" y="4755635"/>
                </a:lnTo>
                <a:lnTo>
                  <a:pt x="23222" y="4796266"/>
                </a:lnTo>
                <a:lnTo>
                  <a:pt x="49818" y="4830691"/>
                </a:lnTo>
                <a:lnTo>
                  <a:pt x="84245" y="4857286"/>
                </a:lnTo>
                <a:lnTo>
                  <a:pt x="124880" y="4874432"/>
                </a:lnTo>
                <a:lnTo>
                  <a:pt x="170103" y="4880508"/>
                </a:lnTo>
                <a:lnTo>
                  <a:pt x="3717455" y="4880508"/>
                </a:lnTo>
                <a:lnTo>
                  <a:pt x="3762668" y="4874432"/>
                </a:lnTo>
                <a:lnTo>
                  <a:pt x="3803299" y="4857286"/>
                </a:lnTo>
                <a:lnTo>
                  <a:pt x="3837724" y="4830691"/>
                </a:lnTo>
                <a:lnTo>
                  <a:pt x="3864321" y="4796266"/>
                </a:lnTo>
                <a:lnTo>
                  <a:pt x="3881469" y="4755635"/>
                </a:lnTo>
                <a:lnTo>
                  <a:pt x="3887546" y="4710417"/>
                </a:lnTo>
                <a:lnTo>
                  <a:pt x="3887546" y="170078"/>
                </a:lnTo>
                <a:lnTo>
                  <a:pt x="3881469" y="124865"/>
                </a:lnTo>
                <a:lnTo>
                  <a:pt x="3864321" y="84237"/>
                </a:lnTo>
                <a:lnTo>
                  <a:pt x="3837724" y="49815"/>
                </a:lnTo>
                <a:lnTo>
                  <a:pt x="3803299" y="23221"/>
                </a:lnTo>
                <a:lnTo>
                  <a:pt x="3762668" y="6075"/>
                </a:lnTo>
                <a:lnTo>
                  <a:pt x="3717455" y="0"/>
                </a:lnTo>
                <a:close/>
              </a:path>
            </a:pathLst>
          </a:custGeom>
          <a:solidFill>
            <a:srgbClr val="04B9D5">
              <a:alpha val="17999"/>
            </a:srgbClr>
          </a:solidFill>
        </p:spPr>
        <p:txBody>
          <a:bodyPr wrap="square" lIns="0" tIns="0" rIns="0" bIns="0" rtlCol="0"/>
          <a:lstStyle/>
          <a:p>
            <a:endParaRPr dirty="0"/>
          </a:p>
        </p:txBody>
      </p:sp>
      <p:sp>
        <p:nvSpPr>
          <p:cNvPr id="48" name="object 3">
            <a:extLst>
              <a:ext uri="{FF2B5EF4-FFF2-40B4-BE49-F238E27FC236}">
                <a16:creationId xmlns:a16="http://schemas.microsoft.com/office/drawing/2014/main" id="{54ACD2FF-D992-47BC-BFC3-6FA363FA2A25}"/>
              </a:ext>
            </a:extLst>
          </p:cNvPr>
          <p:cNvSpPr/>
          <p:nvPr/>
        </p:nvSpPr>
        <p:spPr>
          <a:xfrm>
            <a:off x="191535" y="1474939"/>
            <a:ext cx="7640970" cy="1865872"/>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04B9D5">
              <a:alpha val="11997"/>
            </a:srgbClr>
          </a:solidFill>
        </p:spPr>
        <p:txBody>
          <a:bodyPr wrap="square" lIns="0" tIns="0" rIns="0" bIns="0" rtlCol="0"/>
          <a:lstStyle/>
          <a:p>
            <a:endParaRPr dirty="0"/>
          </a:p>
        </p:txBody>
      </p:sp>
      <p:sp>
        <p:nvSpPr>
          <p:cNvPr id="9" name="object 44">
            <a:extLst>
              <a:ext uri="{FF2B5EF4-FFF2-40B4-BE49-F238E27FC236}">
                <a16:creationId xmlns:a16="http://schemas.microsoft.com/office/drawing/2014/main" id="{B7205711-6AA8-4242-B3A9-9A658DE52EB0}"/>
              </a:ext>
            </a:extLst>
          </p:cNvPr>
          <p:cNvSpPr txBox="1"/>
          <p:nvPr/>
        </p:nvSpPr>
        <p:spPr>
          <a:xfrm>
            <a:off x="565373" y="230627"/>
            <a:ext cx="9796145" cy="793115"/>
          </a:xfrm>
          <a:prstGeom prst="rect">
            <a:avLst/>
          </a:prstGeom>
        </p:spPr>
        <p:txBody>
          <a:bodyPr vert="horz" wrap="square" lIns="0" tIns="12700" rIns="0" bIns="0" rtlCol="0">
            <a:spAutoFit/>
          </a:bodyPr>
          <a:lstStyle/>
          <a:p>
            <a:pPr marL="12700">
              <a:lnSpc>
                <a:spcPct val="100000"/>
              </a:lnSpc>
              <a:spcBef>
                <a:spcPts val="100"/>
              </a:spcBef>
            </a:pPr>
            <a:r>
              <a:rPr lang="en-NZ" sz="2400" dirty="0">
                <a:solidFill>
                  <a:srgbClr val="1AB5E4"/>
                </a:solidFill>
                <a:latin typeface="Museo"/>
                <a:cs typeface="Museo"/>
              </a:rPr>
              <a:t>      </a:t>
            </a:r>
            <a:r>
              <a:rPr lang="en-US" sz="2400" dirty="0">
                <a:solidFill>
                  <a:srgbClr val="1AB5E4"/>
                </a:solidFill>
                <a:latin typeface="Museo"/>
                <a:cs typeface="Museo"/>
              </a:rPr>
              <a:t>Becoming a platform operator</a:t>
            </a:r>
            <a:endParaRPr sz="2400" dirty="0">
              <a:latin typeface="Museo"/>
              <a:cs typeface="Museo"/>
            </a:endParaRPr>
          </a:p>
          <a:p>
            <a:pPr marL="12700">
              <a:lnSpc>
                <a:spcPct val="100000"/>
              </a:lnSpc>
              <a:spcBef>
                <a:spcPts val="1480"/>
              </a:spcBef>
            </a:pPr>
            <a:endParaRPr sz="1400" dirty="0">
              <a:latin typeface="Catamaran-SemiBold"/>
              <a:cs typeface="Catamaran-SemiBold"/>
            </a:endParaRPr>
          </a:p>
        </p:txBody>
      </p:sp>
      <p:sp>
        <p:nvSpPr>
          <p:cNvPr id="11" name="object 72">
            <a:extLst>
              <a:ext uri="{FF2B5EF4-FFF2-40B4-BE49-F238E27FC236}">
                <a16:creationId xmlns:a16="http://schemas.microsoft.com/office/drawing/2014/main" id="{789686BE-69C6-4A26-8DB7-41097EFAA234}"/>
              </a:ext>
            </a:extLst>
          </p:cNvPr>
          <p:cNvSpPr/>
          <p:nvPr/>
        </p:nvSpPr>
        <p:spPr>
          <a:xfrm>
            <a:off x="611239" y="258755"/>
            <a:ext cx="325755" cy="325755"/>
          </a:xfrm>
          <a:custGeom>
            <a:avLst/>
            <a:gdLst/>
            <a:ahLst/>
            <a:cxnLst/>
            <a:rect l="l" t="t" r="r" b="b"/>
            <a:pathLst>
              <a:path w="325755" h="325755">
                <a:moveTo>
                  <a:pt x="162788" y="0"/>
                </a:moveTo>
                <a:lnTo>
                  <a:pt x="119513" y="5815"/>
                </a:lnTo>
                <a:lnTo>
                  <a:pt x="80627" y="22225"/>
                </a:lnTo>
                <a:lnTo>
                  <a:pt x="47680" y="47680"/>
                </a:lnTo>
                <a:lnTo>
                  <a:pt x="22225" y="80627"/>
                </a:lnTo>
                <a:lnTo>
                  <a:pt x="5815" y="119513"/>
                </a:lnTo>
                <a:lnTo>
                  <a:pt x="0" y="162788"/>
                </a:lnTo>
                <a:lnTo>
                  <a:pt x="5815" y="206063"/>
                </a:lnTo>
                <a:lnTo>
                  <a:pt x="22225" y="244950"/>
                </a:lnTo>
                <a:lnTo>
                  <a:pt x="47680" y="277896"/>
                </a:lnTo>
                <a:lnTo>
                  <a:pt x="80627" y="303351"/>
                </a:lnTo>
                <a:lnTo>
                  <a:pt x="119513" y="319762"/>
                </a:lnTo>
                <a:lnTo>
                  <a:pt x="162788" y="325577"/>
                </a:lnTo>
                <a:lnTo>
                  <a:pt x="206063" y="319762"/>
                </a:lnTo>
                <a:lnTo>
                  <a:pt x="244950" y="303351"/>
                </a:lnTo>
                <a:lnTo>
                  <a:pt x="277896" y="277896"/>
                </a:lnTo>
                <a:lnTo>
                  <a:pt x="303351" y="244950"/>
                </a:lnTo>
                <a:lnTo>
                  <a:pt x="319762" y="206063"/>
                </a:lnTo>
                <a:lnTo>
                  <a:pt x="325577" y="162788"/>
                </a:lnTo>
                <a:lnTo>
                  <a:pt x="319762" y="119513"/>
                </a:lnTo>
                <a:lnTo>
                  <a:pt x="303351" y="80627"/>
                </a:lnTo>
                <a:lnTo>
                  <a:pt x="277896" y="47680"/>
                </a:lnTo>
                <a:lnTo>
                  <a:pt x="244950" y="22225"/>
                </a:lnTo>
                <a:lnTo>
                  <a:pt x="206063" y="5815"/>
                </a:lnTo>
                <a:lnTo>
                  <a:pt x="162788" y="0"/>
                </a:ln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12" name="object 73">
            <a:extLst>
              <a:ext uri="{FF2B5EF4-FFF2-40B4-BE49-F238E27FC236}">
                <a16:creationId xmlns:a16="http://schemas.microsoft.com/office/drawing/2014/main" id="{C0369205-2211-454F-922E-83B90B56C201}"/>
              </a:ext>
            </a:extLst>
          </p:cNvPr>
          <p:cNvSpPr txBox="1"/>
          <p:nvPr/>
        </p:nvSpPr>
        <p:spPr>
          <a:xfrm>
            <a:off x="707162" y="268914"/>
            <a:ext cx="108585" cy="305435"/>
          </a:xfrm>
          <a:prstGeom prst="rect">
            <a:avLst/>
          </a:prstGeom>
          <a:noFill/>
        </p:spPr>
        <p:txBody>
          <a:bodyPr vert="horz" wrap="square" lIns="0" tIns="17145" rIns="0" bIns="0" rtlCol="0">
            <a:spAutoFit/>
          </a:bodyPr>
          <a:lstStyle/>
          <a:p>
            <a:pPr marL="12700">
              <a:lnSpc>
                <a:spcPct val="100000"/>
              </a:lnSpc>
              <a:spcBef>
                <a:spcPts val="135"/>
              </a:spcBef>
            </a:pPr>
            <a:r>
              <a:rPr lang="en-US" b="1" spc="30" dirty="0">
                <a:solidFill>
                  <a:srgbClr val="FFFFFF"/>
                </a:solidFill>
                <a:latin typeface="Catamaran-SemiBold"/>
                <a:cs typeface="Catamaran-SemiBold"/>
              </a:rPr>
              <a:t>2</a:t>
            </a:r>
            <a:endParaRPr sz="1800" dirty="0">
              <a:latin typeface="Catamaran-SemiBold"/>
              <a:cs typeface="Catamaran-SemiBold"/>
            </a:endParaRPr>
          </a:p>
        </p:txBody>
      </p:sp>
      <p:sp>
        <p:nvSpPr>
          <p:cNvPr id="26" name="object 27">
            <a:extLst>
              <a:ext uri="{FF2B5EF4-FFF2-40B4-BE49-F238E27FC236}">
                <a16:creationId xmlns:a16="http://schemas.microsoft.com/office/drawing/2014/main" id="{CF600789-4744-441C-BC7A-23C48CC9D5DE}"/>
              </a:ext>
            </a:extLst>
          </p:cNvPr>
          <p:cNvSpPr/>
          <p:nvPr/>
        </p:nvSpPr>
        <p:spPr>
          <a:xfrm>
            <a:off x="8176337" y="1382561"/>
            <a:ext cx="4817457" cy="5450035"/>
          </a:xfrm>
          <a:custGeom>
            <a:avLst/>
            <a:gdLst/>
            <a:ahLst/>
            <a:cxnLst/>
            <a:rect l="l" t="t" r="r" b="b"/>
            <a:pathLst>
              <a:path w="2650490" h="4429760">
                <a:moveTo>
                  <a:pt x="2512923" y="0"/>
                </a:moveTo>
                <a:lnTo>
                  <a:pt x="137287" y="0"/>
                </a:lnTo>
                <a:lnTo>
                  <a:pt x="93894" y="6997"/>
                </a:lnTo>
                <a:lnTo>
                  <a:pt x="56208" y="26484"/>
                </a:lnTo>
                <a:lnTo>
                  <a:pt x="26489" y="56199"/>
                </a:lnTo>
                <a:lnTo>
                  <a:pt x="6999" y="93883"/>
                </a:lnTo>
                <a:lnTo>
                  <a:pt x="0" y="137274"/>
                </a:lnTo>
                <a:lnTo>
                  <a:pt x="0" y="4292117"/>
                </a:lnTo>
                <a:lnTo>
                  <a:pt x="6999" y="4335509"/>
                </a:lnTo>
                <a:lnTo>
                  <a:pt x="26489" y="4373196"/>
                </a:lnTo>
                <a:lnTo>
                  <a:pt x="56208" y="4402915"/>
                </a:lnTo>
                <a:lnTo>
                  <a:pt x="93894" y="4422405"/>
                </a:lnTo>
                <a:lnTo>
                  <a:pt x="137287" y="4429404"/>
                </a:lnTo>
                <a:lnTo>
                  <a:pt x="2512923" y="4429404"/>
                </a:lnTo>
                <a:lnTo>
                  <a:pt x="2556315" y="4422405"/>
                </a:lnTo>
                <a:lnTo>
                  <a:pt x="2594002" y="4402915"/>
                </a:lnTo>
                <a:lnTo>
                  <a:pt x="2623721" y="4373196"/>
                </a:lnTo>
                <a:lnTo>
                  <a:pt x="2643211" y="4335509"/>
                </a:lnTo>
                <a:lnTo>
                  <a:pt x="2650210" y="4292117"/>
                </a:lnTo>
                <a:lnTo>
                  <a:pt x="2650210" y="137274"/>
                </a:lnTo>
                <a:lnTo>
                  <a:pt x="2643211" y="93883"/>
                </a:lnTo>
                <a:lnTo>
                  <a:pt x="2623721" y="56199"/>
                </a:lnTo>
                <a:lnTo>
                  <a:pt x="2594002" y="26484"/>
                </a:lnTo>
                <a:lnTo>
                  <a:pt x="2556315" y="6997"/>
                </a:lnTo>
                <a:lnTo>
                  <a:pt x="2512923" y="0"/>
                </a:lnTo>
                <a:close/>
              </a:path>
            </a:pathLst>
          </a:custGeom>
          <a:solidFill>
            <a:srgbClr val="04B9D5">
              <a:alpha val="5999"/>
            </a:srgbClr>
          </a:solidFill>
        </p:spPr>
        <p:txBody>
          <a:bodyPr wrap="square" lIns="0" tIns="0" rIns="0" bIns="0" rtlCol="0"/>
          <a:lstStyle/>
          <a:p>
            <a:endParaRPr lang="en-NZ" dirty="0"/>
          </a:p>
        </p:txBody>
      </p:sp>
      <p:grpSp>
        <p:nvGrpSpPr>
          <p:cNvPr id="27" name="object 47">
            <a:extLst>
              <a:ext uri="{FF2B5EF4-FFF2-40B4-BE49-F238E27FC236}">
                <a16:creationId xmlns:a16="http://schemas.microsoft.com/office/drawing/2014/main" id="{0EFDB64B-D9FC-4D92-81BD-165B2870327A}"/>
              </a:ext>
            </a:extLst>
          </p:cNvPr>
          <p:cNvGrpSpPr/>
          <p:nvPr/>
        </p:nvGrpSpPr>
        <p:grpSpPr>
          <a:xfrm>
            <a:off x="8545896" y="2012662"/>
            <a:ext cx="203966" cy="3240335"/>
            <a:chOff x="2973494" y="1675927"/>
            <a:chExt cx="203966" cy="3240335"/>
          </a:xfrm>
        </p:grpSpPr>
        <p:pic>
          <p:nvPicPr>
            <p:cNvPr id="28" name="object 48">
              <a:extLst>
                <a:ext uri="{FF2B5EF4-FFF2-40B4-BE49-F238E27FC236}">
                  <a16:creationId xmlns:a16="http://schemas.microsoft.com/office/drawing/2014/main" id="{187E5551-7FD7-4B97-A3A2-7DF119A8820F}"/>
                </a:ext>
              </a:extLst>
            </p:cNvPr>
            <p:cNvPicPr/>
            <p:nvPr/>
          </p:nvPicPr>
          <p:blipFill>
            <a:blip r:embed="rId2" cstate="print"/>
            <a:stretch>
              <a:fillRect/>
            </a:stretch>
          </p:blipFill>
          <p:spPr>
            <a:xfrm>
              <a:off x="2973494" y="1675927"/>
              <a:ext cx="190284" cy="144030"/>
            </a:xfrm>
            <a:prstGeom prst="rect">
              <a:avLst/>
            </a:prstGeom>
          </p:spPr>
        </p:pic>
        <p:pic>
          <p:nvPicPr>
            <p:cNvPr id="29" name="object 49">
              <a:extLst>
                <a:ext uri="{FF2B5EF4-FFF2-40B4-BE49-F238E27FC236}">
                  <a16:creationId xmlns:a16="http://schemas.microsoft.com/office/drawing/2014/main" id="{FFA0C748-6889-4B72-BEA7-C6E83BD85635}"/>
                </a:ext>
              </a:extLst>
            </p:cNvPr>
            <p:cNvPicPr/>
            <p:nvPr/>
          </p:nvPicPr>
          <p:blipFill>
            <a:blip r:embed="rId2" cstate="print"/>
            <a:stretch>
              <a:fillRect/>
            </a:stretch>
          </p:blipFill>
          <p:spPr>
            <a:xfrm>
              <a:off x="2985834" y="2300281"/>
              <a:ext cx="190284" cy="144030"/>
            </a:xfrm>
            <a:prstGeom prst="rect">
              <a:avLst/>
            </a:prstGeom>
          </p:spPr>
        </p:pic>
        <p:pic>
          <p:nvPicPr>
            <p:cNvPr id="30" name="object 50">
              <a:extLst>
                <a:ext uri="{FF2B5EF4-FFF2-40B4-BE49-F238E27FC236}">
                  <a16:creationId xmlns:a16="http://schemas.microsoft.com/office/drawing/2014/main" id="{664D7D2F-5F0D-4E1C-9A67-2355A0AE10DA}"/>
                </a:ext>
              </a:extLst>
            </p:cNvPr>
            <p:cNvPicPr/>
            <p:nvPr/>
          </p:nvPicPr>
          <p:blipFill>
            <a:blip r:embed="rId3" cstate="print"/>
            <a:stretch>
              <a:fillRect/>
            </a:stretch>
          </p:blipFill>
          <p:spPr>
            <a:xfrm>
              <a:off x="2987176" y="4772232"/>
              <a:ext cx="190284" cy="144030"/>
            </a:xfrm>
            <a:prstGeom prst="rect">
              <a:avLst/>
            </a:prstGeom>
          </p:spPr>
        </p:pic>
        <p:pic>
          <p:nvPicPr>
            <p:cNvPr id="31" name="object 51">
              <a:extLst>
                <a:ext uri="{FF2B5EF4-FFF2-40B4-BE49-F238E27FC236}">
                  <a16:creationId xmlns:a16="http://schemas.microsoft.com/office/drawing/2014/main" id="{6C3B78BB-AC2B-40C1-9291-74C3799D2FA4}"/>
                </a:ext>
              </a:extLst>
            </p:cNvPr>
            <p:cNvPicPr/>
            <p:nvPr/>
          </p:nvPicPr>
          <p:blipFill>
            <a:blip r:embed="rId2" cstate="print"/>
            <a:stretch>
              <a:fillRect/>
            </a:stretch>
          </p:blipFill>
          <p:spPr>
            <a:xfrm>
              <a:off x="2973494" y="3528960"/>
              <a:ext cx="190284" cy="144030"/>
            </a:xfrm>
            <a:prstGeom prst="rect">
              <a:avLst/>
            </a:prstGeom>
          </p:spPr>
        </p:pic>
        <p:pic>
          <p:nvPicPr>
            <p:cNvPr id="32" name="object 52">
              <a:extLst>
                <a:ext uri="{FF2B5EF4-FFF2-40B4-BE49-F238E27FC236}">
                  <a16:creationId xmlns:a16="http://schemas.microsoft.com/office/drawing/2014/main" id="{28C69460-0112-40D3-9D7C-D37A14C9EA53}"/>
                </a:ext>
              </a:extLst>
            </p:cNvPr>
            <p:cNvPicPr/>
            <p:nvPr/>
          </p:nvPicPr>
          <p:blipFill>
            <a:blip r:embed="rId4" cstate="print"/>
            <a:stretch>
              <a:fillRect/>
            </a:stretch>
          </p:blipFill>
          <p:spPr>
            <a:xfrm>
              <a:off x="2973494" y="3157863"/>
              <a:ext cx="190284" cy="144030"/>
            </a:xfrm>
            <a:prstGeom prst="rect">
              <a:avLst/>
            </a:prstGeom>
          </p:spPr>
        </p:pic>
      </p:grpSp>
      <p:sp>
        <p:nvSpPr>
          <p:cNvPr id="34" name="Content Placeholder 2">
            <a:extLst>
              <a:ext uri="{FF2B5EF4-FFF2-40B4-BE49-F238E27FC236}">
                <a16:creationId xmlns:a16="http://schemas.microsoft.com/office/drawing/2014/main" id="{B2F93B23-DD4D-424F-84BE-15FF8E72AD23}"/>
              </a:ext>
            </a:extLst>
          </p:cNvPr>
          <p:cNvSpPr txBox="1">
            <a:spLocks/>
          </p:cNvSpPr>
          <p:nvPr/>
        </p:nvSpPr>
        <p:spPr>
          <a:xfrm>
            <a:off x="8307255" y="1453856"/>
            <a:ext cx="4234594" cy="450829"/>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R="5080" algn="just">
              <a:lnSpc>
                <a:spcPct val="107200"/>
              </a:lnSpc>
              <a:spcBef>
                <a:spcPts val="100"/>
              </a:spcBef>
            </a:pPr>
            <a:r>
              <a:rPr lang="en-US" sz="1400" b="1" kern="0" spc="20" dirty="0">
                <a:solidFill>
                  <a:schemeClr val="bg1">
                    <a:lumMod val="50000"/>
                  </a:schemeClr>
                </a:solidFill>
                <a:latin typeface="Catamaran"/>
                <a:cs typeface="Catamaran"/>
              </a:rPr>
              <a:t>Benefits of Nui becoming the platform operator on our multi seller/multi buyer platforms:</a:t>
            </a:r>
            <a:endParaRPr lang="en-NZ" sz="1200" b="1" kern="0" dirty="0"/>
          </a:p>
        </p:txBody>
      </p:sp>
      <p:pic>
        <p:nvPicPr>
          <p:cNvPr id="35" name="object 50">
            <a:extLst>
              <a:ext uri="{FF2B5EF4-FFF2-40B4-BE49-F238E27FC236}">
                <a16:creationId xmlns:a16="http://schemas.microsoft.com/office/drawing/2014/main" id="{88D95BE2-8619-40EF-8F66-55C804C2D92A}"/>
              </a:ext>
            </a:extLst>
          </p:cNvPr>
          <p:cNvPicPr/>
          <p:nvPr/>
        </p:nvPicPr>
        <p:blipFill>
          <a:blip r:embed="rId3" cstate="print"/>
          <a:stretch>
            <a:fillRect/>
          </a:stretch>
        </p:blipFill>
        <p:spPr>
          <a:xfrm>
            <a:off x="8545896" y="5737946"/>
            <a:ext cx="190284" cy="144030"/>
          </a:xfrm>
          <a:prstGeom prst="rect">
            <a:avLst/>
          </a:prstGeom>
        </p:spPr>
      </p:pic>
      <p:sp>
        <p:nvSpPr>
          <p:cNvPr id="37" name="TextBox 36">
            <a:extLst>
              <a:ext uri="{FF2B5EF4-FFF2-40B4-BE49-F238E27FC236}">
                <a16:creationId xmlns:a16="http://schemas.microsoft.com/office/drawing/2014/main" id="{190DFDA5-EE97-40F7-B80C-F6E13E99BFA4}"/>
              </a:ext>
            </a:extLst>
          </p:cNvPr>
          <p:cNvSpPr txBox="1"/>
          <p:nvPr/>
        </p:nvSpPr>
        <p:spPr>
          <a:xfrm>
            <a:off x="8753298" y="1904360"/>
            <a:ext cx="3938173" cy="543162"/>
          </a:xfrm>
          <a:prstGeom prst="rect">
            <a:avLst/>
          </a:prstGeom>
          <a:noFill/>
        </p:spPr>
        <p:txBody>
          <a:bodyPr wrap="square">
            <a:spAutoFit/>
          </a:bodyPr>
          <a:lstStyle/>
          <a:p>
            <a:pPr marL="12700" marR="5080" algn="just">
              <a:lnSpc>
                <a:spcPct val="107200"/>
              </a:lnSpc>
              <a:spcBef>
                <a:spcPts val="50"/>
              </a:spcBef>
            </a:pPr>
            <a:r>
              <a:rPr lang="en-US" sz="1400" kern="0" spc="20" dirty="0">
                <a:solidFill>
                  <a:schemeClr val="bg1">
                    <a:lumMod val="50000"/>
                  </a:schemeClr>
                </a:solidFill>
                <a:latin typeface="Catamaran"/>
                <a:cs typeface="Catamaran"/>
              </a:rPr>
              <a:t>Increased trust in the platforms as Nui is industry agnostic and does not trade on the platforms. </a:t>
            </a:r>
          </a:p>
        </p:txBody>
      </p:sp>
      <p:sp>
        <p:nvSpPr>
          <p:cNvPr id="38" name="TextBox 37">
            <a:extLst>
              <a:ext uri="{FF2B5EF4-FFF2-40B4-BE49-F238E27FC236}">
                <a16:creationId xmlns:a16="http://schemas.microsoft.com/office/drawing/2014/main" id="{FA85AEC2-7818-4B24-8929-5E338D1DA40C}"/>
              </a:ext>
            </a:extLst>
          </p:cNvPr>
          <p:cNvSpPr txBox="1"/>
          <p:nvPr/>
        </p:nvSpPr>
        <p:spPr>
          <a:xfrm>
            <a:off x="8747600" y="2306324"/>
            <a:ext cx="3729417" cy="1017010"/>
          </a:xfrm>
          <a:prstGeom prst="rect">
            <a:avLst/>
          </a:prstGeom>
          <a:noFill/>
        </p:spPr>
        <p:txBody>
          <a:bodyPr wrap="square">
            <a:spAutoFit/>
          </a:bodyPr>
          <a:lstStyle/>
          <a:p>
            <a:pPr marL="12700" marR="5080" algn="just">
              <a:lnSpc>
                <a:spcPct val="107200"/>
              </a:lnSpc>
            </a:pPr>
            <a:endParaRPr lang="en-US" sz="1400" kern="0" spc="20" dirty="0">
              <a:solidFill>
                <a:schemeClr val="bg1">
                  <a:lumMod val="50000"/>
                </a:schemeClr>
              </a:solidFill>
              <a:latin typeface="Catamaran"/>
              <a:cs typeface="Catamaran"/>
            </a:endParaRPr>
          </a:p>
          <a:p>
            <a:pPr marL="12700" marR="5080" algn="just">
              <a:lnSpc>
                <a:spcPct val="107200"/>
              </a:lnSpc>
              <a:spcBef>
                <a:spcPts val="50"/>
              </a:spcBef>
            </a:pPr>
            <a:r>
              <a:rPr lang="en-US" sz="1400" kern="0" spc="20" dirty="0">
                <a:solidFill>
                  <a:schemeClr val="bg1">
                    <a:lumMod val="50000"/>
                  </a:schemeClr>
                </a:solidFill>
                <a:latin typeface="Catamaran"/>
                <a:cs typeface="Catamaran"/>
              </a:rPr>
              <a:t>Nui gains a clearer view of customer needs as we are closer to end users. Our overall industry knowledge increases.               </a:t>
            </a:r>
          </a:p>
        </p:txBody>
      </p:sp>
      <p:sp>
        <p:nvSpPr>
          <p:cNvPr id="39" name="TextBox 38">
            <a:extLst>
              <a:ext uri="{FF2B5EF4-FFF2-40B4-BE49-F238E27FC236}">
                <a16:creationId xmlns:a16="http://schemas.microsoft.com/office/drawing/2014/main" id="{C9D1CF41-3E30-4AD8-816F-BA86FEEECB3B}"/>
              </a:ext>
            </a:extLst>
          </p:cNvPr>
          <p:cNvSpPr txBox="1"/>
          <p:nvPr/>
        </p:nvSpPr>
        <p:spPr>
          <a:xfrm>
            <a:off x="8747266" y="3784600"/>
            <a:ext cx="3950235" cy="1234697"/>
          </a:xfrm>
          <a:prstGeom prst="rect">
            <a:avLst/>
          </a:prstGeom>
          <a:noFill/>
        </p:spPr>
        <p:txBody>
          <a:bodyPr wrap="square">
            <a:spAutoFit/>
          </a:bodyPr>
          <a:lstStyle/>
          <a:p>
            <a:pPr marL="12700" marR="5080" algn="just">
              <a:lnSpc>
                <a:spcPct val="107200"/>
              </a:lnSpc>
              <a:spcBef>
                <a:spcPts val="50"/>
              </a:spcBef>
            </a:pPr>
            <a:r>
              <a:rPr lang="en-US" sz="1400" kern="0" spc="20" dirty="0">
                <a:solidFill>
                  <a:schemeClr val="bg1">
                    <a:lumMod val="50000"/>
                  </a:schemeClr>
                </a:solidFill>
                <a:latin typeface="Catamaran"/>
                <a:cs typeface="Catamaran"/>
              </a:rPr>
              <a:t>Nui can upsell customers, starting them off on a multi seller/multi buyer platform before offering them the option to have their own single seller platform once they are familiar with the technology.</a:t>
            </a:r>
          </a:p>
        </p:txBody>
      </p:sp>
      <p:sp>
        <p:nvSpPr>
          <p:cNvPr id="40" name="TextBox 39">
            <a:extLst>
              <a:ext uri="{FF2B5EF4-FFF2-40B4-BE49-F238E27FC236}">
                <a16:creationId xmlns:a16="http://schemas.microsoft.com/office/drawing/2014/main" id="{B10800C5-FF9A-46A6-BC22-E305AEB4BBBD}"/>
              </a:ext>
            </a:extLst>
          </p:cNvPr>
          <p:cNvSpPr txBox="1"/>
          <p:nvPr/>
        </p:nvSpPr>
        <p:spPr>
          <a:xfrm>
            <a:off x="8754370" y="5033573"/>
            <a:ext cx="4078054" cy="543162"/>
          </a:xfrm>
          <a:prstGeom prst="rect">
            <a:avLst/>
          </a:prstGeom>
          <a:noFill/>
        </p:spPr>
        <p:txBody>
          <a:bodyPr wrap="square">
            <a:spAutoFit/>
          </a:bodyPr>
          <a:lstStyle/>
          <a:p>
            <a:pPr marL="12700" marR="5080" algn="just">
              <a:lnSpc>
                <a:spcPct val="107200"/>
              </a:lnSpc>
              <a:spcBef>
                <a:spcPts val="50"/>
              </a:spcBef>
            </a:pPr>
            <a:r>
              <a:rPr lang="en-US" sz="1400" kern="0" spc="20" dirty="0">
                <a:solidFill>
                  <a:schemeClr val="bg1">
                    <a:lumMod val="50000"/>
                  </a:schemeClr>
                </a:solidFill>
                <a:latin typeface="Catamaran"/>
                <a:cs typeface="Catamaran"/>
              </a:rPr>
              <a:t>The platforms can be Nui-branded, allowing us to grow brand awareness.</a:t>
            </a:r>
          </a:p>
        </p:txBody>
      </p:sp>
      <p:sp>
        <p:nvSpPr>
          <p:cNvPr id="41" name="TextBox 40">
            <a:extLst>
              <a:ext uri="{FF2B5EF4-FFF2-40B4-BE49-F238E27FC236}">
                <a16:creationId xmlns:a16="http://schemas.microsoft.com/office/drawing/2014/main" id="{CBC3B9D2-833C-42BA-B236-DD3C4058CD36}"/>
              </a:ext>
            </a:extLst>
          </p:cNvPr>
          <p:cNvSpPr txBox="1"/>
          <p:nvPr/>
        </p:nvSpPr>
        <p:spPr>
          <a:xfrm>
            <a:off x="8760400" y="5399221"/>
            <a:ext cx="4065993" cy="1247521"/>
          </a:xfrm>
          <a:prstGeom prst="rect">
            <a:avLst/>
          </a:prstGeom>
          <a:noFill/>
        </p:spPr>
        <p:txBody>
          <a:bodyPr wrap="square">
            <a:spAutoFit/>
          </a:bodyPr>
          <a:lstStyle/>
          <a:p>
            <a:pPr marL="12700" marR="5080" algn="just">
              <a:lnSpc>
                <a:spcPct val="107200"/>
              </a:lnSpc>
              <a:spcBef>
                <a:spcPts val="50"/>
              </a:spcBef>
            </a:pPr>
            <a:endParaRPr lang="en-US" sz="1400" kern="0" spc="20" dirty="0">
              <a:solidFill>
                <a:schemeClr val="bg1">
                  <a:lumMod val="50000"/>
                </a:schemeClr>
              </a:solidFill>
              <a:latin typeface="Catamaran"/>
              <a:cs typeface="Catamaran"/>
            </a:endParaRPr>
          </a:p>
          <a:p>
            <a:pPr marL="12700" marR="5080" algn="just">
              <a:lnSpc>
                <a:spcPct val="107200"/>
              </a:lnSpc>
              <a:spcBef>
                <a:spcPts val="50"/>
              </a:spcBef>
            </a:pPr>
            <a:r>
              <a:rPr lang="en-US" sz="1400" kern="0" spc="20" dirty="0">
                <a:solidFill>
                  <a:schemeClr val="bg1">
                    <a:lumMod val="50000"/>
                  </a:schemeClr>
                </a:solidFill>
                <a:latin typeface="Catamaran"/>
                <a:cs typeface="Catamaran"/>
              </a:rPr>
              <a:t>We can increase our offering to current customers as we are able to facilitate buyers moving from one of our multi seller/multi buyer platforms to one of our single seller platforms. </a:t>
            </a:r>
          </a:p>
        </p:txBody>
      </p:sp>
      <p:sp>
        <p:nvSpPr>
          <p:cNvPr id="42" name="TextBox 41">
            <a:extLst>
              <a:ext uri="{FF2B5EF4-FFF2-40B4-BE49-F238E27FC236}">
                <a16:creationId xmlns:a16="http://schemas.microsoft.com/office/drawing/2014/main" id="{3F71EC1C-285F-4B9B-B364-F3A020218BF1}"/>
              </a:ext>
            </a:extLst>
          </p:cNvPr>
          <p:cNvSpPr txBox="1"/>
          <p:nvPr/>
        </p:nvSpPr>
        <p:spPr>
          <a:xfrm>
            <a:off x="8747266" y="3410405"/>
            <a:ext cx="9353224" cy="312650"/>
          </a:xfrm>
          <a:prstGeom prst="rect">
            <a:avLst/>
          </a:prstGeom>
          <a:noFill/>
        </p:spPr>
        <p:txBody>
          <a:bodyPr wrap="square">
            <a:spAutoFit/>
          </a:bodyPr>
          <a:lstStyle/>
          <a:p>
            <a:pPr marL="12700" marR="5080" algn="just">
              <a:lnSpc>
                <a:spcPct val="107200"/>
              </a:lnSpc>
              <a:spcBef>
                <a:spcPts val="50"/>
              </a:spcBef>
            </a:pPr>
            <a:r>
              <a:rPr lang="en-US" sz="1400" kern="0" spc="20" dirty="0">
                <a:solidFill>
                  <a:schemeClr val="bg1">
                    <a:lumMod val="50000"/>
                  </a:schemeClr>
                </a:solidFill>
                <a:latin typeface="Catamaran"/>
                <a:cs typeface="Catamaran"/>
              </a:rPr>
              <a:t>Nui receives 100% of revenue from the platforms.</a:t>
            </a:r>
          </a:p>
        </p:txBody>
      </p:sp>
      <p:sp>
        <p:nvSpPr>
          <p:cNvPr id="43" name="Content Placeholder 2">
            <a:extLst>
              <a:ext uri="{FF2B5EF4-FFF2-40B4-BE49-F238E27FC236}">
                <a16:creationId xmlns:a16="http://schemas.microsoft.com/office/drawing/2014/main" id="{70B48944-BB57-4D39-8371-FB31F782241B}"/>
              </a:ext>
            </a:extLst>
          </p:cNvPr>
          <p:cNvSpPr txBox="1">
            <a:spLocks/>
          </p:cNvSpPr>
          <p:nvPr/>
        </p:nvSpPr>
        <p:spPr>
          <a:xfrm>
            <a:off x="1254852" y="1554233"/>
            <a:ext cx="6521847" cy="178657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98450" marR="5080" indent="-285750" algn="just">
              <a:lnSpc>
                <a:spcPct val="107200"/>
              </a:lnSpc>
              <a:spcBef>
                <a:spcPts val="100"/>
              </a:spcBef>
              <a:buFont typeface="Arial" panose="020B0604020202020204" pitchFamily="34" charset="0"/>
              <a:buChar char="•"/>
            </a:pPr>
            <a:r>
              <a:rPr lang="en-US" sz="1400" kern="0" spc="20" dirty="0">
                <a:solidFill>
                  <a:schemeClr val="bg1">
                    <a:lumMod val="50000"/>
                  </a:schemeClr>
                </a:solidFill>
                <a:latin typeface="Catamaran"/>
                <a:cs typeface="Catamaran"/>
              </a:rPr>
              <a:t>DAO was owned and operated by a prominent European dairy trader. Because this trader also traded on the platform, there was a misguided unwillingness by competing traders to use the platform and risk advantaging their competitor. </a:t>
            </a:r>
          </a:p>
          <a:p>
            <a:pPr marL="298450" marR="5080" indent="-285750" algn="just">
              <a:lnSpc>
                <a:spcPct val="107200"/>
              </a:lnSpc>
              <a:spcBef>
                <a:spcPts val="100"/>
              </a:spcBef>
              <a:buFont typeface="Arial" panose="020B0604020202020204" pitchFamily="34" charset="0"/>
              <a:buChar char="•"/>
            </a:pPr>
            <a:r>
              <a:rPr lang="en-US" sz="1400" kern="0" spc="20" dirty="0">
                <a:solidFill>
                  <a:schemeClr val="bg1">
                    <a:lumMod val="50000"/>
                  </a:schemeClr>
                </a:solidFill>
                <a:latin typeface="Catamaran"/>
                <a:cs typeface="Catamaran"/>
              </a:rPr>
              <a:t>To combat this issue, we are in the process of completing the acquisition of DAO, which will make the platform independent of any market participant. </a:t>
            </a:r>
          </a:p>
          <a:p>
            <a:pPr marL="298450" marR="5080" indent="-285750" algn="just">
              <a:lnSpc>
                <a:spcPct val="107200"/>
              </a:lnSpc>
              <a:spcBef>
                <a:spcPts val="100"/>
              </a:spcBef>
              <a:buFont typeface="Arial" panose="020B0604020202020204" pitchFamily="34" charset="0"/>
              <a:buChar char="•"/>
            </a:pPr>
            <a:r>
              <a:rPr lang="en-US" sz="1400" kern="0" spc="20" dirty="0">
                <a:solidFill>
                  <a:schemeClr val="bg1">
                    <a:lumMod val="50000"/>
                  </a:schemeClr>
                </a:solidFill>
                <a:latin typeface="Catamaran"/>
                <a:cs typeface="Catamaran"/>
              </a:rPr>
              <a:t>From 1 April, we will be the platform operator with full control over the platform. We will rebrand it ‘Nui Markets Europe’ later this year. </a:t>
            </a:r>
          </a:p>
          <a:p>
            <a:pPr marL="12700" marR="5080" algn="just">
              <a:lnSpc>
                <a:spcPct val="107200"/>
              </a:lnSpc>
              <a:spcBef>
                <a:spcPts val="100"/>
              </a:spcBef>
            </a:pPr>
            <a:endParaRPr lang="en-US" sz="1400" kern="0" spc="20" dirty="0">
              <a:solidFill>
                <a:schemeClr val="bg1">
                  <a:lumMod val="50000"/>
                </a:schemeClr>
              </a:solidFill>
              <a:latin typeface="Catamaran"/>
              <a:cs typeface="Catamaran"/>
            </a:endParaRPr>
          </a:p>
          <a:p>
            <a:endParaRPr lang="en-NZ" sz="1200" kern="0" dirty="0">
              <a:solidFill>
                <a:sysClr val="windowText" lastClr="000000"/>
              </a:solidFill>
            </a:endParaRPr>
          </a:p>
        </p:txBody>
      </p:sp>
      <p:pic>
        <p:nvPicPr>
          <p:cNvPr id="44" name="Picture 43">
            <a:extLst>
              <a:ext uri="{FF2B5EF4-FFF2-40B4-BE49-F238E27FC236}">
                <a16:creationId xmlns:a16="http://schemas.microsoft.com/office/drawing/2014/main" id="{F94DC833-9346-4927-8000-4FA203997D34}"/>
              </a:ext>
            </a:extLst>
          </p:cNvPr>
          <p:cNvPicPr>
            <a:picLocks noChangeAspect="1"/>
          </p:cNvPicPr>
          <p:nvPr/>
        </p:nvPicPr>
        <p:blipFill>
          <a:blip r:embed="rId5"/>
          <a:stretch>
            <a:fillRect/>
          </a:stretch>
        </p:blipFill>
        <p:spPr>
          <a:xfrm>
            <a:off x="129484" y="1616570"/>
            <a:ext cx="1390678" cy="1403229"/>
          </a:xfrm>
          <a:prstGeom prst="rect">
            <a:avLst/>
          </a:prstGeom>
        </p:spPr>
      </p:pic>
      <p:pic>
        <p:nvPicPr>
          <p:cNvPr id="45" name="Picture 44">
            <a:extLst>
              <a:ext uri="{FF2B5EF4-FFF2-40B4-BE49-F238E27FC236}">
                <a16:creationId xmlns:a16="http://schemas.microsoft.com/office/drawing/2014/main" id="{D0E45A04-7BE8-4776-9DDA-4BC2E106F31E}"/>
              </a:ext>
            </a:extLst>
          </p:cNvPr>
          <p:cNvPicPr>
            <a:picLocks noChangeAspect="1"/>
          </p:cNvPicPr>
          <p:nvPr/>
        </p:nvPicPr>
        <p:blipFill>
          <a:blip r:embed="rId6"/>
          <a:stretch>
            <a:fillRect/>
          </a:stretch>
        </p:blipFill>
        <p:spPr>
          <a:xfrm>
            <a:off x="187074" y="5324284"/>
            <a:ext cx="1384893" cy="1397392"/>
          </a:xfrm>
          <a:prstGeom prst="rect">
            <a:avLst/>
          </a:prstGeom>
        </p:spPr>
      </p:pic>
      <p:sp>
        <p:nvSpPr>
          <p:cNvPr id="46" name="TextBox 45">
            <a:extLst>
              <a:ext uri="{FF2B5EF4-FFF2-40B4-BE49-F238E27FC236}">
                <a16:creationId xmlns:a16="http://schemas.microsoft.com/office/drawing/2014/main" id="{153F3C0D-4293-4561-A556-239634D65DD6}"/>
              </a:ext>
            </a:extLst>
          </p:cNvPr>
          <p:cNvSpPr txBox="1"/>
          <p:nvPr/>
        </p:nvSpPr>
        <p:spPr>
          <a:xfrm>
            <a:off x="1284786" y="5179852"/>
            <a:ext cx="6544092" cy="1260345"/>
          </a:xfrm>
          <a:prstGeom prst="rect">
            <a:avLst/>
          </a:prstGeom>
          <a:noFill/>
        </p:spPr>
        <p:txBody>
          <a:bodyPr wrap="square">
            <a:spAutoFit/>
          </a:bodyPr>
          <a:lstStyle/>
          <a:p>
            <a:pPr marL="12700" marR="5080" algn="just">
              <a:lnSpc>
                <a:spcPct val="107200"/>
              </a:lnSpc>
              <a:spcBef>
                <a:spcPts val="100"/>
              </a:spcBef>
            </a:pPr>
            <a:endParaRPr lang="en-US" sz="1400" kern="0" spc="20" dirty="0">
              <a:solidFill>
                <a:schemeClr val="bg1">
                  <a:lumMod val="50000"/>
                </a:schemeClr>
              </a:solidFill>
              <a:latin typeface="Catamaran"/>
              <a:cs typeface="Catamaran"/>
            </a:endParaRPr>
          </a:p>
          <a:p>
            <a:pPr marL="298450" marR="5080" indent="-285750" algn="just">
              <a:lnSpc>
                <a:spcPct val="107200"/>
              </a:lnSpc>
              <a:spcBef>
                <a:spcPts val="100"/>
              </a:spcBef>
              <a:buFont typeface="Arial" panose="020B0604020202020204" pitchFamily="34" charset="0"/>
              <a:buChar char="•"/>
            </a:pPr>
            <a:r>
              <a:rPr lang="en-US" sz="1400" kern="0" spc="20" dirty="0">
                <a:solidFill>
                  <a:schemeClr val="bg1">
                    <a:lumMod val="50000"/>
                  </a:schemeClr>
                </a:solidFill>
                <a:latin typeface="Catamaran"/>
                <a:cs typeface="Catamaran"/>
              </a:rPr>
              <a:t>In April 2022, we will launch Nui Markets North America, our second multi seller/multi buyer platform. Nui will be the platform operator. </a:t>
            </a:r>
          </a:p>
          <a:p>
            <a:pPr marL="298450" marR="5080" indent="-285750" algn="just">
              <a:lnSpc>
                <a:spcPct val="107200"/>
              </a:lnSpc>
              <a:spcBef>
                <a:spcPts val="100"/>
              </a:spcBef>
              <a:buFont typeface="Arial" panose="020B0604020202020204" pitchFamily="34" charset="0"/>
              <a:buChar char="•"/>
            </a:pPr>
            <a:r>
              <a:rPr lang="en-US" sz="1400" kern="0" spc="20" dirty="0">
                <a:solidFill>
                  <a:schemeClr val="bg1">
                    <a:lumMod val="50000"/>
                  </a:schemeClr>
                </a:solidFill>
                <a:latin typeface="Catamaran"/>
                <a:cs typeface="Catamaran"/>
              </a:rPr>
              <a:t>This will expand Nui’s presence in the North American Dairy Market, where we already provide single seller platforms.</a:t>
            </a:r>
          </a:p>
        </p:txBody>
      </p:sp>
      <p:sp>
        <p:nvSpPr>
          <p:cNvPr id="50" name="object 6">
            <a:extLst>
              <a:ext uri="{FF2B5EF4-FFF2-40B4-BE49-F238E27FC236}">
                <a16:creationId xmlns:a16="http://schemas.microsoft.com/office/drawing/2014/main" id="{B3D59471-8D1D-4103-BC04-C755ADBA0F77}"/>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
        <p:nvSpPr>
          <p:cNvPr id="51" name="object 11">
            <a:extLst>
              <a:ext uri="{FF2B5EF4-FFF2-40B4-BE49-F238E27FC236}">
                <a16:creationId xmlns:a16="http://schemas.microsoft.com/office/drawing/2014/main" id="{BDA54BCF-8BD7-4D8D-B5B3-B380788F2E21}"/>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10</a:t>
            </a:r>
            <a:endParaRPr lang="en-US" sz="1400" spc="20" dirty="0">
              <a:solidFill>
                <a:srgbClr val="999999"/>
              </a:solidFill>
              <a:latin typeface="Catamaran"/>
              <a:cs typeface="Catamaran"/>
            </a:endParaRPr>
          </a:p>
        </p:txBody>
      </p:sp>
      <p:sp>
        <p:nvSpPr>
          <p:cNvPr id="3" name="TextBox 2">
            <a:extLst>
              <a:ext uri="{FF2B5EF4-FFF2-40B4-BE49-F238E27FC236}">
                <a16:creationId xmlns:a16="http://schemas.microsoft.com/office/drawing/2014/main" id="{470F0B08-06EB-442B-953D-F7A1EFE199BF}"/>
              </a:ext>
            </a:extLst>
          </p:cNvPr>
          <p:cNvSpPr txBox="1"/>
          <p:nvPr/>
        </p:nvSpPr>
        <p:spPr>
          <a:xfrm>
            <a:off x="936994" y="644091"/>
            <a:ext cx="11341646" cy="523220"/>
          </a:xfrm>
          <a:prstGeom prst="rect">
            <a:avLst/>
          </a:prstGeom>
          <a:noFill/>
        </p:spPr>
        <p:txBody>
          <a:bodyPr wrap="square" rtlCol="0">
            <a:spAutoFit/>
          </a:bodyPr>
          <a:lstStyle/>
          <a:p>
            <a:r>
              <a:rPr lang="en-US" sz="1400" b="1" dirty="0">
                <a:latin typeface="Catamaran-SemiBold"/>
              </a:rPr>
              <a:t>Since 2018, Nui has provided the software for multi seller/multi buyer platforms. However, we are now expanding into the role of platform operator – firstly with DAO and then with Nui Markets North America. </a:t>
            </a:r>
            <a:endParaRPr lang="en-NZ" sz="1400" b="1" dirty="0">
              <a:latin typeface="Catamaran-SemiBold"/>
            </a:endParaRPr>
          </a:p>
        </p:txBody>
      </p:sp>
      <p:sp>
        <p:nvSpPr>
          <p:cNvPr id="36" name="object 47">
            <a:extLst>
              <a:ext uri="{FF2B5EF4-FFF2-40B4-BE49-F238E27FC236}">
                <a16:creationId xmlns:a16="http://schemas.microsoft.com/office/drawing/2014/main" id="{BCF38DBC-CCBD-4BAE-BB88-318BF063BB36}"/>
              </a:ext>
            </a:extLst>
          </p:cNvPr>
          <p:cNvSpPr/>
          <p:nvPr/>
        </p:nvSpPr>
        <p:spPr>
          <a:xfrm>
            <a:off x="578073" y="1238992"/>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
        <p:nvSpPr>
          <p:cNvPr id="4" name="TextBox 3">
            <a:extLst>
              <a:ext uri="{FF2B5EF4-FFF2-40B4-BE49-F238E27FC236}">
                <a16:creationId xmlns:a16="http://schemas.microsoft.com/office/drawing/2014/main" id="{96AFE09E-49FB-4680-A3A0-42D1923D4536}"/>
              </a:ext>
            </a:extLst>
          </p:cNvPr>
          <p:cNvSpPr txBox="1"/>
          <p:nvPr/>
        </p:nvSpPr>
        <p:spPr>
          <a:xfrm>
            <a:off x="220563" y="3678933"/>
            <a:ext cx="7098565" cy="738664"/>
          </a:xfrm>
          <a:prstGeom prst="rect">
            <a:avLst/>
          </a:prstGeom>
          <a:noFill/>
        </p:spPr>
        <p:txBody>
          <a:bodyPr wrap="square" rtlCol="0">
            <a:spAutoFit/>
          </a:bodyPr>
          <a:lstStyle/>
          <a:p>
            <a:r>
              <a:rPr lang="en-US" sz="1400" b="1" dirty="0"/>
              <a:t>Since the announcement of the acquisition of DAO, which will make it industry agnostic and independent, we have historical companies that reactivated their account and 4 new companies that have joined the platform. This gives a total of 95 companies trading on DAO. </a:t>
            </a:r>
            <a:endParaRPr lang="en-NZ" sz="1400" b="1" dirty="0"/>
          </a:p>
        </p:txBody>
      </p:sp>
    </p:spTree>
    <p:extLst>
      <p:ext uri="{BB962C8B-B14F-4D97-AF65-F5344CB8AC3E}">
        <p14:creationId xmlns:p14="http://schemas.microsoft.com/office/powerpoint/2010/main" val="212177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4">
            <a:extLst>
              <a:ext uri="{FF2B5EF4-FFF2-40B4-BE49-F238E27FC236}">
                <a16:creationId xmlns:a16="http://schemas.microsoft.com/office/drawing/2014/main" id="{60A23F8B-7A13-49E9-AF20-1285C18F1C38}"/>
              </a:ext>
            </a:extLst>
          </p:cNvPr>
          <p:cNvSpPr/>
          <p:nvPr/>
        </p:nvSpPr>
        <p:spPr>
          <a:xfrm>
            <a:off x="6750051" y="1624119"/>
            <a:ext cx="6324600" cy="1365038"/>
          </a:xfrm>
          <a:custGeom>
            <a:avLst/>
            <a:gdLst/>
            <a:ahLst/>
            <a:cxnLst/>
            <a:rect l="l" t="t" r="r" b="b"/>
            <a:pathLst>
              <a:path w="3888104" h="4880610">
                <a:moveTo>
                  <a:pt x="3717455" y="0"/>
                </a:moveTo>
                <a:lnTo>
                  <a:pt x="170103" y="0"/>
                </a:lnTo>
                <a:lnTo>
                  <a:pt x="124880" y="6075"/>
                </a:lnTo>
                <a:lnTo>
                  <a:pt x="84245" y="23221"/>
                </a:lnTo>
                <a:lnTo>
                  <a:pt x="49818" y="49815"/>
                </a:lnTo>
                <a:lnTo>
                  <a:pt x="23222" y="84237"/>
                </a:lnTo>
                <a:lnTo>
                  <a:pt x="6075" y="124865"/>
                </a:lnTo>
                <a:lnTo>
                  <a:pt x="0" y="170078"/>
                </a:lnTo>
                <a:lnTo>
                  <a:pt x="0" y="4710417"/>
                </a:lnTo>
                <a:lnTo>
                  <a:pt x="6075" y="4755635"/>
                </a:lnTo>
                <a:lnTo>
                  <a:pt x="23222" y="4796266"/>
                </a:lnTo>
                <a:lnTo>
                  <a:pt x="49818" y="4830691"/>
                </a:lnTo>
                <a:lnTo>
                  <a:pt x="84245" y="4857286"/>
                </a:lnTo>
                <a:lnTo>
                  <a:pt x="124880" y="4874432"/>
                </a:lnTo>
                <a:lnTo>
                  <a:pt x="170103" y="4880508"/>
                </a:lnTo>
                <a:lnTo>
                  <a:pt x="3717455" y="4880508"/>
                </a:lnTo>
                <a:lnTo>
                  <a:pt x="3762668" y="4874432"/>
                </a:lnTo>
                <a:lnTo>
                  <a:pt x="3803299" y="4857286"/>
                </a:lnTo>
                <a:lnTo>
                  <a:pt x="3837724" y="4830691"/>
                </a:lnTo>
                <a:lnTo>
                  <a:pt x="3864321" y="4796266"/>
                </a:lnTo>
                <a:lnTo>
                  <a:pt x="3881469" y="4755635"/>
                </a:lnTo>
                <a:lnTo>
                  <a:pt x="3887546" y="4710417"/>
                </a:lnTo>
                <a:lnTo>
                  <a:pt x="3887546" y="170078"/>
                </a:lnTo>
                <a:lnTo>
                  <a:pt x="3881469" y="124865"/>
                </a:lnTo>
                <a:lnTo>
                  <a:pt x="3864321" y="84237"/>
                </a:lnTo>
                <a:lnTo>
                  <a:pt x="3837724" y="49815"/>
                </a:lnTo>
                <a:lnTo>
                  <a:pt x="3803299" y="23221"/>
                </a:lnTo>
                <a:lnTo>
                  <a:pt x="3762668" y="6075"/>
                </a:lnTo>
                <a:lnTo>
                  <a:pt x="3717455" y="0"/>
                </a:lnTo>
                <a:close/>
              </a:path>
            </a:pathLst>
          </a:custGeom>
          <a:solidFill>
            <a:srgbClr val="04B9D5">
              <a:alpha val="17999"/>
            </a:srgbClr>
          </a:solidFill>
        </p:spPr>
        <p:txBody>
          <a:bodyPr wrap="square" lIns="0" tIns="0" rIns="0" bIns="0" rtlCol="0"/>
          <a:lstStyle/>
          <a:p>
            <a:endParaRPr dirty="0"/>
          </a:p>
        </p:txBody>
      </p:sp>
      <p:sp>
        <p:nvSpPr>
          <p:cNvPr id="39" name="object 4">
            <a:extLst>
              <a:ext uri="{FF2B5EF4-FFF2-40B4-BE49-F238E27FC236}">
                <a16:creationId xmlns:a16="http://schemas.microsoft.com/office/drawing/2014/main" id="{13EFFC2B-42EC-429B-BC31-6DAE427F0FB8}"/>
              </a:ext>
            </a:extLst>
          </p:cNvPr>
          <p:cNvSpPr/>
          <p:nvPr/>
        </p:nvSpPr>
        <p:spPr>
          <a:xfrm>
            <a:off x="6763328" y="6050497"/>
            <a:ext cx="6324600" cy="1365038"/>
          </a:xfrm>
          <a:custGeom>
            <a:avLst/>
            <a:gdLst/>
            <a:ahLst/>
            <a:cxnLst/>
            <a:rect l="l" t="t" r="r" b="b"/>
            <a:pathLst>
              <a:path w="3888104" h="4880610">
                <a:moveTo>
                  <a:pt x="3717455" y="0"/>
                </a:moveTo>
                <a:lnTo>
                  <a:pt x="170103" y="0"/>
                </a:lnTo>
                <a:lnTo>
                  <a:pt x="124880" y="6075"/>
                </a:lnTo>
                <a:lnTo>
                  <a:pt x="84245" y="23221"/>
                </a:lnTo>
                <a:lnTo>
                  <a:pt x="49818" y="49815"/>
                </a:lnTo>
                <a:lnTo>
                  <a:pt x="23222" y="84237"/>
                </a:lnTo>
                <a:lnTo>
                  <a:pt x="6075" y="124865"/>
                </a:lnTo>
                <a:lnTo>
                  <a:pt x="0" y="170078"/>
                </a:lnTo>
                <a:lnTo>
                  <a:pt x="0" y="4710417"/>
                </a:lnTo>
                <a:lnTo>
                  <a:pt x="6075" y="4755635"/>
                </a:lnTo>
                <a:lnTo>
                  <a:pt x="23222" y="4796266"/>
                </a:lnTo>
                <a:lnTo>
                  <a:pt x="49818" y="4830691"/>
                </a:lnTo>
                <a:lnTo>
                  <a:pt x="84245" y="4857286"/>
                </a:lnTo>
                <a:lnTo>
                  <a:pt x="124880" y="4874432"/>
                </a:lnTo>
                <a:lnTo>
                  <a:pt x="170103" y="4880508"/>
                </a:lnTo>
                <a:lnTo>
                  <a:pt x="3717455" y="4880508"/>
                </a:lnTo>
                <a:lnTo>
                  <a:pt x="3762668" y="4874432"/>
                </a:lnTo>
                <a:lnTo>
                  <a:pt x="3803299" y="4857286"/>
                </a:lnTo>
                <a:lnTo>
                  <a:pt x="3837724" y="4830691"/>
                </a:lnTo>
                <a:lnTo>
                  <a:pt x="3864321" y="4796266"/>
                </a:lnTo>
                <a:lnTo>
                  <a:pt x="3881469" y="4755635"/>
                </a:lnTo>
                <a:lnTo>
                  <a:pt x="3887546" y="4710417"/>
                </a:lnTo>
                <a:lnTo>
                  <a:pt x="3887546" y="170078"/>
                </a:lnTo>
                <a:lnTo>
                  <a:pt x="3881469" y="124865"/>
                </a:lnTo>
                <a:lnTo>
                  <a:pt x="3864321" y="84237"/>
                </a:lnTo>
                <a:lnTo>
                  <a:pt x="3837724" y="49815"/>
                </a:lnTo>
                <a:lnTo>
                  <a:pt x="3803299" y="23221"/>
                </a:lnTo>
                <a:lnTo>
                  <a:pt x="3762668" y="6075"/>
                </a:lnTo>
                <a:lnTo>
                  <a:pt x="3717455" y="0"/>
                </a:lnTo>
                <a:close/>
              </a:path>
            </a:pathLst>
          </a:custGeom>
          <a:solidFill>
            <a:srgbClr val="04B9D5">
              <a:alpha val="17999"/>
            </a:srgbClr>
          </a:solidFill>
        </p:spPr>
        <p:txBody>
          <a:bodyPr wrap="square" lIns="0" tIns="0" rIns="0" bIns="0" rtlCol="0"/>
          <a:lstStyle/>
          <a:p>
            <a:endParaRPr dirty="0"/>
          </a:p>
        </p:txBody>
      </p:sp>
      <p:sp>
        <p:nvSpPr>
          <p:cNvPr id="38" name="object 4">
            <a:extLst>
              <a:ext uri="{FF2B5EF4-FFF2-40B4-BE49-F238E27FC236}">
                <a16:creationId xmlns:a16="http://schemas.microsoft.com/office/drawing/2014/main" id="{73821A15-F8B7-4CCC-B51F-D2BDB725987D}"/>
              </a:ext>
            </a:extLst>
          </p:cNvPr>
          <p:cNvSpPr/>
          <p:nvPr/>
        </p:nvSpPr>
        <p:spPr>
          <a:xfrm>
            <a:off x="6750051" y="4613644"/>
            <a:ext cx="6324600" cy="1365038"/>
          </a:xfrm>
          <a:custGeom>
            <a:avLst/>
            <a:gdLst/>
            <a:ahLst/>
            <a:cxnLst/>
            <a:rect l="l" t="t" r="r" b="b"/>
            <a:pathLst>
              <a:path w="3888104" h="4880610">
                <a:moveTo>
                  <a:pt x="3717455" y="0"/>
                </a:moveTo>
                <a:lnTo>
                  <a:pt x="170103" y="0"/>
                </a:lnTo>
                <a:lnTo>
                  <a:pt x="124880" y="6075"/>
                </a:lnTo>
                <a:lnTo>
                  <a:pt x="84245" y="23221"/>
                </a:lnTo>
                <a:lnTo>
                  <a:pt x="49818" y="49815"/>
                </a:lnTo>
                <a:lnTo>
                  <a:pt x="23222" y="84237"/>
                </a:lnTo>
                <a:lnTo>
                  <a:pt x="6075" y="124865"/>
                </a:lnTo>
                <a:lnTo>
                  <a:pt x="0" y="170078"/>
                </a:lnTo>
                <a:lnTo>
                  <a:pt x="0" y="4710417"/>
                </a:lnTo>
                <a:lnTo>
                  <a:pt x="6075" y="4755635"/>
                </a:lnTo>
                <a:lnTo>
                  <a:pt x="23222" y="4796266"/>
                </a:lnTo>
                <a:lnTo>
                  <a:pt x="49818" y="4830691"/>
                </a:lnTo>
                <a:lnTo>
                  <a:pt x="84245" y="4857286"/>
                </a:lnTo>
                <a:lnTo>
                  <a:pt x="124880" y="4874432"/>
                </a:lnTo>
                <a:lnTo>
                  <a:pt x="170103" y="4880508"/>
                </a:lnTo>
                <a:lnTo>
                  <a:pt x="3717455" y="4880508"/>
                </a:lnTo>
                <a:lnTo>
                  <a:pt x="3762668" y="4874432"/>
                </a:lnTo>
                <a:lnTo>
                  <a:pt x="3803299" y="4857286"/>
                </a:lnTo>
                <a:lnTo>
                  <a:pt x="3837724" y="4830691"/>
                </a:lnTo>
                <a:lnTo>
                  <a:pt x="3864321" y="4796266"/>
                </a:lnTo>
                <a:lnTo>
                  <a:pt x="3881469" y="4755635"/>
                </a:lnTo>
                <a:lnTo>
                  <a:pt x="3887546" y="4710417"/>
                </a:lnTo>
                <a:lnTo>
                  <a:pt x="3887546" y="170078"/>
                </a:lnTo>
                <a:lnTo>
                  <a:pt x="3881469" y="124865"/>
                </a:lnTo>
                <a:lnTo>
                  <a:pt x="3864321" y="84237"/>
                </a:lnTo>
                <a:lnTo>
                  <a:pt x="3837724" y="49815"/>
                </a:lnTo>
                <a:lnTo>
                  <a:pt x="3803299" y="23221"/>
                </a:lnTo>
                <a:lnTo>
                  <a:pt x="3762668" y="6075"/>
                </a:lnTo>
                <a:lnTo>
                  <a:pt x="3717455" y="0"/>
                </a:lnTo>
                <a:close/>
              </a:path>
            </a:pathLst>
          </a:custGeom>
          <a:solidFill>
            <a:srgbClr val="04B9D5">
              <a:alpha val="17999"/>
            </a:srgbClr>
          </a:solidFill>
        </p:spPr>
        <p:txBody>
          <a:bodyPr wrap="square" lIns="0" tIns="0" rIns="0" bIns="0" rtlCol="0"/>
          <a:lstStyle/>
          <a:p>
            <a:endParaRPr dirty="0"/>
          </a:p>
        </p:txBody>
      </p:sp>
      <p:sp>
        <p:nvSpPr>
          <p:cNvPr id="37" name="object 4">
            <a:extLst>
              <a:ext uri="{FF2B5EF4-FFF2-40B4-BE49-F238E27FC236}">
                <a16:creationId xmlns:a16="http://schemas.microsoft.com/office/drawing/2014/main" id="{82D68877-ED51-428D-B5D6-E90983B3B725}"/>
              </a:ext>
            </a:extLst>
          </p:cNvPr>
          <p:cNvSpPr/>
          <p:nvPr/>
        </p:nvSpPr>
        <p:spPr>
          <a:xfrm>
            <a:off x="6750051" y="3116693"/>
            <a:ext cx="6324600" cy="1365038"/>
          </a:xfrm>
          <a:custGeom>
            <a:avLst/>
            <a:gdLst/>
            <a:ahLst/>
            <a:cxnLst/>
            <a:rect l="l" t="t" r="r" b="b"/>
            <a:pathLst>
              <a:path w="3888104" h="4880610">
                <a:moveTo>
                  <a:pt x="3717455" y="0"/>
                </a:moveTo>
                <a:lnTo>
                  <a:pt x="170103" y="0"/>
                </a:lnTo>
                <a:lnTo>
                  <a:pt x="124880" y="6075"/>
                </a:lnTo>
                <a:lnTo>
                  <a:pt x="84245" y="23221"/>
                </a:lnTo>
                <a:lnTo>
                  <a:pt x="49818" y="49815"/>
                </a:lnTo>
                <a:lnTo>
                  <a:pt x="23222" y="84237"/>
                </a:lnTo>
                <a:lnTo>
                  <a:pt x="6075" y="124865"/>
                </a:lnTo>
                <a:lnTo>
                  <a:pt x="0" y="170078"/>
                </a:lnTo>
                <a:lnTo>
                  <a:pt x="0" y="4710417"/>
                </a:lnTo>
                <a:lnTo>
                  <a:pt x="6075" y="4755635"/>
                </a:lnTo>
                <a:lnTo>
                  <a:pt x="23222" y="4796266"/>
                </a:lnTo>
                <a:lnTo>
                  <a:pt x="49818" y="4830691"/>
                </a:lnTo>
                <a:lnTo>
                  <a:pt x="84245" y="4857286"/>
                </a:lnTo>
                <a:lnTo>
                  <a:pt x="124880" y="4874432"/>
                </a:lnTo>
                <a:lnTo>
                  <a:pt x="170103" y="4880508"/>
                </a:lnTo>
                <a:lnTo>
                  <a:pt x="3717455" y="4880508"/>
                </a:lnTo>
                <a:lnTo>
                  <a:pt x="3762668" y="4874432"/>
                </a:lnTo>
                <a:lnTo>
                  <a:pt x="3803299" y="4857286"/>
                </a:lnTo>
                <a:lnTo>
                  <a:pt x="3837724" y="4830691"/>
                </a:lnTo>
                <a:lnTo>
                  <a:pt x="3864321" y="4796266"/>
                </a:lnTo>
                <a:lnTo>
                  <a:pt x="3881469" y="4755635"/>
                </a:lnTo>
                <a:lnTo>
                  <a:pt x="3887546" y="4710417"/>
                </a:lnTo>
                <a:lnTo>
                  <a:pt x="3887546" y="170078"/>
                </a:lnTo>
                <a:lnTo>
                  <a:pt x="3881469" y="124865"/>
                </a:lnTo>
                <a:lnTo>
                  <a:pt x="3864321" y="84237"/>
                </a:lnTo>
                <a:lnTo>
                  <a:pt x="3837724" y="49815"/>
                </a:lnTo>
                <a:lnTo>
                  <a:pt x="3803299" y="23221"/>
                </a:lnTo>
                <a:lnTo>
                  <a:pt x="3762668" y="6075"/>
                </a:lnTo>
                <a:lnTo>
                  <a:pt x="3717455" y="0"/>
                </a:lnTo>
                <a:close/>
              </a:path>
            </a:pathLst>
          </a:custGeom>
          <a:solidFill>
            <a:srgbClr val="04B9D5">
              <a:alpha val="17999"/>
            </a:srgbClr>
          </a:solidFill>
        </p:spPr>
        <p:txBody>
          <a:bodyPr wrap="square" lIns="0" tIns="0" rIns="0" bIns="0" rtlCol="0"/>
          <a:lstStyle/>
          <a:p>
            <a:endParaRPr dirty="0"/>
          </a:p>
        </p:txBody>
      </p:sp>
      <p:sp>
        <p:nvSpPr>
          <p:cNvPr id="6" name="object 6"/>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
        <p:nvSpPr>
          <p:cNvPr id="8" name="object 11">
            <a:extLst>
              <a:ext uri="{FF2B5EF4-FFF2-40B4-BE49-F238E27FC236}">
                <a16:creationId xmlns:a16="http://schemas.microsoft.com/office/drawing/2014/main" id="{48B2D419-74D1-48F2-9087-12D106A4DB04}"/>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11</a:t>
            </a:r>
            <a:endParaRPr lang="en-US" sz="1400" spc="20" dirty="0">
              <a:solidFill>
                <a:srgbClr val="999999"/>
              </a:solidFill>
              <a:latin typeface="Catamaran"/>
              <a:cs typeface="Catamaran"/>
            </a:endParaRPr>
          </a:p>
        </p:txBody>
      </p:sp>
      <p:sp>
        <p:nvSpPr>
          <p:cNvPr id="9" name="object 44">
            <a:extLst>
              <a:ext uri="{FF2B5EF4-FFF2-40B4-BE49-F238E27FC236}">
                <a16:creationId xmlns:a16="http://schemas.microsoft.com/office/drawing/2014/main" id="{B7205711-6AA8-4242-B3A9-9A658DE52EB0}"/>
              </a:ext>
            </a:extLst>
          </p:cNvPr>
          <p:cNvSpPr txBox="1"/>
          <p:nvPr/>
        </p:nvSpPr>
        <p:spPr>
          <a:xfrm>
            <a:off x="565373" y="230627"/>
            <a:ext cx="9796145" cy="793115"/>
          </a:xfrm>
          <a:prstGeom prst="rect">
            <a:avLst/>
          </a:prstGeom>
        </p:spPr>
        <p:txBody>
          <a:bodyPr vert="horz" wrap="square" lIns="0" tIns="12700" rIns="0" bIns="0" rtlCol="0">
            <a:spAutoFit/>
          </a:bodyPr>
          <a:lstStyle/>
          <a:p>
            <a:pPr marL="12700">
              <a:lnSpc>
                <a:spcPct val="100000"/>
              </a:lnSpc>
              <a:spcBef>
                <a:spcPts val="100"/>
              </a:spcBef>
            </a:pPr>
            <a:r>
              <a:rPr lang="en-NZ" sz="2400" dirty="0">
                <a:solidFill>
                  <a:srgbClr val="1AB5E4"/>
                </a:solidFill>
                <a:latin typeface="Museo"/>
                <a:cs typeface="Museo"/>
              </a:rPr>
              <a:t>      </a:t>
            </a:r>
            <a:r>
              <a:rPr lang="en-US" sz="2400" dirty="0">
                <a:solidFill>
                  <a:srgbClr val="1AB5E4"/>
                </a:solidFill>
                <a:latin typeface="Museo"/>
                <a:cs typeface="Museo"/>
              </a:rPr>
              <a:t>Enhancing platform features to drive revenue growth</a:t>
            </a:r>
            <a:endParaRPr sz="2400" dirty="0">
              <a:latin typeface="Museo"/>
              <a:cs typeface="Museo"/>
            </a:endParaRPr>
          </a:p>
          <a:p>
            <a:pPr marL="12700">
              <a:lnSpc>
                <a:spcPct val="100000"/>
              </a:lnSpc>
              <a:spcBef>
                <a:spcPts val="1480"/>
              </a:spcBef>
            </a:pPr>
            <a:endParaRPr sz="1400" dirty="0">
              <a:latin typeface="Catamaran-SemiBold"/>
              <a:cs typeface="Catamaran-SemiBold"/>
            </a:endParaRPr>
          </a:p>
        </p:txBody>
      </p:sp>
      <p:sp>
        <p:nvSpPr>
          <p:cNvPr id="11" name="object 72">
            <a:extLst>
              <a:ext uri="{FF2B5EF4-FFF2-40B4-BE49-F238E27FC236}">
                <a16:creationId xmlns:a16="http://schemas.microsoft.com/office/drawing/2014/main" id="{789686BE-69C6-4A26-8DB7-41097EFAA234}"/>
              </a:ext>
            </a:extLst>
          </p:cNvPr>
          <p:cNvSpPr/>
          <p:nvPr/>
        </p:nvSpPr>
        <p:spPr>
          <a:xfrm>
            <a:off x="611239" y="258755"/>
            <a:ext cx="325755" cy="325755"/>
          </a:xfrm>
          <a:custGeom>
            <a:avLst/>
            <a:gdLst/>
            <a:ahLst/>
            <a:cxnLst/>
            <a:rect l="l" t="t" r="r" b="b"/>
            <a:pathLst>
              <a:path w="325755" h="325755">
                <a:moveTo>
                  <a:pt x="162788" y="0"/>
                </a:moveTo>
                <a:lnTo>
                  <a:pt x="119513" y="5815"/>
                </a:lnTo>
                <a:lnTo>
                  <a:pt x="80627" y="22225"/>
                </a:lnTo>
                <a:lnTo>
                  <a:pt x="47680" y="47680"/>
                </a:lnTo>
                <a:lnTo>
                  <a:pt x="22225" y="80627"/>
                </a:lnTo>
                <a:lnTo>
                  <a:pt x="5815" y="119513"/>
                </a:lnTo>
                <a:lnTo>
                  <a:pt x="0" y="162788"/>
                </a:lnTo>
                <a:lnTo>
                  <a:pt x="5815" y="206063"/>
                </a:lnTo>
                <a:lnTo>
                  <a:pt x="22225" y="244950"/>
                </a:lnTo>
                <a:lnTo>
                  <a:pt x="47680" y="277896"/>
                </a:lnTo>
                <a:lnTo>
                  <a:pt x="80627" y="303351"/>
                </a:lnTo>
                <a:lnTo>
                  <a:pt x="119513" y="319762"/>
                </a:lnTo>
                <a:lnTo>
                  <a:pt x="162788" y="325577"/>
                </a:lnTo>
                <a:lnTo>
                  <a:pt x="206063" y="319762"/>
                </a:lnTo>
                <a:lnTo>
                  <a:pt x="244950" y="303351"/>
                </a:lnTo>
                <a:lnTo>
                  <a:pt x="277896" y="277896"/>
                </a:lnTo>
                <a:lnTo>
                  <a:pt x="303351" y="244950"/>
                </a:lnTo>
                <a:lnTo>
                  <a:pt x="319762" y="206063"/>
                </a:lnTo>
                <a:lnTo>
                  <a:pt x="325577" y="162788"/>
                </a:lnTo>
                <a:lnTo>
                  <a:pt x="319762" y="119513"/>
                </a:lnTo>
                <a:lnTo>
                  <a:pt x="303351" y="80627"/>
                </a:lnTo>
                <a:lnTo>
                  <a:pt x="277896" y="47680"/>
                </a:lnTo>
                <a:lnTo>
                  <a:pt x="244950" y="22225"/>
                </a:lnTo>
                <a:lnTo>
                  <a:pt x="206063" y="5815"/>
                </a:lnTo>
                <a:lnTo>
                  <a:pt x="162788" y="0"/>
                </a:ln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12" name="object 73">
            <a:extLst>
              <a:ext uri="{FF2B5EF4-FFF2-40B4-BE49-F238E27FC236}">
                <a16:creationId xmlns:a16="http://schemas.microsoft.com/office/drawing/2014/main" id="{C0369205-2211-454F-922E-83B90B56C201}"/>
              </a:ext>
            </a:extLst>
          </p:cNvPr>
          <p:cNvSpPr txBox="1"/>
          <p:nvPr/>
        </p:nvSpPr>
        <p:spPr>
          <a:xfrm>
            <a:off x="707162" y="268914"/>
            <a:ext cx="108585" cy="305435"/>
          </a:xfrm>
          <a:prstGeom prst="rect">
            <a:avLst/>
          </a:prstGeom>
          <a:noFill/>
        </p:spPr>
        <p:txBody>
          <a:bodyPr vert="horz" wrap="square" lIns="0" tIns="17145" rIns="0" bIns="0" rtlCol="0">
            <a:spAutoFit/>
          </a:bodyPr>
          <a:lstStyle/>
          <a:p>
            <a:pPr marL="12700">
              <a:lnSpc>
                <a:spcPct val="100000"/>
              </a:lnSpc>
              <a:spcBef>
                <a:spcPts val="135"/>
              </a:spcBef>
            </a:pPr>
            <a:r>
              <a:rPr lang="en-US" sz="1800" b="1" spc="30" dirty="0">
                <a:solidFill>
                  <a:srgbClr val="FFFFFF"/>
                </a:solidFill>
                <a:latin typeface="Catamaran-SemiBold"/>
                <a:cs typeface="Catamaran-SemiBold"/>
              </a:rPr>
              <a:t>3</a:t>
            </a:r>
            <a:endParaRPr sz="1800" dirty="0">
              <a:latin typeface="Catamaran-SemiBold"/>
              <a:cs typeface="Catamaran-SemiBold"/>
            </a:endParaRPr>
          </a:p>
        </p:txBody>
      </p:sp>
      <p:sp>
        <p:nvSpPr>
          <p:cNvPr id="2" name="TextBox 1">
            <a:extLst>
              <a:ext uri="{FF2B5EF4-FFF2-40B4-BE49-F238E27FC236}">
                <a16:creationId xmlns:a16="http://schemas.microsoft.com/office/drawing/2014/main" id="{A5387F1D-87D0-4B45-90F1-4DC00A560DC2}"/>
              </a:ext>
            </a:extLst>
          </p:cNvPr>
          <p:cNvSpPr txBox="1"/>
          <p:nvPr/>
        </p:nvSpPr>
        <p:spPr>
          <a:xfrm>
            <a:off x="936994" y="715772"/>
            <a:ext cx="10080256" cy="307777"/>
          </a:xfrm>
          <a:prstGeom prst="rect">
            <a:avLst/>
          </a:prstGeom>
          <a:noFill/>
        </p:spPr>
        <p:txBody>
          <a:bodyPr wrap="square" rtlCol="0">
            <a:spAutoFit/>
          </a:bodyPr>
          <a:lstStyle/>
          <a:p>
            <a:r>
              <a:rPr lang="en-US" sz="1400" b="1" dirty="0">
                <a:latin typeface="Catamaran-SemiBold"/>
              </a:rPr>
              <a:t>Our third path to growth will see us developing new features to drive an increase in trade volume. </a:t>
            </a:r>
            <a:endParaRPr lang="en-NZ" sz="1400" b="1" dirty="0">
              <a:latin typeface="Catamaran-SemiBold"/>
            </a:endParaRPr>
          </a:p>
        </p:txBody>
      </p:sp>
      <p:sp>
        <p:nvSpPr>
          <p:cNvPr id="13" name="object 47">
            <a:extLst>
              <a:ext uri="{FF2B5EF4-FFF2-40B4-BE49-F238E27FC236}">
                <a16:creationId xmlns:a16="http://schemas.microsoft.com/office/drawing/2014/main" id="{DC108841-99D8-4126-A3A2-BF742EA14607}"/>
              </a:ext>
            </a:extLst>
          </p:cNvPr>
          <p:cNvSpPr/>
          <p:nvPr/>
        </p:nvSpPr>
        <p:spPr>
          <a:xfrm>
            <a:off x="578073" y="1238992"/>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
        <p:nvSpPr>
          <p:cNvPr id="10" name="object 2">
            <a:extLst>
              <a:ext uri="{FF2B5EF4-FFF2-40B4-BE49-F238E27FC236}">
                <a16:creationId xmlns:a16="http://schemas.microsoft.com/office/drawing/2014/main" id="{8F51C458-8A6A-49A2-9F52-149EB05CBCF9}"/>
              </a:ext>
            </a:extLst>
          </p:cNvPr>
          <p:cNvSpPr/>
          <p:nvPr/>
        </p:nvSpPr>
        <p:spPr>
          <a:xfrm>
            <a:off x="160621" y="3711784"/>
            <a:ext cx="2004681" cy="1473821"/>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135671"/>
          </a:solidFill>
        </p:spPr>
        <p:txBody>
          <a:bodyPr wrap="square" lIns="0" tIns="0" rIns="0" bIns="0" rtlCol="0"/>
          <a:lstStyle/>
          <a:p>
            <a:endParaRPr dirty="0"/>
          </a:p>
        </p:txBody>
      </p:sp>
      <p:sp>
        <p:nvSpPr>
          <p:cNvPr id="14" name="object 3">
            <a:extLst>
              <a:ext uri="{FF2B5EF4-FFF2-40B4-BE49-F238E27FC236}">
                <a16:creationId xmlns:a16="http://schemas.microsoft.com/office/drawing/2014/main" id="{8665AD22-2B05-4CB2-8189-09F9628CE832}"/>
              </a:ext>
            </a:extLst>
          </p:cNvPr>
          <p:cNvSpPr/>
          <p:nvPr/>
        </p:nvSpPr>
        <p:spPr>
          <a:xfrm>
            <a:off x="2887368" y="6020372"/>
            <a:ext cx="2841728" cy="1351427"/>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04B9D5">
              <a:alpha val="11997"/>
            </a:srgbClr>
          </a:solidFill>
        </p:spPr>
        <p:txBody>
          <a:bodyPr wrap="square" lIns="0" tIns="0" rIns="0" bIns="0" rtlCol="0"/>
          <a:lstStyle/>
          <a:p>
            <a:endParaRPr dirty="0"/>
          </a:p>
        </p:txBody>
      </p:sp>
      <p:sp>
        <p:nvSpPr>
          <p:cNvPr id="15" name="object 3">
            <a:extLst>
              <a:ext uri="{FF2B5EF4-FFF2-40B4-BE49-F238E27FC236}">
                <a16:creationId xmlns:a16="http://schemas.microsoft.com/office/drawing/2014/main" id="{FE92B4B3-B634-41BE-B02E-8F10B4801B5A}"/>
              </a:ext>
            </a:extLst>
          </p:cNvPr>
          <p:cNvSpPr/>
          <p:nvPr/>
        </p:nvSpPr>
        <p:spPr>
          <a:xfrm>
            <a:off x="2887369" y="3130304"/>
            <a:ext cx="2821311" cy="1351427"/>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04B9D5">
              <a:alpha val="11997"/>
            </a:srgbClr>
          </a:solidFill>
        </p:spPr>
        <p:txBody>
          <a:bodyPr wrap="square" lIns="0" tIns="0" rIns="0" bIns="0" rtlCol="0"/>
          <a:lstStyle/>
          <a:p>
            <a:endParaRPr dirty="0"/>
          </a:p>
        </p:txBody>
      </p:sp>
      <p:sp>
        <p:nvSpPr>
          <p:cNvPr id="16" name="object 3">
            <a:extLst>
              <a:ext uri="{FF2B5EF4-FFF2-40B4-BE49-F238E27FC236}">
                <a16:creationId xmlns:a16="http://schemas.microsoft.com/office/drawing/2014/main" id="{D6C2B6C0-B958-4839-89DC-81A66A21BCC9}"/>
              </a:ext>
            </a:extLst>
          </p:cNvPr>
          <p:cNvSpPr/>
          <p:nvPr/>
        </p:nvSpPr>
        <p:spPr>
          <a:xfrm>
            <a:off x="2907785" y="4636490"/>
            <a:ext cx="2821311" cy="1308592"/>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04B9D5">
              <a:alpha val="11997"/>
            </a:srgbClr>
          </a:solidFill>
        </p:spPr>
        <p:txBody>
          <a:bodyPr wrap="square" lIns="0" tIns="0" rIns="0" bIns="0" rtlCol="0"/>
          <a:lstStyle/>
          <a:p>
            <a:endParaRPr dirty="0"/>
          </a:p>
        </p:txBody>
      </p:sp>
      <p:sp>
        <p:nvSpPr>
          <p:cNvPr id="17" name="object 3">
            <a:extLst>
              <a:ext uri="{FF2B5EF4-FFF2-40B4-BE49-F238E27FC236}">
                <a16:creationId xmlns:a16="http://schemas.microsoft.com/office/drawing/2014/main" id="{AC054241-702B-4625-B8A7-318D62529EE2}"/>
              </a:ext>
            </a:extLst>
          </p:cNvPr>
          <p:cNvSpPr/>
          <p:nvPr/>
        </p:nvSpPr>
        <p:spPr>
          <a:xfrm>
            <a:off x="2887369" y="1624119"/>
            <a:ext cx="2821311" cy="1351427"/>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04B9D5">
              <a:alpha val="11997"/>
            </a:srgbClr>
          </a:solidFill>
        </p:spPr>
        <p:txBody>
          <a:bodyPr wrap="square" lIns="0" tIns="0" rIns="0" bIns="0" rtlCol="0"/>
          <a:lstStyle/>
          <a:p>
            <a:endParaRPr dirty="0"/>
          </a:p>
        </p:txBody>
      </p:sp>
      <p:sp>
        <p:nvSpPr>
          <p:cNvPr id="18" name="TextBox 17">
            <a:extLst>
              <a:ext uri="{FF2B5EF4-FFF2-40B4-BE49-F238E27FC236}">
                <a16:creationId xmlns:a16="http://schemas.microsoft.com/office/drawing/2014/main" id="{A7EEBECF-4FAF-4B00-9A2E-F6DDC79B5BA1}"/>
              </a:ext>
            </a:extLst>
          </p:cNvPr>
          <p:cNvSpPr txBox="1"/>
          <p:nvPr/>
        </p:nvSpPr>
        <p:spPr>
          <a:xfrm>
            <a:off x="3016251" y="2130555"/>
            <a:ext cx="2590800" cy="338554"/>
          </a:xfrm>
          <a:prstGeom prst="rect">
            <a:avLst/>
          </a:prstGeom>
          <a:noFill/>
        </p:spPr>
        <p:txBody>
          <a:bodyPr wrap="square">
            <a:spAutoFit/>
          </a:bodyPr>
          <a:lstStyle/>
          <a:p>
            <a:pPr algn="ctr"/>
            <a:r>
              <a:rPr lang="en-NZ" sz="1600" dirty="0">
                <a:solidFill>
                  <a:schemeClr val="tx1"/>
                </a:solidFill>
                <a:latin typeface="Catamaran"/>
              </a:rPr>
              <a:t>Increasing flexibility of trade</a:t>
            </a:r>
          </a:p>
        </p:txBody>
      </p:sp>
      <p:sp>
        <p:nvSpPr>
          <p:cNvPr id="19" name="TextBox 18">
            <a:extLst>
              <a:ext uri="{FF2B5EF4-FFF2-40B4-BE49-F238E27FC236}">
                <a16:creationId xmlns:a16="http://schemas.microsoft.com/office/drawing/2014/main" id="{27A67F48-EAEE-48C6-9127-C337E3B4CC52}"/>
              </a:ext>
            </a:extLst>
          </p:cNvPr>
          <p:cNvSpPr txBox="1"/>
          <p:nvPr/>
        </p:nvSpPr>
        <p:spPr>
          <a:xfrm>
            <a:off x="3016250" y="3516566"/>
            <a:ext cx="2590801" cy="584775"/>
          </a:xfrm>
          <a:prstGeom prst="rect">
            <a:avLst/>
          </a:prstGeom>
          <a:noFill/>
        </p:spPr>
        <p:txBody>
          <a:bodyPr wrap="square">
            <a:spAutoFit/>
          </a:bodyPr>
          <a:lstStyle/>
          <a:p>
            <a:pPr algn="ctr"/>
            <a:r>
              <a:rPr lang="en-NZ" sz="1600" dirty="0">
                <a:solidFill>
                  <a:schemeClr val="tx1"/>
                </a:solidFill>
                <a:latin typeface="Catamaran"/>
              </a:rPr>
              <a:t>Furthe</a:t>
            </a:r>
            <a:r>
              <a:rPr lang="en-NZ" sz="1600" dirty="0">
                <a:latin typeface="Catamaran"/>
              </a:rPr>
              <a:t>r improving </a:t>
            </a:r>
            <a:r>
              <a:rPr lang="en-NZ" sz="1600" dirty="0">
                <a:solidFill>
                  <a:schemeClr val="tx1"/>
                </a:solidFill>
                <a:latin typeface="Catamaran"/>
              </a:rPr>
              <a:t>trade efficiency</a:t>
            </a:r>
          </a:p>
        </p:txBody>
      </p:sp>
      <p:sp>
        <p:nvSpPr>
          <p:cNvPr id="20" name="TextBox 19">
            <a:extLst>
              <a:ext uri="{FF2B5EF4-FFF2-40B4-BE49-F238E27FC236}">
                <a16:creationId xmlns:a16="http://schemas.microsoft.com/office/drawing/2014/main" id="{47C3C0D4-E81D-4DD0-99BB-FCEB9FE9D198}"/>
              </a:ext>
            </a:extLst>
          </p:cNvPr>
          <p:cNvSpPr txBox="1"/>
          <p:nvPr/>
        </p:nvSpPr>
        <p:spPr>
          <a:xfrm>
            <a:off x="3060599" y="4959851"/>
            <a:ext cx="2588991" cy="584775"/>
          </a:xfrm>
          <a:prstGeom prst="rect">
            <a:avLst/>
          </a:prstGeom>
          <a:noFill/>
        </p:spPr>
        <p:txBody>
          <a:bodyPr wrap="square">
            <a:spAutoFit/>
          </a:bodyPr>
          <a:lstStyle/>
          <a:p>
            <a:pPr algn="ctr"/>
            <a:r>
              <a:rPr lang="en-NZ" sz="1600" dirty="0">
                <a:solidFill>
                  <a:schemeClr val="tx1"/>
                </a:solidFill>
                <a:latin typeface="Catamaran"/>
              </a:rPr>
              <a:t>Supporting our customers’ business initiatives</a:t>
            </a:r>
          </a:p>
        </p:txBody>
      </p:sp>
      <p:sp>
        <p:nvSpPr>
          <p:cNvPr id="21" name="TextBox 20">
            <a:extLst>
              <a:ext uri="{FF2B5EF4-FFF2-40B4-BE49-F238E27FC236}">
                <a16:creationId xmlns:a16="http://schemas.microsoft.com/office/drawing/2014/main" id="{AF0E3927-61DE-4CF9-8360-3F596947A9E7}"/>
              </a:ext>
            </a:extLst>
          </p:cNvPr>
          <p:cNvSpPr txBox="1"/>
          <p:nvPr/>
        </p:nvSpPr>
        <p:spPr>
          <a:xfrm>
            <a:off x="2930009" y="6434626"/>
            <a:ext cx="2803312" cy="338554"/>
          </a:xfrm>
          <a:prstGeom prst="rect">
            <a:avLst/>
          </a:prstGeom>
          <a:noFill/>
        </p:spPr>
        <p:txBody>
          <a:bodyPr wrap="square">
            <a:spAutoFit/>
          </a:bodyPr>
          <a:lstStyle/>
          <a:p>
            <a:pPr algn="ctr"/>
            <a:r>
              <a:rPr lang="en-NZ" sz="1600" dirty="0">
                <a:solidFill>
                  <a:schemeClr val="tx1"/>
                </a:solidFill>
                <a:latin typeface="Catamaran"/>
              </a:rPr>
              <a:t>Boosting user engagement</a:t>
            </a:r>
          </a:p>
        </p:txBody>
      </p:sp>
      <p:sp>
        <p:nvSpPr>
          <p:cNvPr id="24" name="TextBox 23">
            <a:extLst>
              <a:ext uri="{FF2B5EF4-FFF2-40B4-BE49-F238E27FC236}">
                <a16:creationId xmlns:a16="http://schemas.microsoft.com/office/drawing/2014/main" id="{6D42A009-5165-4ACE-B666-952741B8253E}"/>
              </a:ext>
            </a:extLst>
          </p:cNvPr>
          <p:cNvSpPr txBox="1"/>
          <p:nvPr/>
        </p:nvSpPr>
        <p:spPr>
          <a:xfrm>
            <a:off x="95347" y="3826211"/>
            <a:ext cx="2070843" cy="1200329"/>
          </a:xfrm>
          <a:prstGeom prst="rect">
            <a:avLst/>
          </a:prstGeom>
          <a:noFill/>
        </p:spPr>
        <p:txBody>
          <a:bodyPr wrap="square" rtlCol="0">
            <a:spAutoFit/>
          </a:bodyPr>
          <a:lstStyle/>
          <a:p>
            <a:pPr algn="ctr"/>
            <a:r>
              <a:rPr lang="en-US" b="1" dirty="0">
                <a:solidFill>
                  <a:schemeClr val="bg1"/>
                </a:solidFill>
              </a:rPr>
              <a:t>We will increase trade volume on Nui platforms through: </a:t>
            </a:r>
            <a:endParaRPr lang="en-NZ" b="1" dirty="0">
              <a:solidFill>
                <a:schemeClr val="bg1"/>
              </a:solidFill>
            </a:endParaRPr>
          </a:p>
        </p:txBody>
      </p:sp>
      <p:sp>
        <p:nvSpPr>
          <p:cNvPr id="27" name="TextBox 26">
            <a:extLst>
              <a:ext uri="{FF2B5EF4-FFF2-40B4-BE49-F238E27FC236}">
                <a16:creationId xmlns:a16="http://schemas.microsoft.com/office/drawing/2014/main" id="{EE089DC7-04BD-4A71-B8A4-60B34957C0F1}"/>
              </a:ext>
            </a:extLst>
          </p:cNvPr>
          <p:cNvSpPr txBox="1"/>
          <p:nvPr/>
        </p:nvSpPr>
        <p:spPr>
          <a:xfrm>
            <a:off x="7588250" y="2105550"/>
            <a:ext cx="1439503" cy="430887"/>
          </a:xfrm>
          <a:prstGeom prst="rect">
            <a:avLst/>
          </a:prstGeom>
          <a:noFill/>
        </p:spPr>
        <p:txBody>
          <a:bodyPr wrap="square">
            <a:spAutoFit/>
          </a:bodyPr>
          <a:lstStyle/>
          <a:p>
            <a:pPr algn="ctr"/>
            <a:r>
              <a:rPr lang="en-NZ" sz="1100" b="0" dirty="0">
                <a:solidFill>
                  <a:schemeClr val="tx1"/>
                </a:solidFill>
                <a:latin typeface="Catamaran"/>
              </a:rPr>
              <a:t>Targeted offers and promotions</a:t>
            </a:r>
          </a:p>
        </p:txBody>
      </p:sp>
      <p:sp>
        <p:nvSpPr>
          <p:cNvPr id="28" name="TextBox 27">
            <a:extLst>
              <a:ext uri="{FF2B5EF4-FFF2-40B4-BE49-F238E27FC236}">
                <a16:creationId xmlns:a16="http://schemas.microsoft.com/office/drawing/2014/main" id="{28ED11B5-AB64-461B-B0EE-CC7666E1B856}"/>
              </a:ext>
            </a:extLst>
          </p:cNvPr>
          <p:cNvSpPr txBox="1"/>
          <p:nvPr/>
        </p:nvSpPr>
        <p:spPr>
          <a:xfrm>
            <a:off x="11012447" y="2122854"/>
            <a:ext cx="990600" cy="600164"/>
          </a:xfrm>
          <a:prstGeom prst="rect">
            <a:avLst/>
          </a:prstGeom>
          <a:noFill/>
        </p:spPr>
        <p:txBody>
          <a:bodyPr wrap="square">
            <a:spAutoFit/>
          </a:bodyPr>
          <a:lstStyle/>
          <a:p>
            <a:pPr algn="ctr"/>
            <a:r>
              <a:rPr lang="en-NZ" sz="1100" b="0" dirty="0">
                <a:solidFill>
                  <a:schemeClr val="tx1"/>
                </a:solidFill>
                <a:latin typeface="Catamaran"/>
              </a:rPr>
              <a:t>Focus on flexibility in order formats</a:t>
            </a:r>
          </a:p>
        </p:txBody>
      </p:sp>
      <p:sp>
        <p:nvSpPr>
          <p:cNvPr id="29" name="TextBox 28">
            <a:extLst>
              <a:ext uri="{FF2B5EF4-FFF2-40B4-BE49-F238E27FC236}">
                <a16:creationId xmlns:a16="http://schemas.microsoft.com/office/drawing/2014/main" id="{6468E96E-7BD8-4C03-95E3-6D8BCE729AFB}"/>
              </a:ext>
            </a:extLst>
          </p:cNvPr>
          <p:cNvSpPr txBox="1"/>
          <p:nvPr/>
        </p:nvSpPr>
        <p:spPr>
          <a:xfrm>
            <a:off x="9188450" y="2099743"/>
            <a:ext cx="1663300" cy="769441"/>
          </a:xfrm>
          <a:prstGeom prst="rect">
            <a:avLst/>
          </a:prstGeom>
          <a:noFill/>
        </p:spPr>
        <p:txBody>
          <a:bodyPr wrap="square">
            <a:spAutoFit/>
          </a:bodyPr>
          <a:lstStyle/>
          <a:p>
            <a:pPr algn="ctr"/>
            <a:r>
              <a:rPr lang="en-NZ" sz="1100" b="0" dirty="0">
                <a:solidFill>
                  <a:schemeClr val="tx1"/>
                </a:solidFill>
                <a:latin typeface="Catamaran"/>
              </a:rPr>
              <a:t>Expand trade functionality to enable trading outside of spot market</a:t>
            </a:r>
          </a:p>
        </p:txBody>
      </p:sp>
      <p:pic>
        <p:nvPicPr>
          <p:cNvPr id="31" name="Graphic 30" descr="Bullseye outline">
            <a:extLst>
              <a:ext uri="{FF2B5EF4-FFF2-40B4-BE49-F238E27FC236}">
                <a16:creationId xmlns:a16="http://schemas.microsoft.com/office/drawing/2014/main" id="{74774B19-026B-4916-82B5-4E6B07096A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5710" y="1720423"/>
            <a:ext cx="457200" cy="457200"/>
          </a:xfrm>
          <a:prstGeom prst="rect">
            <a:avLst/>
          </a:prstGeom>
        </p:spPr>
      </p:pic>
      <p:sp>
        <p:nvSpPr>
          <p:cNvPr id="34" name="Left Brace 33">
            <a:extLst>
              <a:ext uri="{FF2B5EF4-FFF2-40B4-BE49-F238E27FC236}">
                <a16:creationId xmlns:a16="http://schemas.microsoft.com/office/drawing/2014/main" id="{F67E60BB-163B-47CC-A01C-8F0D54751D6A}"/>
              </a:ext>
            </a:extLst>
          </p:cNvPr>
          <p:cNvSpPr/>
          <p:nvPr/>
        </p:nvSpPr>
        <p:spPr>
          <a:xfrm>
            <a:off x="2317632" y="1624119"/>
            <a:ext cx="633723" cy="5747678"/>
          </a:xfrm>
          <a:prstGeom prst="leftBrace">
            <a:avLst>
              <a:gd name="adj1" fmla="val 8333"/>
              <a:gd name="adj2" fmla="val 49313"/>
            </a:avLst>
          </a:prstGeom>
          <a:ln w="19050">
            <a:solidFill>
              <a:srgbClr val="A5D5E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a:extLst>
              <a:ext uri="{FF2B5EF4-FFF2-40B4-BE49-F238E27FC236}">
                <a16:creationId xmlns:a16="http://schemas.microsoft.com/office/drawing/2014/main" id="{341ABA92-991B-47B7-BCF7-EF0C6C671231}"/>
              </a:ext>
            </a:extLst>
          </p:cNvPr>
          <p:cNvSpPr txBox="1"/>
          <p:nvPr/>
        </p:nvSpPr>
        <p:spPr>
          <a:xfrm>
            <a:off x="6814807" y="3714497"/>
            <a:ext cx="1439503" cy="600164"/>
          </a:xfrm>
          <a:prstGeom prst="rect">
            <a:avLst/>
          </a:prstGeom>
          <a:noFill/>
        </p:spPr>
        <p:txBody>
          <a:bodyPr wrap="square">
            <a:spAutoFit/>
          </a:bodyPr>
          <a:lstStyle/>
          <a:p>
            <a:pPr algn="ctr"/>
            <a:r>
              <a:rPr lang="en-NZ" sz="1100" b="0" dirty="0">
                <a:solidFill>
                  <a:schemeClr val="tx1"/>
                </a:solidFill>
                <a:latin typeface="Catamaran"/>
              </a:rPr>
              <a:t>Options for payments, factoring, or credit insurance</a:t>
            </a:r>
          </a:p>
        </p:txBody>
      </p:sp>
      <p:sp>
        <p:nvSpPr>
          <p:cNvPr id="46" name="TextBox 45">
            <a:extLst>
              <a:ext uri="{FF2B5EF4-FFF2-40B4-BE49-F238E27FC236}">
                <a16:creationId xmlns:a16="http://schemas.microsoft.com/office/drawing/2014/main" id="{2FDB013A-E6F9-4F3B-AB64-7BB20073F56C}"/>
              </a:ext>
            </a:extLst>
          </p:cNvPr>
          <p:cNvSpPr txBox="1"/>
          <p:nvPr/>
        </p:nvSpPr>
        <p:spPr>
          <a:xfrm>
            <a:off x="8059769" y="3721505"/>
            <a:ext cx="1439503" cy="261610"/>
          </a:xfrm>
          <a:prstGeom prst="rect">
            <a:avLst/>
          </a:prstGeom>
          <a:noFill/>
        </p:spPr>
        <p:txBody>
          <a:bodyPr wrap="square">
            <a:spAutoFit/>
          </a:bodyPr>
          <a:lstStyle/>
          <a:p>
            <a:pPr algn="ctr"/>
            <a:r>
              <a:rPr lang="en-US" sz="1100" b="0" dirty="0">
                <a:solidFill>
                  <a:schemeClr val="tx1"/>
                </a:solidFill>
                <a:latin typeface="Catamaran"/>
              </a:rPr>
              <a:t>Freight/logistics </a:t>
            </a:r>
            <a:endParaRPr lang="en-NZ" sz="1100" b="0" dirty="0">
              <a:solidFill>
                <a:schemeClr val="tx1"/>
              </a:solidFill>
              <a:latin typeface="Catamaran"/>
            </a:endParaRPr>
          </a:p>
        </p:txBody>
      </p:sp>
      <p:sp>
        <p:nvSpPr>
          <p:cNvPr id="47" name="TextBox 46">
            <a:extLst>
              <a:ext uri="{FF2B5EF4-FFF2-40B4-BE49-F238E27FC236}">
                <a16:creationId xmlns:a16="http://schemas.microsoft.com/office/drawing/2014/main" id="{57079818-B0E9-434D-A433-481C291141B2}"/>
              </a:ext>
            </a:extLst>
          </p:cNvPr>
          <p:cNvSpPr txBox="1"/>
          <p:nvPr/>
        </p:nvSpPr>
        <p:spPr>
          <a:xfrm>
            <a:off x="9335525" y="3711784"/>
            <a:ext cx="1439503" cy="430887"/>
          </a:xfrm>
          <a:prstGeom prst="rect">
            <a:avLst/>
          </a:prstGeom>
          <a:noFill/>
        </p:spPr>
        <p:txBody>
          <a:bodyPr wrap="square">
            <a:spAutoFit/>
          </a:bodyPr>
          <a:lstStyle/>
          <a:p>
            <a:pPr algn="ctr"/>
            <a:r>
              <a:rPr lang="en-US" sz="1100" b="0" dirty="0">
                <a:solidFill>
                  <a:schemeClr val="tx1"/>
                </a:solidFill>
                <a:latin typeface="Catamaran"/>
              </a:rPr>
              <a:t>Integrated flow of data in and out</a:t>
            </a:r>
            <a:endParaRPr lang="en-NZ" sz="1100" b="0" dirty="0">
              <a:solidFill>
                <a:schemeClr val="tx1"/>
              </a:solidFill>
              <a:latin typeface="Catamaran"/>
            </a:endParaRPr>
          </a:p>
        </p:txBody>
      </p:sp>
      <p:sp>
        <p:nvSpPr>
          <p:cNvPr id="48" name="TextBox 47">
            <a:extLst>
              <a:ext uri="{FF2B5EF4-FFF2-40B4-BE49-F238E27FC236}">
                <a16:creationId xmlns:a16="http://schemas.microsoft.com/office/drawing/2014/main" id="{6C589F2A-DFE8-467B-BD1F-D822F5094612}"/>
              </a:ext>
            </a:extLst>
          </p:cNvPr>
          <p:cNvSpPr txBox="1"/>
          <p:nvPr/>
        </p:nvSpPr>
        <p:spPr>
          <a:xfrm>
            <a:off x="10529675" y="3720946"/>
            <a:ext cx="1439503" cy="600164"/>
          </a:xfrm>
          <a:prstGeom prst="rect">
            <a:avLst/>
          </a:prstGeom>
          <a:noFill/>
        </p:spPr>
        <p:txBody>
          <a:bodyPr wrap="square">
            <a:spAutoFit/>
          </a:bodyPr>
          <a:lstStyle/>
          <a:p>
            <a:pPr algn="ctr"/>
            <a:r>
              <a:rPr lang="en-US" sz="1100" b="0" dirty="0">
                <a:solidFill>
                  <a:schemeClr val="tx1"/>
                </a:solidFill>
                <a:latin typeface="Catamaran"/>
              </a:rPr>
              <a:t>Customer insights to strengthen sales process</a:t>
            </a:r>
            <a:endParaRPr lang="en-NZ" sz="1100" b="0" dirty="0">
              <a:solidFill>
                <a:schemeClr val="tx1"/>
              </a:solidFill>
              <a:latin typeface="Catamaran"/>
            </a:endParaRPr>
          </a:p>
        </p:txBody>
      </p:sp>
      <p:sp>
        <p:nvSpPr>
          <p:cNvPr id="50" name="TextBox 49">
            <a:extLst>
              <a:ext uri="{FF2B5EF4-FFF2-40B4-BE49-F238E27FC236}">
                <a16:creationId xmlns:a16="http://schemas.microsoft.com/office/drawing/2014/main" id="{0DD2D843-32B7-4914-A30D-1D0CB31AF1FE}"/>
              </a:ext>
            </a:extLst>
          </p:cNvPr>
          <p:cNvSpPr txBox="1"/>
          <p:nvPr/>
        </p:nvSpPr>
        <p:spPr>
          <a:xfrm>
            <a:off x="11739699" y="3732542"/>
            <a:ext cx="1439503" cy="600164"/>
          </a:xfrm>
          <a:prstGeom prst="rect">
            <a:avLst/>
          </a:prstGeom>
          <a:noFill/>
        </p:spPr>
        <p:txBody>
          <a:bodyPr wrap="square">
            <a:spAutoFit/>
          </a:bodyPr>
          <a:lstStyle/>
          <a:p>
            <a:pPr algn="ctr"/>
            <a:r>
              <a:rPr lang="en-NZ" sz="1100" dirty="0">
                <a:latin typeface="Catamaran"/>
              </a:rPr>
              <a:t>Trade insights to highlight areas to improve or target</a:t>
            </a:r>
            <a:endParaRPr lang="en-NZ" sz="1100" b="0" dirty="0">
              <a:solidFill>
                <a:schemeClr val="tx1"/>
              </a:solidFill>
              <a:latin typeface="Catamaran"/>
            </a:endParaRPr>
          </a:p>
        </p:txBody>
      </p:sp>
      <p:sp>
        <p:nvSpPr>
          <p:cNvPr id="51" name="TextBox 50">
            <a:extLst>
              <a:ext uri="{FF2B5EF4-FFF2-40B4-BE49-F238E27FC236}">
                <a16:creationId xmlns:a16="http://schemas.microsoft.com/office/drawing/2014/main" id="{A132CE59-CEE2-450D-A889-F91EC9A650E4}"/>
              </a:ext>
            </a:extLst>
          </p:cNvPr>
          <p:cNvSpPr txBox="1"/>
          <p:nvPr/>
        </p:nvSpPr>
        <p:spPr>
          <a:xfrm>
            <a:off x="8779520" y="5242884"/>
            <a:ext cx="1439503" cy="430887"/>
          </a:xfrm>
          <a:prstGeom prst="rect">
            <a:avLst/>
          </a:prstGeom>
          <a:noFill/>
        </p:spPr>
        <p:txBody>
          <a:bodyPr wrap="square">
            <a:spAutoFit/>
          </a:bodyPr>
          <a:lstStyle/>
          <a:p>
            <a:pPr algn="ctr"/>
            <a:r>
              <a:rPr lang="en-US" sz="1100" dirty="0">
                <a:latin typeface="Catamaran"/>
              </a:rPr>
              <a:t>Enable</a:t>
            </a:r>
            <a:r>
              <a:rPr lang="en-NZ" sz="1100" dirty="0">
                <a:latin typeface="Catamaran"/>
              </a:rPr>
              <a:t> and reward sustainable practice</a:t>
            </a:r>
            <a:endParaRPr lang="en-NZ" sz="1100" b="0" dirty="0">
              <a:solidFill>
                <a:schemeClr val="tx1"/>
              </a:solidFill>
              <a:latin typeface="Catamaran"/>
            </a:endParaRPr>
          </a:p>
        </p:txBody>
      </p:sp>
      <p:sp>
        <p:nvSpPr>
          <p:cNvPr id="52" name="TextBox 51">
            <a:extLst>
              <a:ext uri="{FF2B5EF4-FFF2-40B4-BE49-F238E27FC236}">
                <a16:creationId xmlns:a16="http://schemas.microsoft.com/office/drawing/2014/main" id="{05E60337-8065-44E0-AC68-6F4041662B6D}"/>
              </a:ext>
            </a:extLst>
          </p:cNvPr>
          <p:cNvSpPr txBox="1"/>
          <p:nvPr/>
        </p:nvSpPr>
        <p:spPr>
          <a:xfrm>
            <a:off x="10207333" y="5255389"/>
            <a:ext cx="1439503" cy="261610"/>
          </a:xfrm>
          <a:prstGeom prst="rect">
            <a:avLst/>
          </a:prstGeom>
          <a:noFill/>
        </p:spPr>
        <p:txBody>
          <a:bodyPr wrap="square">
            <a:spAutoFit/>
          </a:bodyPr>
          <a:lstStyle/>
          <a:p>
            <a:pPr algn="ctr"/>
            <a:r>
              <a:rPr lang="en-US" sz="1100" b="0" dirty="0">
                <a:solidFill>
                  <a:schemeClr val="tx1"/>
                </a:solidFill>
                <a:latin typeface="Catamaran"/>
              </a:rPr>
              <a:t>Track and trace</a:t>
            </a:r>
            <a:endParaRPr lang="en-NZ" sz="1100" b="0" dirty="0">
              <a:solidFill>
                <a:schemeClr val="tx1"/>
              </a:solidFill>
              <a:latin typeface="Catamaran"/>
            </a:endParaRPr>
          </a:p>
        </p:txBody>
      </p:sp>
      <p:sp>
        <p:nvSpPr>
          <p:cNvPr id="53" name="TextBox 52">
            <a:extLst>
              <a:ext uri="{FF2B5EF4-FFF2-40B4-BE49-F238E27FC236}">
                <a16:creationId xmlns:a16="http://schemas.microsoft.com/office/drawing/2014/main" id="{1E4731A9-9BD0-4883-B275-FAA7CA49ED9B}"/>
              </a:ext>
            </a:extLst>
          </p:cNvPr>
          <p:cNvSpPr txBox="1"/>
          <p:nvPr/>
        </p:nvSpPr>
        <p:spPr>
          <a:xfrm>
            <a:off x="7307832" y="6660040"/>
            <a:ext cx="1439503" cy="430887"/>
          </a:xfrm>
          <a:prstGeom prst="rect">
            <a:avLst/>
          </a:prstGeom>
          <a:noFill/>
        </p:spPr>
        <p:txBody>
          <a:bodyPr wrap="square">
            <a:spAutoFit/>
          </a:bodyPr>
          <a:lstStyle/>
          <a:p>
            <a:pPr algn="ctr"/>
            <a:r>
              <a:rPr lang="en-NZ" sz="1100" b="0" dirty="0">
                <a:solidFill>
                  <a:schemeClr val="tx1"/>
                </a:solidFill>
                <a:latin typeface="Catamaran"/>
              </a:rPr>
              <a:t>Insights through analytics</a:t>
            </a:r>
          </a:p>
        </p:txBody>
      </p:sp>
      <p:sp>
        <p:nvSpPr>
          <p:cNvPr id="54" name="TextBox 53">
            <a:extLst>
              <a:ext uri="{FF2B5EF4-FFF2-40B4-BE49-F238E27FC236}">
                <a16:creationId xmlns:a16="http://schemas.microsoft.com/office/drawing/2014/main" id="{B8DBDBE2-909C-4069-97DE-B11568529951}"/>
              </a:ext>
            </a:extLst>
          </p:cNvPr>
          <p:cNvSpPr txBox="1"/>
          <p:nvPr/>
        </p:nvSpPr>
        <p:spPr>
          <a:xfrm>
            <a:off x="8551721" y="6660039"/>
            <a:ext cx="1439503" cy="430887"/>
          </a:xfrm>
          <a:prstGeom prst="rect">
            <a:avLst/>
          </a:prstGeom>
          <a:noFill/>
        </p:spPr>
        <p:txBody>
          <a:bodyPr wrap="square">
            <a:spAutoFit/>
          </a:bodyPr>
          <a:lstStyle/>
          <a:p>
            <a:pPr algn="ctr"/>
            <a:r>
              <a:rPr lang="en-NZ" sz="1100" b="0" dirty="0">
                <a:solidFill>
                  <a:schemeClr val="tx1"/>
                </a:solidFill>
                <a:latin typeface="Catamaran"/>
              </a:rPr>
              <a:t>Vital information right at your fingertips</a:t>
            </a:r>
          </a:p>
        </p:txBody>
      </p:sp>
      <p:sp>
        <p:nvSpPr>
          <p:cNvPr id="55" name="TextBox 54">
            <a:extLst>
              <a:ext uri="{FF2B5EF4-FFF2-40B4-BE49-F238E27FC236}">
                <a16:creationId xmlns:a16="http://schemas.microsoft.com/office/drawing/2014/main" id="{D720C159-F38D-495A-B5EC-3C649B2E3A34}"/>
              </a:ext>
            </a:extLst>
          </p:cNvPr>
          <p:cNvSpPr txBox="1"/>
          <p:nvPr/>
        </p:nvSpPr>
        <p:spPr>
          <a:xfrm>
            <a:off x="9912351" y="6676720"/>
            <a:ext cx="1439503" cy="600164"/>
          </a:xfrm>
          <a:prstGeom prst="rect">
            <a:avLst/>
          </a:prstGeom>
          <a:noFill/>
        </p:spPr>
        <p:txBody>
          <a:bodyPr wrap="square">
            <a:spAutoFit/>
          </a:bodyPr>
          <a:lstStyle/>
          <a:p>
            <a:pPr algn="ctr"/>
            <a:r>
              <a:rPr lang="en-US" sz="1100" b="0" dirty="0">
                <a:solidFill>
                  <a:schemeClr val="tx1"/>
                </a:solidFill>
                <a:latin typeface="Catamaran"/>
              </a:rPr>
              <a:t>Show the value of the platform – easily shareable</a:t>
            </a:r>
            <a:endParaRPr lang="en-NZ" sz="1100" b="0" dirty="0">
              <a:solidFill>
                <a:schemeClr val="tx1"/>
              </a:solidFill>
              <a:latin typeface="Catamaran"/>
            </a:endParaRPr>
          </a:p>
        </p:txBody>
      </p:sp>
      <p:sp>
        <p:nvSpPr>
          <p:cNvPr id="56" name="TextBox 55">
            <a:extLst>
              <a:ext uri="{FF2B5EF4-FFF2-40B4-BE49-F238E27FC236}">
                <a16:creationId xmlns:a16="http://schemas.microsoft.com/office/drawing/2014/main" id="{4F7602C6-A439-4DCD-BCFC-8BB6A91A02B2}"/>
              </a:ext>
            </a:extLst>
          </p:cNvPr>
          <p:cNvSpPr txBox="1"/>
          <p:nvPr/>
        </p:nvSpPr>
        <p:spPr>
          <a:xfrm>
            <a:off x="11332447" y="6646094"/>
            <a:ext cx="1439503" cy="769441"/>
          </a:xfrm>
          <a:prstGeom prst="rect">
            <a:avLst/>
          </a:prstGeom>
          <a:noFill/>
        </p:spPr>
        <p:txBody>
          <a:bodyPr wrap="square">
            <a:spAutoFit/>
          </a:bodyPr>
          <a:lstStyle/>
          <a:p>
            <a:pPr algn="ctr"/>
            <a:r>
              <a:rPr lang="en-US" sz="1100" b="0" dirty="0">
                <a:solidFill>
                  <a:schemeClr val="tx1"/>
                </a:solidFill>
                <a:latin typeface="Catamaran"/>
              </a:rPr>
              <a:t>Increased connectivity between buyers and sellers and Nui</a:t>
            </a:r>
            <a:endParaRPr lang="en-NZ" sz="1100" b="0" dirty="0">
              <a:solidFill>
                <a:schemeClr val="tx1"/>
              </a:solidFill>
              <a:latin typeface="Catamaran"/>
            </a:endParaRPr>
          </a:p>
        </p:txBody>
      </p:sp>
      <p:sp>
        <p:nvSpPr>
          <p:cNvPr id="57" name="Left Brace 56">
            <a:extLst>
              <a:ext uri="{FF2B5EF4-FFF2-40B4-BE49-F238E27FC236}">
                <a16:creationId xmlns:a16="http://schemas.microsoft.com/office/drawing/2014/main" id="{F0359E8E-F43B-42B2-872B-6A06327399FF}"/>
              </a:ext>
            </a:extLst>
          </p:cNvPr>
          <p:cNvSpPr/>
          <p:nvPr/>
        </p:nvSpPr>
        <p:spPr>
          <a:xfrm>
            <a:off x="5825955" y="1624119"/>
            <a:ext cx="633723" cy="1351427"/>
          </a:xfrm>
          <a:prstGeom prst="leftBrace">
            <a:avLst>
              <a:gd name="adj1" fmla="val 8333"/>
              <a:gd name="adj2" fmla="val 49313"/>
            </a:avLst>
          </a:prstGeom>
          <a:ln w="19050">
            <a:solidFill>
              <a:srgbClr val="A5D5E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Left Brace 57">
            <a:extLst>
              <a:ext uri="{FF2B5EF4-FFF2-40B4-BE49-F238E27FC236}">
                <a16:creationId xmlns:a16="http://schemas.microsoft.com/office/drawing/2014/main" id="{C60EC0C7-CB5A-436B-AD18-25998EED647D}"/>
              </a:ext>
            </a:extLst>
          </p:cNvPr>
          <p:cNvSpPr/>
          <p:nvPr/>
        </p:nvSpPr>
        <p:spPr>
          <a:xfrm>
            <a:off x="5819555" y="3159582"/>
            <a:ext cx="633723" cy="1351427"/>
          </a:xfrm>
          <a:prstGeom prst="leftBrace">
            <a:avLst>
              <a:gd name="adj1" fmla="val 8333"/>
              <a:gd name="adj2" fmla="val 49313"/>
            </a:avLst>
          </a:prstGeom>
          <a:ln w="19050">
            <a:solidFill>
              <a:srgbClr val="A5D5E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Left Brace 58">
            <a:extLst>
              <a:ext uri="{FF2B5EF4-FFF2-40B4-BE49-F238E27FC236}">
                <a16:creationId xmlns:a16="http://schemas.microsoft.com/office/drawing/2014/main" id="{83E1069D-AAF9-4FE2-933C-D6C60F590B07}"/>
              </a:ext>
            </a:extLst>
          </p:cNvPr>
          <p:cNvSpPr/>
          <p:nvPr/>
        </p:nvSpPr>
        <p:spPr>
          <a:xfrm>
            <a:off x="5837811" y="4654774"/>
            <a:ext cx="633723" cy="1351427"/>
          </a:xfrm>
          <a:prstGeom prst="leftBrace">
            <a:avLst>
              <a:gd name="adj1" fmla="val 8333"/>
              <a:gd name="adj2" fmla="val 49313"/>
            </a:avLst>
          </a:prstGeom>
          <a:ln w="19050">
            <a:solidFill>
              <a:srgbClr val="A5D5E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Left Brace 59">
            <a:extLst>
              <a:ext uri="{FF2B5EF4-FFF2-40B4-BE49-F238E27FC236}">
                <a16:creationId xmlns:a16="http://schemas.microsoft.com/office/drawing/2014/main" id="{32F1F26C-56A9-4768-8F2E-70C294686601}"/>
              </a:ext>
            </a:extLst>
          </p:cNvPr>
          <p:cNvSpPr/>
          <p:nvPr/>
        </p:nvSpPr>
        <p:spPr>
          <a:xfrm>
            <a:off x="5887736" y="6064108"/>
            <a:ext cx="633723" cy="1351427"/>
          </a:xfrm>
          <a:prstGeom prst="leftBrace">
            <a:avLst>
              <a:gd name="adj1" fmla="val 8333"/>
              <a:gd name="adj2" fmla="val 49313"/>
            </a:avLst>
          </a:prstGeom>
          <a:ln w="19050">
            <a:solidFill>
              <a:srgbClr val="A5D5E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62" name="Graphic 61" descr="Sort outline">
            <a:extLst>
              <a:ext uri="{FF2B5EF4-FFF2-40B4-BE49-F238E27FC236}">
                <a16:creationId xmlns:a16="http://schemas.microsoft.com/office/drawing/2014/main" id="{E961F334-29F8-4B82-8BD7-FA13A784E2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0157" y="3297226"/>
            <a:ext cx="457200" cy="457200"/>
          </a:xfrm>
          <a:prstGeom prst="rect">
            <a:avLst/>
          </a:prstGeom>
        </p:spPr>
      </p:pic>
      <p:pic>
        <p:nvPicPr>
          <p:cNvPr id="64" name="Graphic 63" descr="Freight outline">
            <a:extLst>
              <a:ext uri="{FF2B5EF4-FFF2-40B4-BE49-F238E27FC236}">
                <a16:creationId xmlns:a16="http://schemas.microsoft.com/office/drawing/2014/main" id="{43FC1EF5-A69F-424A-BB2B-F9DE8F1C0D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75251" y="3194833"/>
            <a:ext cx="633724" cy="633724"/>
          </a:xfrm>
          <a:prstGeom prst="rect">
            <a:avLst/>
          </a:prstGeom>
        </p:spPr>
      </p:pic>
      <p:pic>
        <p:nvPicPr>
          <p:cNvPr id="68" name="Graphic 67" descr="Connections outline">
            <a:extLst>
              <a:ext uri="{FF2B5EF4-FFF2-40B4-BE49-F238E27FC236}">
                <a16:creationId xmlns:a16="http://schemas.microsoft.com/office/drawing/2014/main" id="{0ABD4259-C373-4030-A126-7DDE5AF1EF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603537" y="6065487"/>
            <a:ext cx="630597" cy="630597"/>
          </a:xfrm>
          <a:prstGeom prst="rect">
            <a:avLst/>
          </a:prstGeom>
        </p:spPr>
      </p:pic>
      <p:pic>
        <p:nvPicPr>
          <p:cNvPr id="70" name="Graphic 69" descr="Bar chart outline">
            <a:extLst>
              <a:ext uri="{FF2B5EF4-FFF2-40B4-BE49-F238E27FC236}">
                <a16:creationId xmlns:a16="http://schemas.microsoft.com/office/drawing/2014/main" id="{99018C0B-D523-410A-AE92-AE4E76A01DA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68179" y="6161250"/>
            <a:ext cx="546752" cy="546752"/>
          </a:xfrm>
          <a:prstGeom prst="rect">
            <a:avLst/>
          </a:prstGeom>
        </p:spPr>
      </p:pic>
      <p:pic>
        <p:nvPicPr>
          <p:cNvPr id="72" name="Graphic 71" descr="Exponential Graph outline">
            <a:extLst>
              <a:ext uri="{FF2B5EF4-FFF2-40B4-BE49-F238E27FC236}">
                <a16:creationId xmlns:a16="http://schemas.microsoft.com/office/drawing/2014/main" id="{DC9ADD93-2F74-4368-A030-DD74131304E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121508" y="3228393"/>
            <a:ext cx="600164" cy="600164"/>
          </a:xfrm>
          <a:prstGeom prst="rect">
            <a:avLst/>
          </a:prstGeom>
        </p:spPr>
      </p:pic>
      <p:pic>
        <p:nvPicPr>
          <p:cNvPr id="74" name="Graphic 73" descr="Loan outline">
            <a:extLst>
              <a:ext uri="{FF2B5EF4-FFF2-40B4-BE49-F238E27FC236}">
                <a16:creationId xmlns:a16="http://schemas.microsoft.com/office/drawing/2014/main" id="{A53DB011-312F-42D7-9841-CA14270509C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180595" y="3191310"/>
            <a:ext cx="633724" cy="633724"/>
          </a:xfrm>
          <a:prstGeom prst="rect">
            <a:avLst/>
          </a:prstGeom>
        </p:spPr>
      </p:pic>
      <p:pic>
        <p:nvPicPr>
          <p:cNvPr id="76" name="Graphic 75" descr="Check In outline">
            <a:extLst>
              <a:ext uri="{FF2B5EF4-FFF2-40B4-BE49-F238E27FC236}">
                <a16:creationId xmlns:a16="http://schemas.microsoft.com/office/drawing/2014/main" id="{A82C52D1-7049-4F65-B634-F731EF356AE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596527" y="4703802"/>
            <a:ext cx="586985" cy="586985"/>
          </a:xfrm>
          <a:prstGeom prst="rect">
            <a:avLst/>
          </a:prstGeom>
        </p:spPr>
      </p:pic>
      <p:pic>
        <p:nvPicPr>
          <p:cNvPr id="80" name="Graphic 79" descr="Maximize outline">
            <a:extLst>
              <a:ext uri="{FF2B5EF4-FFF2-40B4-BE49-F238E27FC236}">
                <a16:creationId xmlns:a16="http://schemas.microsoft.com/office/drawing/2014/main" id="{05EC8675-1506-449B-9577-3109AC9F07C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753738" y="1720423"/>
            <a:ext cx="391983" cy="391983"/>
          </a:xfrm>
          <a:prstGeom prst="rect">
            <a:avLst/>
          </a:prstGeom>
        </p:spPr>
      </p:pic>
      <p:pic>
        <p:nvPicPr>
          <p:cNvPr id="82" name="Graphic 81" descr="Ui Ux outline">
            <a:extLst>
              <a:ext uri="{FF2B5EF4-FFF2-40B4-BE49-F238E27FC236}">
                <a16:creationId xmlns:a16="http://schemas.microsoft.com/office/drawing/2014/main" id="{5A4D8327-C76E-4CE9-ACCB-54A1517DA90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163703" y="1610874"/>
            <a:ext cx="604897" cy="604897"/>
          </a:xfrm>
          <a:prstGeom prst="rect">
            <a:avLst/>
          </a:prstGeom>
        </p:spPr>
      </p:pic>
      <p:pic>
        <p:nvPicPr>
          <p:cNvPr id="86" name="Graphic 85" descr="Meeting outline">
            <a:extLst>
              <a:ext uri="{FF2B5EF4-FFF2-40B4-BE49-F238E27FC236}">
                <a16:creationId xmlns:a16="http://schemas.microsoft.com/office/drawing/2014/main" id="{58AF5FBD-CE46-4939-9C1F-E12B50831FA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890020" y="3191310"/>
            <a:ext cx="633724" cy="633724"/>
          </a:xfrm>
          <a:prstGeom prst="rect">
            <a:avLst/>
          </a:prstGeom>
        </p:spPr>
      </p:pic>
      <p:pic>
        <p:nvPicPr>
          <p:cNvPr id="88" name="Graphic 87" descr="Sustainability outline">
            <a:extLst>
              <a:ext uri="{FF2B5EF4-FFF2-40B4-BE49-F238E27FC236}">
                <a16:creationId xmlns:a16="http://schemas.microsoft.com/office/drawing/2014/main" id="{E9286567-3157-47EA-A1E7-200BEF2BB96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12202" y="4703802"/>
            <a:ext cx="586985" cy="586985"/>
          </a:xfrm>
          <a:prstGeom prst="rect">
            <a:avLst/>
          </a:prstGeom>
        </p:spPr>
      </p:pic>
      <p:pic>
        <p:nvPicPr>
          <p:cNvPr id="90" name="Graphic 89" descr="Double Tap Gesture outline">
            <a:extLst>
              <a:ext uri="{FF2B5EF4-FFF2-40B4-BE49-F238E27FC236}">
                <a16:creationId xmlns:a16="http://schemas.microsoft.com/office/drawing/2014/main" id="{46531A4D-9A94-4464-BD86-ADD902FB110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926047" y="6161250"/>
            <a:ext cx="573223" cy="573223"/>
          </a:xfrm>
          <a:prstGeom prst="rect">
            <a:avLst/>
          </a:prstGeom>
        </p:spPr>
      </p:pic>
    </p:spTree>
    <p:extLst>
      <p:ext uri="{BB962C8B-B14F-4D97-AF65-F5344CB8AC3E}">
        <p14:creationId xmlns:p14="http://schemas.microsoft.com/office/powerpoint/2010/main" val="53262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4585" y="3001790"/>
            <a:ext cx="6087602" cy="4010823"/>
          </a:xfrm>
          <a:custGeom>
            <a:avLst/>
            <a:gdLst/>
            <a:ahLst/>
            <a:cxnLst/>
            <a:rect l="l" t="t" r="r" b="b"/>
            <a:pathLst>
              <a:path w="5673090" h="4609465">
                <a:moveTo>
                  <a:pt x="5545975" y="0"/>
                </a:moveTo>
                <a:lnTo>
                  <a:pt x="127000" y="0"/>
                </a:lnTo>
                <a:lnTo>
                  <a:pt x="77688" y="10021"/>
                </a:lnTo>
                <a:lnTo>
                  <a:pt x="37306" y="37306"/>
                </a:lnTo>
                <a:lnTo>
                  <a:pt x="10021" y="77688"/>
                </a:lnTo>
                <a:lnTo>
                  <a:pt x="0" y="127000"/>
                </a:lnTo>
                <a:lnTo>
                  <a:pt x="0" y="4482287"/>
                </a:lnTo>
                <a:lnTo>
                  <a:pt x="10021" y="4531600"/>
                </a:lnTo>
                <a:lnTo>
                  <a:pt x="37306" y="4571987"/>
                </a:lnTo>
                <a:lnTo>
                  <a:pt x="77688" y="4599276"/>
                </a:lnTo>
                <a:lnTo>
                  <a:pt x="127000" y="4609299"/>
                </a:lnTo>
                <a:lnTo>
                  <a:pt x="5545975" y="4609299"/>
                </a:lnTo>
                <a:lnTo>
                  <a:pt x="5595287" y="4599276"/>
                </a:lnTo>
                <a:lnTo>
                  <a:pt x="5635669" y="4571987"/>
                </a:lnTo>
                <a:lnTo>
                  <a:pt x="5662954" y="4531600"/>
                </a:lnTo>
                <a:lnTo>
                  <a:pt x="5672975" y="4482287"/>
                </a:lnTo>
                <a:lnTo>
                  <a:pt x="5672975" y="127000"/>
                </a:lnTo>
                <a:lnTo>
                  <a:pt x="5662954" y="77688"/>
                </a:lnTo>
                <a:lnTo>
                  <a:pt x="5635669" y="37306"/>
                </a:lnTo>
                <a:lnTo>
                  <a:pt x="5595287" y="10021"/>
                </a:lnTo>
                <a:lnTo>
                  <a:pt x="5545975" y="0"/>
                </a:lnTo>
                <a:close/>
              </a:path>
            </a:pathLst>
          </a:custGeom>
          <a:solidFill>
            <a:srgbClr val="E1F9FD">
              <a:alpha val="59999"/>
            </a:srgbClr>
          </a:solidFill>
        </p:spPr>
        <p:txBody>
          <a:bodyPr wrap="square" lIns="0" tIns="0" rIns="0" bIns="0" rtlCol="0"/>
          <a:lstStyle/>
          <a:p>
            <a:endParaRPr dirty="0"/>
          </a:p>
        </p:txBody>
      </p:sp>
      <p:sp>
        <p:nvSpPr>
          <p:cNvPr id="4" name="object 4"/>
          <p:cNvSpPr/>
          <p:nvPr/>
        </p:nvSpPr>
        <p:spPr>
          <a:xfrm>
            <a:off x="578073" y="1282468"/>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
        <p:nvSpPr>
          <p:cNvPr id="5" name="object 5"/>
          <p:cNvSpPr txBox="1"/>
          <p:nvPr/>
        </p:nvSpPr>
        <p:spPr>
          <a:xfrm>
            <a:off x="565242" y="298566"/>
            <a:ext cx="9427845" cy="382156"/>
          </a:xfrm>
          <a:prstGeom prst="rect">
            <a:avLst/>
          </a:prstGeom>
        </p:spPr>
        <p:txBody>
          <a:bodyPr vert="horz" wrap="square" lIns="0" tIns="12700" rIns="0" bIns="0" rtlCol="0">
            <a:spAutoFit/>
          </a:bodyPr>
          <a:lstStyle/>
          <a:p>
            <a:pPr marL="12700">
              <a:lnSpc>
                <a:spcPct val="100000"/>
              </a:lnSpc>
              <a:spcBef>
                <a:spcPts val="100"/>
              </a:spcBef>
            </a:pPr>
            <a:r>
              <a:rPr sz="2400" spc="-45" dirty="0">
                <a:solidFill>
                  <a:srgbClr val="1AB5E4"/>
                </a:solidFill>
                <a:latin typeface="Museo"/>
                <a:cs typeface="Museo"/>
              </a:rPr>
              <a:t>We’re</a:t>
            </a:r>
            <a:r>
              <a:rPr sz="2400" spc="-5" dirty="0">
                <a:solidFill>
                  <a:srgbClr val="1AB5E4"/>
                </a:solidFill>
                <a:latin typeface="Museo"/>
                <a:cs typeface="Museo"/>
              </a:rPr>
              <a:t> </a:t>
            </a:r>
            <a:r>
              <a:rPr sz="2400" spc="-15" dirty="0">
                <a:solidFill>
                  <a:srgbClr val="1AB5E4"/>
                </a:solidFill>
                <a:latin typeface="Museo"/>
                <a:cs typeface="Museo"/>
              </a:rPr>
              <a:t>raising</a:t>
            </a:r>
            <a:r>
              <a:rPr sz="2400" dirty="0">
                <a:solidFill>
                  <a:srgbClr val="1AB5E4"/>
                </a:solidFill>
                <a:latin typeface="Museo"/>
                <a:cs typeface="Museo"/>
              </a:rPr>
              <a:t> </a:t>
            </a:r>
            <a:r>
              <a:rPr lang="en-US" sz="2400" dirty="0">
                <a:solidFill>
                  <a:srgbClr val="1AB5E4"/>
                </a:solidFill>
                <a:latin typeface="Museo"/>
                <a:cs typeface="Museo"/>
              </a:rPr>
              <a:t>an 8m EUR </a:t>
            </a:r>
            <a:r>
              <a:rPr sz="2400" spc="-10" dirty="0">
                <a:solidFill>
                  <a:srgbClr val="1AB5E4"/>
                </a:solidFill>
                <a:latin typeface="Museo"/>
                <a:cs typeface="Museo"/>
              </a:rPr>
              <a:t>round</a:t>
            </a:r>
            <a:r>
              <a:rPr sz="2400" dirty="0">
                <a:solidFill>
                  <a:srgbClr val="1AB5E4"/>
                </a:solidFill>
                <a:latin typeface="Museo"/>
                <a:cs typeface="Museo"/>
              </a:rPr>
              <a:t> </a:t>
            </a:r>
            <a:r>
              <a:rPr lang="en-US" sz="2400" spc="-15" dirty="0">
                <a:solidFill>
                  <a:srgbClr val="1AB5E4"/>
                </a:solidFill>
                <a:latin typeface="Museo"/>
                <a:cs typeface="Museo"/>
              </a:rPr>
              <a:t>at a pre-money valuation of 30m EUR</a:t>
            </a:r>
            <a:endParaRPr sz="2400" dirty="0">
              <a:latin typeface="Museo"/>
              <a:cs typeface="Museo"/>
            </a:endParaRPr>
          </a:p>
        </p:txBody>
      </p:sp>
      <p:sp>
        <p:nvSpPr>
          <p:cNvPr id="6" name="object 6"/>
          <p:cNvSpPr txBox="1"/>
          <p:nvPr/>
        </p:nvSpPr>
        <p:spPr>
          <a:xfrm>
            <a:off x="565373" y="1419268"/>
            <a:ext cx="5386705" cy="806311"/>
          </a:xfrm>
          <a:prstGeom prst="rect">
            <a:avLst/>
          </a:prstGeom>
        </p:spPr>
        <p:txBody>
          <a:bodyPr vert="horz" wrap="square" lIns="0" tIns="12700" rIns="0" bIns="0" rtlCol="0">
            <a:spAutoFit/>
          </a:bodyPr>
          <a:lstStyle/>
          <a:p>
            <a:pPr marL="12700" marR="5080">
              <a:lnSpc>
                <a:spcPct val="116700"/>
              </a:lnSpc>
              <a:spcBef>
                <a:spcPts val="100"/>
              </a:spcBef>
            </a:pPr>
            <a:r>
              <a:rPr lang="en-US" sz="1500" spc="50" dirty="0">
                <a:solidFill>
                  <a:srgbClr val="666666"/>
                </a:solidFill>
                <a:latin typeface="Catamaran"/>
                <a:cs typeface="Catamaran"/>
              </a:rPr>
              <a:t>In 2021, a bridging round of 1.6m EUR was raised which enabled us to continue our expansion, acquire DAO, and further expand the development of ethanol in Brazil. </a:t>
            </a:r>
            <a:endParaRPr sz="1500" dirty="0">
              <a:latin typeface="Catamaran"/>
              <a:cs typeface="Catamaran"/>
            </a:endParaRPr>
          </a:p>
        </p:txBody>
      </p:sp>
      <p:sp>
        <p:nvSpPr>
          <p:cNvPr id="7" name="object 7"/>
          <p:cNvSpPr txBox="1"/>
          <p:nvPr/>
        </p:nvSpPr>
        <p:spPr>
          <a:xfrm>
            <a:off x="575749" y="2235951"/>
            <a:ext cx="5895479" cy="536237"/>
          </a:xfrm>
          <a:prstGeom prst="rect">
            <a:avLst/>
          </a:prstGeom>
        </p:spPr>
        <p:txBody>
          <a:bodyPr vert="horz" wrap="square" lIns="0" tIns="12700" rIns="0" bIns="0" rtlCol="0">
            <a:spAutoFit/>
          </a:bodyPr>
          <a:lstStyle/>
          <a:p>
            <a:pPr marL="12700" marR="5080">
              <a:lnSpc>
                <a:spcPct val="116700"/>
              </a:lnSpc>
              <a:spcBef>
                <a:spcPts val="100"/>
              </a:spcBef>
            </a:pPr>
            <a:r>
              <a:rPr lang="en-US" sz="1500" b="1" spc="65" dirty="0">
                <a:solidFill>
                  <a:srgbClr val="666666"/>
                </a:solidFill>
                <a:latin typeface="Catamaran"/>
                <a:cs typeface="Catamaran"/>
              </a:rPr>
              <a:t>We are now looking for European professional  investors with a strong track history of supporting international market expansion.  </a:t>
            </a:r>
            <a:endParaRPr sz="1500" b="1" dirty="0">
              <a:latin typeface="Catamaran"/>
              <a:cs typeface="Catamaran"/>
            </a:endParaRPr>
          </a:p>
        </p:txBody>
      </p:sp>
      <p:sp>
        <p:nvSpPr>
          <p:cNvPr id="9" name="object 9"/>
          <p:cNvSpPr txBox="1"/>
          <p:nvPr/>
        </p:nvSpPr>
        <p:spPr>
          <a:xfrm>
            <a:off x="910886" y="3076207"/>
            <a:ext cx="4895433" cy="456535"/>
          </a:xfrm>
          <a:prstGeom prst="rect">
            <a:avLst/>
          </a:prstGeom>
        </p:spPr>
        <p:txBody>
          <a:bodyPr vert="horz" wrap="square" lIns="0" tIns="12700" rIns="0" bIns="0" rtlCol="0">
            <a:spAutoFit/>
          </a:bodyPr>
          <a:lstStyle/>
          <a:p>
            <a:pPr marL="12700">
              <a:lnSpc>
                <a:spcPct val="100000"/>
              </a:lnSpc>
              <a:spcBef>
                <a:spcPts val="100"/>
              </a:spcBef>
            </a:pPr>
            <a:r>
              <a:rPr sz="1400" b="1" spc="60" dirty="0">
                <a:latin typeface="Catamaran-SemiBold"/>
                <a:cs typeface="Catamaran-SemiBold"/>
              </a:rPr>
              <a:t>Use</a:t>
            </a:r>
            <a:r>
              <a:rPr sz="1400" b="1" spc="20" dirty="0">
                <a:latin typeface="Catamaran-SemiBold"/>
                <a:cs typeface="Catamaran-SemiBold"/>
              </a:rPr>
              <a:t> </a:t>
            </a:r>
            <a:r>
              <a:rPr sz="1400" b="1" spc="50" dirty="0">
                <a:latin typeface="Catamaran-SemiBold"/>
                <a:cs typeface="Catamaran-SemiBold"/>
              </a:rPr>
              <a:t>of</a:t>
            </a:r>
            <a:r>
              <a:rPr sz="1400" b="1" spc="20" dirty="0">
                <a:latin typeface="Catamaran-SemiBold"/>
                <a:cs typeface="Catamaran-SemiBold"/>
              </a:rPr>
              <a:t> </a:t>
            </a:r>
            <a:r>
              <a:rPr sz="1400" b="1" spc="50" dirty="0">
                <a:latin typeface="Catamaran-SemiBold"/>
                <a:cs typeface="Catamaran-SemiBold"/>
              </a:rPr>
              <a:t>funds</a:t>
            </a:r>
            <a:r>
              <a:rPr sz="1400" b="1" spc="20" dirty="0">
                <a:latin typeface="Catamaran-SemiBold"/>
                <a:cs typeface="Catamaran-SemiBold"/>
              </a:rPr>
              <a:t> </a:t>
            </a:r>
            <a:r>
              <a:rPr sz="1400" b="1" spc="45" dirty="0">
                <a:latin typeface="Catamaran-SemiBold"/>
                <a:cs typeface="Catamaran-SemiBold"/>
              </a:rPr>
              <a:t>–</a:t>
            </a:r>
            <a:r>
              <a:rPr sz="1400" b="1" spc="20" dirty="0">
                <a:latin typeface="Catamaran-SemiBold"/>
                <a:cs typeface="Catamaran-SemiBold"/>
              </a:rPr>
              <a:t> </a:t>
            </a:r>
            <a:r>
              <a:rPr lang="en-US" sz="1400" b="1" spc="20" dirty="0">
                <a:latin typeface="Catamaran-SemiBold"/>
                <a:cs typeface="Catamaran-SemiBold"/>
              </a:rPr>
              <a:t>this </a:t>
            </a:r>
            <a:r>
              <a:rPr sz="1400" b="1" spc="45" dirty="0">
                <a:latin typeface="Catamaran-SemiBold"/>
                <a:cs typeface="Catamaran-SemiBold"/>
              </a:rPr>
              <a:t>Series</a:t>
            </a:r>
            <a:r>
              <a:rPr sz="1400" b="1" spc="20" dirty="0">
                <a:latin typeface="Catamaran-SemiBold"/>
                <a:cs typeface="Catamaran-SemiBold"/>
              </a:rPr>
              <a:t> </a:t>
            </a:r>
            <a:r>
              <a:rPr sz="1400" b="1" spc="70" dirty="0">
                <a:latin typeface="Catamaran-SemiBold"/>
                <a:cs typeface="Catamaran-SemiBold"/>
              </a:rPr>
              <a:t>A</a:t>
            </a:r>
            <a:r>
              <a:rPr sz="1400" b="1" spc="25" dirty="0">
                <a:latin typeface="Catamaran-SemiBold"/>
                <a:cs typeface="Catamaran-SemiBold"/>
              </a:rPr>
              <a:t> </a:t>
            </a:r>
            <a:r>
              <a:rPr sz="1400" b="1" spc="55" dirty="0">
                <a:latin typeface="Catamaran-SemiBold"/>
                <a:cs typeface="Catamaran-SemiBold"/>
              </a:rPr>
              <a:t>round</a:t>
            </a:r>
            <a:endParaRPr lang="en-US" sz="1400" b="1" spc="55" dirty="0">
              <a:latin typeface="Catamaran-SemiBold"/>
              <a:cs typeface="Catamaran-SemiBold"/>
            </a:endParaRPr>
          </a:p>
          <a:p>
            <a:pPr marL="12700">
              <a:lnSpc>
                <a:spcPct val="100000"/>
              </a:lnSpc>
              <a:spcBef>
                <a:spcPts val="100"/>
              </a:spcBef>
            </a:pPr>
            <a:endParaRPr sz="1400" dirty="0">
              <a:latin typeface="Catamaran-SemiBold"/>
              <a:cs typeface="Catamaran-SemiBold"/>
            </a:endParaRPr>
          </a:p>
        </p:txBody>
      </p:sp>
      <p:pic>
        <p:nvPicPr>
          <p:cNvPr id="10" name="object 10"/>
          <p:cNvPicPr/>
          <p:nvPr/>
        </p:nvPicPr>
        <p:blipFill>
          <a:blip r:embed="rId2" cstate="print"/>
          <a:stretch>
            <a:fillRect/>
          </a:stretch>
        </p:blipFill>
        <p:spPr>
          <a:xfrm>
            <a:off x="909685" y="3826179"/>
            <a:ext cx="190284" cy="144030"/>
          </a:xfrm>
          <a:prstGeom prst="rect">
            <a:avLst/>
          </a:prstGeom>
        </p:spPr>
      </p:pic>
      <p:pic>
        <p:nvPicPr>
          <p:cNvPr id="11" name="object 11"/>
          <p:cNvPicPr/>
          <p:nvPr/>
        </p:nvPicPr>
        <p:blipFill>
          <a:blip r:embed="rId3" cstate="print"/>
          <a:stretch>
            <a:fillRect/>
          </a:stretch>
        </p:blipFill>
        <p:spPr>
          <a:xfrm>
            <a:off x="910886" y="3555454"/>
            <a:ext cx="190284" cy="144030"/>
          </a:xfrm>
          <a:prstGeom prst="rect">
            <a:avLst/>
          </a:prstGeom>
        </p:spPr>
      </p:pic>
      <p:sp>
        <p:nvSpPr>
          <p:cNvPr id="28" name="object 11">
            <a:extLst>
              <a:ext uri="{FF2B5EF4-FFF2-40B4-BE49-F238E27FC236}">
                <a16:creationId xmlns:a16="http://schemas.microsoft.com/office/drawing/2014/main" id="{274632E2-A9BE-4D19-AD64-0CD2303577B3}"/>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12</a:t>
            </a:r>
            <a:endParaRPr lang="en-US" sz="1400" spc="20" dirty="0">
              <a:solidFill>
                <a:srgbClr val="999999"/>
              </a:solidFill>
              <a:latin typeface="Catamaran"/>
              <a:cs typeface="Catamaran"/>
            </a:endParaRPr>
          </a:p>
        </p:txBody>
      </p:sp>
      <p:sp>
        <p:nvSpPr>
          <p:cNvPr id="26" name="object 20">
            <a:extLst>
              <a:ext uri="{FF2B5EF4-FFF2-40B4-BE49-F238E27FC236}">
                <a16:creationId xmlns:a16="http://schemas.microsoft.com/office/drawing/2014/main" id="{C130F821-7DD3-43F0-BB58-B4A08E165467}"/>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graphicFrame>
        <p:nvGraphicFramePr>
          <p:cNvPr id="24" name="Chart 23">
            <a:extLst>
              <a:ext uri="{FF2B5EF4-FFF2-40B4-BE49-F238E27FC236}">
                <a16:creationId xmlns:a16="http://schemas.microsoft.com/office/drawing/2014/main" id="{F9652F15-9B92-4CA7-96EF-E4D7A3006EB7}"/>
              </a:ext>
            </a:extLst>
          </p:cNvPr>
          <p:cNvGraphicFramePr>
            <a:graphicFrameLocks/>
          </p:cNvGraphicFramePr>
          <p:nvPr>
            <p:extLst>
              <p:ext uri="{D42A27DB-BD31-4B8C-83A1-F6EECF244321}">
                <p14:modId xmlns:p14="http://schemas.microsoft.com/office/powerpoint/2010/main" val="513710848"/>
              </p:ext>
            </p:extLst>
          </p:nvPr>
        </p:nvGraphicFramePr>
        <p:xfrm>
          <a:off x="6740526" y="2154333"/>
          <a:ext cx="6172200" cy="45996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17">
            <a:extLst>
              <a:ext uri="{FF2B5EF4-FFF2-40B4-BE49-F238E27FC236}">
                <a16:creationId xmlns:a16="http://schemas.microsoft.com/office/drawing/2014/main" id="{46F1DCB1-6247-4B44-9F8B-2733FF719579}"/>
              </a:ext>
            </a:extLst>
          </p:cNvPr>
          <p:cNvGraphicFramePr>
            <a:graphicFrameLocks noGrp="1"/>
          </p:cNvGraphicFramePr>
          <p:nvPr>
            <p:extLst>
              <p:ext uri="{D42A27DB-BD31-4B8C-83A1-F6EECF244321}">
                <p14:modId xmlns:p14="http://schemas.microsoft.com/office/powerpoint/2010/main" val="2786839207"/>
              </p:ext>
            </p:extLst>
          </p:nvPr>
        </p:nvGraphicFramePr>
        <p:xfrm>
          <a:off x="1118581" y="3428937"/>
          <a:ext cx="5295900" cy="3156527"/>
        </p:xfrm>
        <a:graphic>
          <a:graphicData uri="http://schemas.openxmlformats.org/drawingml/2006/table">
            <a:tbl>
              <a:tblPr/>
              <a:tblGrid>
                <a:gridCol w="5295900">
                  <a:extLst>
                    <a:ext uri="{9D8B030D-6E8A-4147-A177-3AD203B41FA5}">
                      <a16:colId xmlns:a16="http://schemas.microsoft.com/office/drawing/2014/main" val="1085435861"/>
                    </a:ext>
                  </a:extLst>
                </a:gridCol>
              </a:tblGrid>
              <a:tr h="182880">
                <a:tc>
                  <a:txBody>
                    <a:bodyPr/>
                    <a:lstStyle/>
                    <a:p>
                      <a:pPr>
                        <a:lnSpc>
                          <a:spcPct val="150000"/>
                        </a:lnSpc>
                      </a:pPr>
                      <a:r>
                        <a:rPr lang="en-US" sz="1400" dirty="0">
                          <a:solidFill>
                            <a:srgbClr val="000000"/>
                          </a:solidFill>
                          <a:effectLst/>
                          <a:latin typeface="Catamaran"/>
                        </a:rPr>
                        <a:t>x%: Identify, build and develop service offering in new verticals</a:t>
                      </a:r>
                      <a:endParaRPr lang="en-US" sz="1400" dirty="0">
                        <a:effectLst/>
                        <a:latin typeface="Catamaran"/>
                      </a:endParaRPr>
                    </a:p>
                  </a:txBody>
                  <a:tcPr marL="68580" marR="68580" marT="0" marB="0" anchor="b">
                    <a:lnL>
                      <a:noFill/>
                    </a:lnL>
                    <a:lnR>
                      <a:noFill/>
                    </a:lnR>
                    <a:lnT>
                      <a:noFill/>
                    </a:lnT>
                    <a:lnB>
                      <a:noFill/>
                    </a:lnB>
                    <a:noFill/>
                  </a:tcPr>
                </a:tc>
                <a:extLst>
                  <a:ext uri="{0D108BD9-81ED-4DB2-BD59-A6C34878D82A}">
                    <a16:rowId xmlns:a16="http://schemas.microsoft.com/office/drawing/2014/main" val="2966840873"/>
                  </a:ext>
                </a:extLst>
              </a:tr>
              <a:tr h="182880">
                <a:tc>
                  <a:txBody>
                    <a:bodyPr/>
                    <a:lstStyle/>
                    <a:p>
                      <a:pPr>
                        <a:lnSpc>
                          <a:spcPct val="150000"/>
                        </a:lnSpc>
                      </a:pPr>
                      <a:r>
                        <a:rPr lang="en-US" sz="1400" dirty="0">
                          <a:solidFill>
                            <a:srgbClr val="000000"/>
                          </a:solidFill>
                          <a:effectLst/>
                          <a:latin typeface="Catamaran"/>
                        </a:rPr>
                        <a:t>x%: Increase BAU runway for 24 months (to September 2024)</a:t>
                      </a:r>
                      <a:endParaRPr lang="en-US" sz="1400" dirty="0">
                        <a:effectLst/>
                        <a:latin typeface="Catamaran"/>
                      </a:endParaRPr>
                    </a:p>
                  </a:txBody>
                  <a:tcPr marL="68580" marR="68580" marT="0" marB="0" anchor="b">
                    <a:lnL>
                      <a:noFill/>
                    </a:lnL>
                    <a:lnR>
                      <a:noFill/>
                    </a:lnR>
                    <a:lnT>
                      <a:noFill/>
                    </a:lnT>
                    <a:lnB>
                      <a:noFill/>
                    </a:lnB>
                    <a:noFill/>
                  </a:tcPr>
                </a:tc>
                <a:extLst>
                  <a:ext uri="{0D108BD9-81ED-4DB2-BD59-A6C34878D82A}">
                    <a16:rowId xmlns:a16="http://schemas.microsoft.com/office/drawing/2014/main" val="1526854775"/>
                  </a:ext>
                </a:extLst>
              </a:tr>
              <a:tr h="182880">
                <a:tc>
                  <a:txBody>
                    <a:bodyPr/>
                    <a:lstStyle/>
                    <a:p>
                      <a:pPr>
                        <a:lnSpc>
                          <a:spcPct val="150000"/>
                        </a:lnSpc>
                      </a:pPr>
                      <a:r>
                        <a:rPr lang="en-NZ" sz="1400" dirty="0">
                          <a:solidFill>
                            <a:srgbClr val="000000"/>
                          </a:solidFill>
                          <a:effectLst/>
                          <a:latin typeface="Catamaran"/>
                        </a:rPr>
                        <a:t>X%: Scale Nui Markets Europe and refresh brand positioning</a:t>
                      </a:r>
                      <a:endParaRPr lang="en-NZ" sz="1400" dirty="0">
                        <a:effectLst/>
                        <a:latin typeface="Catamaran"/>
                      </a:endParaRPr>
                    </a:p>
                  </a:txBody>
                  <a:tcPr marL="68580" marR="68580" marT="0" marB="0" anchor="b">
                    <a:lnL>
                      <a:noFill/>
                    </a:lnL>
                    <a:lnR>
                      <a:noFill/>
                    </a:lnR>
                    <a:lnT>
                      <a:noFill/>
                    </a:lnT>
                    <a:lnB>
                      <a:noFill/>
                    </a:lnB>
                    <a:noFill/>
                  </a:tcPr>
                </a:tc>
                <a:extLst>
                  <a:ext uri="{0D108BD9-81ED-4DB2-BD59-A6C34878D82A}">
                    <a16:rowId xmlns:a16="http://schemas.microsoft.com/office/drawing/2014/main" val="756585388"/>
                  </a:ext>
                </a:extLst>
              </a:tr>
              <a:tr h="182880">
                <a:tc>
                  <a:txBody>
                    <a:bodyPr/>
                    <a:lstStyle/>
                    <a:p>
                      <a:pPr>
                        <a:lnSpc>
                          <a:spcPct val="150000"/>
                        </a:lnSpc>
                      </a:pPr>
                      <a:r>
                        <a:rPr lang="en-US" sz="1400" dirty="0">
                          <a:solidFill>
                            <a:srgbClr val="000000"/>
                          </a:solidFill>
                          <a:effectLst/>
                          <a:latin typeface="Catamaran"/>
                        </a:rPr>
                        <a:t>X%: Develop and scale Nui Markets North America</a:t>
                      </a:r>
                      <a:endParaRPr lang="en-US" sz="1400" dirty="0">
                        <a:effectLst/>
                        <a:latin typeface="Catamaran"/>
                      </a:endParaRPr>
                    </a:p>
                  </a:txBody>
                  <a:tcPr marL="68580" marR="68580" marT="0" marB="0" anchor="b">
                    <a:lnL>
                      <a:noFill/>
                    </a:lnL>
                    <a:lnR>
                      <a:noFill/>
                    </a:lnR>
                    <a:lnT>
                      <a:noFill/>
                    </a:lnT>
                    <a:lnB>
                      <a:noFill/>
                    </a:lnB>
                    <a:noFill/>
                  </a:tcPr>
                </a:tc>
                <a:extLst>
                  <a:ext uri="{0D108BD9-81ED-4DB2-BD59-A6C34878D82A}">
                    <a16:rowId xmlns:a16="http://schemas.microsoft.com/office/drawing/2014/main" val="3530213326"/>
                  </a:ext>
                </a:extLst>
              </a:tr>
              <a:tr h="182880">
                <a:tc>
                  <a:txBody>
                    <a:bodyPr/>
                    <a:lstStyle/>
                    <a:p>
                      <a:pPr>
                        <a:lnSpc>
                          <a:spcPct val="150000"/>
                        </a:lnSpc>
                      </a:pPr>
                      <a:r>
                        <a:rPr lang="en-US" sz="1400" dirty="0">
                          <a:solidFill>
                            <a:srgbClr val="000000"/>
                          </a:solidFill>
                          <a:effectLst/>
                          <a:latin typeface="Catamaran"/>
                        </a:rPr>
                        <a:t>X%: Finalise our Ethanol trading platform</a:t>
                      </a:r>
                      <a:endParaRPr lang="en-US" sz="1400" dirty="0">
                        <a:effectLst/>
                        <a:latin typeface="Catamaran"/>
                      </a:endParaRPr>
                    </a:p>
                  </a:txBody>
                  <a:tcPr marL="68580" marR="68580" marT="0" marB="0" anchor="b">
                    <a:lnL>
                      <a:noFill/>
                    </a:lnL>
                    <a:lnR>
                      <a:noFill/>
                    </a:lnR>
                    <a:lnT>
                      <a:noFill/>
                    </a:lnT>
                    <a:lnB>
                      <a:noFill/>
                    </a:lnB>
                    <a:noFill/>
                  </a:tcPr>
                </a:tc>
                <a:extLst>
                  <a:ext uri="{0D108BD9-81ED-4DB2-BD59-A6C34878D82A}">
                    <a16:rowId xmlns:a16="http://schemas.microsoft.com/office/drawing/2014/main" val="3399103460"/>
                  </a:ext>
                </a:extLst>
              </a:tr>
              <a:tr h="182880">
                <a:tc>
                  <a:txBody>
                    <a:bodyPr/>
                    <a:lstStyle/>
                    <a:p>
                      <a:pPr>
                        <a:lnSpc>
                          <a:spcPct val="150000"/>
                        </a:lnSpc>
                      </a:pPr>
                      <a:r>
                        <a:rPr lang="en-US" sz="1400" dirty="0">
                          <a:solidFill>
                            <a:srgbClr val="000000"/>
                          </a:solidFill>
                          <a:effectLst/>
                          <a:latin typeface="Catamaran"/>
                        </a:rPr>
                        <a:t>X%: Expand in Asia to develop a strong buyer base</a:t>
                      </a:r>
                      <a:endParaRPr lang="en-US" sz="1400" dirty="0">
                        <a:effectLst/>
                        <a:latin typeface="Catamaran"/>
                      </a:endParaRPr>
                    </a:p>
                  </a:txBody>
                  <a:tcPr marL="68580" marR="68580" marT="0" marB="0" anchor="b">
                    <a:lnL>
                      <a:noFill/>
                    </a:lnL>
                    <a:lnR>
                      <a:noFill/>
                    </a:lnR>
                    <a:lnT>
                      <a:noFill/>
                    </a:lnT>
                    <a:lnB>
                      <a:noFill/>
                    </a:lnB>
                    <a:noFill/>
                  </a:tcPr>
                </a:tc>
                <a:extLst>
                  <a:ext uri="{0D108BD9-81ED-4DB2-BD59-A6C34878D82A}">
                    <a16:rowId xmlns:a16="http://schemas.microsoft.com/office/drawing/2014/main" val="987636170"/>
                  </a:ext>
                </a:extLst>
              </a:tr>
              <a:tr h="182880">
                <a:tc>
                  <a:txBody>
                    <a:bodyPr/>
                    <a:lstStyle/>
                    <a:p>
                      <a:pPr>
                        <a:lnSpc>
                          <a:spcPct val="150000"/>
                        </a:lnSpc>
                      </a:pPr>
                      <a:r>
                        <a:rPr lang="en-US" sz="1400" dirty="0">
                          <a:solidFill>
                            <a:srgbClr val="000000"/>
                          </a:solidFill>
                          <a:effectLst/>
                          <a:latin typeface="Catamaran"/>
                        </a:rPr>
                        <a:t>X%: Further expand our technical footprint to deliver on our roadmap</a:t>
                      </a:r>
                      <a:endParaRPr lang="en-US" sz="1400" dirty="0">
                        <a:effectLst/>
                        <a:latin typeface="Catamaran"/>
                      </a:endParaRPr>
                    </a:p>
                  </a:txBody>
                  <a:tcPr marL="68580" marR="68580" marT="0" marB="0" anchor="b">
                    <a:lnL>
                      <a:noFill/>
                    </a:lnL>
                    <a:lnR>
                      <a:noFill/>
                    </a:lnR>
                    <a:lnT>
                      <a:noFill/>
                    </a:lnT>
                    <a:lnB>
                      <a:noFill/>
                    </a:lnB>
                    <a:noFill/>
                  </a:tcPr>
                </a:tc>
                <a:extLst>
                  <a:ext uri="{0D108BD9-81ED-4DB2-BD59-A6C34878D82A}">
                    <a16:rowId xmlns:a16="http://schemas.microsoft.com/office/drawing/2014/main" val="212048832"/>
                  </a:ext>
                </a:extLst>
              </a:tr>
              <a:tr h="182880">
                <a:tc>
                  <a:txBody>
                    <a:bodyPr/>
                    <a:lstStyle/>
                    <a:p>
                      <a:pPr>
                        <a:lnSpc>
                          <a:spcPct val="150000"/>
                        </a:lnSpc>
                      </a:pPr>
                      <a:r>
                        <a:rPr lang="en-NZ" sz="1400" dirty="0">
                          <a:solidFill>
                            <a:srgbClr val="000000"/>
                          </a:solidFill>
                          <a:effectLst/>
                          <a:latin typeface="Catamaran"/>
                        </a:rPr>
                        <a:t>X%: Prepare for Series B/listing opportunities</a:t>
                      </a:r>
                      <a:endParaRPr lang="en-NZ" sz="1400" dirty="0">
                        <a:effectLst/>
                        <a:latin typeface="Catamaran"/>
                      </a:endParaRPr>
                    </a:p>
                  </a:txBody>
                  <a:tcPr marL="68580" marR="68580" marT="0" marB="0" anchor="b">
                    <a:lnL>
                      <a:noFill/>
                    </a:lnL>
                    <a:lnR>
                      <a:noFill/>
                    </a:lnR>
                    <a:lnT>
                      <a:noFill/>
                    </a:lnT>
                    <a:lnB>
                      <a:noFill/>
                    </a:lnB>
                    <a:noFill/>
                  </a:tcPr>
                </a:tc>
                <a:extLst>
                  <a:ext uri="{0D108BD9-81ED-4DB2-BD59-A6C34878D82A}">
                    <a16:rowId xmlns:a16="http://schemas.microsoft.com/office/drawing/2014/main" val="228627784"/>
                  </a:ext>
                </a:extLst>
              </a:tr>
              <a:tr h="182880">
                <a:tc>
                  <a:txBody>
                    <a:bodyPr/>
                    <a:lstStyle/>
                    <a:p>
                      <a:pPr>
                        <a:lnSpc>
                          <a:spcPct val="150000"/>
                        </a:lnSpc>
                      </a:pPr>
                      <a:r>
                        <a:rPr lang="en-US" sz="1400" dirty="0">
                          <a:solidFill>
                            <a:srgbClr val="000000"/>
                          </a:solidFill>
                          <a:effectLst/>
                          <a:latin typeface="Catamaran"/>
                        </a:rPr>
                        <a:t>X%: Develop Nui global marketing and comms footprint</a:t>
                      </a:r>
                      <a:endParaRPr lang="en-US" sz="1400" dirty="0">
                        <a:effectLst/>
                        <a:latin typeface="Catamaran"/>
                      </a:endParaRPr>
                    </a:p>
                  </a:txBody>
                  <a:tcPr marL="68580" marR="68580" marT="0" marB="0" anchor="b">
                    <a:lnL>
                      <a:noFill/>
                    </a:lnL>
                    <a:lnR>
                      <a:noFill/>
                    </a:lnR>
                    <a:lnT>
                      <a:noFill/>
                    </a:lnT>
                    <a:lnB>
                      <a:noFill/>
                    </a:lnB>
                    <a:noFill/>
                  </a:tcPr>
                </a:tc>
                <a:extLst>
                  <a:ext uri="{0D108BD9-81ED-4DB2-BD59-A6C34878D82A}">
                    <a16:rowId xmlns:a16="http://schemas.microsoft.com/office/drawing/2014/main" val="3021406084"/>
                  </a:ext>
                </a:extLst>
              </a:tr>
              <a:tr h="182880">
                <a:tc>
                  <a:txBody>
                    <a:bodyPr/>
                    <a:lstStyle/>
                    <a:p>
                      <a:pPr>
                        <a:lnSpc>
                          <a:spcPct val="150000"/>
                        </a:lnSpc>
                      </a:pPr>
                      <a:r>
                        <a:rPr lang="en-NZ" sz="1400" dirty="0">
                          <a:solidFill>
                            <a:srgbClr val="000000"/>
                          </a:solidFill>
                          <a:effectLst/>
                          <a:latin typeface="Catamaran"/>
                        </a:rPr>
                        <a:t>X%: Develop ESG plan</a:t>
                      </a:r>
                      <a:endParaRPr lang="en-NZ" sz="1400" dirty="0">
                        <a:effectLst/>
                        <a:latin typeface="Catamaran"/>
                      </a:endParaRPr>
                    </a:p>
                  </a:txBody>
                  <a:tcPr marL="68580" marR="68580" marT="0" marB="0" anchor="b">
                    <a:lnL>
                      <a:noFill/>
                    </a:lnL>
                    <a:lnR>
                      <a:noFill/>
                    </a:lnR>
                    <a:lnT>
                      <a:noFill/>
                    </a:lnT>
                    <a:lnB>
                      <a:noFill/>
                    </a:lnB>
                    <a:noFill/>
                  </a:tcPr>
                </a:tc>
                <a:extLst>
                  <a:ext uri="{0D108BD9-81ED-4DB2-BD59-A6C34878D82A}">
                    <a16:rowId xmlns:a16="http://schemas.microsoft.com/office/drawing/2014/main" val="482939199"/>
                  </a:ext>
                </a:extLst>
              </a:tr>
              <a:tr h="182880">
                <a:tc>
                  <a:txBody>
                    <a:bodyPr/>
                    <a:lstStyle/>
                    <a:p>
                      <a:pPr>
                        <a:lnSpc>
                          <a:spcPct val="150000"/>
                        </a:lnSpc>
                      </a:pPr>
                      <a:r>
                        <a:rPr lang="en-NZ" sz="1400" dirty="0">
                          <a:solidFill>
                            <a:srgbClr val="000000"/>
                          </a:solidFill>
                          <a:effectLst/>
                          <a:latin typeface="Catamaran"/>
                        </a:rPr>
                        <a:t>X%: Co-Founder exit</a:t>
                      </a:r>
                      <a:endParaRPr lang="en-NZ" sz="1400" dirty="0">
                        <a:effectLst/>
                        <a:latin typeface="Catamaran"/>
                      </a:endParaRPr>
                    </a:p>
                  </a:txBody>
                  <a:tcPr marL="68580" marR="68580" marT="0" marB="0" anchor="b">
                    <a:lnL>
                      <a:noFill/>
                    </a:lnL>
                    <a:lnR>
                      <a:noFill/>
                    </a:lnR>
                    <a:lnT>
                      <a:noFill/>
                    </a:lnT>
                    <a:lnB>
                      <a:noFill/>
                    </a:lnB>
                    <a:noFill/>
                  </a:tcPr>
                </a:tc>
                <a:extLst>
                  <a:ext uri="{0D108BD9-81ED-4DB2-BD59-A6C34878D82A}">
                    <a16:rowId xmlns:a16="http://schemas.microsoft.com/office/drawing/2014/main" val="2343669408"/>
                  </a:ext>
                </a:extLst>
              </a:tr>
            </a:tbl>
          </a:graphicData>
        </a:graphic>
      </p:graphicFrame>
      <p:pic>
        <p:nvPicPr>
          <p:cNvPr id="27" name="object 10">
            <a:extLst>
              <a:ext uri="{FF2B5EF4-FFF2-40B4-BE49-F238E27FC236}">
                <a16:creationId xmlns:a16="http://schemas.microsoft.com/office/drawing/2014/main" id="{63B09646-0CF8-4C9E-B0A9-4024A38EA284}"/>
              </a:ext>
            </a:extLst>
          </p:cNvPr>
          <p:cNvPicPr/>
          <p:nvPr/>
        </p:nvPicPr>
        <p:blipFill>
          <a:blip r:embed="rId2" cstate="print"/>
          <a:stretch>
            <a:fillRect/>
          </a:stretch>
        </p:blipFill>
        <p:spPr>
          <a:xfrm>
            <a:off x="907064" y="4382120"/>
            <a:ext cx="190284" cy="144030"/>
          </a:xfrm>
          <a:prstGeom prst="rect">
            <a:avLst/>
          </a:prstGeom>
        </p:spPr>
      </p:pic>
      <p:pic>
        <p:nvPicPr>
          <p:cNvPr id="34" name="object 11">
            <a:extLst>
              <a:ext uri="{FF2B5EF4-FFF2-40B4-BE49-F238E27FC236}">
                <a16:creationId xmlns:a16="http://schemas.microsoft.com/office/drawing/2014/main" id="{CA56ABA4-3CCB-446B-A764-2A66ED53C370}"/>
              </a:ext>
            </a:extLst>
          </p:cNvPr>
          <p:cNvPicPr/>
          <p:nvPr/>
        </p:nvPicPr>
        <p:blipFill>
          <a:blip r:embed="rId3" cstate="print"/>
          <a:stretch>
            <a:fillRect/>
          </a:stretch>
        </p:blipFill>
        <p:spPr>
          <a:xfrm>
            <a:off x="908265" y="4111395"/>
            <a:ext cx="190284" cy="144030"/>
          </a:xfrm>
          <a:prstGeom prst="rect">
            <a:avLst/>
          </a:prstGeom>
        </p:spPr>
      </p:pic>
      <p:pic>
        <p:nvPicPr>
          <p:cNvPr id="35" name="object 10">
            <a:extLst>
              <a:ext uri="{FF2B5EF4-FFF2-40B4-BE49-F238E27FC236}">
                <a16:creationId xmlns:a16="http://schemas.microsoft.com/office/drawing/2014/main" id="{CFCB36CF-9D99-4824-9DD2-1E9BEDBBFEAA}"/>
              </a:ext>
            </a:extLst>
          </p:cNvPr>
          <p:cNvPicPr/>
          <p:nvPr/>
        </p:nvPicPr>
        <p:blipFill>
          <a:blip r:embed="rId2" cstate="print"/>
          <a:stretch>
            <a:fillRect/>
          </a:stretch>
        </p:blipFill>
        <p:spPr>
          <a:xfrm>
            <a:off x="915710" y="4953297"/>
            <a:ext cx="190284" cy="144030"/>
          </a:xfrm>
          <a:prstGeom prst="rect">
            <a:avLst/>
          </a:prstGeom>
        </p:spPr>
      </p:pic>
      <p:pic>
        <p:nvPicPr>
          <p:cNvPr id="36" name="object 11">
            <a:extLst>
              <a:ext uri="{FF2B5EF4-FFF2-40B4-BE49-F238E27FC236}">
                <a16:creationId xmlns:a16="http://schemas.microsoft.com/office/drawing/2014/main" id="{FA766C7E-AA51-4BDA-AE0C-4E57EEC8FC6C}"/>
              </a:ext>
            </a:extLst>
          </p:cNvPr>
          <p:cNvPicPr/>
          <p:nvPr/>
        </p:nvPicPr>
        <p:blipFill>
          <a:blip r:embed="rId3" cstate="print"/>
          <a:stretch>
            <a:fillRect/>
          </a:stretch>
        </p:blipFill>
        <p:spPr>
          <a:xfrm>
            <a:off x="916911" y="4682572"/>
            <a:ext cx="190284" cy="144030"/>
          </a:xfrm>
          <a:prstGeom prst="rect">
            <a:avLst/>
          </a:prstGeom>
        </p:spPr>
      </p:pic>
      <p:pic>
        <p:nvPicPr>
          <p:cNvPr id="37" name="object 10">
            <a:extLst>
              <a:ext uri="{FF2B5EF4-FFF2-40B4-BE49-F238E27FC236}">
                <a16:creationId xmlns:a16="http://schemas.microsoft.com/office/drawing/2014/main" id="{30D0D5F7-551F-4D58-A8EF-F5B11719994F}"/>
              </a:ext>
            </a:extLst>
          </p:cNvPr>
          <p:cNvPicPr/>
          <p:nvPr/>
        </p:nvPicPr>
        <p:blipFill>
          <a:blip r:embed="rId2" cstate="print"/>
          <a:stretch>
            <a:fillRect/>
          </a:stretch>
        </p:blipFill>
        <p:spPr>
          <a:xfrm>
            <a:off x="914524" y="5531950"/>
            <a:ext cx="190284" cy="144030"/>
          </a:xfrm>
          <a:prstGeom prst="rect">
            <a:avLst/>
          </a:prstGeom>
        </p:spPr>
      </p:pic>
      <p:pic>
        <p:nvPicPr>
          <p:cNvPr id="38" name="object 11">
            <a:extLst>
              <a:ext uri="{FF2B5EF4-FFF2-40B4-BE49-F238E27FC236}">
                <a16:creationId xmlns:a16="http://schemas.microsoft.com/office/drawing/2014/main" id="{7829BBF6-8469-489A-9D01-D4424CD959D3}"/>
              </a:ext>
            </a:extLst>
          </p:cNvPr>
          <p:cNvPicPr/>
          <p:nvPr/>
        </p:nvPicPr>
        <p:blipFill>
          <a:blip r:embed="rId3" cstate="print"/>
          <a:stretch>
            <a:fillRect/>
          </a:stretch>
        </p:blipFill>
        <p:spPr>
          <a:xfrm>
            <a:off x="915725" y="5261225"/>
            <a:ext cx="190284" cy="144030"/>
          </a:xfrm>
          <a:prstGeom prst="rect">
            <a:avLst/>
          </a:prstGeom>
        </p:spPr>
      </p:pic>
      <p:pic>
        <p:nvPicPr>
          <p:cNvPr id="39" name="object 10">
            <a:extLst>
              <a:ext uri="{FF2B5EF4-FFF2-40B4-BE49-F238E27FC236}">
                <a16:creationId xmlns:a16="http://schemas.microsoft.com/office/drawing/2014/main" id="{2377D7E7-D8B8-49D5-B278-B6256AEBD00B}"/>
              </a:ext>
            </a:extLst>
          </p:cNvPr>
          <p:cNvPicPr/>
          <p:nvPr/>
        </p:nvPicPr>
        <p:blipFill>
          <a:blip r:embed="rId2" cstate="print"/>
          <a:stretch>
            <a:fillRect/>
          </a:stretch>
        </p:blipFill>
        <p:spPr>
          <a:xfrm>
            <a:off x="914524" y="6114491"/>
            <a:ext cx="190284" cy="144030"/>
          </a:xfrm>
          <a:prstGeom prst="rect">
            <a:avLst/>
          </a:prstGeom>
        </p:spPr>
      </p:pic>
      <p:pic>
        <p:nvPicPr>
          <p:cNvPr id="40" name="object 11">
            <a:extLst>
              <a:ext uri="{FF2B5EF4-FFF2-40B4-BE49-F238E27FC236}">
                <a16:creationId xmlns:a16="http://schemas.microsoft.com/office/drawing/2014/main" id="{662B7ECC-8A51-4208-B4C9-AA206733C4D3}"/>
              </a:ext>
            </a:extLst>
          </p:cNvPr>
          <p:cNvPicPr/>
          <p:nvPr/>
        </p:nvPicPr>
        <p:blipFill>
          <a:blip r:embed="rId3" cstate="print"/>
          <a:stretch>
            <a:fillRect/>
          </a:stretch>
        </p:blipFill>
        <p:spPr>
          <a:xfrm>
            <a:off x="915725" y="5843766"/>
            <a:ext cx="190284" cy="144030"/>
          </a:xfrm>
          <a:prstGeom prst="rect">
            <a:avLst/>
          </a:prstGeom>
        </p:spPr>
      </p:pic>
      <p:pic>
        <p:nvPicPr>
          <p:cNvPr id="42" name="object 11">
            <a:extLst>
              <a:ext uri="{FF2B5EF4-FFF2-40B4-BE49-F238E27FC236}">
                <a16:creationId xmlns:a16="http://schemas.microsoft.com/office/drawing/2014/main" id="{CAE62420-EF4A-4677-B39F-2159770BCAE3}"/>
              </a:ext>
            </a:extLst>
          </p:cNvPr>
          <p:cNvPicPr/>
          <p:nvPr/>
        </p:nvPicPr>
        <p:blipFill>
          <a:blip r:embed="rId3" cstate="print"/>
          <a:stretch>
            <a:fillRect/>
          </a:stretch>
        </p:blipFill>
        <p:spPr>
          <a:xfrm>
            <a:off x="915725" y="6422704"/>
            <a:ext cx="190284" cy="1440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a:latin typeface="Arial"/>
              <a:cs typeface="Arial"/>
            </a:endParaRPr>
          </a:p>
        </p:txBody>
      </p:sp>
      <p:sp>
        <p:nvSpPr>
          <p:cNvPr id="3" name="object 3"/>
          <p:cNvSpPr txBox="1">
            <a:spLocks noGrp="1"/>
          </p:cNvSpPr>
          <p:nvPr>
            <p:ph type="title"/>
          </p:nvPr>
        </p:nvSpPr>
        <p:spPr>
          <a:xfrm>
            <a:off x="565304" y="355520"/>
            <a:ext cx="11830956" cy="382156"/>
          </a:xfrm>
          <a:prstGeom prst="rect">
            <a:avLst/>
          </a:prstGeom>
        </p:spPr>
        <p:txBody>
          <a:bodyPr vert="horz" wrap="square" lIns="0" tIns="12700" rIns="0" bIns="0" rtlCol="0">
            <a:spAutoFit/>
          </a:bodyPr>
          <a:lstStyle/>
          <a:p>
            <a:pPr marL="12700">
              <a:lnSpc>
                <a:spcPct val="100000"/>
              </a:lnSpc>
              <a:spcBef>
                <a:spcPts val="100"/>
              </a:spcBef>
            </a:pPr>
            <a:r>
              <a:rPr lang="en-US" sz="2400" b="0" spc="-65" dirty="0">
                <a:solidFill>
                  <a:srgbClr val="1AB5E4"/>
                </a:solidFill>
                <a:latin typeface="Museo"/>
                <a:cs typeface="Museo"/>
              </a:rPr>
              <a:t>This investment will enable us to achieve a projected seven-fold increase in revenue </a:t>
            </a:r>
            <a:endParaRPr sz="2400" dirty="0">
              <a:latin typeface="Museo"/>
              <a:cs typeface="Museo"/>
            </a:endParaRPr>
          </a:p>
        </p:txBody>
      </p:sp>
      <p:sp>
        <p:nvSpPr>
          <p:cNvPr id="45" name="object 45"/>
          <p:cNvSpPr/>
          <p:nvPr/>
        </p:nvSpPr>
        <p:spPr>
          <a:xfrm>
            <a:off x="7239282" y="5597534"/>
            <a:ext cx="5578475" cy="966602"/>
          </a:xfrm>
          <a:custGeom>
            <a:avLst/>
            <a:gdLst/>
            <a:ahLst/>
            <a:cxnLst/>
            <a:rect l="l" t="t" r="r" b="b"/>
            <a:pathLst>
              <a:path w="5578475" h="1318259">
                <a:moveTo>
                  <a:pt x="5541086" y="0"/>
                </a:moveTo>
                <a:lnTo>
                  <a:pt x="36855" y="0"/>
                </a:lnTo>
                <a:lnTo>
                  <a:pt x="22508" y="2895"/>
                </a:lnTo>
                <a:lnTo>
                  <a:pt x="10793" y="10793"/>
                </a:lnTo>
                <a:lnTo>
                  <a:pt x="2895" y="22508"/>
                </a:lnTo>
                <a:lnTo>
                  <a:pt x="0" y="36855"/>
                </a:lnTo>
                <a:lnTo>
                  <a:pt x="0" y="1280998"/>
                </a:lnTo>
                <a:lnTo>
                  <a:pt x="2895" y="1295340"/>
                </a:lnTo>
                <a:lnTo>
                  <a:pt x="10793" y="1307055"/>
                </a:lnTo>
                <a:lnTo>
                  <a:pt x="22508" y="1314956"/>
                </a:lnTo>
                <a:lnTo>
                  <a:pt x="36855" y="1317853"/>
                </a:lnTo>
                <a:lnTo>
                  <a:pt x="5541086" y="1317853"/>
                </a:lnTo>
                <a:lnTo>
                  <a:pt x="5555431" y="1314956"/>
                </a:lnTo>
                <a:lnTo>
                  <a:pt x="5567141" y="1307055"/>
                </a:lnTo>
                <a:lnTo>
                  <a:pt x="5575035" y="1295340"/>
                </a:lnTo>
                <a:lnTo>
                  <a:pt x="5577928" y="1280998"/>
                </a:lnTo>
                <a:lnTo>
                  <a:pt x="5577928" y="36855"/>
                </a:lnTo>
                <a:lnTo>
                  <a:pt x="5575035" y="22508"/>
                </a:lnTo>
                <a:lnTo>
                  <a:pt x="5567141" y="10793"/>
                </a:lnTo>
                <a:lnTo>
                  <a:pt x="5555431" y="2895"/>
                </a:lnTo>
                <a:lnTo>
                  <a:pt x="5541086" y="0"/>
                </a:lnTo>
                <a:close/>
              </a:path>
            </a:pathLst>
          </a:custGeom>
          <a:solidFill>
            <a:srgbClr val="E1F9FD">
              <a:alpha val="79998"/>
            </a:srgbClr>
          </a:solidFill>
        </p:spPr>
        <p:txBody>
          <a:bodyPr wrap="square" lIns="0" tIns="0" rIns="0" bIns="0" rtlCol="0"/>
          <a:lstStyle/>
          <a:p>
            <a:endParaRPr/>
          </a:p>
        </p:txBody>
      </p:sp>
      <p:sp>
        <p:nvSpPr>
          <p:cNvPr id="50" name="object 50"/>
          <p:cNvSpPr/>
          <p:nvPr/>
        </p:nvSpPr>
        <p:spPr>
          <a:xfrm>
            <a:off x="578073" y="1601642"/>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
        <p:nvSpPr>
          <p:cNvPr id="51" name="object 51"/>
          <p:cNvSpPr txBox="1"/>
          <p:nvPr/>
        </p:nvSpPr>
        <p:spPr>
          <a:xfrm>
            <a:off x="565373" y="894761"/>
            <a:ext cx="11848465" cy="531492"/>
          </a:xfrm>
          <a:prstGeom prst="rect">
            <a:avLst/>
          </a:prstGeom>
        </p:spPr>
        <p:txBody>
          <a:bodyPr vert="horz" wrap="square" lIns="0" tIns="12700" rIns="0" bIns="0" rtlCol="0">
            <a:spAutoFit/>
          </a:bodyPr>
          <a:lstStyle/>
          <a:p>
            <a:pPr marL="12700" marR="5080">
              <a:lnSpc>
                <a:spcPct val="125000"/>
              </a:lnSpc>
              <a:spcBef>
                <a:spcPts val="100"/>
              </a:spcBef>
            </a:pPr>
            <a:r>
              <a:rPr sz="1400" b="1" spc="60" dirty="0">
                <a:latin typeface="Catamaran-SemiBold"/>
                <a:cs typeface="Catamaran-SemiBold"/>
              </a:rPr>
              <a:t>Revenue</a:t>
            </a:r>
            <a:r>
              <a:rPr sz="1400" b="1" spc="-10" dirty="0">
                <a:latin typeface="Catamaran-SemiBold"/>
                <a:cs typeface="Catamaran-SemiBold"/>
              </a:rPr>
              <a:t> </a:t>
            </a:r>
            <a:r>
              <a:rPr sz="1400" b="1" spc="55" dirty="0">
                <a:latin typeface="Catamaran-SemiBold"/>
                <a:cs typeface="Catamaran-SemiBold"/>
              </a:rPr>
              <a:t>growth</a:t>
            </a:r>
            <a:r>
              <a:rPr sz="1400" b="1" spc="-5" dirty="0">
                <a:latin typeface="Catamaran-SemiBold"/>
                <a:cs typeface="Catamaran-SemiBold"/>
              </a:rPr>
              <a:t> </a:t>
            </a:r>
            <a:r>
              <a:rPr sz="1400" b="1" spc="40" dirty="0">
                <a:latin typeface="Catamaran-SemiBold"/>
                <a:cs typeface="Catamaran-SemiBold"/>
              </a:rPr>
              <a:t>will</a:t>
            </a:r>
            <a:r>
              <a:rPr sz="1400" b="1" spc="-5" dirty="0">
                <a:latin typeface="Catamaran-SemiBold"/>
                <a:cs typeface="Catamaran-SemiBold"/>
              </a:rPr>
              <a:t> </a:t>
            </a:r>
            <a:r>
              <a:rPr sz="1400" b="1" spc="65" dirty="0">
                <a:latin typeface="Catamaran-SemiBold"/>
                <a:cs typeface="Catamaran-SemiBold"/>
              </a:rPr>
              <a:t>come</a:t>
            </a:r>
            <a:r>
              <a:rPr sz="1400" b="1" spc="-10" dirty="0">
                <a:latin typeface="Catamaran-SemiBold"/>
                <a:cs typeface="Catamaran-SemiBold"/>
              </a:rPr>
              <a:t> </a:t>
            </a:r>
            <a:r>
              <a:rPr sz="1400" b="1" spc="55" dirty="0">
                <a:latin typeface="Catamaran-SemiBold"/>
                <a:cs typeface="Catamaran-SemiBold"/>
              </a:rPr>
              <a:t>from</a:t>
            </a:r>
            <a:r>
              <a:rPr sz="1400" b="1" spc="-5" dirty="0">
                <a:latin typeface="Catamaran-SemiBold"/>
                <a:cs typeface="Catamaran-SemiBold"/>
              </a:rPr>
              <a:t> </a:t>
            </a:r>
            <a:r>
              <a:rPr sz="1400" b="1" spc="50" dirty="0">
                <a:latin typeface="Catamaran-SemiBold"/>
                <a:cs typeface="Catamaran-SemiBold"/>
              </a:rPr>
              <a:t>the</a:t>
            </a:r>
            <a:r>
              <a:rPr sz="1400" b="1" spc="-5" dirty="0">
                <a:latin typeface="Catamaran-SemiBold"/>
                <a:cs typeface="Catamaran-SemiBold"/>
              </a:rPr>
              <a:t> </a:t>
            </a:r>
            <a:r>
              <a:rPr sz="1400" b="1" spc="45" dirty="0">
                <a:latin typeface="Catamaran-SemiBold"/>
                <a:cs typeface="Catamaran-SemiBold"/>
              </a:rPr>
              <a:t>acquisition</a:t>
            </a:r>
            <a:r>
              <a:rPr sz="1400" b="1" spc="-5" dirty="0">
                <a:latin typeface="Catamaran-SemiBold"/>
                <a:cs typeface="Catamaran-SemiBold"/>
              </a:rPr>
              <a:t> </a:t>
            </a:r>
            <a:r>
              <a:rPr sz="1400" b="1" spc="50" dirty="0">
                <a:latin typeface="Catamaran-SemiBold"/>
                <a:cs typeface="Catamaran-SemiBold"/>
              </a:rPr>
              <a:t>of</a:t>
            </a:r>
            <a:r>
              <a:rPr sz="1400" b="1" spc="-10" dirty="0">
                <a:latin typeface="Catamaran-SemiBold"/>
                <a:cs typeface="Catamaran-SemiBold"/>
              </a:rPr>
              <a:t> </a:t>
            </a:r>
            <a:r>
              <a:rPr sz="1400" b="1" spc="65" dirty="0">
                <a:latin typeface="Catamaran-SemiBold"/>
                <a:cs typeface="Catamaran-SemiBold"/>
              </a:rPr>
              <a:t>new</a:t>
            </a:r>
            <a:r>
              <a:rPr sz="1400" b="1" spc="-5" dirty="0">
                <a:latin typeface="Catamaran-SemiBold"/>
                <a:cs typeface="Catamaran-SemiBold"/>
              </a:rPr>
              <a:t> </a:t>
            </a:r>
            <a:r>
              <a:rPr sz="1400" b="1" spc="50" dirty="0">
                <a:latin typeface="Catamaran-SemiBold"/>
                <a:cs typeface="Catamaran-SemiBold"/>
              </a:rPr>
              <a:t>customers,</a:t>
            </a:r>
            <a:r>
              <a:rPr sz="1400" b="1" spc="-5" dirty="0">
                <a:latin typeface="Catamaran-SemiBold"/>
                <a:cs typeface="Catamaran-SemiBold"/>
              </a:rPr>
              <a:t> </a:t>
            </a:r>
            <a:r>
              <a:rPr sz="1400" b="1" spc="50" dirty="0">
                <a:latin typeface="Catamaran-SemiBold"/>
                <a:cs typeface="Catamaran-SemiBold"/>
              </a:rPr>
              <a:t>the</a:t>
            </a:r>
            <a:r>
              <a:rPr sz="1400" b="1" spc="-5" dirty="0">
                <a:latin typeface="Catamaran-SemiBold"/>
                <a:cs typeface="Catamaran-SemiBold"/>
              </a:rPr>
              <a:t> </a:t>
            </a:r>
            <a:r>
              <a:rPr sz="1400" b="1" spc="45" dirty="0">
                <a:latin typeface="Catamaran-SemiBold"/>
                <a:cs typeface="Catamaran-SemiBold"/>
              </a:rPr>
              <a:t>acquisition</a:t>
            </a:r>
            <a:r>
              <a:rPr sz="1400" b="1" spc="-10" dirty="0">
                <a:latin typeface="Catamaran-SemiBold"/>
                <a:cs typeface="Catamaran-SemiBold"/>
              </a:rPr>
              <a:t> </a:t>
            </a:r>
            <a:r>
              <a:rPr sz="1400" b="1" spc="50" dirty="0">
                <a:latin typeface="Catamaran-SemiBold"/>
                <a:cs typeface="Catamaran-SemiBold"/>
              </a:rPr>
              <a:t>of</a:t>
            </a:r>
            <a:r>
              <a:rPr sz="1400" b="1" spc="-5" dirty="0">
                <a:latin typeface="Catamaran-SemiBold"/>
                <a:cs typeface="Catamaran-SemiBold"/>
              </a:rPr>
              <a:t> </a:t>
            </a:r>
            <a:r>
              <a:rPr sz="1400" b="1" spc="75" dirty="0">
                <a:latin typeface="Catamaran-SemiBold"/>
                <a:cs typeface="Catamaran-SemiBold"/>
              </a:rPr>
              <a:t>DAO</a:t>
            </a:r>
            <a:r>
              <a:rPr sz="1400" b="1" spc="-5" dirty="0">
                <a:latin typeface="Catamaran-SemiBold"/>
                <a:cs typeface="Catamaran-SemiBold"/>
              </a:rPr>
              <a:t> </a:t>
            </a:r>
            <a:r>
              <a:rPr sz="1400" b="1" spc="50" dirty="0">
                <a:latin typeface="Catamaran-SemiBold"/>
                <a:cs typeface="Catamaran-SemiBold"/>
              </a:rPr>
              <a:t>Europe,</a:t>
            </a:r>
            <a:r>
              <a:rPr sz="1400" b="1" spc="-10" dirty="0">
                <a:latin typeface="Catamaran-SemiBold"/>
                <a:cs typeface="Catamaran-SemiBold"/>
              </a:rPr>
              <a:t> </a:t>
            </a:r>
            <a:r>
              <a:rPr sz="1400" b="1" spc="50" dirty="0">
                <a:latin typeface="Catamaran-SemiBold"/>
                <a:cs typeface="Catamaran-SemiBold"/>
              </a:rPr>
              <a:t>the</a:t>
            </a:r>
            <a:r>
              <a:rPr sz="1400" b="1" spc="-5" dirty="0">
                <a:latin typeface="Catamaran-SemiBold"/>
                <a:cs typeface="Catamaran-SemiBold"/>
              </a:rPr>
              <a:t> </a:t>
            </a:r>
            <a:r>
              <a:rPr sz="1400" b="1" spc="50" dirty="0">
                <a:latin typeface="Catamaran-SemiBold"/>
                <a:cs typeface="Catamaran-SemiBold"/>
              </a:rPr>
              <a:t>establishment</a:t>
            </a:r>
            <a:r>
              <a:rPr sz="1400" b="1" spc="-5" dirty="0">
                <a:latin typeface="Catamaran-SemiBold"/>
                <a:cs typeface="Catamaran-SemiBold"/>
              </a:rPr>
              <a:t> </a:t>
            </a:r>
            <a:r>
              <a:rPr sz="1400" b="1" spc="50" dirty="0">
                <a:latin typeface="Catamaran-SemiBold"/>
                <a:cs typeface="Catamaran-SemiBold"/>
              </a:rPr>
              <a:t>of</a:t>
            </a:r>
            <a:r>
              <a:rPr sz="1400" b="1" spc="-5" dirty="0">
                <a:latin typeface="Catamaran-SemiBold"/>
                <a:cs typeface="Catamaran-SemiBold"/>
              </a:rPr>
              <a:t> </a:t>
            </a:r>
            <a:r>
              <a:rPr sz="1400" b="1" spc="55" dirty="0">
                <a:latin typeface="Catamaran-SemiBold"/>
                <a:cs typeface="Catamaran-SemiBold"/>
              </a:rPr>
              <a:t>a</a:t>
            </a:r>
            <a:r>
              <a:rPr sz="1400" b="1" spc="-10" dirty="0">
                <a:latin typeface="Catamaran-SemiBold"/>
                <a:cs typeface="Catamaran-SemiBold"/>
              </a:rPr>
              <a:t> </a:t>
            </a:r>
            <a:r>
              <a:rPr sz="1400" b="1" spc="45" dirty="0">
                <a:latin typeface="Catamaran-SemiBold"/>
                <a:cs typeface="Catamaran-SemiBold"/>
              </a:rPr>
              <a:t>multi</a:t>
            </a:r>
            <a:r>
              <a:rPr lang="en-US" sz="1400" b="1" spc="45" dirty="0">
                <a:latin typeface="Catamaran-SemiBold"/>
                <a:cs typeface="Catamaran-SemiBold"/>
              </a:rPr>
              <a:t> </a:t>
            </a:r>
            <a:r>
              <a:rPr sz="1400" b="1" spc="45" dirty="0">
                <a:latin typeface="Catamaran-SemiBold"/>
                <a:cs typeface="Catamaran-SemiBold"/>
              </a:rPr>
              <a:t>seller</a:t>
            </a:r>
            <a:r>
              <a:rPr sz="1400" b="1" spc="-5" dirty="0">
                <a:latin typeface="Catamaran-SemiBold"/>
                <a:cs typeface="Catamaran-SemiBold"/>
              </a:rPr>
              <a:t> </a:t>
            </a:r>
            <a:r>
              <a:rPr sz="1400" b="1" spc="50" dirty="0">
                <a:latin typeface="Catamaran-SemiBold"/>
                <a:cs typeface="Catamaran-SemiBold"/>
              </a:rPr>
              <a:t>platform</a:t>
            </a:r>
            <a:r>
              <a:rPr sz="1400" b="1" spc="-5" dirty="0">
                <a:latin typeface="Catamaran-SemiBold"/>
                <a:cs typeface="Catamaran-SemiBold"/>
              </a:rPr>
              <a:t> </a:t>
            </a:r>
            <a:r>
              <a:rPr sz="1400" b="1" spc="45" dirty="0">
                <a:latin typeface="Catamaran-SemiBold"/>
                <a:cs typeface="Catamaran-SemiBold"/>
              </a:rPr>
              <a:t>for </a:t>
            </a:r>
            <a:r>
              <a:rPr sz="1400" b="1" spc="-305" dirty="0">
                <a:latin typeface="Catamaran-SemiBold"/>
                <a:cs typeface="Catamaran-SemiBold"/>
              </a:rPr>
              <a:t> </a:t>
            </a:r>
            <a:r>
              <a:rPr sz="1400" b="1" spc="65" dirty="0">
                <a:latin typeface="Catamaran-SemiBold"/>
                <a:cs typeface="Catamaran-SemiBold"/>
              </a:rPr>
              <a:t>US</a:t>
            </a:r>
            <a:r>
              <a:rPr sz="1400" b="1" spc="25" dirty="0">
                <a:latin typeface="Catamaran-SemiBold"/>
                <a:cs typeface="Catamaran-SemiBold"/>
              </a:rPr>
              <a:t> </a:t>
            </a:r>
            <a:r>
              <a:rPr sz="1400" b="1" spc="45" dirty="0">
                <a:latin typeface="Catamaran-SemiBold"/>
                <a:cs typeface="Catamaran-SemiBold"/>
              </a:rPr>
              <a:t>dairy</a:t>
            </a:r>
            <a:r>
              <a:rPr sz="1400" b="1" spc="30" dirty="0">
                <a:latin typeface="Catamaran-SemiBold"/>
                <a:cs typeface="Catamaran-SemiBold"/>
              </a:rPr>
              <a:t> </a:t>
            </a:r>
            <a:r>
              <a:rPr sz="1400" b="1" spc="60" dirty="0">
                <a:latin typeface="Catamaran-SemiBold"/>
                <a:cs typeface="Catamaran-SemiBold"/>
              </a:rPr>
              <a:t>and</a:t>
            </a:r>
            <a:r>
              <a:rPr sz="1400" b="1" spc="25" dirty="0">
                <a:latin typeface="Catamaran-SemiBold"/>
                <a:cs typeface="Catamaran-SemiBold"/>
              </a:rPr>
              <a:t> </a:t>
            </a:r>
            <a:r>
              <a:rPr sz="1400" b="1" spc="50" dirty="0">
                <a:latin typeface="Catamaran-SemiBold"/>
                <a:cs typeface="Catamaran-SemiBold"/>
              </a:rPr>
              <a:t>the</a:t>
            </a:r>
            <a:r>
              <a:rPr sz="1400" b="1" spc="30" dirty="0">
                <a:latin typeface="Catamaran-SemiBold"/>
                <a:cs typeface="Catamaran-SemiBold"/>
              </a:rPr>
              <a:t> </a:t>
            </a:r>
            <a:r>
              <a:rPr sz="1400" b="1" spc="50" dirty="0">
                <a:latin typeface="Catamaran-SemiBold"/>
                <a:cs typeface="Catamaran-SemiBold"/>
              </a:rPr>
              <a:t>launch</a:t>
            </a:r>
            <a:r>
              <a:rPr sz="1400" b="1" spc="25" dirty="0">
                <a:latin typeface="Catamaran-SemiBold"/>
                <a:cs typeface="Catamaran-SemiBold"/>
              </a:rPr>
              <a:t> </a:t>
            </a:r>
            <a:r>
              <a:rPr sz="1400" b="1" spc="50" dirty="0">
                <a:latin typeface="Catamaran-SemiBold"/>
                <a:cs typeface="Catamaran-SemiBold"/>
              </a:rPr>
              <a:t>of</a:t>
            </a:r>
            <a:r>
              <a:rPr sz="1400" b="1" spc="30" dirty="0">
                <a:latin typeface="Catamaran-SemiBold"/>
                <a:cs typeface="Catamaran-SemiBold"/>
              </a:rPr>
              <a:t> </a:t>
            </a:r>
            <a:r>
              <a:rPr sz="1400" b="1" spc="55" dirty="0">
                <a:latin typeface="Catamaran-SemiBold"/>
                <a:cs typeface="Catamaran-SemiBold"/>
              </a:rPr>
              <a:t>a</a:t>
            </a:r>
            <a:r>
              <a:rPr sz="1400" b="1" spc="25" dirty="0">
                <a:latin typeface="Catamaran-SemiBold"/>
                <a:cs typeface="Catamaran-SemiBold"/>
              </a:rPr>
              <a:t> </a:t>
            </a:r>
            <a:r>
              <a:rPr sz="1400" b="1" spc="50" dirty="0">
                <a:latin typeface="Catamaran-SemiBold"/>
                <a:cs typeface="Catamaran-SemiBold"/>
              </a:rPr>
              <a:t>platform</a:t>
            </a:r>
            <a:r>
              <a:rPr sz="1400" b="1" spc="30" dirty="0">
                <a:latin typeface="Catamaran-SemiBold"/>
                <a:cs typeface="Catamaran-SemiBold"/>
              </a:rPr>
              <a:t> </a:t>
            </a:r>
            <a:r>
              <a:rPr sz="1400" b="1" spc="45" dirty="0">
                <a:latin typeface="Catamaran-SemiBold"/>
                <a:cs typeface="Catamaran-SemiBold"/>
              </a:rPr>
              <a:t>for</a:t>
            </a:r>
            <a:r>
              <a:rPr sz="1400" b="1" spc="25" dirty="0">
                <a:latin typeface="Catamaran-SemiBold"/>
                <a:cs typeface="Catamaran-SemiBold"/>
              </a:rPr>
              <a:t> </a:t>
            </a:r>
            <a:r>
              <a:rPr sz="1400" b="1" spc="50" dirty="0">
                <a:latin typeface="Catamaran-SemiBold"/>
                <a:cs typeface="Catamaran-SemiBold"/>
              </a:rPr>
              <a:t>ethanol</a:t>
            </a:r>
            <a:r>
              <a:rPr sz="1400" b="1" spc="30" dirty="0">
                <a:latin typeface="Catamaran-SemiBold"/>
                <a:cs typeface="Catamaran-SemiBold"/>
              </a:rPr>
              <a:t> </a:t>
            </a:r>
            <a:r>
              <a:rPr sz="1400" b="1" spc="40" dirty="0">
                <a:latin typeface="Catamaran-SemiBold"/>
                <a:cs typeface="Catamaran-SemiBold"/>
              </a:rPr>
              <a:t>in</a:t>
            </a:r>
            <a:r>
              <a:rPr sz="1400" b="1" spc="25" dirty="0">
                <a:latin typeface="Catamaran-SemiBold"/>
                <a:cs typeface="Catamaran-SemiBold"/>
              </a:rPr>
              <a:t> </a:t>
            </a:r>
            <a:r>
              <a:rPr sz="1400" b="1" spc="40" dirty="0">
                <a:latin typeface="Catamaran-SemiBold"/>
                <a:cs typeface="Catamaran-SemiBold"/>
              </a:rPr>
              <a:t>Brazil</a:t>
            </a:r>
            <a:r>
              <a:rPr lang="en-US" sz="1400" b="1" spc="40" dirty="0">
                <a:latin typeface="Catamaran-SemiBold"/>
                <a:cs typeface="Catamaran-SemiBold"/>
              </a:rPr>
              <a:t>. This investment will enable us to achieve the scale necessary to drive growth.</a:t>
            </a:r>
            <a:endParaRPr sz="1400" dirty="0">
              <a:latin typeface="Catamaran-SemiBold"/>
              <a:cs typeface="Catamaran-SemiBold"/>
            </a:endParaRPr>
          </a:p>
        </p:txBody>
      </p:sp>
      <p:sp>
        <p:nvSpPr>
          <p:cNvPr id="53" name="object 11">
            <a:extLst>
              <a:ext uri="{FF2B5EF4-FFF2-40B4-BE49-F238E27FC236}">
                <a16:creationId xmlns:a16="http://schemas.microsoft.com/office/drawing/2014/main" id="{350D9B10-B557-4145-95FF-23637DD29A17}"/>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13</a:t>
            </a:r>
            <a:endParaRPr lang="en-US" sz="1400" spc="20" dirty="0">
              <a:solidFill>
                <a:srgbClr val="999999"/>
              </a:solidFill>
              <a:latin typeface="Catamaran"/>
              <a:cs typeface="Catamaran"/>
            </a:endParaRPr>
          </a:p>
        </p:txBody>
      </p:sp>
      <p:graphicFrame>
        <p:nvGraphicFramePr>
          <p:cNvPr id="13" name="Chart 12">
            <a:extLst>
              <a:ext uri="{FF2B5EF4-FFF2-40B4-BE49-F238E27FC236}">
                <a16:creationId xmlns:a16="http://schemas.microsoft.com/office/drawing/2014/main" id="{DCE5A1C9-887C-4523-B865-7EA83AF35A67}"/>
              </a:ext>
            </a:extLst>
          </p:cNvPr>
          <p:cNvGraphicFramePr>
            <a:graphicFrameLocks/>
          </p:cNvGraphicFramePr>
          <p:nvPr>
            <p:extLst>
              <p:ext uri="{D42A27DB-BD31-4B8C-83A1-F6EECF244321}">
                <p14:modId xmlns:p14="http://schemas.microsoft.com/office/powerpoint/2010/main" val="2943587825"/>
              </p:ext>
            </p:extLst>
          </p:nvPr>
        </p:nvGraphicFramePr>
        <p:xfrm>
          <a:off x="7074152" y="1777031"/>
          <a:ext cx="5908736" cy="36073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DDE5B48F-185F-4463-A22C-38B21004DBCF}"/>
              </a:ext>
            </a:extLst>
          </p:cNvPr>
          <p:cNvGraphicFramePr>
            <a:graphicFrameLocks/>
          </p:cNvGraphicFramePr>
          <p:nvPr>
            <p:extLst>
              <p:ext uri="{D42A27DB-BD31-4B8C-83A1-F6EECF244321}">
                <p14:modId xmlns:p14="http://schemas.microsoft.com/office/powerpoint/2010/main" val="2491129692"/>
              </p:ext>
            </p:extLst>
          </p:nvPr>
        </p:nvGraphicFramePr>
        <p:xfrm>
          <a:off x="377544" y="2109684"/>
          <a:ext cx="6696608" cy="4347642"/>
        </p:xfrm>
        <a:graphic>
          <a:graphicData uri="http://schemas.openxmlformats.org/drawingml/2006/chart">
            <c:chart xmlns:c="http://schemas.openxmlformats.org/drawingml/2006/chart" xmlns:r="http://schemas.openxmlformats.org/officeDocument/2006/relationships" r:id="rId3"/>
          </a:graphicData>
        </a:graphic>
      </p:graphicFrame>
      <p:sp>
        <p:nvSpPr>
          <p:cNvPr id="5" name="Left Brace 4">
            <a:extLst>
              <a:ext uri="{FF2B5EF4-FFF2-40B4-BE49-F238E27FC236}">
                <a16:creationId xmlns:a16="http://schemas.microsoft.com/office/drawing/2014/main" id="{440734C6-32D5-4CED-901C-90B09FF2C931}"/>
              </a:ext>
            </a:extLst>
          </p:cNvPr>
          <p:cNvSpPr/>
          <p:nvPr/>
        </p:nvSpPr>
        <p:spPr>
          <a:xfrm>
            <a:off x="6521450" y="2032001"/>
            <a:ext cx="1676400" cy="3287791"/>
          </a:xfrm>
          <a:prstGeom prst="leftBrace">
            <a:avLst>
              <a:gd name="adj1" fmla="val 8333"/>
              <a:gd name="adj2" fmla="val 49313"/>
            </a:avLst>
          </a:prstGeom>
          <a:ln w="19050">
            <a:solidFill>
              <a:srgbClr val="A5D5E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968E700B-887B-46CE-AD4E-ADE0ACABA852}"/>
              </a:ext>
            </a:extLst>
          </p:cNvPr>
          <p:cNvSpPr txBox="1"/>
          <p:nvPr/>
        </p:nvSpPr>
        <p:spPr>
          <a:xfrm>
            <a:off x="8045450" y="5714116"/>
            <a:ext cx="4208639" cy="701089"/>
          </a:xfrm>
          <a:prstGeom prst="rect">
            <a:avLst/>
          </a:prstGeom>
          <a:noFill/>
        </p:spPr>
        <p:txBody>
          <a:bodyPr wrap="square">
            <a:spAutoFit/>
          </a:bodyPr>
          <a:lstStyle/>
          <a:p>
            <a:pPr marL="650240" marR="5080" indent="-638175">
              <a:lnSpc>
                <a:spcPct val="113300"/>
              </a:lnSpc>
              <a:spcBef>
                <a:spcPts val="90"/>
              </a:spcBef>
            </a:pPr>
            <a:r>
              <a:rPr lang="en-GB" sz="1800" spc="25" dirty="0">
                <a:solidFill>
                  <a:srgbClr val="666666"/>
                </a:solidFill>
                <a:latin typeface="Catamaran"/>
                <a:cs typeface="Catamaran"/>
              </a:rPr>
              <a:t>We</a:t>
            </a:r>
            <a:r>
              <a:rPr lang="en-GB" sz="1800" spc="-5" dirty="0">
                <a:solidFill>
                  <a:srgbClr val="666666"/>
                </a:solidFill>
                <a:latin typeface="Catamaran"/>
                <a:cs typeface="Catamaran"/>
              </a:rPr>
              <a:t> </a:t>
            </a:r>
            <a:r>
              <a:rPr lang="en-GB" sz="1800" spc="15" dirty="0">
                <a:solidFill>
                  <a:srgbClr val="666666"/>
                </a:solidFill>
                <a:latin typeface="Catamaran"/>
                <a:cs typeface="Catamaran"/>
              </a:rPr>
              <a:t>anticipate a</a:t>
            </a:r>
            <a:r>
              <a:rPr lang="en-GB" sz="1800" dirty="0">
                <a:solidFill>
                  <a:srgbClr val="666666"/>
                </a:solidFill>
                <a:latin typeface="Catamaran"/>
                <a:cs typeface="Catamaran"/>
              </a:rPr>
              <a:t> </a:t>
            </a:r>
            <a:r>
              <a:rPr lang="en-GB" sz="1800" b="1" spc="15" dirty="0">
                <a:latin typeface="Catamaran-SemiBold"/>
                <a:cs typeface="Catamaran-SemiBold"/>
              </a:rPr>
              <a:t>7-fold</a:t>
            </a:r>
            <a:r>
              <a:rPr lang="en-GB" sz="1800" b="1" spc="10" dirty="0">
                <a:latin typeface="Catamaran-SemiBold"/>
                <a:cs typeface="Catamaran-SemiBold"/>
              </a:rPr>
              <a:t> </a:t>
            </a:r>
            <a:r>
              <a:rPr lang="en-GB" b="1" spc="15" dirty="0">
                <a:latin typeface="Catamaran-SemiBold"/>
              </a:rPr>
              <a:t>growth in revenue  </a:t>
            </a:r>
            <a:r>
              <a:rPr lang="en-GB" spc="15" dirty="0">
                <a:solidFill>
                  <a:srgbClr val="666666"/>
                </a:solidFill>
                <a:latin typeface="Catamaran"/>
              </a:rPr>
              <a:t>from FY 2021 to FY 2025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4">
            <a:extLst>
              <a:ext uri="{FF2B5EF4-FFF2-40B4-BE49-F238E27FC236}">
                <a16:creationId xmlns:a16="http://schemas.microsoft.com/office/drawing/2014/main" id="{9F622ECD-B51C-4DF1-8693-28D3DC94E1FD}"/>
              </a:ext>
            </a:extLst>
          </p:cNvPr>
          <p:cNvPicPr/>
          <p:nvPr/>
        </p:nvPicPr>
        <p:blipFill>
          <a:blip r:embed="rId3" cstate="print"/>
          <a:stretch>
            <a:fillRect/>
          </a:stretch>
        </p:blipFill>
        <p:spPr>
          <a:xfrm>
            <a:off x="204283" y="2760112"/>
            <a:ext cx="914400" cy="914400"/>
          </a:xfrm>
          <a:prstGeom prst="rect">
            <a:avLst/>
          </a:prstGeom>
        </p:spPr>
      </p:pic>
      <p:pic>
        <p:nvPicPr>
          <p:cNvPr id="3" name="object 6">
            <a:extLst>
              <a:ext uri="{FF2B5EF4-FFF2-40B4-BE49-F238E27FC236}">
                <a16:creationId xmlns:a16="http://schemas.microsoft.com/office/drawing/2014/main" id="{422FACAD-ADDA-42DD-B910-715EB5BE7C17}"/>
              </a:ext>
            </a:extLst>
          </p:cNvPr>
          <p:cNvPicPr/>
          <p:nvPr/>
        </p:nvPicPr>
        <p:blipFill>
          <a:blip r:embed="rId4" cstate="print"/>
          <a:stretch>
            <a:fillRect/>
          </a:stretch>
        </p:blipFill>
        <p:spPr>
          <a:xfrm>
            <a:off x="194826" y="4304921"/>
            <a:ext cx="914401" cy="914400"/>
          </a:xfrm>
          <a:prstGeom prst="rect">
            <a:avLst/>
          </a:prstGeom>
        </p:spPr>
      </p:pic>
      <p:pic>
        <p:nvPicPr>
          <p:cNvPr id="5" name="object 6">
            <a:extLst>
              <a:ext uri="{FF2B5EF4-FFF2-40B4-BE49-F238E27FC236}">
                <a16:creationId xmlns:a16="http://schemas.microsoft.com/office/drawing/2014/main" id="{6868B201-DCD3-4F81-B6CB-E73890D921A6}"/>
              </a:ext>
            </a:extLst>
          </p:cNvPr>
          <p:cNvPicPr/>
          <p:nvPr/>
        </p:nvPicPr>
        <p:blipFill>
          <a:blip r:embed="rId5" cstate="print"/>
          <a:stretch>
            <a:fillRect/>
          </a:stretch>
        </p:blipFill>
        <p:spPr>
          <a:xfrm>
            <a:off x="194826" y="5830133"/>
            <a:ext cx="914400" cy="914400"/>
          </a:xfrm>
          <a:prstGeom prst="rect">
            <a:avLst/>
          </a:prstGeom>
        </p:spPr>
      </p:pic>
      <p:pic>
        <p:nvPicPr>
          <p:cNvPr id="6" name="object 7">
            <a:extLst>
              <a:ext uri="{FF2B5EF4-FFF2-40B4-BE49-F238E27FC236}">
                <a16:creationId xmlns:a16="http://schemas.microsoft.com/office/drawing/2014/main" id="{B3EA0132-7644-486B-A6A8-342444C9F9D1}"/>
              </a:ext>
            </a:extLst>
          </p:cNvPr>
          <p:cNvPicPr/>
          <p:nvPr/>
        </p:nvPicPr>
        <p:blipFill>
          <a:blip r:embed="rId6" cstate="print"/>
          <a:stretch>
            <a:fillRect/>
          </a:stretch>
        </p:blipFill>
        <p:spPr>
          <a:xfrm>
            <a:off x="6814227" y="1050140"/>
            <a:ext cx="914400" cy="914401"/>
          </a:xfrm>
          <a:prstGeom prst="rect">
            <a:avLst/>
          </a:prstGeom>
        </p:spPr>
      </p:pic>
      <p:pic>
        <p:nvPicPr>
          <p:cNvPr id="7" name="object 10">
            <a:extLst>
              <a:ext uri="{FF2B5EF4-FFF2-40B4-BE49-F238E27FC236}">
                <a16:creationId xmlns:a16="http://schemas.microsoft.com/office/drawing/2014/main" id="{DEEFD0D2-E198-40D0-AA79-B360A0C41FEB}"/>
              </a:ext>
            </a:extLst>
          </p:cNvPr>
          <p:cNvPicPr/>
          <p:nvPr/>
        </p:nvPicPr>
        <p:blipFill>
          <a:blip r:embed="rId7" cstate="print"/>
          <a:stretch>
            <a:fillRect/>
          </a:stretch>
        </p:blipFill>
        <p:spPr>
          <a:xfrm>
            <a:off x="6833411" y="2695043"/>
            <a:ext cx="914400" cy="914400"/>
          </a:xfrm>
          <a:prstGeom prst="rect">
            <a:avLst/>
          </a:prstGeom>
        </p:spPr>
      </p:pic>
      <p:sp>
        <p:nvSpPr>
          <p:cNvPr id="8" name="object 5">
            <a:extLst>
              <a:ext uri="{FF2B5EF4-FFF2-40B4-BE49-F238E27FC236}">
                <a16:creationId xmlns:a16="http://schemas.microsoft.com/office/drawing/2014/main" id="{7B0CF96E-AF20-41EB-BDC7-C21041DA62D7}"/>
              </a:ext>
            </a:extLst>
          </p:cNvPr>
          <p:cNvSpPr txBox="1"/>
          <p:nvPr/>
        </p:nvSpPr>
        <p:spPr>
          <a:xfrm>
            <a:off x="1304580" y="2755124"/>
            <a:ext cx="5334000" cy="1223026"/>
          </a:xfrm>
          <a:prstGeom prst="rect">
            <a:avLst/>
          </a:prstGeom>
        </p:spPr>
        <p:txBody>
          <a:bodyPr vert="horz" wrap="square" lIns="0" tIns="27939" rIns="0" bIns="0" rtlCol="0">
            <a:spAutoFit/>
          </a:bodyPr>
          <a:lstStyle/>
          <a:p>
            <a:pPr marL="12700" algn="just">
              <a:lnSpc>
                <a:spcPct val="100000"/>
              </a:lnSpc>
              <a:spcBef>
                <a:spcPts val="219"/>
              </a:spcBef>
            </a:pPr>
            <a:r>
              <a:rPr sz="1400" b="1" spc="15" dirty="0">
                <a:latin typeface="Catamaran-SemiBold"/>
                <a:cs typeface="Catamaran-SemiBold"/>
              </a:rPr>
              <a:t>Dr.</a:t>
            </a:r>
            <a:r>
              <a:rPr sz="1400" b="1" spc="5" dirty="0">
                <a:latin typeface="Catamaran-SemiBold"/>
                <a:cs typeface="Catamaran-SemiBold"/>
              </a:rPr>
              <a:t> </a:t>
            </a:r>
            <a:r>
              <a:rPr sz="1400" b="1" spc="15" dirty="0">
                <a:latin typeface="Catamaran-SemiBold"/>
                <a:cs typeface="Catamaran-SemiBold"/>
              </a:rPr>
              <a:t>Vladimir</a:t>
            </a:r>
            <a:r>
              <a:rPr sz="1400" b="1" spc="10" dirty="0">
                <a:latin typeface="Catamaran-SemiBold"/>
                <a:cs typeface="Catamaran-SemiBold"/>
              </a:rPr>
              <a:t> </a:t>
            </a:r>
            <a:r>
              <a:rPr sz="1400" b="1" spc="20" dirty="0">
                <a:latin typeface="Catamaran-SemiBold"/>
                <a:cs typeface="Catamaran-SemiBold"/>
              </a:rPr>
              <a:t>Managarov,</a:t>
            </a:r>
            <a:r>
              <a:rPr sz="1400" b="1" spc="10" dirty="0">
                <a:latin typeface="Catamaran-SemiBold"/>
                <a:cs typeface="Catamaran-SemiBold"/>
              </a:rPr>
              <a:t> </a:t>
            </a:r>
            <a:r>
              <a:rPr sz="1400" b="1" spc="25" dirty="0">
                <a:latin typeface="Catamaran-SemiBold"/>
                <a:cs typeface="Catamaran-SemiBold"/>
              </a:rPr>
              <a:t>PhD</a:t>
            </a:r>
            <a:r>
              <a:rPr sz="1400" b="1" spc="155" dirty="0">
                <a:latin typeface="Catamaran-SemiBold"/>
                <a:cs typeface="Catamaran-SemiBold"/>
              </a:rPr>
              <a:t> </a:t>
            </a:r>
            <a:r>
              <a:rPr sz="1000" spc="10" dirty="0">
                <a:solidFill>
                  <a:srgbClr val="666666"/>
                </a:solidFill>
                <a:latin typeface="Catamaran"/>
                <a:cs typeface="Catamaran"/>
              </a:rPr>
              <a:t>/ Chief</a:t>
            </a:r>
            <a:r>
              <a:rPr sz="1000" spc="5" dirty="0">
                <a:solidFill>
                  <a:srgbClr val="666666"/>
                </a:solidFill>
                <a:latin typeface="Catamaran"/>
                <a:cs typeface="Catamaran"/>
              </a:rPr>
              <a:t> </a:t>
            </a:r>
            <a:r>
              <a:rPr sz="1000" spc="10" dirty="0">
                <a:solidFill>
                  <a:srgbClr val="666666"/>
                </a:solidFill>
                <a:latin typeface="Catamaran"/>
                <a:cs typeface="Catamaran"/>
              </a:rPr>
              <a:t>Technology Officer</a:t>
            </a:r>
            <a:endParaRPr sz="1000" dirty="0">
              <a:latin typeface="Catamaran"/>
              <a:cs typeface="Catamaran"/>
            </a:endParaRPr>
          </a:p>
          <a:p>
            <a:pPr marL="12700" marR="5080" algn="just">
              <a:lnSpc>
                <a:spcPct val="107200"/>
              </a:lnSpc>
            </a:pPr>
            <a:r>
              <a:rPr sz="1200" spc="15" dirty="0">
                <a:solidFill>
                  <a:srgbClr val="666667"/>
                </a:solidFill>
                <a:latin typeface="Catamaran"/>
                <a:cs typeface="Catamaran"/>
              </a:rPr>
              <a:t>Vladimir</a:t>
            </a:r>
            <a:r>
              <a:rPr sz="1200" spc="-10" dirty="0">
                <a:solidFill>
                  <a:srgbClr val="666667"/>
                </a:solidFill>
                <a:latin typeface="Catamaran"/>
                <a:cs typeface="Catamaran"/>
              </a:rPr>
              <a:t> </a:t>
            </a:r>
            <a:r>
              <a:rPr sz="1200" spc="15" dirty="0">
                <a:solidFill>
                  <a:srgbClr val="666667"/>
                </a:solidFill>
                <a:latin typeface="Catamaran"/>
                <a:cs typeface="Catamaran"/>
              </a:rPr>
              <a:t>specialises</a:t>
            </a:r>
            <a:r>
              <a:rPr sz="1200" spc="-10" dirty="0">
                <a:solidFill>
                  <a:srgbClr val="666667"/>
                </a:solidFill>
                <a:latin typeface="Catamaran"/>
                <a:cs typeface="Catamaran"/>
              </a:rPr>
              <a:t> </a:t>
            </a:r>
            <a:r>
              <a:rPr sz="1200" spc="15" dirty="0">
                <a:solidFill>
                  <a:srgbClr val="666667"/>
                </a:solidFill>
                <a:latin typeface="Catamaran"/>
                <a:cs typeface="Catamaran"/>
              </a:rPr>
              <a:t>in</a:t>
            </a:r>
            <a:r>
              <a:rPr sz="1200" spc="-10" dirty="0">
                <a:solidFill>
                  <a:srgbClr val="666667"/>
                </a:solidFill>
                <a:latin typeface="Catamaran"/>
                <a:cs typeface="Catamaran"/>
              </a:rPr>
              <a:t> </a:t>
            </a:r>
            <a:r>
              <a:rPr sz="1200" spc="15" dirty="0">
                <a:solidFill>
                  <a:srgbClr val="666667"/>
                </a:solidFill>
                <a:latin typeface="Catamaran"/>
                <a:cs typeface="Catamaran"/>
              </a:rPr>
              <a:t>creating</a:t>
            </a:r>
            <a:r>
              <a:rPr sz="1200" spc="-10" dirty="0">
                <a:solidFill>
                  <a:srgbClr val="666667"/>
                </a:solidFill>
                <a:latin typeface="Catamaran"/>
                <a:cs typeface="Catamaran"/>
              </a:rPr>
              <a:t> </a:t>
            </a:r>
            <a:r>
              <a:rPr sz="1200" spc="20" dirty="0">
                <a:solidFill>
                  <a:srgbClr val="666667"/>
                </a:solidFill>
                <a:latin typeface="Catamaran"/>
                <a:cs typeface="Catamaran"/>
              </a:rPr>
              <a:t>complex</a:t>
            </a:r>
            <a:r>
              <a:rPr sz="1200" spc="-15" dirty="0">
                <a:solidFill>
                  <a:srgbClr val="666667"/>
                </a:solidFill>
                <a:latin typeface="Catamaran"/>
                <a:cs typeface="Catamaran"/>
              </a:rPr>
              <a:t> </a:t>
            </a:r>
            <a:r>
              <a:rPr sz="1200" spc="15" dirty="0">
                <a:solidFill>
                  <a:srgbClr val="666667"/>
                </a:solidFill>
                <a:latin typeface="Catamaran"/>
                <a:cs typeface="Catamaran"/>
              </a:rPr>
              <a:t>web-solutions</a:t>
            </a:r>
            <a:r>
              <a:rPr sz="1200" spc="-10" dirty="0">
                <a:solidFill>
                  <a:srgbClr val="666667"/>
                </a:solidFill>
                <a:latin typeface="Catamaran"/>
                <a:cs typeface="Catamaran"/>
              </a:rPr>
              <a:t> </a:t>
            </a:r>
            <a:r>
              <a:rPr sz="1200" spc="15" dirty="0">
                <a:solidFill>
                  <a:srgbClr val="666667"/>
                </a:solidFill>
                <a:latin typeface="Catamaran"/>
                <a:cs typeface="Catamaran"/>
              </a:rPr>
              <a:t>to</a:t>
            </a:r>
            <a:r>
              <a:rPr sz="1200" spc="-10" dirty="0">
                <a:solidFill>
                  <a:srgbClr val="666667"/>
                </a:solidFill>
                <a:latin typeface="Catamaran"/>
                <a:cs typeface="Catamaran"/>
              </a:rPr>
              <a:t> </a:t>
            </a:r>
            <a:r>
              <a:rPr sz="1200" spc="15" dirty="0">
                <a:solidFill>
                  <a:srgbClr val="666667"/>
                </a:solidFill>
                <a:latin typeface="Catamaran"/>
                <a:cs typeface="Catamaran"/>
              </a:rPr>
              <a:t>successfully</a:t>
            </a:r>
            <a:r>
              <a:rPr sz="1200" spc="-10" dirty="0">
                <a:solidFill>
                  <a:srgbClr val="666667"/>
                </a:solidFill>
                <a:latin typeface="Catamaran"/>
                <a:cs typeface="Catamaran"/>
              </a:rPr>
              <a:t> </a:t>
            </a:r>
            <a:r>
              <a:rPr sz="1200" spc="10" dirty="0">
                <a:solidFill>
                  <a:srgbClr val="666667"/>
                </a:solidFill>
                <a:latin typeface="Catamaran"/>
                <a:cs typeface="Catamaran"/>
              </a:rPr>
              <a:t>fulfil</a:t>
            </a:r>
            <a:r>
              <a:rPr sz="1200" spc="-15" dirty="0">
                <a:solidFill>
                  <a:srgbClr val="666667"/>
                </a:solidFill>
                <a:latin typeface="Catamaran"/>
                <a:cs typeface="Catamaran"/>
              </a:rPr>
              <a:t> </a:t>
            </a:r>
            <a:r>
              <a:rPr sz="1200" spc="15" dirty="0">
                <a:solidFill>
                  <a:srgbClr val="666667"/>
                </a:solidFill>
                <a:latin typeface="Catamaran"/>
                <a:cs typeface="Catamaran"/>
              </a:rPr>
              <a:t>business</a:t>
            </a:r>
            <a:r>
              <a:rPr sz="1200" spc="-10" dirty="0">
                <a:solidFill>
                  <a:srgbClr val="666667"/>
                </a:solidFill>
                <a:latin typeface="Catamaran"/>
                <a:cs typeface="Catamaran"/>
              </a:rPr>
              <a:t> </a:t>
            </a:r>
            <a:r>
              <a:rPr sz="1200" spc="20" dirty="0">
                <a:solidFill>
                  <a:srgbClr val="666667"/>
                </a:solidFill>
                <a:latin typeface="Catamaran"/>
                <a:cs typeface="Catamaran"/>
              </a:rPr>
              <a:t>needs</a:t>
            </a:r>
            <a:r>
              <a:rPr lang="en-US" sz="1200" spc="-10" dirty="0">
                <a:solidFill>
                  <a:srgbClr val="666667"/>
                </a:solidFill>
                <a:latin typeface="Catamaran"/>
                <a:cs typeface="Catamaran"/>
              </a:rPr>
              <a:t>. He</a:t>
            </a:r>
            <a:r>
              <a:rPr sz="1200" spc="-315" dirty="0">
                <a:solidFill>
                  <a:srgbClr val="666667"/>
                </a:solidFill>
                <a:latin typeface="Catamaran"/>
                <a:cs typeface="Catamaran"/>
              </a:rPr>
              <a:t> </a:t>
            </a:r>
            <a:r>
              <a:rPr sz="1200" spc="15" dirty="0">
                <a:solidFill>
                  <a:srgbClr val="666667"/>
                </a:solidFill>
                <a:latin typeface="Catamaran"/>
                <a:cs typeface="Catamaran"/>
              </a:rPr>
              <a:t>brings </a:t>
            </a:r>
            <a:r>
              <a:rPr sz="1200" spc="20" dirty="0">
                <a:solidFill>
                  <a:srgbClr val="666667"/>
                </a:solidFill>
                <a:latin typeface="Catamaran"/>
                <a:cs typeface="Catamaran"/>
              </a:rPr>
              <a:t>a </a:t>
            </a:r>
            <a:r>
              <a:rPr sz="1200" spc="15" dirty="0">
                <a:solidFill>
                  <a:srgbClr val="666667"/>
                </a:solidFill>
                <a:latin typeface="Catamaran"/>
                <a:cs typeface="Catamaran"/>
              </a:rPr>
              <a:t>clear view of time </a:t>
            </a:r>
            <a:r>
              <a:rPr sz="1200" spc="20" dirty="0">
                <a:solidFill>
                  <a:srgbClr val="666667"/>
                </a:solidFill>
                <a:latin typeface="Catamaran"/>
                <a:cs typeface="Catamaran"/>
              </a:rPr>
              <a:t>and </a:t>
            </a:r>
            <a:r>
              <a:rPr sz="1200" spc="15" dirty="0">
                <a:solidFill>
                  <a:srgbClr val="666667"/>
                </a:solidFill>
                <a:latin typeface="Catamaran"/>
                <a:cs typeface="Catamaran"/>
              </a:rPr>
              <a:t>resource allocation strategies. </a:t>
            </a:r>
            <a:r>
              <a:rPr sz="1200" spc="20" dirty="0">
                <a:solidFill>
                  <a:srgbClr val="666667"/>
                </a:solidFill>
                <a:latin typeface="Catamaran"/>
                <a:cs typeface="Catamaran"/>
              </a:rPr>
              <a:t>He has </a:t>
            </a:r>
            <a:r>
              <a:rPr sz="1200" spc="15" dirty="0">
                <a:solidFill>
                  <a:srgbClr val="666667"/>
                </a:solidFill>
                <a:latin typeface="Catamaran"/>
                <a:cs typeface="Catamaran"/>
              </a:rPr>
              <a:t>extensive experience in </a:t>
            </a:r>
            <a:r>
              <a:rPr sz="1200" spc="20" dirty="0">
                <a:solidFill>
                  <a:srgbClr val="666667"/>
                </a:solidFill>
                <a:latin typeface="Catamaran"/>
                <a:cs typeface="Catamaran"/>
              </a:rPr>
              <a:t>Europe and </a:t>
            </a:r>
            <a:r>
              <a:rPr sz="1200" spc="25" dirty="0">
                <a:solidFill>
                  <a:srgbClr val="666667"/>
                </a:solidFill>
                <a:latin typeface="Catamaran"/>
                <a:cs typeface="Catamaran"/>
              </a:rPr>
              <a:t>New </a:t>
            </a:r>
            <a:r>
              <a:rPr sz="1200" spc="15" dirty="0">
                <a:solidFill>
                  <a:srgbClr val="666667"/>
                </a:solidFill>
                <a:latin typeface="Catamaran"/>
                <a:cs typeface="Catamaran"/>
              </a:rPr>
              <a:t>Zealand, </a:t>
            </a:r>
            <a:r>
              <a:rPr sz="1200" spc="20" dirty="0">
                <a:solidFill>
                  <a:srgbClr val="666667"/>
                </a:solidFill>
                <a:latin typeface="Catamaran"/>
                <a:cs typeface="Catamaran"/>
              </a:rPr>
              <a:t>and </a:t>
            </a:r>
            <a:r>
              <a:rPr sz="1200" spc="15" dirty="0">
                <a:solidFill>
                  <a:srgbClr val="666667"/>
                </a:solidFill>
                <a:latin typeface="Catamaran"/>
                <a:cs typeface="Catamaran"/>
              </a:rPr>
              <a:t>prior</a:t>
            </a:r>
            <a:r>
              <a:rPr sz="1200" spc="-315" dirty="0">
                <a:solidFill>
                  <a:srgbClr val="666667"/>
                </a:solidFill>
                <a:latin typeface="Catamaran"/>
                <a:cs typeface="Catamaran"/>
              </a:rPr>
              <a:t> </a:t>
            </a:r>
            <a:r>
              <a:rPr sz="1200" spc="15" dirty="0">
                <a:solidFill>
                  <a:srgbClr val="666667"/>
                </a:solidFill>
                <a:latin typeface="Catamaran"/>
                <a:cs typeface="Catamaran"/>
              </a:rPr>
              <a:t>to joining </a:t>
            </a:r>
            <a:r>
              <a:rPr sz="1200" spc="20" dirty="0">
                <a:solidFill>
                  <a:srgbClr val="666667"/>
                </a:solidFill>
                <a:latin typeface="Catamaran"/>
                <a:cs typeface="Catamaran"/>
              </a:rPr>
              <a:t>Nui </a:t>
            </a:r>
            <a:r>
              <a:rPr sz="1200" spc="15" dirty="0">
                <a:solidFill>
                  <a:srgbClr val="666667"/>
                </a:solidFill>
                <a:latin typeface="Catamaran"/>
                <a:cs typeface="Catamaran"/>
              </a:rPr>
              <a:t>held </a:t>
            </a:r>
            <a:r>
              <a:rPr sz="1200" spc="20" dirty="0">
                <a:solidFill>
                  <a:srgbClr val="666667"/>
                </a:solidFill>
                <a:latin typeface="Catamaran"/>
                <a:cs typeface="Catamaran"/>
              </a:rPr>
              <a:t>a number </a:t>
            </a:r>
            <a:r>
              <a:rPr sz="1200" spc="15" dirty="0">
                <a:solidFill>
                  <a:srgbClr val="666667"/>
                </a:solidFill>
                <a:latin typeface="Catamaran"/>
                <a:cs typeface="Catamaran"/>
              </a:rPr>
              <a:t>of senior </a:t>
            </a:r>
            <a:r>
              <a:rPr sz="1200" spc="20" dirty="0">
                <a:solidFill>
                  <a:srgbClr val="666667"/>
                </a:solidFill>
                <a:latin typeface="Catamaran"/>
                <a:cs typeface="Catamaran"/>
              </a:rPr>
              <a:t>development </a:t>
            </a:r>
            <a:r>
              <a:rPr sz="1200" spc="15" dirty="0">
                <a:solidFill>
                  <a:srgbClr val="666667"/>
                </a:solidFill>
                <a:latin typeface="Catamaran"/>
                <a:cs typeface="Catamaran"/>
              </a:rPr>
              <a:t>roles with Yellow </a:t>
            </a:r>
            <a:r>
              <a:rPr sz="1200" spc="25" dirty="0">
                <a:solidFill>
                  <a:srgbClr val="666667"/>
                </a:solidFill>
                <a:latin typeface="Catamaran"/>
                <a:cs typeface="Catamaran"/>
              </a:rPr>
              <a:t>New </a:t>
            </a:r>
            <a:r>
              <a:rPr sz="1200" spc="15" dirty="0">
                <a:solidFill>
                  <a:srgbClr val="666667"/>
                </a:solidFill>
                <a:latin typeface="Catamaran"/>
                <a:cs typeface="Catamaran"/>
              </a:rPr>
              <a:t>Zealand, Evanti </a:t>
            </a:r>
            <a:r>
              <a:rPr sz="1200" spc="20" dirty="0">
                <a:solidFill>
                  <a:srgbClr val="666667"/>
                </a:solidFill>
                <a:latin typeface="Catamaran"/>
                <a:cs typeface="Catamaran"/>
              </a:rPr>
              <a:t>and Raduga </a:t>
            </a:r>
            <a:r>
              <a:rPr sz="1200" spc="15" dirty="0">
                <a:solidFill>
                  <a:srgbClr val="666667"/>
                </a:solidFill>
                <a:latin typeface="Catamaran"/>
                <a:cs typeface="Catamaran"/>
              </a:rPr>
              <a:t>Internet. </a:t>
            </a:r>
            <a:endParaRPr sz="1200" dirty="0">
              <a:latin typeface="Catamaran"/>
              <a:cs typeface="Catamaran"/>
            </a:endParaRPr>
          </a:p>
        </p:txBody>
      </p:sp>
      <p:sp>
        <p:nvSpPr>
          <p:cNvPr id="9" name="object 7">
            <a:extLst>
              <a:ext uri="{FF2B5EF4-FFF2-40B4-BE49-F238E27FC236}">
                <a16:creationId xmlns:a16="http://schemas.microsoft.com/office/drawing/2014/main" id="{EBAD7A3C-883D-4C5B-AF53-29C4D80BB626}"/>
              </a:ext>
            </a:extLst>
          </p:cNvPr>
          <p:cNvSpPr txBox="1"/>
          <p:nvPr/>
        </p:nvSpPr>
        <p:spPr>
          <a:xfrm>
            <a:off x="1286759" y="4211353"/>
            <a:ext cx="5334000" cy="1223026"/>
          </a:xfrm>
          <a:prstGeom prst="rect">
            <a:avLst/>
          </a:prstGeom>
        </p:spPr>
        <p:txBody>
          <a:bodyPr vert="horz" wrap="square" lIns="0" tIns="27939" rIns="0" bIns="0" rtlCol="0">
            <a:spAutoFit/>
          </a:bodyPr>
          <a:lstStyle/>
          <a:p>
            <a:pPr marL="12700" algn="just">
              <a:lnSpc>
                <a:spcPct val="100000"/>
              </a:lnSpc>
              <a:spcBef>
                <a:spcPts val="219"/>
              </a:spcBef>
            </a:pPr>
            <a:r>
              <a:rPr sz="1400" b="1" spc="20" dirty="0">
                <a:latin typeface="Catamaran-SemiBold"/>
                <a:cs typeface="Catamaran-SemiBold"/>
              </a:rPr>
              <a:t>Rebecca</a:t>
            </a:r>
            <a:r>
              <a:rPr sz="1400" b="1" spc="5" dirty="0">
                <a:latin typeface="Catamaran-SemiBold"/>
                <a:cs typeface="Catamaran-SemiBold"/>
              </a:rPr>
              <a:t> </a:t>
            </a:r>
            <a:r>
              <a:rPr sz="1400" b="1" spc="20" dirty="0">
                <a:latin typeface="Catamaran-SemiBold"/>
                <a:cs typeface="Catamaran-SemiBold"/>
              </a:rPr>
              <a:t>Swinson</a:t>
            </a:r>
            <a:r>
              <a:rPr sz="1400" b="1" spc="-80" dirty="0">
                <a:latin typeface="Catamaran-SemiBold"/>
                <a:cs typeface="Catamaran-SemiBold"/>
              </a:rPr>
              <a:t> </a:t>
            </a:r>
            <a:r>
              <a:rPr sz="1000" spc="10" dirty="0">
                <a:solidFill>
                  <a:srgbClr val="666666"/>
                </a:solidFill>
                <a:latin typeface="Catamaran"/>
                <a:cs typeface="Catamaran"/>
              </a:rPr>
              <a:t>/ Chief</a:t>
            </a:r>
            <a:r>
              <a:rPr sz="1000" spc="5" dirty="0">
                <a:solidFill>
                  <a:srgbClr val="666666"/>
                </a:solidFill>
                <a:latin typeface="Catamaran"/>
                <a:cs typeface="Catamaran"/>
              </a:rPr>
              <a:t> </a:t>
            </a:r>
            <a:r>
              <a:rPr sz="1000" spc="10" dirty="0">
                <a:solidFill>
                  <a:srgbClr val="666666"/>
                </a:solidFill>
                <a:latin typeface="Catamaran"/>
                <a:cs typeface="Catamaran"/>
              </a:rPr>
              <a:t>of Customer, Product </a:t>
            </a:r>
            <a:r>
              <a:rPr sz="1000" spc="15" dirty="0">
                <a:solidFill>
                  <a:srgbClr val="666666"/>
                </a:solidFill>
                <a:latin typeface="Catamaran"/>
                <a:cs typeface="Catamaran"/>
              </a:rPr>
              <a:t>and</a:t>
            </a:r>
            <a:r>
              <a:rPr sz="1000" spc="5" dirty="0">
                <a:solidFill>
                  <a:srgbClr val="666666"/>
                </a:solidFill>
                <a:latin typeface="Catamaran"/>
                <a:cs typeface="Catamaran"/>
              </a:rPr>
              <a:t> </a:t>
            </a:r>
            <a:r>
              <a:rPr sz="1000" spc="10" dirty="0">
                <a:solidFill>
                  <a:srgbClr val="666666"/>
                </a:solidFill>
                <a:latin typeface="Catamaran"/>
                <a:cs typeface="Catamaran"/>
              </a:rPr>
              <a:t>Delivery</a:t>
            </a:r>
            <a:endParaRPr sz="1000" dirty="0">
              <a:latin typeface="Catamaran"/>
              <a:cs typeface="Catamaran"/>
            </a:endParaRPr>
          </a:p>
          <a:p>
            <a:pPr marL="12700" marR="5080" algn="just">
              <a:lnSpc>
                <a:spcPct val="107200"/>
              </a:lnSpc>
            </a:pPr>
            <a:r>
              <a:rPr sz="1200" spc="20" dirty="0">
                <a:solidFill>
                  <a:srgbClr val="666667"/>
                </a:solidFill>
                <a:latin typeface="Catamaran"/>
                <a:cs typeface="Catamaran"/>
              </a:rPr>
              <a:t>Rebecca works </a:t>
            </a:r>
            <a:r>
              <a:rPr sz="1200" spc="15" dirty="0">
                <a:solidFill>
                  <a:srgbClr val="666667"/>
                </a:solidFill>
                <a:latin typeface="Catamaran"/>
                <a:cs typeface="Catamaran"/>
              </a:rPr>
              <a:t>closely with </a:t>
            </a:r>
            <a:r>
              <a:rPr sz="1200" spc="20" dirty="0">
                <a:solidFill>
                  <a:srgbClr val="666667"/>
                </a:solidFill>
                <a:latin typeface="Catamaran"/>
                <a:cs typeface="Catamaran"/>
              </a:rPr>
              <a:t>customers and </a:t>
            </a:r>
            <a:r>
              <a:rPr sz="1200" spc="15" dirty="0">
                <a:solidFill>
                  <a:srgbClr val="666667"/>
                </a:solidFill>
                <a:latin typeface="Catamaran"/>
                <a:cs typeface="Catamaran"/>
              </a:rPr>
              <a:t>our technical </a:t>
            </a:r>
            <a:r>
              <a:rPr sz="1200" spc="20" dirty="0">
                <a:solidFill>
                  <a:srgbClr val="666667"/>
                </a:solidFill>
                <a:latin typeface="Catamaran"/>
                <a:cs typeface="Catamaran"/>
              </a:rPr>
              <a:t>team </a:t>
            </a:r>
            <a:r>
              <a:rPr sz="1200" spc="15" dirty="0">
                <a:solidFill>
                  <a:srgbClr val="666667"/>
                </a:solidFill>
                <a:latin typeface="Catamaran"/>
                <a:cs typeface="Catamaran"/>
              </a:rPr>
              <a:t>to define </a:t>
            </a:r>
            <a:r>
              <a:rPr sz="1200" spc="20" dirty="0">
                <a:solidFill>
                  <a:srgbClr val="666667"/>
                </a:solidFill>
                <a:latin typeface="Catamaran"/>
                <a:cs typeface="Catamaran"/>
              </a:rPr>
              <a:t>and </a:t>
            </a:r>
            <a:r>
              <a:rPr sz="1200" spc="15" dirty="0">
                <a:solidFill>
                  <a:srgbClr val="666667"/>
                </a:solidFill>
                <a:latin typeface="Catamaran"/>
                <a:cs typeface="Catamaran"/>
              </a:rPr>
              <a:t>deliver platform </a:t>
            </a:r>
            <a:r>
              <a:rPr sz="1200" spc="20" dirty="0">
                <a:solidFill>
                  <a:srgbClr val="666667"/>
                </a:solidFill>
                <a:latin typeface="Catamaran"/>
                <a:cs typeface="Catamaran"/>
              </a:rPr>
              <a:t>improvements </a:t>
            </a:r>
            <a:r>
              <a:rPr sz="1200" spc="15" dirty="0">
                <a:solidFill>
                  <a:srgbClr val="666667"/>
                </a:solidFill>
                <a:latin typeface="Catamaran"/>
                <a:cs typeface="Catamaran"/>
              </a:rPr>
              <a:t>to </a:t>
            </a:r>
            <a:r>
              <a:rPr sz="1200" spc="20" dirty="0">
                <a:solidFill>
                  <a:srgbClr val="666667"/>
                </a:solidFill>
                <a:latin typeface="Catamaran"/>
                <a:cs typeface="Catamaran"/>
              </a:rPr>
              <a:t>meet </a:t>
            </a:r>
            <a:r>
              <a:rPr sz="1200" spc="15" dirty="0">
                <a:solidFill>
                  <a:srgbClr val="666667"/>
                </a:solidFill>
                <a:latin typeface="Catamaran"/>
                <a:cs typeface="Catamaran"/>
              </a:rPr>
              <a:t>the varying </a:t>
            </a:r>
            <a:r>
              <a:rPr sz="1200" spc="20" dirty="0">
                <a:solidFill>
                  <a:srgbClr val="666667"/>
                </a:solidFill>
                <a:latin typeface="Catamaran"/>
                <a:cs typeface="Catamaran"/>
              </a:rPr>
              <a:t> needs</a:t>
            </a:r>
            <a:r>
              <a:rPr sz="1200" spc="-50" dirty="0">
                <a:solidFill>
                  <a:srgbClr val="666667"/>
                </a:solidFill>
                <a:latin typeface="Catamaran"/>
                <a:cs typeface="Catamaran"/>
              </a:rPr>
              <a:t> </a:t>
            </a:r>
            <a:r>
              <a:rPr sz="1200" spc="15" dirty="0">
                <a:solidFill>
                  <a:srgbClr val="666667"/>
                </a:solidFill>
                <a:latin typeface="Catamaran"/>
                <a:cs typeface="Catamaran"/>
              </a:rPr>
              <a:t>of</a:t>
            </a:r>
            <a:r>
              <a:rPr sz="1200" spc="-45" dirty="0">
                <a:solidFill>
                  <a:srgbClr val="666667"/>
                </a:solidFill>
                <a:latin typeface="Catamaran"/>
                <a:cs typeface="Catamaran"/>
              </a:rPr>
              <a:t> </a:t>
            </a:r>
            <a:r>
              <a:rPr sz="1200" spc="15" dirty="0">
                <a:solidFill>
                  <a:srgbClr val="666667"/>
                </a:solidFill>
                <a:latin typeface="Catamaran"/>
                <a:cs typeface="Catamaran"/>
              </a:rPr>
              <a:t>our</a:t>
            </a:r>
            <a:r>
              <a:rPr sz="1200" spc="-45" dirty="0">
                <a:solidFill>
                  <a:srgbClr val="666667"/>
                </a:solidFill>
                <a:latin typeface="Catamaran"/>
                <a:cs typeface="Catamaran"/>
              </a:rPr>
              <a:t> </a:t>
            </a:r>
            <a:r>
              <a:rPr sz="1200" spc="15" dirty="0">
                <a:solidFill>
                  <a:srgbClr val="666667"/>
                </a:solidFill>
                <a:latin typeface="Catamaran"/>
                <a:cs typeface="Catamaran"/>
              </a:rPr>
              <a:t>customers</a:t>
            </a:r>
            <a:r>
              <a:rPr lang="en-US" sz="1200" spc="15" dirty="0">
                <a:solidFill>
                  <a:srgbClr val="666667"/>
                </a:solidFill>
                <a:latin typeface="Catamaran"/>
                <a:cs typeface="Catamaran"/>
              </a:rPr>
              <a:t>. </a:t>
            </a:r>
            <a:r>
              <a:rPr sz="1200" spc="15" dirty="0">
                <a:solidFill>
                  <a:srgbClr val="666667"/>
                </a:solidFill>
                <a:latin typeface="Catamaran"/>
                <a:cs typeface="Catamaran"/>
              </a:rPr>
              <a:t>Prior to joining Nui, </a:t>
            </a:r>
            <a:r>
              <a:rPr sz="1200" spc="20" dirty="0">
                <a:solidFill>
                  <a:srgbClr val="666667"/>
                </a:solidFill>
                <a:latin typeface="Catamaran"/>
                <a:cs typeface="Catamaran"/>
              </a:rPr>
              <a:t>Rebecca </a:t>
            </a:r>
            <a:r>
              <a:rPr sz="1200" spc="15" dirty="0">
                <a:solidFill>
                  <a:srgbClr val="666667"/>
                </a:solidFill>
                <a:latin typeface="Catamaran"/>
                <a:cs typeface="Catamaran"/>
              </a:rPr>
              <a:t>led business transformation </a:t>
            </a:r>
            <a:r>
              <a:rPr sz="1200" spc="10" dirty="0">
                <a:solidFill>
                  <a:srgbClr val="666667"/>
                </a:solidFill>
                <a:latin typeface="Catamaran"/>
                <a:cs typeface="Catamaran"/>
              </a:rPr>
              <a:t>initiatives </a:t>
            </a:r>
            <a:r>
              <a:rPr sz="1200" spc="15" dirty="0">
                <a:solidFill>
                  <a:srgbClr val="666667"/>
                </a:solidFill>
                <a:latin typeface="Catamaran"/>
                <a:cs typeface="Catamaran"/>
              </a:rPr>
              <a:t>for </a:t>
            </a:r>
            <a:r>
              <a:rPr sz="1200" spc="20" dirty="0">
                <a:solidFill>
                  <a:srgbClr val="666667"/>
                </a:solidFill>
                <a:latin typeface="Catamaran"/>
                <a:cs typeface="Catamaran"/>
              </a:rPr>
              <a:t>a number</a:t>
            </a:r>
            <a:r>
              <a:rPr sz="1200" spc="5" dirty="0">
                <a:solidFill>
                  <a:srgbClr val="666667"/>
                </a:solidFill>
                <a:latin typeface="Catamaran"/>
                <a:cs typeface="Catamaran"/>
              </a:rPr>
              <a:t> </a:t>
            </a:r>
            <a:r>
              <a:rPr sz="1200" spc="15" dirty="0">
                <a:solidFill>
                  <a:srgbClr val="666667"/>
                </a:solidFill>
                <a:latin typeface="Catamaran"/>
                <a:cs typeface="Catamaran"/>
              </a:rPr>
              <a:t>of</a:t>
            </a:r>
            <a:r>
              <a:rPr sz="1200" spc="10" dirty="0">
                <a:solidFill>
                  <a:srgbClr val="666667"/>
                </a:solidFill>
                <a:latin typeface="Catamaran"/>
                <a:cs typeface="Catamaran"/>
              </a:rPr>
              <a:t> </a:t>
            </a:r>
            <a:r>
              <a:rPr sz="1200" spc="15" dirty="0">
                <a:solidFill>
                  <a:srgbClr val="666667"/>
                </a:solidFill>
                <a:latin typeface="Catamaran"/>
                <a:cs typeface="Catamaran"/>
              </a:rPr>
              <a:t>large</a:t>
            </a:r>
            <a:r>
              <a:rPr sz="1200" spc="10" dirty="0">
                <a:solidFill>
                  <a:srgbClr val="666667"/>
                </a:solidFill>
                <a:latin typeface="Catamaran"/>
                <a:cs typeface="Catamaran"/>
              </a:rPr>
              <a:t> </a:t>
            </a:r>
            <a:r>
              <a:rPr sz="1200" spc="15" dirty="0">
                <a:solidFill>
                  <a:srgbClr val="666667"/>
                </a:solidFill>
                <a:latin typeface="Catamaran"/>
                <a:cs typeface="Catamaran"/>
              </a:rPr>
              <a:t>organisations</a:t>
            </a:r>
            <a:r>
              <a:rPr sz="1200" spc="10" dirty="0">
                <a:solidFill>
                  <a:srgbClr val="666667"/>
                </a:solidFill>
                <a:latin typeface="Catamaran"/>
                <a:cs typeface="Catamaran"/>
              </a:rPr>
              <a:t> </a:t>
            </a:r>
            <a:r>
              <a:rPr sz="1200" spc="15" dirty="0">
                <a:solidFill>
                  <a:srgbClr val="666667"/>
                </a:solidFill>
                <a:latin typeface="Catamaran"/>
                <a:cs typeface="Catamaran"/>
              </a:rPr>
              <a:t>across</a:t>
            </a:r>
            <a:r>
              <a:rPr sz="1200" spc="10" dirty="0">
                <a:solidFill>
                  <a:srgbClr val="666667"/>
                </a:solidFill>
                <a:latin typeface="Catamaran"/>
                <a:cs typeface="Catamaran"/>
              </a:rPr>
              <a:t> </a:t>
            </a:r>
            <a:r>
              <a:rPr lang="en-US" sz="1200" spc="20" dirty="0">
                <a:solidFill>
                  <a:srgbClr val="666667"/>
                </a:solidFill>
                <a:latin typeface="Catamaran"/>
                <a:cs typeface="Catamaran"/>
              </a:rPr>
              <a:t>many </a:t>
            </a:r>
            <a:r>
              <a:rPr sz="1200" spc="15" dirty="0">
                <a:solidFill>
                  <a:srgbClr val="666667"/>
                </a:solidFill>
                <a:latin typeface="Catamaran"/>
                <a:cs typeface="Catamaran"/>
              </a:rPr>
              <a:t>sectors</a:t>
            </a:r>
            <a:r>
              <a:rPr sz="1200" spc="10" dirty="0">
                <a:solidFill>
                  <a:srgbClr val="666667"/>
                </a:solidFill>
                <a:latin typeface="Catamaran"/>
                <a:cs typeface="Catamaran"/>
              </a:rPr>
              <a:t> </a:t>
            </a:r>
            <a:r>
              <a:rPr sz="1200" spc="15" dirty="0">
                <a:solidFill>
                  <a:srgbClr val="666667"/>
                </a:solidFill>
                <a:latin typeface="Catamaran"/>
                <a:cs typeface="Catamaran"/>
              </a:rPr>
              <a:t>including</a:t>
            </a:r>
            <a:r>
              <a:rPr sz="1200" spc="10" dirty="0">
                <a:solidFill>
                  <a:srgbClr val="666667"/>
                </a:solidFill>
                <a:latin typeface="Catamaran"/>
                <a:cs typeface="Catamaran"/>
              </a:rPr>
              <a:t> </a:t>
            </a:r>
            <a:r>
              <a:rPr sz="1200" spc="15" dirty="0">
                <a:solidFill>
                  <a:srgbClr val="666667"/>
                </a:solidFill>
                <a:latin typeface="Catamaran"/>
                <a:cs typeface="Catamaran"/>
              </a:rPr>
              <a:t>finance,</a:t>
            </a:r>
            <a:r>
              <a:rPr sz="1200" spc="10" dirty="0">
                <a:solidFill>
                  <a:srgbClr val="666667"/>
                </a:solidFill>
                <a:latin typeface="Catamaran"/>
                <a:cs typeface="Catamaran"/>
              </a:rPr>
              <a:t> electricity, </a:t>
            </a:r>
            <a:r>
              <a:rPr sz="1200" spc="20" dirty="0">
                <a:solidFill>
                  <a:srgbClr val="666667"/>
                </a:solidFill>
                <a:latin typeface="Catamaran"/>
                <a:cs typeface="Catamaran"/>
              </a:rPr>
              <a:t>telecoms</a:t>
            </a:r>
            <a:r>
              <a:rPr sz="1200" spc="5" dirty="0">
                <a:solidFill>
                  <a:srgbClr val="666667"/>
                </a:solidFill>
                <a:latin typeface="Catamaran"/>
                <a:cs typeface="Catamaran"/>
              </a:rPr>
              <a:t> </a:t>
            </a:r>
            <a:r>
              <a:rPr sz="1200" spc="20" dirty="0">
                <a:solidFill>
                  <a:srgbClr val="666667"/>
                </a:solidFill>
                <a:latin typeface="Catamaran"/>
                <a:cs typeface="Catamaran"/>
              </a:rPr>
              <a:t>and</a:t>
            </a:r>
            <a:r>
              <a:rPr sz="1200" spc="10" dirty="0">
                <a:solidFill>
                  <a:srgbClr val="666667"/>
                </a:solidFill>
                <a:latin typeface="Catamaran"/>
                <a:cs typeface="Catamaran"/>
              </a:rPr>
              <a:t> </a:t>
            </a:r>
            <a:r>
              <a:rPr sz="1200" spc="25" dirty="0">
                <a:solidFill>
                  <a:srgbClr val="666667"/>
                </a:solidFill>
                <a:latin typeface="Catamaran"/>
                <a:cs typeface="Catamaran"/>
              </a:rPr>
              <a:t>FMCG</a:t>
            </a:r>
            <a:r>
              <a:rPr sz="1200" spc="10" dirty="0">
                <a:solidFill>
                  <a:srgbClr val="666667"/>
                </a:solidFill>
                <a:latin typeface="Catamaran"/>
                <a:cs typeface="Catamaran"/>
              </a:rPr>
              <a:t> </a:t>
            </a:r>
            <a:r>
              <a:rPr sz="1200" spc="15" dirty="0">
                <a:solidFill>
                  <a:srgbClr val="666667"/>
                </a:solidFill>
                <a:latin typeface="Catamaran"/>
                <a:cs typeface="Catamaran"/>
              </a:rPr>
              <a:t>sectors.</a:t>
            </a:r>
            <a:endParaRPr sz="1200" dirty="0">
              <a:latin typeface="Catamaran"/>
              <a:cs typeface="Catamaran"/>
            </a:endParaRPr>
          </a:p>
        </p:txBody>
      </p:sp>
      <p:sp>
        <p:nvSpPr>
          <p:cNvPr id="12" name="TextBox 11">
            <a:extLst>
              <a:ext uri="{FF2B5EF4-FFF2-40B4-BE49-F238E27FC236}">
                <a16:creationId xmlns:a16="http://schemas.microsoft.com/office/drawing/2014/main" id="{AC86F158-5D85-4EB4-A056-0349C7C58576}"/>
              </a:ext>
            </a:extLst>
          </p:cNvPr>
          <p:cNvSpPr txBox="1"/>
          <p:nvPr/>
        </p:nvSpPr>
        <p:spPr>
          <a:xfrm>
            <a:off x="1226769" y="5726924"/>
            <a:ext cx="5559896" cy="1089529"/>
          </a:xfrm>
          <a:prstGeom prst="rect">
            <a:avLst/>
          </a:prstGeom>
          <a:noFill/>
        </p:spPr>
        <p:txBody>
          <a:bodyPr wrap="square">
            <a:spAutoFit/>
          </a:bodyPr>
          <a:lstStyle/>
          <a:p>
            <a:pPr marL="12700" algn="just">
              <a:lnSpc>
                <a:spcPct val="100000"/>
              </a:lnSpc>
              <a:spcBef>
                <a:spcPts val="219"/>
              </a:spcBef>
            </a:pPr>
            <a:r>
              <a:rPr lang="en-US" sz="1400" b="1" spc="20" dirty="0">
                <a:latin typeface="Catamaran-SemiBold"/>
                <a:cs typeface="Catamaran-SemiBold"/>
              </a:rPr>
              <a:t>Ashley</a:t>
            </a:r>
            <a:r>
              <a:rPr lang="en-US" sz="1400" b="1" spc="5" dirty="0">
                <a:latin typeface="Catamaran-SemiBold"/>
                <a:cs typeface="Catamaran-SemiBold"/>
              </a:rPr>
              <a:t> </a:t>
            </a:r>
            <a:r>
              <a:rPr lang="en-US" sz="1400" b="1" spc="20" dirty="0">
                <a:latin typeface="Catamaran-SemiBold"/>
                <a:cs typeface="Catamaran-SemiBold"/>
              </a:rPr>
              <a:t>Honey</a:t>
            </a:r>
            <a:r>
              <a:rPr lang="en-US" sz="1400" b="1" spc="155" dirty="0">
                <a:latin typeface="Catamaran-SemiBold"/>
                <a:cs typeface="Catamaran-SemiBold"/>
              </a:rPr>
              <a:t> </a:t>
            </a:r>
            <a:r>
              <a:rPr lang="en-US" sz="1100" spc="10" dirty="0">
                <a:solidFill>
                  <a:srgbClr val="666666"/>
                </a:solidFill>
                <a:latin typeface="Catamaran"/>
                <a:cs typeface="Catamaran"/>
              </a:rPr>
              <a:t>/</a:t>
            </a:r>
            <a:r>
              <a:rPr lang="en-US" sz="1100" spc="5" dirty="0">
                <a:solidFill>
                  <a:srgbClr val="666666"/>
                </a:solidFill>
                <a:latin typeface="Catamaran"/>
                <a:cs typeface="Catamaran"/>
              </a:rPr>
              <a:t> </a:t>
            </a:r>
            <a:r>
              <a:rPr lang="en-US" sz="1000" spc="10" dirty="0">
                <a:solidFill>
                  <a:srgbClr val="666666"/>
                </a:solidFill>
                <a:latin typeface="Catamaran"/>
                <a:cs typeface="Catamaran"/>
              </a:rPr>
              <a:t>Markets Expansion, Americas</a:t>
            </a:r>
            <a:endParaRPr lang="en-US" sz="1000" dirty="0">
              <a:latin typeface="Catamaran"/>
              <a:cs typeface="Catamaran"/>
            </a:endParaRPr>
          </a:p>
          <a:p>
            <a:pPr marL="12700" marR="87630" algn="just">
              <a:lnSpc>
                <a:spcPct val="107200"/>
              </a:lnSpc>
            </a:pPr>
            <a:r>
              <a:rPr lang="en-US" sz="1200" spc="15" dirty="0">
                <a:solidFill>
                  <a:srgbClr val="666667"/>
                </a:solidFill>
                <a:latin typeface="Catamaran"/>
                <a:cs typeface="Catamaran"/>
              </a:rPr>
              <a:t>Ashley </a:t>
            </a:r>
            <a:r>
              <a:rPr lang="en-US" sz="1200" spc="20" dirty="0">
                <a:solidFill>
                  <a:srgbClr val="666667"/>
                </a:solidFill>
                <a:latin typeface="Catamaran"/>
                <a:cs typeface="Catamaran"/>
              </a:rPr>
              <a:t>has more than </a:t>
            </a:r>
            <a:r>
              <a:rPr lang="en-US" sz="1200" spc="15" dirty="0">
                <a:solidFill>
                  <a:srgbClr val="666667"/>
                </a:solidFill>
                <a:latin typeface="Catamaran"/>
                <a:cs typeface="Catamaran"/>
              </a:rPr>
              <a:t>15 years' </a:t>
            </a:r>
            <a:r>
              <a:rPr lang="en-US" sz="1200" spc="20" dirty="0">
                <a:solidFill>
                  <a:srgbClr val="666667"/>
                </a:solidFill>
                <a:latin typeface="Catamaran"/>
                <a:cs typeface="Catamaran"/>
              </a:rPr>
              <a:t> </a:t>
            </a:r>
            <a:r>
              <a:rPr lang="en-US" sz="1200" spc="15" dirty="0">
                <a:solidFill>
                  <a:srgbClr val="666667"/>
                </a:solidFill>
                <a:latin typeface="Catamaran"/>
                <a:cs typeface="Catamaran"/>
              </a:rPr>
              <a:t>experience</a:t>
            </a:r>
            <a:r>
              <a:rPr lang="en-US" sz="1200" spc="-10" dirty="0">
                <a:solidFill>
                  <a:srgbClr val="666667"/>
                </a:solidFill>
                <a:latin typeface="Catamaran"/>
                <a:cs typeface="Catamaran"/>
              </a:rPr>
              <a:t> </a:t>
            </a:r>
            <a:r>
              <a:rPr lang="en-US" sz="1200" spc="15" dirty="0">
                <a:solidFill>
                  <a:srgbClr val="666667"/>
                </a:solidFill>
                <a:latin typeface="Catamaran"/>
                <a:cs typeface="Catamaran"/>
              </a:rPr>
              <a:t>in</a:t>
            </a:r>
            <a:r>
              <a:rPr lang="en-US" sz="1200" spc="-5" dirty="0">
                <a:solidFill>
                  <a:srgbClr val="666667"/>
                </a:solidFill>
                <a:latin typeface="Catamaran"/>
                <a:cs typeface="Catamaran"/>
              </a:rPr>
              <a:t> </a:t>
            </a:r>
            <a:r>
              <a:rPr lang="en-US" sz="1200" spc="15" dirty="0">
                <a:solidFill>
                  <a:srgbClr val="666667"/>
                </a:solidFill>
                <a:latin typeface="Catamaran"/>
                <a:cs typeface="Catamaran"/>
              </a:rPr>
              <a:t>commodities,</a:t>
            </a:r>
            <a:r>
              <a:rPr lang="en-US" sz="1200" spc="-10" dirty="0">
                <a:solidFill>
                  <a:srgbClr val="666667"/>
                </a:solidFill>
                <a:latin typeface="Catamaran"/>
                <a:cs typeface="Catamaran"/>
              </a:rPr>
              <a:t> </a:t>
            </a:r>
            <a:r>
              <a:rPr lang="en-US" sz="1200" spc="15" dirty="0">
                <a:solidFill>
                  <a:srgbClr val="666667"/>
                </a:solidFill>
                <a:latin typeface="Catamaran"/>
                <a:cs typeface="Catamaran"/>
              </a:rPr>
              <a:t>foreign</a:t>
            </a:r>
            <a:r>
              <a:rPr lang="en-US" sz="1200" spc="-5" dirty="0">
                <a:solidFill>
                  <a:srgbClr val="666667"/>
                </a:solidFill>
                <a:latin typeface="Catamaran"/>
                <a:cs typeface="Catamaran"/>
              </a:rPr>
              <a:t> </a:t>
            </a:r>
            <a:r>
              <a:rPr lang="en-US" sz="1200" spc="20" dirty="0">
                <a:solidFill>
                  <a:srgbClr val="666667"/>
                </a:solidFill>
                <a:latin typeface="Catamaran"/>
                <a:cs typeface="Catamaran"/>
              </a:rPr>
              <a:t>exchange</a:t>
            </a:r>
            <a:r>
              <a:rPr lang="en-US" sz="1200" spc="-10" dirty="0">
                <a:solidFill>
                  <a:srgbClr val="666667"/>
                </a:solidFill>
                <a:latin typeface="Catamaran"/>
                <a:cs typeface="Catamaran"/>
              </a:rPr>
              <a:t> </a:t>
            </a:r>
            <a:r>
              <a:rPr lang="en-US" sz="1200" spc="15" dirty="0">
                <a:solidFill>
                  <a:srgbClr val="666667"/>
                </a:solidFill>
                <a:latin typeface="Catamaran"/>
                <a:cs typeface="Catamaran"/>
              </a:rPr>
              <a:t>trading</a:t>
            </a:r>
            <a:r>
              <a:rPr lang="en-US" sz="1200" spc="-5" dirty="0">
                <a:solidFill>
                  <a:srgbClr val="666667"/>
                </a:solidFill>
                <a:latin typeface="Catamaran"/>
                <a:cs typeface="Catamaran"/>
              </a:rPr>
              <a:t> </a:t>
            </a:r>
            <a:r>
              <a:rPr lang="en-US" sz="1200" spc="20" dirty="0">
                <a:solidFill>
                  <a:srgbClr val="666667"/>
                </a:solidFill>
                <a:latin typeface="Catamaran"/>
                <a:cs typeface="Catamaran"/>
              </a:rPr>
              <a:t>and</a:t>
            </a:r>
            <a:r>
              <a:rPr lang="en-US" sz="1200" spc="-10" dirty="0">
                <a:solidFill>
                  <a:srgbClr val="666667"/>
                </a:solidFill>
                <a:latin typeface="Catamaran"/>
                <a:cs typeface="Catamaran"/>
              </a:rPr>
              <a:t> </a:t>
            </a:r>
            <a:r>
              <a:rPr lang="en-US" sz="1200" spc="15" dirty="0">
                <a:solidFill>
                  <a:srgbClr val="666667"/>
                </a:solidFill>
                <a:latin typeface="Catamaran"/>
                <a:cs typeface="Catamaran"/>
              </a:rPr>
              <a:t>treasury</a:t>
            </a:r>
            <a:r>
              <a:rPr lang="en-US" sz="1200" spc="-5" dirty="0">
                <a:solidFill>
                  <a:srgbClr val="666667"/>
                </a:solidFill>
                <a:latin typeface="Catamaran"/>
                <a:cs typeface="Catamaran"/>
              </a:rPr>
              <a:t> </a:t>
            </a:r>
            <a:r>
              <a:rPr lang="en-US" sz="1200" spc="15" dirty="0">
                <a:solidFill>
                  <a:srgbClr val="666667"/>
                </a:solidFill>
                <a:latin typeface="Catamaran"/>
                <a:cs typeface="Catamaran"/>
              </a:rPr>
              <a:t>risk</a:t>
            </a:r>
            <a:r>
              <a:rPr lang="en-US" sz="1200" spc="-10" dirty="0">
                <a:solidFill>
                  <a:srgbClr val="666667"/>
                </a:solidFill>
                <a:latin typeface="Catamaran"/>
                <a:cs typeface="Catamaran"/>
              </a:rPr>
              <a:t> </a:t>
            </a:r>
            <a:r>
              <a:rPr lang="en-US" sz="1200" spc="20" dirty="0">
                <a:solidFill>
                  <a:srgbClr val="666667"/>
                </a:solidFill>
                <a:latin typeface="Catamaran"/>
                <a:cs typeface="Catamaran"/>
              </a:rPr>
              <a:t>management.</a:t>
            </a:r>
            <a:r>
              <a:rPr lang="en-US" sz="1200" spc="-5" dirty="0">
                <a:solidFill>
                  <a:srgbClr val="666667"/>
                </a:solidFill>
                <a:latin typeface="Catamaran"/>
                <a:cs typeface="Catamaran"/>
              </a:rPr>
              <a:t> </a:t>
            </a:r>
            <a:r>
              <a:rPr lang="en-US" sz="1200" spc="20" dirty="0">
                <a:solidFill>
                  <a:srgbClr val="666667"/>
                </a:solidFill>
                <a:latin typeface="Catamaran"/>
                <a:cs typeface="Catamaran"/>
              </a:rPr>
              <a:t>Armed</a:t>
            </a:r>
            <a:r>
              <a:rPr lang="en-US" sz="1200" spc="-10" dirty="0">
                <a:solidFill>
                  <a:srgbClr val="666667"/>
                </a:solidFill>
                <a:latin typeface="Catamaran"/>
                <a:cs typeface="Catamaran"/>
              </a:rPr>
              <a:t> </a:t>
            </a:r>
            <a:r>
              <a:rPr lang="en-US" sz="1200" spc="15" dirty="0">
                <a:solidFill>
                  <a:srgbClr val="666667"/>
                </a:solidFill>
                <a:latin typeface="Catamaran"/>
                <a:cs typeface="Catamaran"/>
              </a:rPr>
              <a:t>with</a:t>
            </a:r>
            <a:r>
              <a:rPr lang="en-US" sz="1200" spc="-5" dirty="0">
                <a:solidFill>
                  <a:srgbClr val="666667"/>
                </a:solidFill>
                <a:latin typeface="Catamaran"/>
                <a:cs typeface="Catamaran"/>
              </a:rPr>
              <a:t> </a:t>
            </a:r>
            <a:r>
              <a:rPr lang="en-US" sz="1200" spc="15" dirty="0">
                <a:solidFill>
                  <a:srgbClr val="666667"/>
                </a:solidFill>
                <a:latin typeface="Catamaran"/>
                <a:cs typeface="Catamaran"/>
              </a:rPr>
              <a:t>this</a:t>
            </a:r>
            <a:r>
              <a:rPr lang="en-US" sz="1200" spc="-10" dirty="0">
                <a:solidFill>
                  <a:srgbClr val="666667"/>
                </a:solidFill>
                <a:latin typeface="Catamaran"/>
                <a:cs typeface="Catamaran"/>
              </a:rPr>
              <a:t> </a:t>
            </a:r>
            <a:r>
              <a:rPr lang="en-US" sz="1200" spc="15" dirty="0">
                <a:solidFill>
                  <a:srgbClr val="666667"/>
                </a:solidFill>
                <a:latin typeface="Catamaran"/>
                <a:cs typeface="Catamaran"/>
              </a:rPr>
              <a:t>experience,</a:t>
            </a:r>
            <a:r>
              <a:rPr lang="en-US" sz="1200" spc="-5" dirty="0">
                <a:solidFill>
                  <a:srgbClr val="666667"/>
                </a:solidFill>
                <a:latin typeface="Catamaran"/>
                <a:cs typeface="Catamaran"/>
              </a:rPr>
              <a:t> </a:t>
            </a:r>
            <a:r>
              <a:rPr lang="en-US" sz="1200" spc="15" dirty="0">
                <a:solidFill>
                  <a:srgbClr val="666667"/>
                </a:solidFill>
                <a:latin typeface="Catamaran"/>
                <a:cs typeface="Catamaran"/>
              </a:rPr>
              <a:t>Ashley</a:t>
            </a:r>
            <a:r>
              <a:rPr lang="en-US" sz="1200" spc="-10" dirty="0">
                <a:solidFill>
                  <a:srgbClr val="666667"/>
                </a:solidFill>
                <a:latin typeface="Catamaran"/>
                <a:cs typeface="Catamaran"/>
              </a:rPr>
              <a:t> </a:t>
            </a:r>
            <a:r>
              <a:rPr lang="en-US" sz="1200" spc="20" dirty="0">
                <a:solidFill>
                  <a:srgbClr val="666667"/>
                </a:solidFill>
                <a:latin typeface="Catamaran"/>
                <a:cs typeface="Catamaran"/>
              </a:rPr>
              <a:t>has</a:t>
            </a:r>
            <a:r>
              <a:rPr lang="en-US" sz="1200" spc="-5" dirty="0">
                <a:solidFill>
                  <a:srgbClr val="666667"/>
                </a:solidFill>
                <a:latin typeface="Catamaran"/>
                <a:cs typeface="Catamaran"/>
              </a:rPr>
              <a:t> </a:t>
            </a:r>
            <a:r>
              <a:rPr lang="en-US" sz="1200" spc="20" dirty="0">
                <a:solidFill>
                  <a:srgbClr val="666667"/>
                </a:solidFill>
                <a:latin typeface="Catamaran"/>
                <a:cs typeface="Catamaran"/>
              </a:rPr>
              <a:t>been</a:t>
            </a:r>
            <a:r>
              <a:rPr lang="en-US" sz="1200" spc="-315" dirty="0">
                <a:solidFill>
                  <a:srgbClr val="666667"/>
                </a:solidFill>
                <a:latin typeface="Catamaran"/>
                <a:cs typeface="Catamaran"/>
              </a:rPr>
              <a:t> </a:t>
            </a:r>
            <a:r>
              <a:rPr lang="en-US" sz="1200" spc="15" dirty="0">
                <a:solidFill>
                  <a:srgbClr val="666667"/>
                </a:solidFill>
                <a:latin typeface="Catamaran"/>
                <a:cs typeface="Catamaran"/>
              </a:rPr>
              <a:t>able</a:t>
            </a:r>
            <a:r>
              <a:rPr lang="en-US" sz="1200" spc="5" dirty="0">
                <a:solidFill>
                  <a:srgbClr val="666667"/>
                </a:solidFill>
                <a:latin typeface="Catamaran"/>
                <a:cs typeface="Catamaran"/>
              </a:rPr>
              <a:t> </a:t>
            </a:r>
            <a:r>
              <a:rPr lang="en-US" sz="1200" spc="15" dirty="0">
                <a:solidFill>
                  <a:srgbClr val="666667"/>
                </a:solidFill>
                <a:latin typeface="Catamaran"/>
                <a:cs typeface="Catamaran"/>
              </a:rPr>
              <a:t>to</a:t>
            </a:r>
            <a:r>
              <a:rPr lang="en-US" sz="1200" spc="5" dirty="0">
                <a:solidFill>
                  <a:srgbClr val="666667"/>
                </a:solidFill>
                <a:latin typeface="Catamaran"/>
                <a:cs typeface="Catamaran"/>
              </a:rPr>
              <a:t> </a:t>
            </a:r>
            <a:r>
              <a:rPr lang="en-US" sz="1200" spc="20" dirty="0">
                <a:solidFill>
                  <a:srgbClr val="666667"/>
                </a:solidFill>
                <a:latin typeface="Catamaran"/>
                <a:cs typeface="Catamaran"/>
              </a:rPr>
              <a:t>become</a:t>
            </a:r>
            <a:r>
              <a:rPr lang="en-US" sz="1200" spc="5" dirty="0">
                <a:solidFill>
                  <a:srgbClr val="666667"/>
                </a:solidFill>
                <a:latin typeface="Catamaran"/>
                <a:cs typeface="Catamaran"/>
              </a:rPr>
              <a:t> </a:t>
            </a:r>
            <a:r>
              <a:rPr lang="en-US" sz="1200" spc="15" dirty="0">
                <a:solidFill>
                  <a:srgbClr val="666667"/>
                </a:solidFill>
                <a:latin typeface="Catamaran"/>
                <a:cs typeface="Catamaran"/>
              </a:rPr>
              <a:t>very</a:t>
            </a:r>
            <a:r>
              <a:rPr lang="en-US" sz="1200" spc="10" dirty="0">
                <a:solidFill>
                  <a:srgbClr val="666667"/>
                </a:solidFill>
                <a:latin typeface="Catamaran"/>
                <a:cs typeface="Catamaran"/>
              </a:rPr>
              <a:t> </a:t>
            </a:r>
            <a:r>
              <a:rPr lang="en-US" sz="1200" spc="20" dirty="0">
                <a:solidFill>
                  <a:srgbClr val="666667"/>
                </a:solidFill>
                <a:latin typeface="Catamaran"/>
                <a:cs typeface="Catamaran"/>
              </a:rPr>
              <a:t>knowledgeable</a:t>
            </a:r>
            <a:r>
              <a:rPr lang="en-US" sz="1200" spc="5" dirty="0">
                <a:solidFill>
                  <a:srgbClr val="666667"/>
                </a:solidFill>
                <a:latin typeface="Catamaran"/>
                <a:cs typeface="Catamaran"/>
              </a:rPr>
              <a:t> </a:t>
            </a:r>
            <a:r>
              <a:rPr lang="en-US" sz="1200" spc="20" dirty="0">
                <a:solidFill>
                  <a:srgbClr val="666667"/>
                </a:solidFill>
                <a:latin typeface="Catamaran"/>
                <a:cs typeface="Catamaran"/>
              </a:rPr>
              <a:t>on</a:t>
            </a:r>
            <a:r>
              <a:rPr lang="en-US" sz="1200" spc="5" dirty="0">
                <a:solidFill>
                  <a:srgbClr val="666667"/>
                </a:solidFill>
                <a:latin typeface="Catamaran"/>
                <a:cs typeface="Catamaran"/>
              </a:rPr>
              <a:t> </a:t>
            </a:r>
            <a:r>
              <a:rPr lang="en-US" sz="1200" spc="15" dirty="0">
                <a:solidFill>
                  <a:srgbClr val="666667"/>
                </a:solidFill>
                <a:latin typeface="Catamaran"/>
                <a:cs typeface="Catamaran"/>
              </a:rPr>
              <a:t>the</a:t>
            </a:r>
            <a:r>
              <a:rPr lang="en-US" sz="1200" spc="10" dirty="0">
                <a:solidFill>
                  <a:srgbClr val="666667"/>
                </a:solidFill>
                <a:latin typeface="Catamaran"/>
                <a:cs typeface="Catamaran"/>
              </a:rPr>
              <a:t> </a:t>
            </a:r>
            <a:r>
              <a:rPr lang="en-US" sz="1200" spc="15" dirty="0">
                <a:solidFill>
                  <a:srgbClr val="666667"/>
                </a:solidFill>
                <a:latin typeface="Catamaran"/>
                <a:cs typeface="Catamaran"/>
              </a:rPr>
              <a:t>Ethanol</a:t>
            </a:r>
            <a:r>
              <a:rPr lang="en-US" sz="1200" spc="5" dirty="0">
                <a:solidFill>
                  <a:srgbClr val="666667"/>
                </a:solidFill>
                <a:latin typeface="Catamaran"/>
                <a:cs typeface="Catamaran"/>
              </a:rPr>
              <a:t> </a:t>
            </a:r>
            <a:r>
              <a:rPr lang="en-US" sz="1200" spc="20" dirty="0">
                <a:solidFill>
                  <a:srgbClr val="666667"/>
                </a:solidFill>
                <a:latin typeface="Catamaran"/>
                <a:cs typeface="Catamaran"/>
              </a:rPr>
              <a:t>markets</a:t>
            </a:r>
            <a:r>
              <a:rPr lang="en-US" sz="1200" spc="5" dirty="0">
                <a:solidFill>
                  <a:srgbClr val="666667"/>
                </a:solidFill>
                <a:latin typeface="Catamaran"/>
                <a:cs typeface="Catamaran"/>
              </a:rPr>
              <a:t> </a:t>
            </a:r>
            <a:r>
              <a:rPr lang="en-US" sz="1200" spc="15" dirty="0">
                <a:solidFill>
                  <a:srgbClr val="666667"/>
                </a:solidFill>
                <a:latin typeface="Catamaran"/>
                <a:cs typeface="Catamaran"/>
              </a:rPr>
              <a:t>in</a:t>
            </a:r>
            <a:r>
              <a:rPr lang="en-US" sz="1200" spc="10" dirty="0">
                <a:solidFill>
                  <a:srgbClr val="666667"/>
                </a:solidFill>
                <a:latin typeface="Catamaran"/>
                <a:cs typeface="Catamaran"/>
              </a:rPr>
              <a:t> </a:t>
            </a:r>
            <a:r>
              <a:rPr lang="en-US" sz="1200" spc="15" dirty="0">
                <a:solidFill>
                  <a:srgbClr val="666667"/>
                </a:solidFill>
                <a:latin typeface="Catamaran"/>
                <a:cs typeface="Catamaran"/>
              </a:rPr>
              <a:t>Brazil</a:t>
            </a:r>
            <a:r>
              <a:rPr lang="en-US" sz="1200" spc="5" dirty="0">
                <a:solidFill>
                  <a:srgbClr val="666667"/>
                </a:solidFill>
                <a:latin typeface="Catamaran"/>
                <a:cs typeface="Catamaran"/>
              </a:rPr>
              <a:t> </a:t>
            </a:r>
            <a:r>
              <a:rPr lang="en-US" sz="1200" spc="20" dirty="0">
                <a:solidFill>
                  <a:srgbClr val="666667"/>
                </a:solidFill>
                <a:latin typeface="Catamaran"/>
                <a:cs typeface="Catamaran"/>
              </a:rPr>
              <a:t>and</a:t>
            </a:r>
            <a:r>
              <a:rPr lang="en-US" sz="1200" spc="5" dirty="0">
                <a:solidFill>
                  <a:srgbClr val="666667"/>
                </a:solidFill>
                <a:latin typeface="Catamaran"/>
                <a:cs typeface="Catamaran"/>
              </a:rPr>
              <a:t> </a:t>
            </a:r>
            <a:r>
              <a:rPr lang="en-US" sz="1200" spc="15" dirty="0">
                <a:solidFill>
                  <a:srgbClr val="666667"/>
                </a:solidFill>
                <a:latin typeface="Catamaran"/>
                <a:cs typeface="Catamaran"/>
              </a:rPr>
              <a:t>the</a:t>
            </a:r>
            <a:r>
              <a:rPr lang="en-US" sz="1200" spc="10" dirty="0">
                <a:solidFill>
                  <a:srgbClr val="666667"/>
                </a:solidFill>
                <a:latin typeface="Catamaran"/>
                <a:cs typeface="Catamaran"/>
              </a:rPr>
              <a:t> </a:t>
            </a:r>
            <a:r>
              <a:rPr lang="en-US" sz="1200" spc="15" dirty="0">
                <a:solidFill>
                  <a:srgbClr val="666667"/>
                </a:solidFill>
                <a:latin typeface="Catamaran"/>
                <a:cs typeface="Catamaran"/>
              </a:rPr>
              <a:t>opportunity</a:t>
            </a:r>
            <a:r>
              <a:rPr lang="en-US" sz="1200" spc="5" dirty="0">
                <a:solidFill>
                  <a:srgbClr val="666667"/>
                </a:solidFill>
                <a:latin typeface="Catamaran"/>
                <a:cs typeface="Catamaran"/>
              </a:rPr>
              <a:t> </a:t>
            </a:r>
            <a:r>
              <a:rPr lang="en-US" sz="1200" spc="10" dirty="0">
                <a:solidFill>
                  <a:srgbClr val="666667"/>
                </a:solidFill>
                <a:latin typeface="Catamaran"/>
                <a:cs typeface="Catamaran"/>
              </a:rPr>
              <a:t>it</a:t>
            </a:r>
            <a:r>
              <a:rPr lang="en-US" sz="1200" spc="5" dirty="0">
                <a:solidFill>
                  <a:srgbClr val="666667"/>
                </a:solidFill>
                <a:latin typeface="Catamaran"/>
                <a:cs typeface="Catamaran"/>
              </a:rPr>
              <a:t> </a:t>
            </a:r>
            <a:r>
              <a:rPr lang="en-US" sz="1200" spc="15" dirty="0">
                <a:solidFill>
                  <a:srgbClr val="666667"/>
                </a:solidFill>
                <a:latin typeface="Catamaran"/>
                <a:cs typeface="Catamaran"/>
              </a:rPr>
              <a:t>presents.</a:t>
            </a:r>
            <a:endParaRPr lang="en-US" sz="1200" dirty="0">
              <a:latin typeface="Catamaran"/>
              <a:cs typeface="Catamaran"/>
            </a:endParaRPr>
          </a:p>
        </p:txBody>
      </p:sp>
      <p:sp>
        <p:nvSpPr>
          <p:cNvPr id="14" name="TextBox 13">
            <a:extLst>
              <a:ext uri="{FF2B5EF4-FFF2-40B4-BE49-F238E27FC236}">
                <a16:creationId xmlns:a16="http://schemas.microsoft.com/office/drawing/2014/main" id="{E4DB5A1F-3283-426F-8D31-89D4723EFF8A}"/>
              </a:ext>
            </a:extLst>
          </p:cNvPr>
          <p:cNvSpPr txBox="1"/>
          <p:nvPr/>
        </p:nvSpPr>
        <p:spPr>
          <a:xfrm>
            <a:off x="7740650" y="1004925"/>
            <a:ext cx="5559895" cy="1287147"/>
          </a:xfrm>
          <a:prstGeom prst="rect">
            <a:avLst/>
          </a:prstGeom>
          <a:noFill/>
        </p:spPr>
        <p:txBody>
          <a:bodyPr wrap="square">
            <a:spAutoFit/>
          </a:bodyPr>
          <a:lstStyle/>
          <a:p>
            <a:pPr marL="12700">
              <a:lnSpc>
                <a:spcPct val="100000"/>
              </a:lnSpc>
              <a:spcBef>
                <a:spcPts val="5"/>
              </a:spcBef>
            </a:pPr>
            <a:r>
              <a:rPr lang="en-US" sz="1400" b="1" spc="20" dirty="0">
                <a:latin typeface="Catamaran-SemiBold"/>
                <a:cs typeface="Catamaran-SemiBold"/>
              </a:rPr>
              <a:t>Jeppe</a:t>
            </a:r>
            <a:r>
              <a:rPr lang="en-US" sz="1400" b="1" dirty="0">
                <a:latin typeface="Catamaran-SemiBold"/>
                <a:cs typeface="Catamaran-SemiBold"/>
              </a:rPr>
              <a:t> </a:t>
            </a:r>
            <a:r>
              <a:rPr lang="en-US" sz="1400" b="1" spc="15" dirty="0">
                <a:latin typeface="Catamaran-SemiBold"/>
                <a:cs typeface="Catamaran-SemiBold"/>
              </a:rPr>
              <a:t>R.S.</a:t>
            </a:r>
            <a:r>
              <a:rPr lang="en-US" sz="1400" b="1" spc="5" dirty="0">
                <a:latin typeface="Catamaran-SemiBold"/>
                <a:cs typeface="Catamaran-SemiBold"/>
              </a:rPr>
              <a:t> </a:t>
            </a:r>
            <a:r>
              <a:rPr lang="en-US" sz="1400" b="1" spc="15" dirty="0" err="1">
                <a:latin typeface="Catamaran-SemiBold"/>
                <a:cs typeface="Catamaran-SemiBold"/>
              </a:rPr>
              <a:t>Jøker</a:t>
            </a:r>
            <a:r>
              <a:rPr lang="en-US" sz="1400" b="1" spc="145" dirty="0">
                <a:latin typeface="Catamaran-SemiBold"/>
                <a:cs typeface="Catamaran-SemiBold"/>
              </a:rPr>
              <a:t> </a:t>
            </a:r>
            <a:r>
              <a:rPr lang="en-US" sz="1100" spc="10" dirty="0">
                <a:solidFill>
                  <a:srgbClr val="666666"/>
                </a:solidFill>
                <a:latin typeface="Catamaran"/>
                <a:cs typeface="Catamaran"/>
              </a:rPr>
              <a:t>/</a:t>
            </a:r>
            <a:r>
              <a:rPr lang="en-US" sz="1100" spc="5" dirty="0">
                <a:solidFill>
                  <a:srgbClr val="666666"/>
                </a:solidFill>
                <a:latin typeface="Catamaran"/>
                <a:cs typeface="Catamaran"/>
              </a:rPr>
              <a:t> </a:t>
            </a:r>
            <a:r>
              <a:rPr lang="en-US" sz="1000" spc="10" dirty="0">
                <a:solidFill>
                  <a:srgbClr val="666666"/>
                </a:solidFill>
                <a:latin typeface="Catamaran"/>
                <a:cs typeface="Catamaran"/>
              </a:rPr>
              <a:t>Europe - Lead</a:t>
            </a:r>
            <a:endParaRPr lang="en-US" sz="1000" dirty="0">
              <a:latin typeface="Catamaran"/>
              <a:cs typeface="Catamaran"/>
            </a:endParaRPr>
          </a:p>
          <a:p>
            <a:pPr marL="12700" marR="5080">
              <a:lnSpc>
                <a:spcPct val="107200"/>
              </a:lnSpc>
            </a:pPr>
            <a:r>
              <a:rPr lang="en-US" sz="1200" spc="15" dirty="0">
                <a:solidFill>
                  <a:srgbClr val="666667"/>
                </a:solidFill>
                <a:latin typeface="Catamaran"/>
                <a:cs typeface="Catamaran"/>
              </a:rPr>
              <a:t>Jeppe </a:t>
            </a:r>
            <a:r>
              <a:rPr lang="en-US" sz="1200" spc="10" dirty="0">
                <a:solidFill>
                  <a:srgbClr val="666667"/>
                </a:solidFill>
                <a:latin typeface="Catamaran"/>
                <a:cs typeface="Catamaran"/>
              </a:rPr>
              <a:t>is </a:t>
            </a:r>
            <a:r>
              <a:rPr lang="en-US" sz="1200" spc="20" dirty="0">
                <a:solidFill>
                  <a:srgbClr val="666667"/>
                </a:solidFill>
                <a:latin typeface="Catamaran"/>
                <a:cs typeface="Catamaran"/>
              </a:rPr>
              <a:t>heading up </a:t>
            </a:r>
            <a:r>
              <a:rPr lang="en-US" sz="1200" spc="15" dirty="0">
                <a:solidFill>
                  <a:srgbClr val="666667"/>
                </a:solidFill>
                <a:latin typeface="Catamaran"/>
                <a:cs typeface="Catamaran"/>
              </a:rPr>
              <a:t>Nui's </a:t>
            </a:r>
            <a:r>
              <a:rPr lang="en-US" sz="1200" spc="20" dirty="0">
                <a:solidFill>
                  <a:srgbClr val="666667"/>
                </a:solidFill>
                <a:latin typeface="Catamaran"/>
                <a:cs typeface="Catamaran"/>
              </a:rPr>
              <a:t>presence </a:t>
            </a:r>
            <a:r>
              <a:rPr lang="en-US" sz="1200" spc="15" dirty="0">
                <a:solidFill>
                  <a:srgbClr val="666667"/>
                </a:solidFill>
                <a:latin typeface="Catamaran"/>
                <a:cs typeface="Catamaran"/>
              </a:rPr>
              <a:t>in Europe. Jeppe </a:t>
            </a:r>
            <a:r>
              <a:rPr lang="en-US" sz="1200" spc="10" dirty="0">
                <a:solidFill>
                  <a:srgbClr val="666667"/>
                </a:solidFill>
                <a:latin typeface="Catamaran"/>
                <a:cs typeface="Catamaran"/>
              </a:rPr>
              <a:t>is </a:t>
            </a:r>
            <a:r>
              <a:rPr lang="en-US" sz="1200" spc="20" dirty="0">
                <a:solidFill>
                  <a:srgbClr val="666667"/>
                </a:solidFill>
                <a:latin typeface="Catamaran"/>
                <a:cs typeface="Catamaran"/>
              </a:rPr>
              <a:t>a </a:t>
            </a:r>
            <a:r>
              <a:rPr lang="en-US" sz="1200" spc="15" dirty="0">
                <a:solidFill>
                  <a:srgbClr val="666667"/>
                </a:solidFill>
                <a:latin typeface="Catamaran"/>
                <a:cs typeface="Catamaran"/>
              </a:rPr>
              <a:t>strong sales</a:t>
            </a:r>
            <a:r>
              <a:rPr lang="en-US" sz="1200" spc="20" dirty="0">
                <a:solidFill>
                  <a:srgbClr val="666667"/>
                </a:solidFill>
                <a:latin typeface="Catamaran"/>
                <a:cs typeface="Catamaran"/>
              </a:rPr>
              <a:t> </a:t>
            </a:r>
            <a:r>
              <a:rPr lang="en-US" sz="1200" spc="15" dirty="0">
                <a:solidFill>
                  <a:srgbClr val="666667"/>
                </a:solidFill>
                <a:latin typeface="Catamaran"/>
                <a:cs typeface="Catamaran"/>
              </a:rPr>
              <a:t>professional</a:t>
            </a:r>
            <a:r>
              <a:rPr lang="en-US" sz="1200" spc="10" dirty="0">
                <a:solidFill>
                  <a:srgbClr val="666667"/>
                </a:solidFill>
                <a:latin typeface="Catamaran"/>
                <a:cs typeface="Catamaran"/>
              </a:rPr>
              <a:t> </a:t>
            </a:r>
            <a:r>
              <a:rPr lang="en-US" sz="1200" spc="15" dirty="0">
                <a:solidFill>
                  <a:srgbClr val="666667"/>
                </a:solidFill>
                <a:latin typeface="Catamaran"/>
                <a:cs typeface="Catamaran"/>
              </a:rPr>
              <a:t>with extensive </a:t>
            </a:r>
            <a:r>
              <a:rPr lang="en-US" sz="1200" spc="20" dirty="0">
                <a:solidFill>
                  <a:srgbClr val="666667"/>
                </a:solidFill>
                <a:latin typeface="Catamaran"/>
                <a:cs typeface="Catamaran"/>
              </a:rPr>
              <a:t>knowledge</a:t>
            </a:r>
            <a:r>
              <a:rPr lang="en-US" sz="1200" spc="15" dirty="0">
                <a:solidFill>
                  <a:srgbClr val="666667"/>
                </a:solidFill>
                <a:latin typeface="Catamaran"/>
                <a:cs typeface="Catamaran"/>
              </a:rPr>
              <a:t> of</a:t>
            </a:r>
            <a:r>
              <a:rPr lang="en-US" sz="1200" spc="10" dirty="0">
                <a:solidFill>
                  <a:srgbClr val="666667"/>
                </a:solidFill>
                <a:latin typeface="Catamaran"/>
                <a:cs typeface="Catamaran"/>
              </a:rPr>
              <a:t> </a:t>
            </a:r>
            <a:r>
              <a:rPr lang="en-US" sz="1200" spc="15" dirty="0">
                <a:solidFill>
                  <a:srgbClr val="666667"/>
                </a:solidFill>
                <a:latin typeface="Catamaran"/>
                <a:cs typeface="Catamaran"/>
              </a:rPr>
              <a:t>the </a:t>
            </a:r>
            <a:r>
              <a:rPr lang="en-US" sz="1200" spc="20" dirty="0">
                <a:solidFill>
                  <a:srgbClr val="666667"/>
                </a:solidFill>
                <a:latin typeface="Catamaran"/>
                <a:cs typeface="Catamaran"/>
              </a:rPr>
              <a:t>European</a:t>
            </a:r>
            <a:r>
              <a:rPr lang="en-US" sz="1200" spc="15" dirty="0">
                <a:solidFill>
                  <a:srgbClr val="666667"/>
                </a:solidFill>
                <a:latin typeface="Catamaran"/>
                <a:cs typeface="Catamaran"/>
              </a:rPr>
              <a:t> dairy trade</a:t>
            </a:r>
            <a:r>
              <a:rPr lang="en-US" sz="1200" spc="10" dirty="0">
                <a:solidFill>
                  <a:srgbClr val="666667"/>
                </a:solidFill>
                <a:latin typeface="Catamaran"/>
                <a:cs typeface="Catamaran"/>
              </a:rPr>
              <a:t> </a:t>
            </a:r>
            <a:r>
              <a:rPr lang="en-US" sz="1200" spc="15" dirty="0">
                <a:solidFill>
                  <a:srgbClr val="666667"/>
                </a:solidFill>
                <a:latin typeface="Catamaran"/>
                <a:cs typeface="Catamaran"/>
              </a:rPr>
              <a:t>industry </a:t>
            </a:r>
            <a:r>
              <a:rPr lang="en-US" sz="1200" spc="20" dirty="0">
                <a:solidFill>
                  <a:srgbClr val="666667"/>
                </a:solidFill>
                <a:latin typeface="Catamaran"/>
                <a:cs typeface="Catamaran"/>
              </a:rPr>
              <a:t>and</a:t>
            </a:r>
            <a:r>
              <a:rPr lang="en-US" sz="1200" spc="15" dirty="0">
                <a:solidFill>
                  <a:srgbClr val="666667"/>
                </a:solidFill>
                <a:latin typeface="Catamaran"/>
                <a:cs typeface="Catamaran"/>
              </a:rPr>
              <a:t> expertise in</a:t>
            </a:r>
            <a:r>
              <a:rPr lang="en-US" sz="1200" spc="10" dirty="0">
                <a:solidFill>
                  <a:srgbClr val="666667"/>
                </a:solidFill>
                <a:latin typeface="Catamaran"/>
                <a:cs typeface="Catamaran"/>
              </a:rPr>
              <a:t> </a:t>
            </a:r>
            <a:r>
              <a:rPr lang="en-US" sz="1200" spc="15" dirty="0">
                <a:solidFill>
                  <a:srgbClr val="666667"/>
                </a:solidFill>
                <a:latin typeface="Catamaran"/>
                <a:cs typeface="Catamaran"/>
              </a:rPr>
              <a:t>sales, logistics </a:t>
            </a:r>
            <a:r>
              <a:rPr lang="en-US" sz="1200" spc="20" dirty="0">
                <a:solidFill>
                  <a:srgbClr val="666667"/>
                </a:solidFill>
                <a:latin typeface="Catamaran"/>
                <a:cs typeface="Catamaran"/>
              </a:rPr>
              <a:t>and</a:t>
            </a:r>
            <a:r>
              <a:rPr lang="en-US" sz="1200" spc="15" dirty="0">
                <a:solidFill>
                  <a:srgbClr val="666667"/>
                </a:solidFill>
                <a:latin typeface="Catamaran"/>
                <a:cs typeface="Catamaran"/>
              </a:rPr>
              <a:t> primary</a:t>
            </a:r>
            <a:r>
              <a:rPr lang="en-US" sz="1200" spc="10" dirty="0">
                <a:solidFill>
                  <a:srgbClr val="666667"/>
                </a:solidFill>
                <a:latin typeface="Catamaran"/>
                <a:cs typeface="Catamaran"/>
              </a:rPr>
              <a:t> </a:t>
            </a:r>
            <a:r>
              <a:rPr lang="en-US" sz="1200" spc="15" dirty="0">
                <a:solidFill>
                  <a:srgbClr val="666667"/>
                </a:solidFill>
                <a:latin typeface="Catamaran"/>
                <a:cs typeface="Catamaran"/>
              </a:rPr>
              <a:t>industries. Before joining Nui, Jeppe </a:t>
            </a:r>
            <a:r>
              <a:rPr lang="en-US" sz="1200" spc="20" dirty="0">
                <a:solidFill>
                  <a:srgbClr val="666667"/>
                </a:solidFill>
                <a:latin typeface="Catamaran"/>
                <a:cs typeface="Catamaran"/>
              </a:rPr>
              <a:t>was a key </a:t>
            </a:r>
            <a:r>
              <a:rPr lang="en-US" sz="1200" spc="15" dirty="0">
                <a:solidFill>
                  <a:srgbClr val="666667"/>
                </a:solidFill>
                <a:latin typeface="Catamaran"/>
                <a:cs typeface="Catamaran"/>
              </a:rPr>
              <a:t>accounts </a:t>
            </a:r>
            <a:r>
              <a:rPr lang="en-US" sz="1200" spc="20" dirty="0">
                <a:solidFill>
                  <a:srgbClr val="666667"/>
                </a:solidFill>
                <a:latin typeface="Catamaran"/>
                <a:cs typeface="Catamaran"/>
              </a:rPr>
              <a:t>manager </a:t>
            </a:r>
            <a:r>
              <a:rPr lang="en-US" sz="1200" spc="15" dirty="0">
                <a:solidFill>
                  <a:srgbClr val="666667"/>
                </a:solidFill>
                <a:latin typeface="Catamaran"/>
                <a:cs typeface="Catamaran"/>
              </a:rPr>
              <a:t>at Arla </a:t>
            </a:r>
            <a:r>
              <a:rPr lang="en-US" sz="1200" spc="15" dirty="0" err="1">
                <a:solidFill>
                  <a:srgbClr val="666667"/>
                </a:solidFill>
                <a:latin typeface="Catamaran"/>
                <a:cs typeface="Catamaran"/>
              </a:rPr>
              <a:t>agriculturals</a:t>
            </a:r>
            <a:r>
              <a:rPr lang="en-US" sz="1200" spc="15" dirty="0">
                <a:solidFill>
                  <a:srgbClr val="666667"/>
                </a:solidFill>
                <a:latin typeface="Catamaran"/>
                <a:cs typeface="Catamaran"/>
              </a:rPr>
              <a:t>, </a:t>
            </a:r>
            <a:r>
              <a:rPr lang="en-US" sz="1200" spc="20" dirty="0">
                <a:solidFill>
                  <a:srgbClr val="666667"/>
                </a:solidFill>
                <a:latin typeface="Catamaran"/>
                <a:cs typeface="Catamaran"/>
              </a:rPr>
              <a:t>where he </a:t>
            </a:r>
            <a:r>
              <a:rPr lang="en-US" sz="1200" spc="15" dirty="0">
                <a:solidFill>
                  <a:srgbClr val="666667"/>
                </a:solidFill>
                <a:latin typeface="Catamaran"/>
                <a:cs typeface="Catamaran"/>
              </a:rPr>
              <a:t>played </a:t>
            </a:r>
            <a:r>
              <a:rPr lang="en-US" sz="1200" spc="20" dirty="0">
                <a:solidFill>
                  <a:srgbClr val="666667"/>
                </a:solidFill>
                <a:latin typeface="Catamaran"/>
                <a:cs typeface="Catamaran"/>
              </a:rPr>
              <a:t>a key </a:t>
            </a:r>
            <a:r>
              <a:rPr lang="en-US" sz="1200" spc="15" dirty="0">
                <a:solidFill>
                  <a:srgbClr val="666667"/>
                </a:solidFill>
                <a:latin typeface="Catamaran"/>
                <a:cs typeface="Catamaran"/>
              </a:rPr>
              <a:t>role in developing </a:t>
            </a:r>
            <a:r>
              <a:rPr lang="en-US" sz="1200" spc="20" dirty="0">
                <a:solidFill>
                  <a:srgbClr val="666667"/>
                </a:solidFill>
                <a:latin typeface="Catamaran"/>
                <a:cs typeface="Catamaran"/>
              </a:rPr>
              <a:t>and implementing </a:t>
            </a:r>
            <a:r>
              <a:rPr lang="en-US" sz="1200" spc="-315" dirty="0">
                <a:solidFill>
                  <a:srgbClr val="666667"/>
                </a:solidFill>
                <a:latin typeface="Catamaran"/>
                <a:cs typeface="Catamaran"/>
              </a:rPr>
              <a:t> </a:t>
            </a:r>
            <a:r>
              <a:rPr lang="en-US" sz="1200" spc="15" dirty="0">
                <a:solidFill>
                  <a:srgbClr val="666667"/>
                </a:solidFill>
                <a:latin typeface="Catamaran"/>
                <a:cs typeface="Catamaran"/>
              </a:rPr>
              <a:t>the</a:t>
            </a:r>
            <a:r>
              <a:rPr lang="en-US" sz="1200" spc="10" dirty="0">
                <a:solidFill>
                  <a:srgbClr val="666667"/>
                </a:solidFill>
                <a:latin typeface="Catamaran"/>
                <a:cs typeface="Catamaran"/>
              </a:rPr>
              <a:t> </a:t>
            </a:r>
            <a:r>
              <a:rPr lang="en-US" sz="1200" spc="15" dirty="0">
                <a:solidFill>
                  <a:srgbClr val="666667"/>
                </a:solidFill>
                <a:latin typeface="Catamaran"/>
                <a:cs typeface="Catamaran"/>
              </a:rPr>
              <a:t>Arla</a:t>
            </a:r>
            <a:r>
              <a:rPr lang="en-US" sz="1200" spc="10" dirty="0">
                <a:solidFill>
                  <a:srgbClr val="666667"/>
                </a:solidFill>
                <a:latin typeface="Catamaran"/>
                <a:cs typeface="Catamaran"/>
              </a:rPr>
              <a:t> </a:t>
            </a:r>
            <a:r>
              <a:rPr lang="en-US" sz="1200" spc="20" dirty="0">
                <a:solidFill>
                  <a:srgbClr val="666667"/>
                </a:solidFill>
                <a:latin typeface="Catamaran"/>
                <a:cs typeface="Catamaran"/>
              </a:rPr>
              <a:t>Cheese</a:t>
            </a:r>
            <a:r>
              <a:rPr lang="en-US" sz="1200" spc="15" dirty="0">
                <a:solidFill>
                  <a:srgbClr val="666667"/>
                </a:solidFill>
                <a:latin typeface="Catamaran"/>
                <a:cs typeface="Catamaran"/>
              </a:rPr>
              <a:t> online</a:t>
            </a:r>
            <a:r>
              <a:rPr lang="en-US" sz="1200" spc="10" dirty="0">
                <a:solidFill>
                  <a:srgbClr val="666667"/>
                </a:solidFill>
                <a:latin typeface="Catamaran"/>
                <a:cs typeface="Catamaran"/>
              </a:rPr>
              <a:t> </a:t>
            </a:r>
            <a:r>
              <a:rPr lang="en-US" sz="1200" spc="15" dirty="0">
                <a:solidFill>
                  <a:srgbClr val="666667"/>
                </a:solidFill>
                <a:latin typeface="Catamaran"/>
                <a:cs typeface="Catamaran"/>
              </a:rPr>
              <a:t>trading platform.</a:t>
            </a:r>
            <a:endParaRPr lang="en-US" sz="1200" dirty="0">
              <a:latin typeface="Catamaran"/>
              <a:cs typeface="Catamaran"/>
            </a:endParaRPr>
          </a:p>
        </p:txBody>
      </p:sp>
      <p:sp>
        <p:nvSpPr>
          <p:cNvPr id="16" name="TextBox 15">
            <a:extLst>
              <a:ext uri="{FF2B5EF4-FFF2-40B4-BE49-F238E27FC236}">
                <a16:creationId xmlns:a16="http://schemas.microsoft.com/office/drawing/2014/main" id="{4F81B98C-36D7-423C-9118-C9D0D0206616}"/>
              </a:ext>
            </a:extLst>
          </p:cNvPr>
          <p:cNvSpPr txBox="1"/>
          <p:nvPr/>
        </p:nvSpPr>
        <p:spPr>
          <a:xfrm>
            <a:off x="7747811" y="2590666"/>
            <a:ext cx="5477619" cy="1386598"/>
          </a:xfrm>
          <a:prstGeom prst="rect">
            <a:avLst/>
          </a:prstGeom>
          <a:noFill/>
        </p:spPr>
        <p:txBody>
          <a:bodyPr wrap="square">
            <a:spAutoFit/>
          </a:bodyPr>
          <a:lstStyle/>
          <a:p>
            <a:pPr marL="12700">
              <a:lnSpc>
                <a:spcPct val="100000"/>
              </a:lnSpc>
            </a:pPr>
            <a:r>
              <a:rPr lang="en-US" sz="1400" b="1" spc="20" dirty="0">
                <a:latin typeface="Catamaran-SemiBold"/>
                <a:cs typeface="Catamaran-SemiBold"/>
              </a:rPr>
              <a:t>Jonathan</a:t>
            </a:r>
            <a:r>
              <a:rPr lang="en-US" sz="1400" b="1" spc="-5" dirty="0">
                <a:latin typeface="Catamaran-SemiBold"/>
                <a:cs typeface="Catamaran-SemiBold"/>
              </a:rPr>
              <a:t> </a:t>
            </a:r>
            <a:r>
              <a:rPr lang="en-US" sz="1400" b="1" spc="20" dirty="0">
                <a:latin typeface="Catamaran-SemiBold"/>
                <a:cs typeface="Catamaran-SemiBold"/>
              </a:rPr>
              <a:t>Spurway</a:t>
            </a:r>
            <a:r>
              <a:rPr lang="en-US" sz="1400" b="1" spc="325" dirty="0">
                <a:latin typeface="Catamaran-SemiBold"/>
                <a:cs typeface="Catamaran-SemiBold"/>
              </a:rPr>
              <a:t> </a:t>
            </a:r>
            <a:r>
              <a:rPr lang="en-US" sz="1100" spc="10" dirty="0">
                <a:solidFill>
                  <a:srgbClr val="666666"/>
                </a:solidFill>
                <a:latin typeface="Catamaran"/>
                <a:cs typeface="Catamaran"/>
              </a:rPr>
              <a:t>/</a:t>
            </a:r>
            <a:r>
              <a:rPr lang="en-US" sz="1100" dirty="0">
                <a:solidFill>
                  <a:srgbClr val="666666"/>
                </a:solidFill>
                <a:latin typeface="Catamaran"/>
                <a:cs typeface="Catamaran"/>
              </a:rPr>
              <a:t> </a:t>
            </a:r>
            <a:r>
              <a:rPr lang="en-US" sz="1000" spc="10" dirty="0">
                <a:solidFill>
                  <a:srgbClr val="666666"/>
                </a:solidFill>
                <a:latin typeface="Catamaran"/>
                <a:cs typeface="Catamaran"/>
              </a:rPr>
              <a:t>Americas - Lead</a:t>
            </a:r>
            <a:endParaRPr lang="en-US" sz="1000" dirty="0">
              <a:latin typeface="Catamaran"/>
              <a:cs typeface="Catamaran"/>
            </a:endParaRPr>
          </a:p>
          <a:p>
            <a:pPr marL="12700" marR="88265" algn="just">
              <a:lnSpc>
                <a:spcPct val="107200"/>
              </a:lnSpc>
            </a:pPr>
            <a:r>
              <a:rPr lang="en-US" sz="1100" spc="15" dirty="0">
                <a:solidFill>
                  <a:srgbClr val="666667"/>
                </a:solidFill>
                <a:latin typeface="Catamaran"/>
                <a:cs typeface="Catamaran"/>
              </a:rPr>
              <a:t>Jonathan </a:t>
            </a:r>
            <a:r>
              <a:rPr lang="en-US" sz="1100" spc="10" dirty="0">
                <a:solidFill>
                  <a:srgbClr val="666667"/>
                </a:solidFill>
                <a:latin typeface="Catamaran"/>
                <a:cs typeface="Catamaran"/>
              </a:rPr>
              <a:t>is </a:t>
            </a:r>
            <a:r>
              <a:rPr lang="en-US" sz="1100" spc="20" dirty="0">
                <a:solidFill>
                  <a:srgbClr val="666667"/>
                </a:solidFill>
                <a:latin typeface="Catamaran"/>
                <a:cs typeface="Catamaran"/>
              </a:rPr>
              <a:t>based </a:t>
            </a:r>
            <a:r>
              <a:rPr lang="en-US" sz="1100" spc="15" dirty="0">
                <a:solidFill>
                  <a:srgbClr val="666667"/>
                </a:solidFill>
                <a:latin typeface="Catamaran"/>
                <a:cs typeface="Catamaran"/>
              </a:rPr>
              <a:t>in Seattle, </a:t>
            </a:r>
            <a:r>
              <a:rPr lang="en-US" sz="1100" spc="20" dirty="0">
                <a:solidFill>
                  <a:srgbClr val="666667"/>
                </a:solidFill>
                <a:latin typeface="Catamaran"/>
                <a:cs typeface="Catamaran"/>
              </a:rPr>
              <a:t>Washington and </a:t>
            </a:r>
            <a:r>
              <a:rPr lang="en-US" sz="1100" spc="10" dirty="0">
                <a:solidFill>
                  <a:srgbClr val="666667"/>
                </a:solidFill>
                <a:latin typeface="Catamaran"/>
                <a:cs typeface="Catamaran"/>
              </a:rPr>
              <a:t>is </a:t>
            </a:r>
            <a:r>
              <a:rPr lang="en-US" sz="1100" spc="20" dirty="0">
                <a:solidFill>
                  <a:srgbClr val="666667"/>
                </a:solidFill>
                <a:latin typeface="Catamaran"/>
                <a:cs typeface="Catamaran"/>
              </a:rPr>
              <a:t>heading up </a:t>
            </a:r>
            <a:r>
              <a:rPr lang="en-US" sz="1100" spc="15" dirty="0">
                <a:solidFill>
                  <a:srgbClr val="666667"/>
                </a:solidFill>
                <a:latin typeface="Catamaran"/>
                <a:cs typeface="Catamaran"/>
              </a:rPr>
              <a:t>Sales for </a:t>
            </a:r>
            <a:r>
              <a:rPr lang="en-US" sz="1100" spc="20" dirty="0">
                <a:solidFill>
                  <a:srgbClr val="666667"/>
                </a:solidFill>
                <a:latin typeface="Catamaran"/>
                <a:cs typeface="Catamaran"/>
              </a:rPr>
              <a:t>Nui </a:t>
            </a:r>
            <a:r>
              <a:rPr lang="en-US" sz="1100" spc="15" dirty="0">
                <a:solidFill>
                  <a:srgbClr val="666667"/>
                </a:solidFill>
                <a:latin typeface="Catamaran"/>
                <a:cs typeface="Catamaran"/>
              </a:rPr>
              <a:t>with </a:t>
            </a:r>
            <a:r>
              <a:rPr lang="en-US" sz="1100" spc="20" dirty="0">
                <a:solidFill>
                  <a:srgbClr val="666667"/>
                </a:solidFill>
                <a:latin typeface="Catamaran"/>
                <a:cs typeface="Catamaran"/>
              </a:rPr>
              <a:t>a </a:t>
            </a:r>
            <a:r>
              <a:rPr lang="en-US" sz="1100" spc="15" dirty="0">
                <a:solidFill>
                  <a:srgbClr val="666667"/>
                </a:solidFill>
                <a:latin typeface="Catamaran"/>
                <a:cs typeface="Catamaran"/>
              </a:rPr>
              <a:t>strong focus </a:t>
            </a:r>
            <a:r>
              <a:rPr lang="en-US" sz="1100" spc="20" dirty="0">
                <a:solidFill>
                  <a:srgbClr val="666667"/>
                </a:solidFill>
                <a:latin typeface="Catamaran"/>
                <a:cs typeface="Catamaran"/>
              </a:rPr>
              <a:t>on North </a:t>
            </a:r>
            <a:r>
              <a:rPr lang="en-US" sz="1100" spc="15" dirty="0">
                <a:solidFill>
                  <a:srgbClr val="666667"/>
                </a:solidFill>
                <a:latin typeface="Catamaran"/>
                <a:cs typeface="Catamaran"/>
              </a:rPr>
              <a:t>America. Jonathan</a:t>
            </a:r>
            <a:r>
              <a:rPr lang="en-US" sz="1100" spc="10" dirty="0">
                <a:solidFill>
                  <a:srgbClr val="666667"/>
                </a:solidFill>
                <a:latin typeface="Catamaran"/>
                <a:cs typeface="Catamaran"/>
              </a:rPr>
              <a:t> </a:t>
            </a:r>
            <a:r>
              <a:rPr lang="en-US" sz="1100" spc="20" dirty="0">
                <a:solidFill>
                  <a:srgbClr val="666667"/>
                </a:solidFill>
                <a:latin typeface="Catamaran"/>
                <a:cs typeface="Catamaran"/>
              </a:rPr>
              <a:t>has</a:t>
            </a:r>
            <a:r>
              <a:rPr lang="en-US" sz="1100" spc="10" dirty="0">
                <a:solidFill>
                  <a:srgbClr val="666667"/>
                </a:solidFill>
                <a:latin typeface="Catamaran"/>
                <a:cs typeface="Catamaran"/>
              </a:rPr>
              <a:t> </a:t>
            </a:r>
            <a:r>
              <a:rPr lang="en-US" sz="1100" spc="20" dirty="0">
                <a:solidFill>
                  <a:srgbClr val="666667"/>
                </a:solidFill>
                <a:latin typeface="Catamaran"/>
                <a:cs typeface="Catamaran"/>
              </a:rPr>
              <a:t>more</a:t>
            </a:r>
            <a:r>
              <a:rPr lang="en-US" sz="1100" spc="10" dirty="0">
                <a:solidFill>
                  <a:srgbClr val="666667"/>
                </a:solidFill>
                <a:latin typeface="Catamaran"/>
                <a:cs typeface="Catamaran"/>
              </a:rPr>
              <a:t> </a:t>
            </a:r>
            <a:r>
              <a:rPr lang="en-US" sz="1100" spc="20" dirty="0">
                <a:solidFill>
                  <a:srgbClr val="666667"/>
                </a:solidFill>
                <a:latin typeface="Catamaran"/>
                <a:cs typeface="Catamaran"/>
              </a:rPr>
              <a:t>than</a:t>
            </a:r>
            <a:r>
              <a:rPr lang="en-US" sz="1100" spc="10" dirty="0">
                <a:solidFill>
                  <a:srgbClr val="666667"/>
                </a:solidFill>
                <a:latin typeface="Catamaran"/>
                <a:cs typeface="Catamaran"/>
              </a:rPr>
              <a:t> </a:t>
            </a:r>
            <a:r>
              <a:rPr lang="en-US" sz="1100" spc="15" dirty="0">
                <a:solidFill>
                  <a:srgbClr val="666667"/>
                </a:solidFill>
                <a:latin typeface="Catamaran"/>
                <a:cs typeface="Catamaran"/>
              </a:rPr>
              <a:t>17</a:t>
            </a:r>
            <a:r>
              <a:rPr lang="en-US" sz="1100" spc="10" dirty="0">
                <a:solidFill>
                  <a:srgbClr val="666667"/>
                </a:solidFill>
                <a:latin typeface="Catamaran"/>
                <a:cs typeface="Catamaran"/>
              </a:rPr>
              <a:t> </a:t>
            </a:r>
            <a:r>
              <a:rPr lang="en-US" sz="1100" spc="15" dirty="0">
                <a:solidFill>
                  <a:srgbClr val="666667"/>
                </a:solidFill>
                <a:latin typeface="Catamaran"/>
                <a:cs typeface="Catamaran"/>
              </a:rPr>
              <a:t>years</a:t>
            </a:r>
            <a:r>
              <a:rPr lang="en-US" sz="1100" spc="-315" dirty="0">
                <a:solidFill>
                  <a:srgbClr val="666667"/>
                </a:solidFill>
                <a:latin typeface="Catamaran"/>
                <a:cs typeface="Catamaran"/>
              </a:rPr>
              <a:t> </a:t>
            </a:r>
            <a:r>
              <a:rPr lang="en-US" sz="1100" spc="15" dirty="0">
                <a:solidFill>
                  <a:srgbClr val="666667"/>
                </a:solidFill>
                <a:latin typeface="Catamaran"/>
                <a:cs typeface="Catamaran"/>
              </a:rPr>
              <a:t>of</a:t>
            </a:r>
            <a:r>
              <a:rPr lang="en-US" sz="1100" spc="-35" dirty="0">
                <a:solidFill>
                  <a:srgbClr val="666667"/>
                </a:solidFill>
                <a:latin typeface="Catamaran"/>
                <a:cs typeface="Catamaran"/>
              </a:rPr>
              <a:t> </a:t>
            </a:r>
            <a:r>
              <a:rPr lang="en-US" sz="1100" spc="15" dirty="0">
                <a:solidFill>
                  <a:srgbClr val="666667"/>
                </a:solidFill>
                <a:latin typeface="Catamaran"/>
                <a:cs typeface="Catamaran"/>
              </a:rPr>
              <a:t>experience</a:t>
            </a:r>
            <a:r>
              <a:rPr lang="en-US" sz="1100" spc="-30" dirty="0">
                <a:solidFill>
                  <a:srgbClr val="666667"/>
                </a:solidFill>
                <a:latin typeface="Catamaran"/>
                <a:cs typeface="Catamaran"/>
              </a:rPr>
              <a:t> </a:t>
            </a:r>
            <a:r>
              <a:rPr lang="en-US" sz="1100" spc="15" dirty="0">
                <a:solidFill>
                  <a:srgbClr val="666667"/>
                </a:solidFill>
                <a:latin typeface="Catamaran"/>
                <a:cs typeface="Catamaran"/>
              </a:rPr>
              <a:t>in</a:t>
            </a:r>
            <a:r>
              <a:rPr lang="en-US" sz="1100" spc="-30" dirty="0">
                <a:solidFill>
                  <a:srgbClr val="666667"/>
                </a:solidFill>
                <a:latin typeface="Catamaran"/>
                <a:cs typeface="Catamaran"/>
              </a:rPr>
              <a:t> </a:t>
            </a:r>
            <a:r>
              <a:rPr lang="en-US" sz="1100" spc="15" dirty="0">
                <a:solidFill>
                  <a:srgbClr val="666667"/>
                </a:solidFill>
                <a:latin typeface="Catamaran"/>
                <a:cs typeface="Catamaran"/>
              </a:rPr>
              <a:t>the</a:t>
            </a:r>
            <a:r>
              <a:rPr lang="en-US" sz="1100" spc="-30" dirty="0">
                <a:solidFill>
                  <a:srgbClr val="666667"/>
                </a:solidFill>
                <a:latin typeface="Catamaran"/>
                <a:cs typeface="Catamaran"/>
              </a:rPr>
              <a:t> </a:t>
            </a:r>
            <a:r>
              <a:rPr lang="en-US" sz="1100" spc="20" dirty="0">
                <a:solidFill>
                  <a:srgbClr val="666667"/>
                </a:solidFill>
                <a:latin typeface="Catamaran"/>
                <a:cs typeface="Catamaran"/>
              </a:rPr>
              <a:t>agricultural</a:t>
            </a:r>
            <a:r>
              <a:rPr lang="en-US" sz="1100" spc="-30" dirty="0">
                <a:solidFill>
                  <a:srgbClr val="666667"/>
                </a:solidFill>
                <a:latin typeface="Catamaran"/>
                <a:cs typeface="Catamaran"/>
              </a:rPr>
              <a:t> </a:t>
            </a:r>
            <a:r>
              <a:rPr lang="en-US" sz="1100" spc="20" dirty="0">
                <a:solidFill>
                  <a:srgbClr val="666667"/>
                </a:solidFill>
                <a:latin typeface="Catamaran"/>
                <a:cs typeface="Catamaran"/>
              </a:rPr>
              <a:t>and</a:t>
            </a:r>
            <a:r>
              <a:rPr lang="en-US" sz="1100" spc="-30" dirty="0">
                <a:solidFill>
                  <a:srgbClr val="666667"/>
                </a:solidFill>
                <a:latin typeface="Catamaran"/>
                <a:cs typeface="Catamaran"/>
              </a:rPr>
              <a:t> </a:t>
            </a:r>
            <a:r>
              <a:rPr lang="en-US" sz="1100" spc="15" dirty="0">
                <a:solidFill>
                  <a:srgbClr val="666667"/>
                </a:solidFill>
                <a:latin typeface="Catamaran"/>
                <a:cs typeface="Catamaran"/>
              </a:rPr>
              <a:t>value-added</a:t>
            </a:r>
            <a:r>
              <a:rPr lang="en-US" sz="1100" spc="-30" dirty="0">
                <a:solidFill>
                  <a:srgbClr val="666667"/>
                </a:solidFill>
                <a:latin typeface="Catamaran"/>
                <a:cs typeface="Catamaran"/>
              </a:rPr>
              <a:t> </a:t>
            </a:r>
            <a:r>
              <a:rPr lang="en-US" sz="1100" spc="15" dirty="0">
                <a:solidFill>
                  <a:srgbClr val="666667"/>
                </a:solidFill>
                <a:latin typeface="Catamaran"/>
                <a:cs typeface="Catamaran"/>
              </a:rPr>
              <a:t>ingredients</a:t>
            </a:r>
            <a:r>
              <a:rPr lang="en-US" sz="1100" spc="-30" dirty="0">
                <a:solidFill>
                  <a:srgbClr val="666667"/>
                </a:solidFill>
                <a:latin typeface="Catamaran"/>
                <a:cs typeface="Catamaran"/>
              </a:rPr>
              <a:t> </a:t>
            </a:r>
            <a:r>
              <a:rPr lang="en-US" sz="1100" spc="15" dirty="0">
                <a:solidFill>
                  <a:srgbClr val="666667"/>
                </a:solidFill>
                <a:latin typeface="Catamaran"/>
                <a:cs typeface="Catamaran"/>
              </a:rPr>
              <a:t>sector.</a:t>
            </a:r>
            <a:r>
              <a:rPr lang="en-US" sz="1100" spc="-30" dirty="0">
                <a:solidFill>
                  <a:srgbClr val="666667"/>
                </a:solidFill>
                <a:latin typeface="Catamaran"/>
                <a:cs typeface="Catamaran"/>
              </a:rPr>
              <a:t> </a:t>
            </a:r>
            <a:r>
              <a:rPr lang="en-US" sz="1100" spc="20" dirty="0">
                <a:solidFill>
                  <a:srgbClr val="666667"/>
                </a:solidFill>
                <a:latin typeface="Catamaran"/>
                <a:cs typeface="Catamaran"/>
              </a:rPr>
              <a:t>From</a:t>
            </a:r>
            <a:r>
              <a:rPr lang="en-US" sz="1100" spc="-30" dirty="0">
                <a:solidFill>
                  <a:srgbClr val="666667"/>
                </a:solidFill>
                <a:latin typeface="Catamaran"/>
                <a:cs typeface="Catamaran"/>
              </a:rPr>
              <a:t> </a:t>
            </a:r>
            <a:r>
              <a:rPr lang="en-US" sz="1100" spc="15" dirty="0">
                <a:solidFill>
                  <a:srgbClr val="666667"/>
                </a:solidFill>
                <a:latin typeface="Catamaran"/>
                <a:cs typeface="Catamaran"/>
              </a:rPr>
              <a:t>Auckland,</a:t>
            </a:r>
            <a:r>
              <a:rPr lang="en-US" sz="1100" spc="-30" dirty="0">
                <a:solidFill>
                  <a:srgbClr val="666667"/>
                </a:solidFill>
                <a:latin typeface="Catamaran"/>
                <a:cs typeface="Catamaran"/>
              </a:rPr>
              <a:t> </a:t>
            </a:r>
            <a:r>
              <a:rPr lang="en-US" sz="1100" spc="25" dirty="0">
                <a:solidFill>
                  <a:srgbClr val="666667"/>
                </a:solidFill>
                <a:latin typeface="Catamaran"/>
                <a:cs typeface="Catamaran"/>
              </a:rPr>
              <a:t>New</a:t>
            </a:r>
            <a:r>
              <a:rPr lang="en-US" sz="1100" spc="-30" dirty="0">
                <a:solidFill>
                  <a:srgbClr val="666667"/>
                </a:solidFill>
                <a:latin typeface="Catamaran"/>
                <a:cs typeface="Catamaran"/>
              </a:rPr>
              <a:t> </a:t>
            </a:r>
            <a:r>
              <a:rPr lang="en-US" sz="1100" spc="15" dirty="0">
                <a:solidFill>
                  <a:srgbClr val="666667"/>
                </a:solidFill>
                <a:latin typeface="Catamaran"/>
                <a:cs typeface="Catamaran"/>
              </a:rPr>
              <a:t>Zealand,</a:t>
            </a:r>
            <a:r>
              <a:rPr lang="en-US" sz="1100" spc="-30" dirty="0">
                <a:solidFill>
                  <a:srgbClr val="666667"/>
                </a:solidFill>
                <a:latin typeface="Catamaran"/>
                <a:cs typeface="Catamaran"/>
              </a:rPr>
              <a:t> </a:t>
            </a:r>
            <a:r>
              <a:rPr lang="en-US" sz="1100" spc="15" dirty="0">
                <a:solidFill>
                  <a:srgbClr val="666667"/>
                </a:solidFill>
                <a:latin typeface="Catamaran"/>
                <a:cs typeface="Catamaran"/>
              </a:rPr>
              <a:t>Jonathan started his career in the Dairy industry working for Fonterra </a:t>
            </a:r>
            <a:r>
              <a:rPr lang="en-US" sz="1100" spc="20" dirty="0">
                <a:solidFill>
                  <a:srgbClr val="666667"/>
                </a:solidFill>
                <a:latin typeface="Catamaran"/>
                <a:cs typeface="Catamaran"/>
              </a:rPr>
              <a:t> Group</a:t>
            </a:r>
            <a:r>
              <a:rPr lang="en-US" sz="1100" dirty="0">
                <a:solidFill>
                  <a:srgbClr val="666667"/>
                </a:solidFill>
                <a:latin typeface="Catamaran"/>
                <a:cs typeface="Catamaran"/>
              </a:rPr>
              <a:t> </a:t>
            </a:r>
            <a:r>
              <a:rPr lang="en-US" sz="1100" spc="15" dirty="0">
                <a:solidFill>
                  <a:srgbClr val="666667"/>
                </a:solidFill>
                <a:latin typeface="Catamaran"/>
                <a:cs typeface="Catamaran"/>
              </a:rPr>
              <a:t>Cooperative.</a:t>
            </a:r>
            <a:r>
              <a:rPr lang="en-US" sz="1100" dirty="0">
                <a:latin typeface="Catamaran"/>
                <a:cs typeface="Catamaran"/>
              </a:rPr>
              <a:t> </a:t>
            </a:r>
            <a:r>
              <a:rPr lang="en-US" sz="1100" spc="15" dirty="0">
                <a:solidFill>
                  <a:srgbClr val="666667"/>
                </a:solidFill>
                <a:latin typeface="Catamaran"/>
                <a:cs typeface="Catamaran"/>
              </a:rPr>
              <a:t>While</a:t>
            </a:r>
            <a:r>
              <a:rPr lang="en-US" sz="1100" spc="-20" dirty="0">
                <a:solidFill>
                  <a:srgbClr val="666667"/>
                </a:solidFill>
                <a:latin typeface="Catamaran"/>
                <a:cs typeface="Catamaran"/>
              </a:rPr>
              <a:t> </a:t>
            </a:r>
            <a:r>
              <a:rPr lang="en-US" sz="1100" spc="15" dirty="0">
                <a:solidFill>
                  <a:srgbClr val="666667"/>
                </a:solidFill>
                <a:latin typeface="Catamaran"/>
                <a:cs typeface="Catamaran"/>
              </a:rPr>
              <a:t>at</a:t>
            </a:r>
            <a:r>
              <a:rPr lang="en-US" sz="1100" spc="-15" dirty="0">
                <a:solidFill>
                  <a:srgbClr val="666667"/>
                </a:solidFill>
                <a:latin typeface="Catamaran"/>
                <a:cs typeface="Catamaran"/>
              </a:rPr>
              <a:t> </a:t>
            </a:r>
            <a:r>
              <a:rPr lang="en-US" sz="1100" spc="15" dirty="0">
                <a:solidFill>
                  <a:srgbClr val="666667"/>
                </a:solidFill>
                <a:latin typeface="Catamaran"/>
                <a:cs typeface="Catamaran"/>
              </a:rPr>
              <a:t>Fonterra,</a:t>
            </a:r>
            <a:r>
              <a:rPr lang="en-US" sz="1100" spc="-15" dirty="0">
                <a:solidFill>
                  <a:srgbClr val="666667"/>
                </a:solidFill>
                <a:latin typeface="Catamaran"/>
                <a:cs typeface="Catamaran"/>
              </a:rPr>
              <a:t> </a:t>
            </a:r>
            <a:r>
              <a:rPr lang="en-US" sz="1100" spc="15" dirty="0">
                <a:solidFill>
                  <a:srgbClr val="666667"/>
                </a:solidFill>
                <a:latin typeface="Catamaran"/>
                <a:cs typeface="Catamaran"/>
              </a:rPr>
              <a:t>Jonathan</a:t>
            </a:r>
            <a:r>
              <a:rPr lang="en-US" sz="1100" spc="-15" dirty="0">
                <a:solidFill>
                  <a:srgbClr val="666667"/>
                </a:solidFill>
                <a:latin typeface="Catamaran"/>
                <a:cs typeface="Catamaran"/>
              </a:rPr>
              <a:t> </a:t>
            </a:r>
            <a:r>
              <a:rPr lang="en-US" sz="1100" spc="20" dirty="0">
                <a:solidFill>
                  <a:srgbClr val="666667"/>
                </a:solidFill>
                <a:latin typeface="Catamaran"/>
                <a:cs typeface="Catamaran"/>
              </a:rPr>
              <a:t>worked</a:t>
            </a:r>
            <a:r>
              <a:rPr lang="en-US" sz="1100" spc="-15" dirty="0">
                <a:solidFill>
                  <a:srgbClr val="666667"/>
                </a:solidFill>
                <a:latin typeface="Catamaran"/>
                <a:cs typeface="Catamaran"/>
              </a:rPr>
              <a:t> </a:t>
            </a:r>
            <a:r>
              <a:rPr lang="en-US" sz="1100" spc="15" dirty="0">
                <a:solidFill>
                  <a:srgbClr val="666667"/>
                </a:solidFill>
                <a:latin typeface="Catamaran"/>
                <a:cs typeface="Catamaran"/>
              </a:rPr>
              <a:t>across</a:t>
            </a:r>
            <a:r>
              <a:rPr lang="en-US" sz="1100" spc="-15" dirty="0">
                <a:solidFill>
                  <a:srgbClr val="666667"/>
                </a:solidFill>
                <a:latin typeface="Catamaran"/>
                <a:cs typeface="Catamaran"/>
              </a:rPr>
              <a:t> </a:t>
            </a:r>
            <a:r>
              <a:rPr lang="en-US" sz="1100" spc="15" dirty="0">
                <a:solidFill>
                  <a:srgbClr val="666667"/>
                </a:solidFill>
                <a:latin typeface="Catamaran"/>
                <a:cs typeface="Catamaran"/>
              </a:rPr>
              <a:t>the</a:t>
            </a:r>
            <a:r>
              <a:rPr lang="en-US" sz="1100" spc="-15" dirty="0">
                <a:solidFill>
                  <a:srgbClr val="666667"/>
                </a:solidFill>
                <a:latin typeface="Catamaran"/>
                <a:cs typeface="Catamaran"/>
              </a:rPr>
              <a:t> </a:t>
            </a:r>
            <a:r>
              <a:rPr lang="en-US" sz="1100" spc="15" dirty="0">
                <a:solidFill>
                  <a:srgbClr val="666667"/>
                </a:solidFill>
                <a:latin typeface="Catamaran"/>
                <a:cs typeface="Catamaran"/>
              </a:rPr>
              <a:t>globe</a:t>
            </a:r>
            <a:r>
              <a:rPr lang="en-US" sz="1100" spc="-15" dirty="0">
                <a:solidFill>
                  <a:srgbClr val="666667"/>
                </a:solidFill>
                <a:latin typeface="Catamaran"/>
                <a:cs typeface="Catamaran"/>
              </a:rPr>
              <a:t> </a:t>
            </a:r>
            <a:r>
              <a:rPr lang="en-US" sz="1100" spc="15" dirty="0">
                <a:solidFill>
                  <a:srgbClr val="666667"/>
                </a:solidFill>
                <a:latin typeface="Catamaran"/>
                <a:cs typeface="Catamaran"/>
              </a:rPr>
              <a:t>in</a:t>
            </a:r>
            <a:r>
              <a:rPr lang="en-US" sz="1100" spc="-20" dirty="0">
                <a:solidFill>
                  <a:srgbClr val="666667"/>
                </a:solidFill>
                <a:latin typeface="Catamaran"/>
                <a:cs typeface="Catamaran"/>
              </a:rPr>
              <a:t> </a:t>
            </a:r>
            <a:r>
              <a:rPr lang="en-US" sz="1100" spc="15" dirty="0">
                <a:solidFill>
                  <a:srgbClr val="666667"/>
                </a:solidFill>
                <a:latin typeface="Catamaran"/>
                <a:cs typeface="Catamaran"/>
              </a:rPr>
              <a:t>technical</a:t>
            </a:r>
            <a:r>
              <a:rPr lang="en-US" sz="1100" spc="-15" dirty="0">
                <a:solidFill>
                  <a:srgbClr val="666667"/>
                </a:solidFill>
                <a:latin typeface="Catamaran"/>
                <a:cs typeface="Catamaran"/>
              </a:rPr>
              <a:t> </a:t>
            </a:r>
            <a:r>
              <a:rPr lang="en-US" sz="1100" spc="20" dirty="0">
                <a:solidFill>
                  <a:srgbClr val="666667"/>
                </a:solidFill>
                <a:latin typeface="Catamaran"/>
                <a:cs typeface="Catamaran"/>
              </a:rPr>
              <a:t>and</a:t>
            </a:r>
            <a:r>
              <a:rPr lang="en-US" sz="1100" spc="-15" dirty="0">
                <a:solidFill>
                  <a:srgbClr val="666667"/>
                </a:solidFill>
                <a:latin typeface="Catamaran"/>
                <a:cs typeface="Catamaran"/>
              </a:rPr>
              <a:t> </a:t>
            </a:r>
            <a:r>
              <a:rPr lang="en-US" sz="1100" spc="20" dirty="0">
                <a:solidFill>
                  <a:srgbClr val="666667"/>
                </a:solidFill>
                <a:latin typeface="Catamaran"/>
                <a:cs typeface="Catamaran"/>
              </a:rPr>
              <a:t>commercial</a:t>
            </a:r>
            <a:r>
              <a:rPr lang="en-US" sz="1100" spc="-15" dirty="0">
                <a:solidFill>
                  <a:srgbClr val="666667"/>
                </a:solidFill>
                <a:latin typeface="Catamaran"/>
                <a:cs typeface="Catamaran"/>
              </a:rPr>
              <a:t> </a:t>
            </a:r>
            <a:r>
              <a:rPr lang="en-US" sz="1100" spc="15" dirty="0">
                <a:solidFill>
                  <a:srgbClr val="666667"/>
                </a:solidFill>
                <a:latin typeface="Catamaran"/>
                <a:cs typeface="Catamaran"/>
              </a:rPr>
              <a:t>capacities,</a:t>
            </a:r>
            <a:r>
              <a:rPr lang="en-US" sz="1100" spc="-15" dirty="0">
                <a:solidFill>
                  <a:srgbClr val="666667"/>
                </a:solidFill>
                <a:latin typeface="Catamaran"/>
                <a:cs typeface="Catamaran"/>
              </a:rPr>
              <a:t> </a:t>
            </a:r>
            <a:r>
              <a:rPr lang="en-US" sz="1100" spc="20" dirty="0">
                <a:solidFill>
                  <a:srgbClr val="666667"/>
                </a:solidFill>
                <a:latin typeface="Catamaran"/>
                <a:cs typeface="Catamaran"/>
              </a:rPr>
              <a:t>spending</a:t>
            </a:r>
            <a:r>
              <a:rPr lang="en-US" sz="1100" spc="-15" dirty="0">
                <a:solidFill>
                  <a:srgbClr val="666667"/>
                </a:solidFill>
                <a:latin typeface="Catamaran"/>
                <a:cs typeface="Catamaran"/>
              </a:rPr>
              <a:t> </a:t>
            </a:r>
            <a:r>
              <a:rPr lang="en-US" sz="1100" spc="15" dirty="0">
                <a:solidFill>
                  <a:srgbClr val="666667"/>
                </a:solidFill>
                <a:latin typeface="Catamaran"/>
                <a:cs typeface="Catamaran"/>
              </a:rPr>
              <a:t>time</a:t>
            </a:r>
            <a:r>
              <a:rPr lang="en-US" sz="1100" spc="-15" dirty="0">
                <a:solidFill>
                  <a:srgbClr val="666667"/>
                </a:solidFill>
                <a:latin typeface="Catamaran"/>
                <a:cs typeface="Catamaran"/>
              </a:rPr>
              <a:t> </a:t>
            </a:r>
            <a:r>
              <a:rPr lang="en-US" sz="1100" spc="15" dirty="0">
                <a:solidFill>
                  <a:srgbClr val="666667"/>
                </a:solidFill>
                <a:latin typeface="Catamaran"/>
                <a:cs typeface="Catamaran"/>
              </a:rPr>
              <a:t>in</a:t>
            </a:r>
            <a:r>
              <a:rPr lang="en-US" sz="1100" spc="-15" dirty="0">
                <a:solidFill>
                  <a:srgbClr val="666667"/>
                </a:solidFill>
                <a:latin typeface="Catamaran"/>
                <a:cs typeface="Catamaran"/>
              </a:rPr>
              <a:t> </a:t>
            </a:r>
            <a:r>
              <a:rPr lang="en-US" sz="1100" spc="15" dirty="0">
                <a:solidFill>
                  <a:srgbClr val="666667"/>
                </a:solidFill>
                <a:latin typeface="Catamaran"/>
                <a:cs typeface="Catamaran"/>
              </a:rPr>
              <a:t>the</a:t>
            </a:r>
            <a:r>
              <a:rPr lang="en-US" sz="1100" spc="-20" dirty="0">
                <a:solidFill>
                  <a:srgbClr val="666667"/>
                </a:solidFill>
                <a:latin typeface="Catamaran"/>
                <a:cs typeface="Catamaran"/>
              </a:rPr>
              <a:t> </a:t>
            </a:r>
            <a:r>
              <a:rPr lang="en-US" sz="1100" spc="15" dirty="0">
                <a:solidFill>
                  <a:srgbClr val="666667"/>
                </a:solidFill>
                <a:latin typeface="Catamaran"/>
                <a:cs typeface="Catamaran"/>
              </a:rPr>
              <a:t>Americas,</a:t>
            </a:r>
            <a:r>
              <a:rPr lang="en-US" sz="1100" spc="-15" dirty="0">
                <a:solidFill>
                  <a:srgbClr val="666667"/>
                </a:solidFill>
                <a:latin typeface="Catamaran"/>
                <a:cs typeface="Catamaran"/>
              </a:rPr>
              <a:t> </a:t>
            </a:r>
            <a:r>
              <a:rPr lang="en-US" sz="1100" spc="20" dirty="0">
                <a:solidFill>
                  <a:srgbClr val="666667"/>
                </a:solidFill>
                <a:latin typeface="Catamaran"/>
                <a:cs typeface="Catamaran"/>
              </a:rPr>
              <a:t>North </a:t>
            </a:r>
            <a:r>
              <a:rPr lang="en-US" sz="1100" spc="15" dirty="0">
                <a:solidFill>
                  <a:srgbClr val="666667"/>
                </a:solidFill>
                <a:latin typeface="Catamaran"/>
                <a:cs typeface="Catamaran"/>
              </a:rPr>
              <a:t>Asia,</a:t>
            </a:r>
            <a:r>
              <a:rPr lang="en-US" sz="1100" dirty="0">
                <a:solidFill>
                  <a:srgbClr val="666667"/>
                </a:solidFill>
                <a:latin typeface="Catamaran"/>
                <a:cs typeface="Catamaran"/>
              </a:rPr>
              <a:t> </a:t>
            </a:r>
            <a:r>
              <a:rPr lang="en-US" sz="1100" spc="15" dirty="0">
                <a:solidFill>
                  <a:srgbClr val="666667"/>
                </a:solidFill>
                <a:latin typeface="Catamaran"/>
                <a:cs typeface="Catamaran"/>
              </a:rPr>
              <a:t>China,</a:t>
            </a:r>
            <a:r>
              <a:rPr lang="en-US" sz="1100" spc="5" dirty="0">
                <a:solidFill>
                  <a:srgbClr val="666667"/>
                </a:solidFill>
                <a:latin typeface="Catamaran"/>
                <a:cs typeface="Catamaran"/>
              </a:rPr>
              <a:t> </a:t>
            </a:r>
            <a:r>
              <a:rPr lang="en-US" sz="1100" spc="20" dirty="0">
                <a:solidFill>
                  <a:srgbClr val="666667"/>
                </a:solidFill>
                <a:latin typeface="Catamaran"/>
                <a:cs typeface="Catamaran"/>
              </a:rPr>
              <a:t>Southeast</a:t>
            </a:r>
            <a:r>
              <a:rPr lang="en-US" sz="1100" spc="5" dirty="0">
                <a:solidFill>
                  <a:srgbClr val="666667"/>
                </a:solidFill>
                <a:latin typeface="Catamaran"/>
                <a:cs typeface="Catamaran"/>
              </a:rPr>
              <a:t> </a:t>
            </a:r>
            <a:r>
              <a:rPr lang="en-US" sz="1100" spc="15" dirty="0">
                <a:solidFill>
                  <a:srgbClr val="666667"/>
                </a:solidFill>
                <a:latin typeface="Catamaran"/>
                <a:cs typeface="Catamaran"/>
              </a:rPr>
              <a:t>Asia</a:t>
            </a:r>
            <a:r>
              <a:rPr lang="en-US" sz="1100" dirty="0">
                <a:solidFill>
                  <a:srgbClr val="666667"/>
                </a:solidFill>
                <a:latin typeface="Catamaran"/>
                <a:cs typeface="Catamaran"/>
              </a:rPr>
              <a:t> </a:t>
            </a:r>
            <a:r>
              <a:rPr lang="en-US" sz="1100" spc="20" dirty="0">
                <a:solidFill>
                  <a:srgbClr val="666667"/>
                </a:solidFill>
                <a:latin typeface="Catamaran"/>
                <a:cs typeface="Catamaran"/>
              </a:rPr>
              <a:t>and</a:t>
            </a:r>
            <a:r>
              <a:rPr lang="en-US" sz="1100" spc="5" dirty="0">
                <a:solidFill>
                  <a:srgbClr val="666667"/>
                </a:solidFill>
                <a:latin typeface="Catamaran"/>
                <a:cs typeface="Catamaran"/>
              </a:rPr>
              <a:t> </a:t>
            </a:r>
            <a:r>
              <a:rPr lang="en-US" sz="1100" spc="15" dirty="0">
                <a:solidFill>
                  <a:srgbClr val="666667"/>
                </a:solidFill>
                <a:latin typeface="Catamaran"/>
                <a:cs typeface="Catamaran"/>
              </a:rPr>
              <a:t>Europe.</a:t>
            </a:r>
            <a:endParaRPr lang="en-US" sz="1100" dirty="0">
              <a:latin typeface="Catamaran"/>
              <a:cs typeface="Catamaran"/>
            </a:endParaRPr>
          </a:p>
        </p:txBody>
      </p:sp>
      <p:sp>
        <p:nvSpPr>
          <p:cNvPr id="18" name="object 2">
            <a:extLst>
              <a:ext uri="{FF2B5EF4-FFF2-40B4-BE49-F238E27FC236}">
                <a16:creationId xmlns:a16="http://schemas.microsoft.com/office/drawing/2014/main" id="{B6585608-92C0-4ABF-B3E0-1AF8FA45CF02}"/>
              </a:ext>
            </a:extLst>
          </p:cNvPr>
          <p:cNvSpPr txBox="1">
            <a:spLocks/>
          </p:cNvSpPr>
          <p:nvPr/>
        </p:nvSpPr>
        <p:spPr>
          <a:xfrm>
            <a:off x="565373" y="279400"/>
            <a:ext cx="7021830" cy="39116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400" kern="0" spc="-65" dirty="0">
                <a:solidFill>
                  <a:srgbClr val="1AB5E4"/>
                </a:solidFill>
                <a:latin typeface="Museo"/>
                <a:cs typeface="Museo"/>
              </a:rPr>
              <a:t>A team of experienced experts in technology and trading</a:t>
            </a:r>
            <a:endParaRPr lang="en-US" sz="2400" kern="0" dirty="0">
              <a:solidFill>
                <a:sysClr val="windowText" lastClr="000000"/>
              </a:solidFill>
              <a:latin typeface="Museo"/>
              <a:cs typeface="Museo"/>
            </a:endParaRPr>
          </a:p>
        </p:txBody>
      </p:sp>
      <p:sp>
        <p:nvSpPr>
          <p:cNvPr id="20" name="object 10">
            <a:extLst>
              <a:ext uri="{FF2B5EF4-FFF2-40B4-BE49-F238E27FC236}">
                <a16:creationId xmlns:a16="http://schemas.microsoft.com/office/drawing/2014/main" id="{0155BA1D-6056-43DB-9FD8-5A9A02439351}"/>
              </a:ext>
            </a:extLst>
          </p:cNvPr>
          <p:cNvSpPr txBox="1"/>
          <p:nvPr/>
        </p:nvSpPr>
        <p:spPr>
          <a:xfrm>
            <a:off x="6868336" y="4257844"/>
            <a:ext cx="6432209" cy="1025408"/>
          </a:xfrm>
          <a:prstGeom prst="rect">
            <a:avLst/>
          </a:prstGeom>
        </p:spPr>
        <p:txBody>
          <a:bodyPr vert="horz" wrap="square" lIns="0" tIns="27939" rIns="0" bIns="0" rtlCol="0" anchor="t">
            <a:spAutoFit/>
          </a:bodyPr>
          <a:lstStyle/>
          <a:p>
            <a:pPr marL="12700" algn="just">
              <a:lnSpc>
                <a:spcPct val="100000"/>
              </a:lnSpc>
              <a:spcBef>
                <a:spcPts val="219"/>
              </a:spcBef>
            </a:pPr>
            <a:r>
              <a:rPr lang="en-US" sz="1400" b="1" spc="20" dirty="0">
                <a:latin typeface="Catamaran-SemiBold"/>
                <a:cs typeface="Catamaran-SemiBold"/>
              </a:rPr>
              <a:t>Governance</a:t>
            </a:r>
          </a:p>
          <a:p>
            <a:pPr marL="12700" marR="527685" algn="just">
              <a:lnSpc>
                <a:spcPct val="107200"/>
              </a:lnSpc>
            </a:pPr>
            <a:r>
              <a:rPr lang="en-US" sz="1200" dirty="0">
                <a:latin typeface="Catamaran"/>
                <a:cs typeface="Catamaran"/>
              </a:rPr>
              <a:t>Nui’s Board combines extensive experience in the global agribusiness sector with a deep understanding of the role of technology in enhancing international trade. Industry leaders from the likes of Fonterra’s Global Dairy Trade, KPMG, and Open Country Cheese Ltd all make valuable contributions to the governance of Nui. </a:t>
            </a:r>
          </a:p>
        </p:txBody>
      </p:sp>
      <p:sp>
        <p:nvSpPr>
          <p:cNvPr id="21" name="object 10">
            <a:extLst>
              <a:ext uri="{FF2B5EF4-FFF2-40B4-BE49-F238E27FC236}">
                <a16:creationId xmlns:a16="http://schemas.microsoft.com/office/drawing/2014/main" id="{C535C051-9C8B-418A-832D-515F6554BAC3}"/>
              </a:ext>
            </a:extLst>
          </p:cNvPr>
          <p:cNvSpPr txBox="1"/>
          <p:nvPr/>
        </p:nvSpPr>
        <p:spPr>
          <a:xfrm>
            <a:off x="6868336" y="5706351"/>
            <a:ext cx="6012639" cy="1490151"/>
          </a:xfrm>
          <a:prstGeom prst="rect">
            <a:avLst/>
          </a:prstGeom>
        </p:spPr>
        <p:txBody>
          <a:bodyPr vert="horz" wrap="square" lIns="0" tIns="27939" rIns="0" bIns="0" rtlCol="0" anchor="t">
            <a:spAutoFit/>
          </a:bodyPr>
          <a:lstStyle/>
          <a:p>
            <a:pPr marL="12700" algn="just">
              <a:lnSpc>
                <a:spcPct val="100000"/>
              </a:lnSpc>
              <a:spcBef>
                <a:spcPts val="219"/>
              </a:spcBef>
            </a:pPr>
            <a:r>
              <a:rPr lang="en-US" sz="1400" b="1" spc="20" dirty="0">
                <a:latin typeface="Catamaran-SemiBold"/>
                <a:cs typeface="Catamaran-SemiBold"/>
              </a:rPr>
              <a:t>A Growing Company </a:t>
            </a:r>
          </a:p>
          <a:p>
            <a:pPr marL="12700" algn="just">
              <a:spcBef>
                <a:spcPts val="219"/>
              </a:spcBef>
            </a:pPr>
            <a:r>
              <a:rPr lang="en-US" sz="1200" spc="20" dirty="0">
                <a:latin typeface="Catamaran"/>
                <a:cs typeface="Catamaran-SemiBold"/>
              </a:rPr>
              <a:t>In 2022, to</a:t>
            </a:r>
            <a:r>
              <a:rPr lang="en-US" sz="1200" spc="5" dirty="0">
                <a:latin typeface="Catamaran"/>
                <a:cs typeface="Catamaran-SemiBold"/>
              </a:rPr>
              <a:t> </a:t>
            </a:r>
            <a:r>
              <a:rPr lang="en-US" sz="1200" spc="20" dirty="0">
                <a:latin typeface="Catamaran"/>
                <a:cs typeface="Catamaran-SemiBold"/>
              </a:rPr>
              <a:t>meet</a:t>
            </a:r>
            <a:r>
              <a:rPr lang="en-US" sz="1200" spc="5" dirty="0">
                <a:latin typeface="Catamaran"/>
                <a:cs typeface="Catamaran-SemiBold"/>
              </a:rPr>
              <a:t> </a:t>
            </a:r>
            <a:r>
              <a:rPr lang="en-US" sz="1200" spc="20" dirty="0">
                <a:latin typeface="Catamaran"/>
                <a:cs typeface="Catamaran-SemiBold"/>
              </a:rPr>
              <a:t>the</a:t>
            </a:r>
            <a:r>
              <a:rPr lang="en-US" sz="1200" spc="10" dirty="0">
                <a:latin typeface="Catamaran"/>
                <a:cs typeface="Catamaran-SemiBold"/>
              </a:rPr>
              <a:t> </a:t>
            </a:r>
            <a:r>
              <a:rPr lang="en-US" sz="1200" spc="20" dirty="0">
                <a:latin typeface="Catamaran"/>
                <a:cs typeface="Catamaran-SemiBold"/>
              </a:rPr>
              <a:t>needs</a:t>
            </a:r>
            <a:r>
              <a:rPr lang="en-US" sz="1200" spc="5" dirty="0">
                <a:latin typeface="Catamaran"/>
                <a:cs typeface="Catamaran-SemiBold"/>
              </a:rPr>
              <a:t> </a:t>
            </a:r>
            <a:r>
              <a:rPr lang="en-US" sz="1200" spc="15" dirty="0">
                <a:latin typeface="Catamaran"/>
                <a:cs typeface="Catamaran-SemiBold"/>
              </a:rPr>
              <a:t>of</a:t>
            </a:r>
            <a:r>
              <a:rPr lang="en-US" sz="1200" spc="5" dirty="0">
                <a:latin typeface="Catamaran"/>
                <a:cs typeface="Catamaran-SemiBold"/>
              </a:rPr>
              <a:t> </a:t>
            </a:r>
            <a:r>
              <a:rPr lang="en-US" sz="1200" spc="20" dirty="0">
                <a:latin typeface="Catamaran"/>
                <a:cs typeface="Catamaran-SemiBold"/>
              </a:rPr>
              <a:t>the</a:t>
            </a:r>
            <a:r>
              <a:rPr lang="en-US" sz="1200" spc="10" dirty="0">
                <a:latin typeface="Catamaran"/>
                <a:cs typeface="Catamaran-SemiBold"/>
              </a:rPr>
              <a:t> </a:t>
            </a:r>
            <a:r>
              <a:rPr lang="en-US" sz="1200" spc="15" dirty="0">
                <a:latin typeface="Catamaran"/>
                <a:cs typeface="Catamaran-SemiBold"/>
              </a:rPr>
              <a:t>business</a:t>
            </a:r>
            <a:r>
              <a:rPr lang="en-US" sz="1200" spc="5" dirty="0">
                <a:latin typeface="Catamaran"/>
                <a:cs typeface="Catamaran-SemiBold"/>
              </a:rPr>
              <a:t> </a:t>
            </a:r>
            <a:r>
              <a:rPr lang="en-US" sz="1200" spc="15" dirty="0">
                <a:latin typeface="Catamaran"/>
                <a:cs typeface="Catamaran-SemiBold"/>
              </a:rPr>
              <a:t>as</a:t>
            </a:r>
            <a:r>
              <a:rPr lang="en-US" sz="1200" spc="5" dirty="0">
                <a:latin typeface="Catamaran"/>
                <a:cs typeface="Catamaran-SemiBold"/>
              </a:rPr>
              <a:t> </a:t>
            </a:r>
            <a:r>
              <a:rPr lang="en-US" sz="1200" spc="10" dirty="0">
                <a:latin typeface="Catamaran"/>
                <a:cs typeface="Catamaran-SemiBold"/>
              </a:rPr>
              <a:t>it </a:t>
            </a:r>
            <a:r>
              <a:rPr lang="en-US" sz="1200" spc="15" dirty="0">
                <a:latin typeface="Catamaran"/>
                <a:cs typeface="Catamaran-SemiBold"/>
              </a:rPr>
              <a:t>grows,</a:t>
            </a:r>
            <a:r>
              <a:rPr lang="en-US" sz="1200" spc="5" dirty="0">
                <a:latin typeface="Catamaran"/>
                <a:cs typeface="Catamaran-SemiBold"/>
              </a:rPr>
              <a:t> </a:t>
            </a:r>
            <a:r>
              <a:rPr lang="en-US" sz="1200" spc="25" dirty="0">
                <a:latin typeface="Catamaran"/>
                <a:cs typeface="Catamaran-SemiBold"/>
              </a:rPr>
              <a:t>we</a:t>
            </a:r>
            <a:r>
              <a:rPr lang="en-US" sz="1200" spc="5" dirty="0">
                <a:latin typeface="Catamaran"/>
                <a:cs typeface="Catamaran-SemiBold"/>
              </a:rPr>
              <a:t> </a:t>
            </a:r>
            <a:r>
              <a:rPr lang="en-US" sz="1200" spc="15" dirty="0">
                <a:latin typeface="Catamaran"/>
                <a:cs typeface="Catamaran-SemiBold"/>
              </a:rPr>
              <a:t>will</a:t>
            </a:r>
            <a:r>
              <a:rPr lang="en-US" sz="1200" spc="5" dirty="0">
                <a:latin typeface="Catamaran"/>
                <a:cs typeface="Catamaran-SemiBold"/>
              </a:rPr>
              <a:t> </a:t>
            </a:r>
            <a:r>
              <a:rPr lang="en-US" sz="1200" spc="20" dirty="0">
                <a:latin typeface="Catamaran"/>
                <a:cs typeface="Catamaran-SemiBold"/>
              </a:rPr>
              <a:t>expand</a:t>
            </a:r>
            <a:r>
              <a:rPr lang="en-US" sz="1200" spc="10" dirty="0">
                <a:latin typeface="Catamaran"/>
                <a:cs typeface="Catamaran-SemiBold"/>
              </a:rPr>
              <a:t> </a:t>
            </a:r>
            <a:r>
              <a:rPr lang="en-US" sz="1200" spc="20" dirty="0">
                <a:latin typeface="Catamaran"/>
                <a:cs typeface="Catamaran-SemiBold"/>
              </a:rPr>
              <a:t>the</a:t>
            </a:r>
            <a:r>
              <a:rPr lang="en-US" sz="1200" spc="5" dirty="0">
                <a:latin typeface="Catamaran"/>
                <a:cs typeface="Catamaran-SemiBold"/>
              </a:rPr>
              <a:t> </a:t>
            </a:r>
            <a:r>
              <a:rPr lang="en-US" sz="1200" spc="15" dirty="0">
                <a:latin typeface="Catamaran"/>
                <a:cs typeface="Catamaran-SemiBold"/>
              </a:rPr>
              <a:t>technical</a:t>
            </a:r>
            <a:r>
              <a:rPr lang="en-US" sz="1200" spc="5" dirty="0">
                <a:latin typeface="Catamaran"/>
                <a:cs typeface="Catamaran-SemiBold"/>
              </a:rPr>
              <a:t> </a:t>
            </a:r>
            <a:r>
              <a:rPr lang="en-US" sz="1200" spc="20" dirty="0">
                <a:latin typeface="Catamaran"/>
                <a:cs typeface="Catamaran-SemiBold"/>
              </a:rPr>
              <a:t>team,</a:t>
            </a:r>
            <a:r>
              <a:rPr lang="en-US" sz="1200" spc="10" dirty="0">
                <a:latin typeface="Catamaran"/>
                <a:cs typeface="Catamaran-SemiBold"/>
              </a:rPr>
              <a:t> </a:t>
            </a:r>
            <a:r>
              <a:rPr lang="en-US" sz="1200" spc="15" dirty="0">
                <a:latin typeface="Catamaran"/>
                <a:cs typeface="Catamaran-SemiBold"/>
              </a:rPr>
              <a:t>establish</a:t>
            </a:r>
            <a:r>
              <a:rPr lang="en-US" sz="1200" spc="5" dirty="0">
                <a:latin typeface="Catamaran"/>
                <a:cs typeface="Catamaran-SemiBold"/>
              </a:rPr>
              <a:t> </a:t>
            </a:r>
            <a:r>
              <a:rPr lang="en-US" sz="1200" spc="20" dirty="0">
                <a:latin typeface="Catamaran"/>
                <a:cs typeface="Catamaran-SemiBold"/>
              </a:rPr>
              <a:t>teams</a:t>
            </a:r>
            <a:r>
              <a:rPr lang="en-US" sz="1200" spc="5" dirty="0">
                <a:latin typeface="Catamaran"/>
                <a:cs typeface="Catamaran-SemiBold"/>
              </a:rPr>
              <a:t> </a:t>
            </a:r>
            <a:r>
              <a:rPr lang="en-US" sz="1200" spc="15" dirty="0">
                <a:latin typeface="Catamaran"/>
                <a:cs typeface="Catamaran-SemiBold"/>
              </a:rPr>
              <a:t>for</a:t>
            </a:r>
            <a:r>
              <a:rPr lang="en-US" sz="1200" spc="10" dirty="0">
                <a:latin typeface="Catamaran"/>
                <a:cs typeface="Catamaran-SemiBold"/>
              </a:rPr>
              <a:t> </a:t>
            </a:r>
            <a:r>
              <a:rPr lang="en-US" sz="1200" spc="25" dirty="0">
                <a:latin typeface="Catamaran"/>
                <a:cs typeface="Catamaran-SemiBold"/>
              </a:rPr>
              <a:t>DAO</a:t>
            </a:r>
            <a:r>
              <a:rPr lang="en-US" sz="1200" spc="5" dirty="0">
                <a:latin typeface="Catamaran"/>
                <a:cs typeface="Catamaran-SemiBold"/>
              </a:rPr>
              <a:t> </a:t>
            </a:r>
            <a:r>
              <a:rPr lang="en-US" sz="1200" spc="15" dirty="0">
                <a:latin typeface="Catamaran"/>
                <a:cs typeface="Catamaran-SemiBold"/>
              </a:rPr>
              <a:t>in</a:t>
            </a:r>
            <a:r>
              <a:rPr lang="en-US" sz="1200" spc="5" dirty="0">
                <a:latin typeface="Catamaran"/>
                <a:cs typeface="Catamaran-SemiBold"/>
              </a:rPr>
              <a:t> </a:t>
            </a:r>
            <a:r>
              <a:rPr lang="en-US" sz="1200" spc="20" dirty="0">
                <a:latin typeface="Catamaran"/>
                <a:cs typeface="Catamaran-SemiBold"/>
              </a:rPr>
              <a:t>Europe</a:t>
            </a:r>
            <a:r>
              <a:rPr lang="en-US" sz="1200" spc="10" dirty="0">
                <a:latin typeface="Catamaran"/>
                <a:cs typeface="Catamaran-SemiBold"/>
              </a:rPr>
              <a:t> </a:t>
            </a:r>
            <a:r>
              <a:rPr lang="en-US" sz="1200" spc="25" dirty="0">
                <a:latin typeface="Catamaran"/>
                <a:cs typeface="Catamaran-SemiBold"/>
              </a:rPr>
              <a:t>&amp;</a:t>
            </a:r>
            <a:r>
              <a:rPr lang="en-US" sz="1200" spc="5" dirty="0">
                <a:latin typeface="Catamaran"/>
                <a:cs typeface="Catamaran-SemiBold"/>
              </a:rPr>
              <a:t> the </a:t>
            </a:r>
            <a:r>
              <a:rPr lang="en-US" sz="1200" spc="15" dirty="0">
                <a:latin typeface="Catamaran"/>
                <a:cs typeface="Catamaran-SemiBold"/>
              </a:rPr>
              <a:t>multi seller</a:t>
            </a:r>
            <a:r>
              <a:rPr lang="en-US" sz="1200" spc="10" dirty="0">
                <a:latin typeface="Catamaran"/>
                <a:cs typeface="Catamaran-SemiBold"/>
              </a:rPr>
              <a:t> </a:t>
            </a:r>
            <a:r>
              <a:rPr lang="en-US" sz="1200" spc="15" dirty="0">
                <a:latin typeface="Catamaran"/>
                <a:cs typeface="Catamaran-SemiBold"/>
              </a:rPr>
              <a:t>in</a:t>
            </a:r>
            <a:r>
              <a:rPr lang="en-US" sz="1200" spc="5" dirty="0">
                <a:latin typeface="Catamaran"/>
                <a:cs typeface="Catamaran-SemiBold"/>
              </a:rPr>
              <a:t> </a:t>
            </a:r>
            <a:r>
              <a:rPr lang="en-US" sz="1200" spc="20" dirty="0">
                <a:latin typeface="Catamaran"/>
                <a:cs typeface="Catamaran-SemiBold"/>
              </a:rPr>
              <a:t>the</a:t>
            </a:r>
            <a:r>
              <a:rPr lang="en-US" sz="1200" spc="5" dirty="0">
                <a:latin typeface="Catamaran"/>
                <a:cs typeface="Catamaran-SemiBold"/>
              </a:rPr>
              <a:t> </a:t>
            </a:r>
            <a:r>
              <a:rPr lang="en-US" sz="1200" spc="25" dirty="0">
                <a:latin typeface="Catamaran"/>
                <a:cs typeface="Catamaran-SemiBold"/>
              </a:rPr>
              <a:t>US,</a:t>
            </a:r>
            <a:r>
              <a:rPr lang="en-US" sz="1200" spc="10" dirty="0">
                <a:latin typeface="Catamaran"/>
                <a:cs typeface="Catamaran-SemiBold"/>
              </a:rPr>
              <a:t> </a:t>
            </a:r>
            <a:r>
              <a:rPr lang="en-US" sz="1200" spc="20" dirty="0">
                <a:latin typeface="Catamaran"/>
                <a:cs typeface="Catamaran-SemiBold"/>
              </a:rPr>
              <a:t>and</a:t>
            </a:r>
            <a:r>
              <a:rPr lang="en-US" sz="1200" spc="-310" dirty="0">
                <a:latin typeface="Catamaran"/>
                <a:cs typeface="Catamaran-SemiBold"/>
              </a:rPr>
              <a:t> </a:t>
            </a:r>
            <a:r>
              <a:rPr lang="en-US" sz="1200" spc="20" dirty="0">
                <a:latin typeface="Catamaran"/>
                <a:cs typeface="Catamaran-SemiBold"/>
              </a:rPr>
              <a:t>engage in-market</a:t>
            </a:r>
            <a:r>
              <a:rPr lang="en-US" sz="1200" spc="-25" dirty="0">
                <a:latin typeface="Catamaran"/>
                <a:cs typeface="Catamaran-SemiBold"/>
              </a:rPr>
              <a:t> </a:t>
            </a:r>
            <a:r>
              <a:rPr lang="en-US" sz="1200" spc="20" dirty="0">
                <a:latin typeface="Catamaran"/>
                <a:cs typeface="Catamaran-SemiBold"/>
              </a:rPr>
              <a:t>agents</a:t>
            </a:r>
            <a:r>
              <a:rPr lang="en-US" sz="1200" spc="-20" dirty="0">
                <a:latin typeface="Catamaran"/>
                <a:cs typeface="Catamaran-SemiBold"/>
              </a:rPr>
              <a:t> </a:t>
            </a:r>
            <a:r>
              <a:rPr lang="en-US" sz="1200" spc="15" dirty="0">
                <a:latin typeface="Catamaran"/>
                <a:cs typeface="Catamaran-SemiBold"/>
              </a:rPr>
              <a:t>in</a:t>
            </a:r>
            <a:r>
              <a:rPr lang="en-US" sz="1200" spc="-20" dirty="0">
                <a:latin typeface="Catamaran"/>
                <a:cs typeface="Catamaran-SemiBold"/>
              </a:rPr>
              <a:t> </a:t>
            </a:r>
            <a:r>
              <a:rPr lang="en-US" sz="1200" spc="15" dirty="0">
                <a:latin typeface="Catamaran"/>
                <a:cs typeface="Catamaran-SemiBold"/>
              </a:rPr>
              <a:t>Asia.</a:t>
            </a:r>
            <a:r>
              <a:rPr lang="en-US" sz="1200" spc="-20" dirty="0">
                <a:latin typeface="Catamaran"/>
                <a:cs typeface="Catamaran-SemiBold"/>
              </a:rPr>
              <a:t> </a:t>
            </a:r>
            <a:r>
              <a:rPr lang="en-US" sz="1200" spc="20" dirty="0">
                <a:latin typeface="Catamaran"/>
                <a:cs typeface="Catamaran-SemiBold"/>
              </a:rPr>
              <a:t>Beyond</a:t>
            </a:r>
            <a:r>
              <a:rPr lang="en-US" sz="1200" spc="-20" dirty="0">
                <a:latin typeface="Catamaran"/>
                <a:cs typeface="Catamaran-SemiBold"/>
              </a:rPr>
              <a:t> </a:t>
            </a:r>
            <a:r>
              <a:rPr lang="en-US" sz="1200" spc="15" dirty="0">
                <a:latin typeface="Catamaran"/>
                <a:cs typeface="Catamaran-SemiBold"/>
              </a:rPr>
              <a:t>this,</a:t>
            </a:r>
            <a:r>
              <a:rPr lang="en-US" sz="1200" spc="-25" dirty="0">
                <a:latin typeface="Catamaran"/>
                <a:cs typeface="Catamaran-SemiBold"/>
              </a:rPr>
              <a:t> </a:t>
            </a:r>
            <a:r>
              <a:rPr lang="en-US" sz="1200" spc="25" dirty="0">
                <a:latin typeface="Catamaran"/>
                <a:cs typeface="Catamaran-SemiBold"/>
              </a:rPr>
              <a:t>we</a:t>
            </a:r>
            <a:r>
              <a:rPr lang="en-US" sz="1200" spc="-20" dirty="0">
                <a:latin typeface="Catamaran"/>
                <a:cs typeface="Catamaran-SemiBold"/>
              </a:rPr>
              <a:t> </a:t>
            </a:r>
            <a:r>
              <a:rPr lang="en-US" sz="1200" spc="15" dirty="0">
                <a:latin typeface="Catamaran"/>
                <a:cs typeface="Catamaran-SemiBold"/>
              </a:rPr>
              <a:t>will</a:t>
            </a:r>
            <a:r>
              <a:rPr lang="en-US" sz="1200" spc="-20" dirty="0">
                <a:latin typeface="Catamaran"/>
                <a:cs typeface="Catamaran-SemiBold"/>
              </a:rPr>
              <a:t> </a:t>
            </a:r>
            <a:r>
              <a:rPr lang="en-US" sz="1200" spc="15" dirty="0">
                <a:latin typeface="Catamaran"/>
                <a:cs typeface="Catamaran-SemiBold"/>
              </a:rPr>
              <a:t>bring</a:t>
            </a:r>
            <a:r>
              <a:rPr lang="en-US" sz="1200" spc="-20" dirty="0">
                <a:latin typeface="Catamaran"/>
                <a:cs typeface="Catamaran-SemiBold"/>
              </a:rPr>
              <a:t> </a:t>
            </a:r>
            <a:r>
              <a:rPr lang="en-US" sz="1200" spc="20" dirty="0">
                <a:latin typeface="Catamaran"/>
                <a:cs typeface="Catamaran-SemiBold"/>
              </a:rPr>
              <a:t>on</a:t>
            </a:r>
            <a:r>
              <a:rPr lang="en-US" sz="1200" spc="-20" dirty="0">
                <a:latin typeface="Catamaran"/>
                <a:cs typeface="Catamaran-SemiBold"/>
              </a:rPr>
              <a:t> </a:t>
            </a:r>
            <a:r>
              <a:rPr lang="en-US" sz="1200" spc="15" dirty="0">
                <a:latin typeface="Catamaran"/>
                <a:cs typeface="Catamaran-SemiBold"/>
              </a:rPr>
              <a:t>resources</a:t>
            </a:r>
            <a:r>
              <a:rPr lang="en-US" sz="1200" spc="-20" dirty="0">
                <a:latin typeface="Catamaran"/>
                <a:cs typeface="Catamaran-SemiBold"/>
              </a:rPr>
              <a:t> </a:t>
            </a:r>
            <a:r>
              <a:rPr lang="en-US" sz="1200" spc="15" dirty="0">
                <a:latin typeface="Catamaran"/>
                <a:cs typeface="Catamaran-SemiBold"/>
              </a:rPr>
              <a:t>to</a:t>
            </a:r>
            <a:r>
              <a:rPr lang="en-US" sz="1200" spc="-25" dirty="0">
                <a:latin typeface="Catamaran"/>
                <a:cs typeface="Catamaran-SemiBold"/>
              </a:rPr>
              <a:t> </a:t>
            </a:r>
            <a:r>
              <a:rPr lang="en-US" sz="1200" spc="20" dirty="0">
                <a:latin typeface="Catamaran"/>
                <a:cs typeface="Catamaran-SemiBold"/>
              </a:rPr>
              <a:t>support</a:t>
            </a:r>
            <a:r>
              <a:rPr lang="en-US" sz="1200" spc="-20" dirty="0">
                <a:latin typeface="Catamaran"/>
                <a:cs typeface="Catamaran-SemiBold"/>
              </a:rPr>
              <a:t> </a:t>
            </a:r>
            <a:r>
              <a:rPr lang="en-US" sz="1200" spc="20" dirty="0">
                <a:latin typeface="Catamaran"/>
                <a:cs typeface="Catamaran-SemiBold"/>
              </a:rPr>
              <a:t>expansion</a:t>
            </a:r>
            <a:r>
              <a:rPr lang="en-US" sz="1200" spc="-20" dirty="0">
                <a:latin typeface="Catamaran"/>
                <a:cs typeface="Catamaran-SemiBold"/>
              </a:rPr>
              <a:t> </a:t>
            </a:r>
            <a:r>
              <a:rPr lang="en-US" sz="1200" spc="15" dirty="0">
                <a:latin typeface="Catamaran"/>
                <a:cs typeface="Catamaran-SemiBold"/>
              </a:rPr>
              <a:t>into</a:t>
            </a:r>
            <a:r>
              <a:rPr lang="en-US" sz="1200" spc="-20" dirty="0">
                <a:latin typeface="Catamaran"/>
                <a:cs typeface="Catamaran-SemiBold"/>
              </a:rPr>
              <a:t> </a:t>
            </a:r>
            <a:r>
              <a:rPr lang="en-US" sz="1200" spc="25" dirty="0">
                <a:latin typeface="Catamaran"/>
                <a:cs typeface="Catamaran-SemiBold"/>
              </a:rPr>
              <a:t>new</a:t>
            </a:r>
            <a:r>
              <a:rPr lang="en-US" sz="1200" spc="-20" dirty="0">
                <a:latin typeface="Catamaran"/>
                <a:cs typeface="Catamaran-SemiBold"/>
              </a:rPr>
              <a:t> </a:t>
            </a:r>
            <a:r>
              <a:rPr lang="en-US" sz="1200" spc="15" dirty="0">
                <a:latin typeface="Catamaran"/>
                <a:cs typeface="Catamaran-SemiBold"/>
              </a:rPr>
              <a:t>sectors</a:t>
            </a:r>
            <a:r>
              <a:rPr lang="en-US" sz="1200" spc="-20" dirty="0">
                <a:latin typeface="Catamaran"/>
                <a:cs typeface="Catamaran-SemiBold"/>
              </a:rPr>
              <a:t> </a:t>
            </a:r>
            <a:r>
              <a:rPr lang="en-US" sz="1200" spc="20" dirty="0">
                <a:latin typeface="Catamaran"/>
                <a:cs typeface="Catamaran-SemiBold"/>
              </a:rPr>
              <a:t>and</a:t>
            </a:r>
            <a:r>
              <a:rPr lang="en-US" sz="1200" spc="-25" dirty="0">
                <a:latin typeface="Catamaran"/>
                <a:cs typeface="Catamaran-SemiBold"/>
              </a:rPr>
              <a:t> </a:t>
            </a:r>
            <a:r>
              <a:rPr lang="en-US" sz="1200" spc="15" dirty="0">
                <a:latin typeface="Catamaran"/>
                <a:cs typeface="Catamaran-SemiBold"/>
              </a:rPr>
              <a:t>separate</a:t>
            </a:r>
            <a:r>
              <a:rPr lang="en-US" sz="1200" spc="-20" dirty="0">
                <a:latin typeface="Catamaran"/>
                <a:cs typeface="Catamaran-SemiBold"/>
              </a:rPr>
              <a:t> </a:t>
            </a:r>
            <a:r>
              <a:rPr lang="en-US" sz="1200" spc="15" dirty="0">
                <a:latin typeface="Catamaran"/>
                <a:cs typeface="Catamaran-SemiBold"/>
              </a:rPr>
              <a:t>operational</a:t>
            </a:r>
            <a:r>
              <a:rPr lang="en-US" sz="1200" spc="-20" dirty="0">
                <a:latin typeface="Catamaran"/>
                <a:cs typeface="Catamaran-SemiBold"/>
              </a:rPr>
              <a:t> </a:t>
            </a:r>
            <a:r>
              <a:rPr lang="en-US" sz="1200" spc="25" dirty="0">
                <a:latin typeface="Catamaran"/>
                <a:cs typeface="Catamaran-SemiBold"/>
              </a:rPr>
              <a:t>&amp;</a:t>
            </a:r>
            <a:r>
              <a:rPr lang="en-US" sz="1200" spc="-20" dirty="0">
                <a:latin typeface="Catamaran"/>
                <a:cs typeface="Catamaran-SemiBold"/>
              </a:rPr>
              <a:t> </a:t>
            </a:r>
            <a:r>
              <a:rPr lang="en-US" sz="1200" spc="20" dirty="0">
                <a:latin typeface="Catamaran"/>
                <a:cs typeface="Catamaran-SemiBold"/>
              </a:rPr>
              <a:t>change</a:t>
            </a:r>
            <a:r>
              <a:rPr lang="en-US" sz="1200" spc="-20" dirty="0">
                <a:latin typeface="Catamaran"/>
                <a:cs typeface="Catamaran-SemiBold"/>
              </a:rPr>
              <a:t> </a:t>
            </a:r>
            <a:r>
              <a:rPr lang="en-US" sz="1200" spc="15" dirty="0">
                <a:latin typeface="Catamaran"/>
                <a:cs typeface="Catamaran-SemiBold"/>
              </a:rPr>
              <a:t>responsibility</a:t>
            </a:r>
            <a:r>
              <a:rPr lang="en-US" sz="1200" dirty="0">
                <a:latin typeface="Catamaran"/>
                <a:cs typeface="Catamaran-SemiBold"/>
              </a:rPr>
              <a:t> </a:t>
            </a:r>
            <a:r>
              <a:rPr lang="en-US" sz="1200" spc="15" dirty="0">
                <a:latin typeface="Catamaran"/>
                <a:cs typeface="Catamaran-SemiBold"/>
              </a:rPr>
              <a:t>to</a:t>
            </a:r>
            <a:r>
              <a:rPr lang="en-US" sz="1200" spc="5" dirty="0">
                <a:latin typeface="Catamaran"/>
                <a:cs typeface="Catamaran-SemiBold"/>
              </a:rPr>
              <a:t> </a:t>
            </a:r>
            <a:r>
              <a:rPr lang="en-US" sz="1200" spc="20" dirty="0">
                <a:latin typeface="Catamaran"/>
                <a:cs typeface="Catamaran-SemiBold"/>
              </a:rPr>
              <a:t>enable</a:t>
            </a:r>
            <a:r>
              <a:rPr lang="en-US" sz="1200" spc="5" dirty="0">
                <a:latin typeface="Catamaran"/>
                <a:cs typeface="Catamaran-SemiBold"/>
              </a:rPr>
              <a:t> </a:t>
            </a:r>
            <a:r>
              <a:rPr lang="en-US" sz="1200" spc="20" dirty="0">
                <a:latin typeface="Catamaran"/>
                <a:cs typeface="Catamaran-SemiBold"/>
              </a:rPr>
              <a:t>the</a:t>
            </a:r>
            <a:r>
              <a:rPr lang="en-US" sz="1200" spc="5" dirty="0">
                <a:latin typeface="Catamaran"/>
                <a:cs typeface="Catamaran-SemiBold"/>
              </a:rPr>
              <a:t> </a:t>
            </a:r>
            <a:r>
              <a:rPr lang="en-US" sz="1200" spc="15" dirty="0">
                <a:latin typeface="Catamaran"/>
                <a:cs typeface="Catamaran-SemiBold"/>
              </a:rPr>
              <a:t>right</a:t>
            </a:r>
            <a:r>
              <a:rPr lang="en-US" sz="1200" spc="5" dirty="0">
                <a:latin typeface="Catamaran"/>
                <a:cs typeface="Catamaran-SemiBold"/>
              </a:rPr>
              <a:t> </a:t>
            </a:r>
            <a:r>
              <a:rPr lang="en-US" sz="1200" spc="15" dirty="0">
                <a:latin typeface="Catamaran"/>
                <a:cs typeface="Catamaran-SemiBold"/>
              </a:rPr>
              <a:t>levels</a:t>
            </a:r>
            <a:r>
              <a:rPr lang="en-US" sz="1200" spc="5" dirty="0">
                <a:latin typeface="Catamaran"/>
                <a:cs typeface="Catamaran-SemiBold"/>
              </a:rPr>
              <a:t> </a:t>
            </a:r>
            <a:r>
              <a:rPr lang="en-US" sz="1200" spc="15" dirty="0">
                <a:latin typeface="Catamaran"/>
                <a:cs typeface="Catamaran-SemiBold"/>
              </a:rPr>
              <a:t>of</a:t>
            </a:r>
            <a:r>
              <a:rPr lang="en-US" sz="1200" spc="5" dirty="0">
                <a:latin typeface="Catamaran"/>
                <a:cs typeface="Catamaran-SemiBold"/>
              </a:rPr>
              <a:t> </a:t>
            </a:r>
            <a:r>
              <a:rPr lang="en-US" sz="1200" spc="15" dirty="0">
                <a:latin typeface="Catamaran"/>
                <a:cs typeface="Catamaran-SemiBold"/>
              </a:rPr>
              <a:t>support.</a:t>
            </a:r>
            <a:endParaRPr lang="en-US" sz="1200" dirty="0">
              <a:latin typeface="Catamaran"/>
              <a:cs typeface="Catamaran-SemiBold"/>
            </a:endParaRPr>
          </a:p>
          <a:p>
            <a:pPr marL="12700" algn="just">
              <a:spcBef>
                <a:spcPts val="219"/>
              </a:spcBef>
            </a:pPr>
            <a:endParaRPr lang="en-US" sz="1400" spc="20" dirty="0">
              <a:latin typeface="Catamaran-SemiBold"/>
              <a:cs typeface="Catamaran-SemiBold"/>
            </a:endParaRPr>
          </a:p>
          <a:p>
            <a:pPr marL="12700" algn="just">
              <a:lnSpc>
                <a:spcPct val="100000"/>
              </a:lnSpc>
              <a:spcBef>
                <a:spcPts val="219"/>
              </a:spcBef>
            </a:pPr>
            <a:endParaRPr lang="en-US" sz="1400" spc="20" dirty="0">
              <a:latin typeface="Catamaran-SemiBold"/>
              <a:cs typeface="Catamaran-SemiBold"/>
            </a:endParaRPr>
          </a:p>
        </p:txBody>
      </p:sp>
      <p:sp>
        <p:nvSpPr>
          <p:cNvPr id="22" name="object 11">
            <a:extLst>
              <a:ext uri="{FF2B5EF4-FFF2-40B4-BE49-F238E27FC236}">
                <a16:creationId xmlns:a16="http://schemas.microsoft.com/office/drawing/2014/main" id="{71066031-2925-49EF-B7F3-3245E1E8F2D1}"/>
              </a:ext>
            </a:extLst>
          </p:cNvPr>
          <p:cNvSpPr/>
          <p:nvPr/>
        </p:nvSpPr>
        <p:spPr>
          <a:xfrm>
            <a:off x="6713913" y="4121632"/>
            <a:ext cx="6392420" cy="1386598"/>
          </a:xfrm>
          <a:custGeom>
            <a:avLst/>
            <a:gdLst/>
            <a:ahLst/>
            <a:cxnLst/>
            <a:rect l="l" t="t" r="r" b="b"/>
            <a:pathLst>
              <a:path w="4455795" h="3536315">
                <a:moveTo>
                  <a:pt x="4318444" y="0"/>
                </a:moveTo>
                <a:lnTo>
                  <a:pt x="137274" y="0"/>
                </a:lnTo>
                <a:lnTo>
                  <a:pt x="93883" y="6999"/>
                </a:lnTo>
                <a:lnTo>
                  <a:pt x="56199" y="26489"/>
                </a:lnTo>
                <a:lnTo>
                  <a:pt x="26484" y="56208"/>
                </a:lnTo>
                <a:lnTo>
                  <a:pt x="6997" y="93894"/>
                </a:lnTo>
                <a:lnTo>
                  <a:pt x="0" y="137287"/>
                </a:lnTo>
                <a:lnTo>
                  <a:pt x="0" y="3398786"/>
                </a:lnTo>
                <a:lnTo>
                  <a:pt x="6997" y="3442177"/>
                </a:lnTo>
                <a:lnTo>
                  <a:pt x="26484" y="3479861"/>
                </a:lnTo>
                <a:lnTo>
                  <a:pt x="56199" y="3509576"/>
                </a:lnTo>
                <a:lnTo>
                  <a:pt x="93883" y="3529063"/>
                </a:lnTo>
                <a:lnTo>
                  <a:pt x="137274" y="3536061"/>
                </a:lnTo>
                <a:lnTo>
                  <a:pt x="4318444" y="3536061"/>
                </a:lnTo>
                <a:lnTo>
                  <a:pt x="4361836" y="3529063"/>
                </a:lnTo>
                <a:lnTo>
                  <a:pt x="4399523" y="3509576"/>
                </a:lnTo>
                <a:lnTo>
                  <a:pt x="4429242" y="3479861"/>
                </a:lnTo>
                <a:lnTo>
                  <a:pt x="4448732" y="3442177"/>
                </a:lnTo>
                <a:lnTo>
                  <a:pt x="4455731" y="3398786"/>
                </a:lnTo>
                <a:lnTo>
                  <a:pt x="4455731" y="137287"/>
                </a:lnTo>
                <a:lnTo>
                  <a:pt x="4448732" y="93894"/>
                </a:lnTo>
                <a:lnTo>
                  <a:pt x="4429242" y="56208"/>
                </a:lnTo>
                <a:lnTo>
                  <a:pt x="4399523" y="26489"/>
                </a:lnTo>
                <a:lnTo>
                  <a:pt x="4361836" y="6999"/>
                </a:lnTo>
                <a:lnTo>
                  <a:pt x="4318444" y="0"/>
                </a:lnTo>
                <a:close/>
              </a:path>
            </a:pathLst>
          </a:custGeom>
          <a:solidFill>
            <a:srgbClr val="04B9D5">
              <a:alpha val="5999"/>
            </a:srgbClr>
          </a:solidFill>
        </p:spPr>
        <p:txBody>
          <a:bodyPr wrap="square" lIns="0" tIns="0" rIns="0" bIns="0" rtlCol="0"/>
          <a:lstStyle/>
          <a:p>
            <a:endParaRPr dirty="0"/>
          </a:p>
        </p:txBody>
      </p:sp>
      <p:sp>
        <p:nvSpPr>
          <p:cNvPr id="23" name="object 5">
            <a:extLst>
              <a:ext uri="{FF2B5EF4-FFF2-40B4-BE49-F238E27FC236}">
                <a16:creationId xmlns:a16="http://schemas.microsoft.com/office/drawing/2014/main" id="{BFD21487-CF2C-410D-B2A0-6B3C6E61439A}"/>
              </a:ext>
            </a:extLst>
          </p:cNvPr>
          <p:cNvSpPr/>
          <p:nvPr/>
        </p:nvSpPr>
        <p:spPr>
          <a:xfrm>
            <a:off x="6713913" y="5697332"/>
            <a:ext cx="6392420" cy="1180002"/>
          </a:xfrm>
          <a:custGeom>
            <a:avLst/>
            <a:gdLst/>
            <a:ahLst/>
            <a:cxnLst/>
            <a:rect l="l" t="t" r="r" b="b"/>
            <a:pathLst>
              <a:path w="4260215" h="5062220">
                <a:moveTo>
                  <a:pt x="4122635" y="0"/>
                </a:moveTo>
                <a:lnTo>
                  <a:pt x="137274" y="0"/>
                </a:lnTo>
                <a:lnTo>
                  <a:pt x="93888" y="6999"/>
                </a:lnTo>
                <a:lnTo>
                  <a:pt x="56205" y="26489"/>
                </a:lnTo>
                <a:lnTo>
                  <a:pt x="26488" y="56208"/>
                </a:lnTo>
                <a:lnTo>
                  <a:pt x="6999" y="93894"/>
                </a:lnTo>
                <a:lnTo>
                  <a:pt x="0" y="137287"/>
                </a:lnTo>
                <a:lnTo>
                  <a:pt x="0" y="4924869"/>
                </a:lnTo>
                <a:lnTo>
                  <a:pt x="6999" y="4968266"/>
                </a:lnTo>
                <a:lnTo>
                  <a:pt x="26488" y="5005953"/>
                </a:lnTo>
                <a:lnTo>
                  <a:pt x="56205" y="5035671"/>
                </a:lnTo>
                <a:lnTo>
                  <a:pt x="93888" y="5055158"/>
                </a:lnTo>
                <a:lnTo>
                  <a:pt x="137274" y="5062156"/>
                </a:lnTo>
                <a:lnTo>
                  <a:pt x="4122635" y="5062156"/>
                </a:lnTo>
                <a:lnTo>
                  <a:pt x="4166028" y="5055158"/>
                </a:lnTo>
                <a:lnTo>
                  <a:pt x="4203714" y="5035671"/>
                </a:lnTo>
                <a:lnTo>
                  <a:pt x="4233433" y="5005953"/>
                </a:lnTo>
                <a:lnTo>
                  <a:pt x="4252923" y="4968266"/>
                </a:lnTo>
                <a:lnTo>
                  <a:pt x="4259922" y="4924869"/>
                </a:lnTo>
                <a:lnTo>
                  <a:pt x="4259922" y="137287"/>
                </a:lnTo>
                <a:lnTo>
                  <a:pt x="4252923" y="93894"/>
                </a:lnTo>
                <a:lnTo>
                  <a:pt x="4233433" y="56208"/>
                </a:lnTo>
                <a:lnTo>
                  <a:pt x="4203714" y="26489"/>
                </a:lnTo>
                <a:lnTo>
                  <a:pt x="4166028" y="6999"/>
                </a:lnTo>
                <a:lnTo>
                  <a:pt x="4122635" y="0"/>
                </a:lnTo>
                <a:close/>
              </a:path>
            </a:pathLst>
          </a:custGeom>
          <a:solidFill>
            <a:srgbClr val="04B9D5">
              <a:alpha val="17999"/>
            </a:srgbClr>
          </a:solidFill>
        </p:spPr>
        <p:txBody>
          <a:bodyPr wrap="square" lIns="0" tIns="0" rIns="0" bIns="0" rtlCol="0"/>
          <a:lstStyle/>
          <a:p>
            <a:endParaRPr dirty="0"/>
          </a:p>
        </p:txBody>
      </p:sp>
      <p:sp>
        <p:nvSpPr>
          <p:cNvPr id="24" name="object 3">
            <a:extLst>
              <a:ext uri="{FF2B5EF4-FFF2-40B4-BE49-F238E27FC236}">
                <a16:creationId xmlns:a16="http://schemas.microsoft.com/office/drawing/2014/main" id="{4ABE284F-3B56-4900-9A8F-6E9B53FA02F6}"/>
              </a:ext>
            </a:extLst>
          </p:cNvPr>
          <p:cNvSpPr txBox="1"/>
          <p:nvPr/>
        </p:nvSpPr>
        <p:spPr>
          <a:xfrm>
            <a:off x="1661383" y="6277416"/>
            <a:ext cx="11851640" cy="233141"/>
          </a:xfrm>
          <a:prstGeom prst="rect">
            <a:avLst/>
          </a:prstGeom>
        </p:spPr>
        <p:txBody>
          <a:bodyPr vert="horz" wrap="square" lIns="0" tIns="12700" rIns="0" bIns="0" rtlCol="0">
            <a:spAutoFit/>
          </a:bodyPr>
          <a:lstStyle/>
          <a:p>
            <a:pPr marL="12700" marR="5080" algn="just">
              <a:lnSpc>
                <a:spcPct val="107200"/>
              </a:lnSpc>
              <a:spcBef>
                <a:spcPts val="100"/>
              </a:spcBef>
            </a:pPr>
            <a:endParaRPr sz="1400" dirty="0">
              <a:latin typeface="Catamaran-SemiBold"/>
              <a:cs typeface="Catamaran-SemiBold"/>
            </a:endParaRPr>
          </a:p>
        </p:txBody>
      </p:sp>
      <p:sp>
        <p:nvSpPr>
          <p:cNvPr id="26" name="object 11">
            <a:extLst>
              <a:ext uri="{FF2B5EF4-FFF2-40B4-BE49-F238E27FC236}">
                <a16:creationId xmlns:a16="http://schemas.microsoft.com/office/drawing/2014/main" id="{26D93127-0504-412B-BF02-2F9DA6392B4F}"/>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14</a:t>
            </a:r>
            <a:endParaRPr lang="en-US" sz="1400" spc="20" dirty="0">
              <a:solidFill>
                <a:srgbClr val="999999"/>
              </a:solidFill>
              <a:latin typeface="Catamaran"/>
              <a:cs typeface="Catamaran"/>
            </a:endParaRPr>
          </a:p>
        </p:txBody>
      </p:sp>
      <p:sp>
        <p:nvSpPr>
          <p:cNvPr id="25" name="object 5">
            <a:extLst>
              <a:ext uri="{FF2B5EF4-FFF2-40B4-BE49-F238E27FC236}">
                <a16:creationId xmlns:a16="http://schemas.microsoft.com/office/drawing/2014/main" id="{CEBFFB90-10C6-44AD-A4BB-DF6E9A35034D}"/>
              </a:ext>
            </a:extLst>
          </p:cNvPr>
          <p:cNvSpPr/>
          <p:nvPr/>
        </p:nvSpPr>
        <p:spPr>
          <a:xfrm>
            <a:off x="204283" y="738128"/>
            <a:ext cx="6118651" cy="1850083"/>
          </a:xfrm>
          <a:custGeom>
            <a:avLst/>
            <a:gdLst/>
            <a:ahLst/>
            <a:cxnLst/>
            <a:rect l="l" t="t" r="r" b="b"/>
            <a:pathLst>
              <a:path w="9439910" h="2854325">
                <a:moveTo>
                  <a:pt x="9302178" y="0"/>
                </a:moveTo>
                <a:lnTo>
                  <a:pt x="137274" y="0"/>
                </a:lnTo>
                <a:lnTo>
                  <a:pt x="93883" y="6998"/>
                </a:lnTo>
                <a:lnTo>
                  <a:pt x="56199" y="26485"/>
                </a:lnTo>
                <a:lnTo>
                  <a:pt x="26484" y="56202"/>
                </a:lnTo>
                <a:lnTo>
                  <a:pt x="6997" y="93889"/>
                </a:lnTo>
                <a:lnTo>
                  <a:pt x="0" y="137286"/>
                </a:lnTo>
                <a:lnTo>
                  <a:pt x="0" y="2716771"/>
                </a:lnTo>
                <a:lnTo>
                  <a:pt x="6997" y="2760168"/>
                </a:lnTo>
                <a:lnTo>
                  <a:pt x="26484" y="2797855"/>
                </a:lnTo>
                <a:lnTo>
                  <a:pt x="56199" y="2827572"/>
                </a:lnTo>
                <a:lnTo>
                  <a:pt x="93883" y="2847060"/>
                </a:lnTo>
                <a:lnTo>
                  <a:pt x="137274" y="2854058"/>
                </a:lnTo>
                <a:lnTo>
                  <a:pt x="9302178" y="2854058"/>
                </a:lnTo>
                <a:lnTo>
                  <a:pt x="9345570" y="2847060"/>
                </a:lnTo>
                <a:lnTo>
                  <a:pt x="9383257" y="2827572"/>
                </a:lnTo>
                <a:lnTo>
                  <a:pt x="9412976" y="2797855"/>
                </a:lnTo>
                <a:lnTo>
                  <a:pt x="9432466" y="2760168"/>
                </a:lnTo>
                <a:lnTo>
                  <a:pt x="9439465" y="2716771"/>
                </a:lnTo>
                <a:lnTo>
                  <a:pt x="9439465" y="137286"/>
                </a:lnTo>
                <a:lnTo>
                  <a:pt x="9432466" y="93889"/>
                </a:lnTo>
                <a:lnTo>
                  <a:pt x="9412976" y="56202"/>
                </a:lnTo>
                <a:lnTo>
                  <a:pt x="9383257" y="26485"/>
                </a:lnTo>
                <a:lnTo>
                  <a:pt x="9345570" y="6998"/>
                </a:lnTo>
                <a:lnTo>
                  <a:pt x="9302178" y="0"/>
                </a:lnTo>
                <a:close/>
              </a:path>
            </a:pathLst>
          </a:custGeom>
          <a:solidFill>
            <a:srgbClr val="04B9D5">
              <a:alpha val="7998"/>
            </a:srgbClr>
          </a:solidFill>
        </p:spPr>
        <p:txBody>
          <a:bodyPr wrap="square" lIns="0" tIns="0" rIns="0" bIns="0" rtlCol="0"/>
          <a:lstStyle/>
          <a:p>
            <a:endParaRPr sz="1600"/>
          </a:p>
        </p:txBody>
      </p:sp>
      <p:sp>
        <p:nvSpPr>
          <p:cNvPr id="27" name="object 6">
            <a:extLst>
              <a:ext uri="{FF2B5EF4-FFF2-40B4-BE49-F238E27FC236}">
                <a16:creationId xmlns:a16="http://schemas.microsoft.com/office/drawing/2014/main" id="{66C81CDE-E297-4544-9022-9A9AB9E21E0A}"/>
              </a:ext>
            </a:extLst>
          </p:cNvPr>
          <p:cNvSpPr txBox="1"/>
          <p:nvPr/>
        </p:nvSpPr>
        <p:spPr>
          <a:xfrm>
            <a:off x="2003902" y="1011717"/>
            <a:ext cx="4212748" cy="1330814"/>
          </a:xfrm>
          <a:prstGeom prst="rect">
            <a:avLst/>
          </a:prstGeom>
        </p:spPr>
        <p:txBody>
          <a:bodyPr vert="horz" wrap="square" lIns="0" tIns="12700" rIns="0" bIns="0" rtlCol="0">
            <a:spAutoFit/>
          </a:bodyPr>
          <a:lstStyle/>
          <a:p>
            <a:pPr marL="12700" marR="5080" algn="just">
              <a:lnSpc>
                <a:spcPct val="107200"/>
              </a:lnSpc>
              <a:spcBef>
                <a:spcPts val="100"/>
              </a:spcBef>
            </a:pPr>
            <a:r>
              <a:rPr sz="1400" b="1" spc="10" dirty="0">
                <a:latin typeface="Catamaran-SemiBold"/>
              </a:rPr>
              <a:t>Kevin O’Sullivan </a:t>
            </a:r>
            <a:r>
              <a:rPr lang="en-US" sz="1400" b="1" spc="10" dirty="0">
                <a:latin typeface="Catamaran-SemiBold"/>
              </a:rPr>
              <a:t> - Founder and CEO</a:t>
            </a:r>
            <a:endParaRPr sz="1400" b="1" spc="10" dirty="0">
              <a:latin typeface="Catamaran-SemiBold"/>
            </a:endParaRPr>
          </a:p>
          <a:p>
            <a:pPr marL="12700" marR="5080" algn="just">
              <a:lnSpc>
                <a:spcPct val="107200"/>
              </a:lnSpc>
              <a:spcBef>
                <a:spcPts val="1795"/>
              </a:spcBef>
            </a:pPr>
            <a:r>
              <a:rPr lang="en-US" sz="1050" i="1" spc="25" dirty="0">
                <a:solidFill>
                  <a:srgbClr val="666667"/>
                </a:solidFill>
                <a:latin typeface="Catamaran"/>
                <a:cs typeface="Catamaran"/>
              </a:rPr>
              <a:t>"</a:t>
            </a:r>
            <a:r>
              <a:rPr sz="1050" i="1" spc="25" dirty="0">
                <a:solidFill>
                  <a:srgbClr val="666667"/>
                </a:solidFill>
                <a:latin typeface="Catamaran"/>
                <a:cs typeface="Catamaran"/>
              </a:rPr>
              <a:t>We </a:t>
            </a:r>
            <a:r>
              <a:rPr sz="1050" i="1" spc="15" dirty="0">
                <a:solidFill>
                  <a:srgbClr val="666667"/>
                </a:solidFill>
                <a:latin typeface="Catamaran"/>
                <a:cs typeface="Catamaran"/>
              </a:rPr>
              <a:t>targeted dairy as our </a:t>
            </a:r>
            <a:r>
              <a:rPr sz="1050" i="1" spc="10" dirty="0">
                <a:solidFill>
                  <a:srgbClr val="666667"/>
                </a:solidFill>
                <a:latin typeface="Catamaran"/>
                <a:cs typeface="Catamaran"/>
              </a:rPr>
              <a:t>first </a:t>
            </a:r>
            <a:r>
              <a:rPr sz="1050" i="1" spc="15" dirty="0">
                <a:solidFill>
                  <a:srgbClr val="666667"/>
                </a:solidFill>
                <a:latin typeface="Catamaran"/>
                <a:cs typeface="Catamaran"/>
              </a:rPr>
              <a:t>vertical as </a:t>
            </a:r>
            <a:r>
              <a:rPr sz="1050" i="1" spc="20" dirty="0">
                <a:solidFill>
                  <a:srgbClr val="666667"/>
                </a:solidFill>
                <a:latin typeface="Catamaran"/>
                <a:cs typeface="Catamaran"/>
              </a:rPr>
              <a:t>we had </a:t>
            </a:r>
            <a:r>
              <a:rPr sz="1050" i="1" spc="15" dirty="0">
                <a:solidFill>
                  <a:srgbClr val="666667"/>
                </a:solidFill>
                <a:latin typeface="Catamaran"/>
                <a:cs typeface="Catamaran"/>
              </a:rPr>
              <a:t>experience </a:t>
            </a:r>
            <a:r>
              <a:rPr sz="1050" i="1" spc="20" dirty="0">
                <a:solidFill>
                  <a:srgbClr val="666667"/>
                </a:solidFill>
                <a:latin typeface="Catamaran"/>
                <a:cs typeface="Catamaran"/>
              </a:rPr>
              <a:t>and knowledge </a:t>
            </a:r>
            <a:r>
              <a:rPr sz="1050" i="1" spc="15" dirty="0">
                <a:solidFill>
                  <a:srgbClr val="666667"/>
                </a:solidFill>
                <a:latin typeface="Catamaran"/>
                <a:cs typeface="Catamaran"/>
              </a:rPr>
              <a:t>in the </a:t>
            </a:r>
            <a:r>
              <a:rPr sz="1050" i="1" spc="20" dirty="0">
                <a:solidFill>
                  <a:srgbClr val="666667"/>
                </a:solidFill>
                <a:latin typeface="Catamaran"/>
                <a:cs typeface="Catamaran"/>
              </a:rPr>
              <a:t> </a:t>
            </a:r>
            <a:r>
              <a:rPr sz="1050" i="1" spc="15" dirty="0">
                <a:solidFill>
                  <a:srgbClr val="666667"/>
                </a:solidFill>
                <a:latin typeface="Catamaran"/>
                <a:cs typeface="Catamaran"/>
              </a:rPr>
              <a:t>sector </a:t>
            </a:r>
            <a:r>
              <a:rPr sz="1050" i="1" spc="20" dirty="0">
                <a:solidFill>
                  <a:srgbClr val="666667"/>
                </a:solidFill>
                <a:latin typeface="Catamaran"/>
                <a:cs typeface="Catamaran"/>
              </a:rPr>
              <a:t>and </a:t>
            </a:r>
            <a:r>
              <a:rPr sz="1050" i="1" spc="15" dirty="0">
                <a:solidFill>
                  <a:srgbClr val="666667"/>
                </a:solidFill>
                <a:latin typeface="Catamaran"/>
                <a:cs typeface="Catamaran"/>
              </a:rPr>
              <a:t>could </a:t>
            </a:r>
            <a:r>
              <a:rPr sz="1050" i="1" spc="20" dirty="0">
                <a:solidFill>
                  <a:srgbClr val="666667"/>
                </a:solidFill>
                <a:latin typeface="Catamaran"/>
                <a:cs typeface="Catamaran"/>
              </a:rPr>
              <a:t>see growth </a:t>
            </a:r>
            <a:r>
              <a:rPr sz="1050" i="1" spc="15" dirty="0">
                <a:solidFill>
                  <a:srgbClr val="666667"/>
                </a:solidFill>
                <a:latin typeface="Catamaran"/>
                <a:cs typeface="Catamaran"/>
              </a:rPr>
              <a:t>in volumes. </a:t>
            </a:r>
            <a:r>
              <a:rPr sz="1050" i="1" spc="20" dirty="0">
                <a:solidFill>
                  <a:srgbClr val="666667"/>
                </a:solidFill>
                <a:latin typeface="Catamaran"/>
                <a:cs typeface="Catamaran"/>
              </a:rPr>
              <a:t>Volume growth was </a:t>
            </a:r>
            <a:r>
              <a:rPr sz="1050" i="1" spc="15" dirty="0">
                <a:solidFill>
                  <a:srgbClr val="666667"/>
                </a:solidFill>
                <a:latin typeface="Catamaran"/>
                <a:cs typeface="Catamaran"/>
              </a:rPr>
              <a:t>driven </a:t>
            </a:r>
            <a:r>
              <a:rPr sz="1050" i="1" spc="20" dirty="0">
                <a:solidFill>
                  <a:srgbClr val="666667"/>
                </a:solidFill>
                <a:latin typeface="Catamaran"/>
                <a:cs typeface="Catamaran"/>
              </a:rPr>
              <a:t>by </a:t>
            </a:r>
            <a:r>
              <a:rPr sz="1050" i="1" spc="15" dirty="0">
                <a:solidFill>
                  <a:srgbClr val="666667"/>
                </a:solidFill>
                <a:latin typeface="Catamaran"/>
                <a:cs typeface="Catamaran"/>
              </a:rPr>
              <a:t>increasing </a:t>
            </a:r>
            <a:r>
              <a:rPr sz="1050" i="1" spc="20" dirty="0">
                <a:solidFill>
                  <a:srgbClr val="666667"/>
                </a:solidFill>
                <a:latin typeface="Catamaran"/>
                <a:cs typeface="Catamaran"/>
              </a:rPr>
              <a:t> demand and </a:t>
            </a:r>
            <a:r>
              <a:rPr sz="1050" i="1" spc="15" dirty="0">
                <a:solidFill>
                  <a:srgbClr val="666667"/>
                </a:solidFill>
                <a:latin typeface="Catamaran"/>
                <a:cs typeface="Catamaran"/>
              </a:rPr>
              <a:t>the increasingly wealthy Asian market. </a:t>
            </a:r>
            <a:r>
              <a:rPr sz="1050" i="1" spc="20" dirty="0">
                <a:solidFill>
                  <a:srgbClr val="666667"/>
                </a:solidFill>
                <a:latin typeface="Catamaran"/>
                <a:cs typeface="Catamaran"/>
              </a:rPr>
              <a:t>Added </a:t>
            </a:r>
            <a:r>
              <a:rPr sz="1050" i="1" spc="15" dirty="0">
                <a:solidFill>
                  <a:srgbClr val="666667"/>
                </a:solidFill>
                <a:latin typeface="Catamaran"/>
                <a:cs typeface="Catamaran"/>
              </a:rPr>
              <a:t>to that </a:t>
            </a:r>
            <a:r>
              <a:rPr sz="1050" i="1" spc="20" dirty="0">
                <a:solidFill>
                  <a:srgbClr val="666667"/>
                </a:solidFill>
                <a:latin typeface="Catamaran"/>
                <a:cs typeface="Catamaran"/>
              </a:rPr>
              <a:t>was </a:t>
            </a:r>
            <a:r>
              <a:rPr sz="1050" i="1" spc="15" dirty="0">
                <a:solidFill>
                  <a:srgbClr val="666667"/>
                </a:solidFill>
                <a:latin typeface="Catamaran"/>
                <a:cs typeface="Catamaran"/>
              </a:rPr>
              <a:t>the decision </a:t>
            </a:r>
            <a:r>
              <a:rPr sz="1050" i="1" spc="20" dirty="0">
                <a:solidFill>
                  <a:srgbClr val="666667"/>
                </a:solidFill>
                <a:latin typeface="Catamaran"/>
                <a:cs typeface="Catamaran"/>
              </a:rPr>
              <a:t> from </a:t>
            </a:r>
            <a:r>
              <a:rPr sz="1050" i="1" spc="15" dirty="0">
                <a:solidFill>
                  <a:srgbClr val="666667"/>
                </a:solidFill>
                <a:latin typeface="Catamaran"/>
                <a:cs typeface="Catamaran"/>
              </a:rPr>
              <a:t>the </a:t>
            </a:r>
            <a:r>
              <a:rPr sz="1050" i="1" spc="25" dirty="0">
                <a:solidFill>
                  <a:srgbClr val="666667"/>
                </a:solidFill>
                <a:latin typeface="Catamaran"/>
                <a:cs typeface="Catamaran"/>
              </a:rPr>
              <a:t>EU </a:t>
            </a:r>
            <a:r>
              <a:rPr sz="1050" i="1" spc="15" dirty="0">
                <a:solidFill>
                  <a:srgbClr val="666667"/>
                </a:solidFill>
                <a:latin typeface="Catamaran"/>
                <a:cs typeface="Catamaran"/>
              </a:rPr>
              <a:t>to </a:t>
            </a:r>
            <a:r>
              <a:rPr sz="1050" i="1" spc="20" dirty="0">
                <a:solidFill>
                  <a:srgbClr val="666667"/>
                </a:solidFill>
                <a:latin typeface="Catamaran"/>
                <a:cs typeface="Catamaran"/>
              </a:rPr>
              <a:t>remove </a:t>
            </a:r>
            <a:r>
              <a:rPr sz="1050" i="1" spc="15" dirty="0">
                <a:solidFill>
                  <a:srgbClr val="666667"/>
                </a:solidFill>
                <a:latin typeface="Catamaran"/>
                <a:cs typeface="Catamaran"/>
              </a:rPr>
              <a:t>production </a:t>
            </a:r>
            <a:r>
              <a:rPr sz="1050" i="1" spc="20" dirty="0">
                <a:solidFill>
                  <a:srgbClr val="666667"/>
                </a:solidFill>
                <a:latin typeface="Catamaran"/>
                <a:cs typeface="Catamaran"/>
              </a:rPr>
              <a:t>caps </a:t>
            </a:r>
            <a:r>
              <a:rPr sz="1050" i="1" spc="15" dirty="0">
                <a:solidFill>
                  <a:srgbClr val="666667"/>
                </a:solidFill>
                <a:latin typeface="Catamaran"/>
                <a:cs typeface="Catamaran"/>
              </a:rPr>
              <a:t>for dairy production, </a:t>
            </a:r>
            <a:r>
              <a:rPr sz="1050" i="1" spc="20" dirty="0">
                <a:solidFill>
                  <a:srgbClr val="666667"/>
                </a:solidFill>
                <a:latin typeface="Catamaran"/>
                <a:cs typeface="Catamaran"/>
              </a:rPr>
              <a:t>which had been </a:t>
            </a:r>
            <a:r>
              <a:rPr sz="1050" i="1" spc="15" dirty="0">
                <a:solidFill>
                  <a:srgbClr val="666667"/>
                </a:solidFill>
                <a:latin typeface="Catamaran"/>
                <a:cs typeface="Catamaran"/>
              </a:rPr>
              <a:t>in </a:t>
            </a:r>
            <a:r>
              <a:rPr sz="1050" i="1" spc="20" dirty="0">
                <a:solidFill>
                  <a:srgbClr val="666667"/>
                </a:solidFill>
                <a:latin typeface="Catamaran"/>
                <a:cs typeface="Catamaran"/>
              </a:rPr>
              <a:t> </a:t>
            </a:r>
            <a:r>
              <a:rPr sz="1050" i="1" spc="15" dirty="0">
                <a:solidFill>
                  <a:srgbClr val="666667"/>
                </a:solidFill>
                <a:latin typeface="Catamaran"/>
                <a:cs typeface="Catamaran"/>
              </a:rPr>
              <a:t>place</a:t>
            </a:r>
            <a:r>
              <a:rPr sz="1050" i="1" dirty="0">
                <a:solidFill>
                  <a:srgbClr val="666667"/>
                </a:solidFill>
                <a:latin typeface="Catamaran"/>
                <a:cs typeface="Catamaran"/>
              </a:rPr>
              <a:t> </a:t>
            </a:r>
            <a:r>
              <a:rPr sz="1050" i="1" spc="15" dirty="0">
                <a:solidFill>
                  <a:srgbClr val="666667"/>
                </a:solidFill>
                <a:latin typeface="Catamaran"/>
                <a:cs typeface="Catamaran"/>
              </a:rPr>
              <a:t>since</a:t>
            </a:r>
            <a:r>
              <a:rPr sz="1050" i="1" spc="5" dirty="0">
                <a:solidFill>
                  <a:srgbClr val="666667"/>
                </a:solidFill>
                <a:latin typeface="Catamaran"/>
                <a:cs typeface="Catamaran"/>
              </a:rPr>
              <a:t> </a:t>
            </a:r>
            <a:r>
              <a:rPr sz="1050" i="1" spc="15" dirty="0">
                <a:solidFill>
                  <a:srgbClr val="666667"/>
                </a:solidFill>
                <a:latin typeface="Catamaran"/>
                <a:cs typeface="Catamaran"/>
              </a:rPr>
              <a:t>1984.</a:t>
            </a:r>
            <a:r>
              <a:rPr lang="en-US" sz="1050" i="1" spc="15" dirty="0">
                <a:solidFill>
                  <a:srgbClr val="666667"/>
                </a:solidFill>
                <a:latin typeface="Catamaran"/>
                <a:cs typeface="Catamaran"/>
              </a:rPr>
              <a:t>"</a:t>
            </a:r>
            <a:endParaRPr sz="1050" i="1" dirty="0">
              <a:latin typeface="Catamaran"/>
              <a:cs typeface="Catamaran"/>
            </a:endParaRPr>
          </a:p>
        </p:txBody>
      </p:sp>
      <p:pic>
        <p:nvPicPr>
          <p:cNvPr id="28" name="object 8">
            <a:extLst>
              <a:ext uri="{FF2B5EF4-FFF2-40B4-BE49-F238E27FC236}">
                <a16:creationId xmlns:a16="http://schemas.microsoft.com/office/drawing/2014/main" id="{229D2BC5-2F0B-4499-889A-7B16B783BE6A}"/>
              </a:ext>
            </a:extLst>
          </p:cNvPr>
          <p:cNvPicPr/>
          <p:nvPr/>
        </p:nvPicPr>
        <p:blipFill>
          <a:blip r:embed="rId8" cstate="print"/>
          <a:stretch>
            <a:fillRect/>
          </a:stretch>
        </p:blipFill>
        <p:spPr>
          <a:xfrm>
            <a:off x="408364" y="980950"/>
            <a:ext cx="1420638" cy="1420645"/>
          </a:xfrm>
          <a:prstGeom prst="rect">
            <a:avLst/>
          </a:prstGeom>
        </p:spPr>
      </p:pic>
      <p:sp>
        <p:nvSpPr>
          <p:cNvPr id="29" name="object 20">
            <a:extLst>
              <a:ext uri="{FF2B5EF4-FFF2-40B4-BE49-F238E27FC236}">
                <a16:creationId xmlns:a16="http://schemas.microsoft.com/office/drawing/2014/main" id="{78D2B277-2E20-4626-9C1B-399BBC40C219}"/>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Tree>
    <p:extLst>
      <p:ext uri="{BB962C8B-B14F-4D97-AF65-F5344CB8AC3E}">
        <p14:creationId xmlns:p14="http://schemas.microsoft.com/office/powerpoint/2010/main" val="311962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49" y="3117"/>
            <a:ext cx="13190549" cy="7556529"/>
          </a:xfrm>
          <a:prstGeom prst="rect">
            <a:avLst/>
          </a:prstGeom>
        </p:spPr>
      </p:pic>
      <p:sp>
        <p:nvSpPr>
          <p:cNvPr id="3" name="object 3"/>
          <p:cNvSpPr txBox="1">
            <a:spLocks noGrp="1"/>
          </p:cNvSpPr>
          <p:nvPr>
            <p:ph type="title"/>
          </p:nvPr>
        </p:nvSpPr>
        <p:spPr>
          <a:xfrm>
            <a:off x="5686369" y="4467646"/>
            <a:ext cx="1846580" cy="436880"/>
          </a:xfrm>
          <a:prstGeom prst="rect">
            <a:avLst/>
          </a:prstGeom>
        </p:spPr>
        <p:txBody>
          <a:bodyPr vert="horz" wrap="square" lIns="0" tIns="12700" rIns="0" bIns="0" rtlCol="0">
            <a:spAutoFit/>
          </a:bodyPr>
          <a:lstStyle/>
          <a:p>
            <a:pPr marL="12700">
              <a:lnSpc>
                <a:spcPct val="100000"/>
              </a:lnSpc>
              <a:spcBef>
                <a:spcPts val="100"/>
              </a:spcBef>
            </a:pPr>
            <a:r>
              <a:rPr sz="2700" b="0" spc="90" dirty="0">
                <a:solidFill>
                  <a:srgbClr val="1AB5E4"/>
                </a:solidFill>
                <a:latin typeface="Arial"/>
                <a:cs typeface="Arial"/>
              </a:rPr>
              <a:t>Thank</a:t>
            </a:r>
            <a:r>
              <a:rPr sz="2700" b="0" spc="-100" dirty="0">
                <a:solidFill>
                  <a:srgbClr val="1AB5E4"/>
                </a:solidFill>
                <a:latin typeface="Arial"/>
                <a:cs typeface="Arial"/>
              </a:rPr>
              <a:t> </a:t>
            </a:r>
            <a:r>
              <a:rPr sz="2700" b="0" spc="130" dirty="0">
                <a:solidFill>
                  <a:srgbClr val="1AB5E4"/>
                </a:solidFill>
                <a:latin typeface="Arial"/>
                <a:cs typeface="Arial"/>
              </a:rPr>
              <a:t>you!</a:t>
            </a:r>
            <a:endParaRPr sz="2700">
              <a:latin typeface="Arial"/>
              <a:cs typeface="Arial"/>
            </a:endParaRPr>
          </a:p>
        </p:txBody>
      </p:sp>
      <p:pic>
        <p:nvPicPr>
          <p:cNvPr id="4" name="object 4"/>
          <p:cNvPicPr/>
          <p:nvPr/>
        </p:nvPicPr>
        <p:blipFill>
          <a:blip r:embed="rId3" cstate="print"/>
          <a:stretch>
            <a:fillRect/>
          </a:stretch>
        </p:blipFill>
        <p:spPr>
          <a:xfrm>
            <a:off x="5693854" y="2345579"/>
            <a:ext cx="1830578" cy="1725252"/>
          </a:xfrm>
          <a:prstGeom prst="rect">
            <a:avLst/>
          </a:prstGeom>
        </p:spPr>
      </p:pic>
      <p:sp>
        <p:nvSpPr>
          <p:cNvPr id="5" name="object 5"/>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txBox="1"/>
          <p:nvPr/>
        </p:nvSpPr>
        <p:spPr>
          <a:xfrm>
            <a:off x="708739" y="1471647"/>
            <a:ext cx="7658100" cy="5958747"/>
          </a:xfrm>
          <a:prstGeom prst="rect">
            <a:avLst/>
          </a:prstGeom>
        </p:spPr>
        <p:txBody>
          <a:bodyPr vert="horz" wrap="square" lIns="0" tIns="12700" rIns="0" bIns="0" rtlCol="0">
            <a:spAutoFit/>
          </a:bodyPr>
          <a:lstStyle/>
          <a:p>
            <a:pPr marL="12700" marR="5080" algn="just">
              <a:lnSpc>
                <a:spcPct val="107200"/>
              </a:lnSpc>
              <a:spcBef>
                <a:spcPts val="100"/>
              </a:spcBef>
            </a:pPr>
            <a:r>
              <a:rPr sz="1400" spc="20" dirty="0">
                <a:solidFill>
                  <a:srgbClr val="666667"/>
                </a:solidFill>
                <a:latin typeface="Catamaran"/>
                <a:cs typeface="Catamaran"/>
              </a:rPr>
              <a:t>Nui</a:t>
            </a:r>
            <a:r>
              <a:rPr lang="en-US" sz="1400" spc="5" dirty="0">
                <a:solidFill>
                  <a:srgbClr val="666667"/>
                </a:solidFill>
                <a:latin typeface="Catamaran"/>
                <a:cs typeface="Catamaran"/>
              </a:rPr>
              <a:t> Markets provides a configurable co-branded platform for agricultural commodity trading – both as a single seller digital channel and as a multi seller marketplace. This platform is used by 287 companies in 47 countries. Since inception in 2016, NZD$755M of GMV has been traded through our platform. We have identified an opportunity to rapidly expand and consolidate our platform globally. We are now seeking </a:t>
            </a:r>
            <a:r>
              <a:rPr lang="en-US" sz="1400" spc="25" dirty="0">
                <a:solidFill>
                  <a:srgbClr val="666667"/>
                </a:solidFill>
                <a:latin typeface="Catamaran"/>
                <a:cs typeface="Catamaran"/>
              </a:rPr>
              <a:t>8m EUR of equity capital</a:t>
            </a:r>
            <a:r>
              <a:rPr sz="1400" spc="10" dirty="0">
                <a:solidFill>
                  <a:srgbClr val="666667"/>
                </a:solidFill>
                <a:latin typeface="Catamaran"/>
                <a:cs typeface="Catamaran"/>
              </a:rPr>
              <a:t> </a:t>
            </a:r>
            <a:r>
              <a:rPr sz="1400" spc="15" dirty="0">
                <a:solidFill>
                  <a:srgbClr val="666667"/>
                </a:solidFill>
                <a:latin typeface="Catamaran"/>
                <a:cs typeface="Catamaran"/>
              </a:rPr>
              <a:t>at</a:t>
            </a:r>
            <a:r>
              <a:rPr sz="1400" spc="10" dirty="0">
                <a:solidFill>
                  <a:srgbClr val="666667"/>
                </a:solidFill>
                <a:latin typeface="Catamaran"/>
                <a:cs typeface="Catamaran"/>
              </a:rPr>
              <a:t> </a:t>
            </a:r>
            <a:r>
              <a:rPr lang="en-US" sz="1400" spc="10" dirty="0">
                <a:solidFill>
                  <a:srgbClr val="666667"/>
                </a:solidFill>
                <a:latin typeface="Catamaran"/>
                <a:cs typeface="Catamaran"/>
              </a:rPr>
              <a:t>a </a:t>
            </a:r>
            <a:r>
              <a:rPr lang="en-US" sz="1400" spc="20" dirty="0">
                <a:solidFill>
                  <a:srgbClr val="666667"/>
                </a:solidFill>
                <a:latin typeface="Catamaran"/>
                <a:cs typeface="Catamaran"/>
              </a:rPr>
              <a:t>30</a:t>
            </a:r>
            <a:r>
              <a:rPr sz="1400" spc="20" dirty="0">
                <a:solidFill>
                  <a:srgbClr val="666667"/>
                </a:solidFill>
                <a:latin typeface="Catamaran"/>
                <a:cs typeface="Catamaran"/>
              </a:rPr>
              <a:t>m</a:t>
            </a:r>
            <a:r>
              <a:rPr sz="1400" spc="10" dirty="0">
                <a:solidFill>
                  <a:srgbClr val="666667"/>
                </a:solidFill>
                <a:latin typeface="Catamaran"/>
                <a:cs typeface="Catamaran"/>
              </a:rPr>
              <a:t> </a:t>
            </a:r>
            <a:r>
              <a:rPr lang="en-US" sz="1400" spc="10" dirty="0">
                <a:solidFill>
                  <a:srgbClr val="666667"/>
                </a:solidFill>
                <a:latin typeface="Catamaran"/>
                <a:cs typeface="Catamaran"/>
              </a:rPr>
              <a:t>EUR </a:t>
            </a:r>
            <a:r>
              <a:rPr sz="1400" spc="20" dirty="0">
                <a:solidFill>
                  <a:srgbClr val="666667"/>
                </a:solidFill>
                <a:latin typeface="Catamaran"/>
                <a:cs typeface="Catamaran"/>
              </a:rPr>
              <a:t>pre-money</a:t>
            </a:r>
            <a:r>
              <a:rPr sz="1400" spc="5" dirty="0">
                <a:solidFill>
                  <a:srgbClr val="666667"/>
                </a:solidFill>
                <a:latin typeface="Catamaran"/>
                <a:cs typeface="Catamaran"/>
              </a:rPr>
              <a:t> </a:t>
            </a:r>
            <a:r>
              <a:rPr sz="1400" spc="15" dirty="0">
                <a:solidFill>
                  <a:srgbClr val="666667"/>
                </a:solidFill>
                <a:latin typeface="Catamaran"/>
                <a:cs typeface="Catamaran"/>
              </a:rPr>
              <a:t>valuation.</a:t>
            </a:r>
            <a:r>
              <a:rPr sz="1400" spc="10" dirty="0">
                <a:solidFill>
                  <a:srgbClr val="666667"/>
                </a:solidFill>
                <a:latin typeface="Catamaran"/>
                <a:cs typeface="Catamaran"/>
              </a:rPr>
              <a:t> </a:t>
            </a:r>
            <a:endParaRPr lang="en-US" sz="1400" spc="10" dirty="0">
              <a:solidFill>
                <a:srgbClr val="666667"/>
              </a:solidFill>
              <a:latin typeface="Catamaran"/>
              <a:cs typeface="Catamaran"/>
            </a:endParaRPr>
          </a:p>
          <a:p>
            <a:pPr marL="12700" marR="5080" algn="just">
              <a:lnSpc>
                <a:spcPct val="107200"/>
              </a:lnSpc>
              <a:spcBef>
                <a:spcPts val="100"/>
              </a:spcBef>
            </a:pPr>
            <a:endParaRPr lang="en-AU" sz="1400" spc="10" dirty="0">
              <a:solidFill>
                <a:srgbClr val="666667"/>
              </a:solidFill>
              <a:latin typeface="Catamaran"/>
            </a:endParaRPr>
          </a:p>
          <a:p>
            <a:pPr marL="12700" marR="5080" algn="just">
              <a:lnSpc>
                <a:spcPct val="107200"/>
              </a:lnSpc>
              <a:spcBef>
                <a:spcPts val="100"/>
              </a:spcBef>
            </a:pPr>
            <a:r>
              <a:rPr lang="en-AU" sz="1400" spc="10" dirty="0">
                <a:solidFill>
                  <a:srgbClr val="666667"/>
                </a:solidFill>
                <a:latin typeface="Catamaran"/>
              </a:rPr>
              <a:t>This growth capital will enable us to become an industry leader in commodity trading through embracing three key paths to growth:</a:t>
            </a:r>
            <a:endParaRPr lang="en-GB" sz="1400" spc="15" dirty="0">
              <a:solidFill>
                <a:srgbClr val="666667"/>
              </a:solidFill>
              <a:latin typeface="Catamaran"/>
            </a:endParaRPr>
          </a:p>
          <a:p>
            <a:pPr marL="12700" marR="5080" algn="just">
              <a:lnSpc>
                <a:spcPct val="107200"/>
              </a:lnSpc>
              <a:spcBef>
                <a:spcPts val="100"/>
              </a:spcBef>
            </a:pPr>
            <a:endParaRPr lang="en-GB" sz="1400" spc="15" dirty="0">
              <a:solidFill>
                <a:srgbClr val="666667"/>
              </a:solidFill>
              <a:latin typeface="Catamaran"/>
            </a:endParaRPr>
          </a:p>
          <a:p>
            <a:pPr marL="12700" marR="5080" algn="just">
              <a:lnSpc>
                <a:spcPct val="107200"/>
              </a:lnSpc>
              <a:spcBef>
                <a:spcPts val="100"/>
              </a:spcBef>
            </a:pPr>
            <a:endParaRPr lang="en-GB" sz="1400" spc="15" dirty="0">
              <a:solidFill>
                <a:srgbClr val="666667"/>
              </a:solidFill>
              <a:latin typeface="Catamaran"/>
            </a:endParaRPr>
          </a:p>
          <a:p>
            <a:pPr marL="12700" marR="5080" algn="just">
              <a:lnSpc>
                <a:spcPct val="107200"/>
              </a:lnSpc>
              <a:spcBef>
                <a:spcPts val="100"/>
              </a:spcBef>
            </a:pPr>
            <a:endParaRPr lang="en-GB" sz="1400" dirty="0">
              <a:latin typeface="Catamaran"/>
              <a:cs typeface="Catamaran"/>
            </a:endParaRPr>
          </a:p>
          <a:p>
            <a:pPr marL="12700" marR="65405" algn="just">
              <a:lnSpc>
                <a:spcPct val="107200"/>
              </a:lnSpc>
              <a:spcBef>
                <a:spcPts val="1390"/>
              </a:spcBef>
            </a:pPr>
            <a:r>
              <a:rPr lang="en-GB" sz="1400" spc="20" dirty="0">
                <a:solidFill>
                  <a:srgbClr val="666667"/>
                </a:solidFill>
                <a:latin typeface="Catamaran"/>
                <a:cs typeface="Catamaran"/>
              </a:rPr>
              <a:t>Nui is beginning to experience exponential growth – with 122% annual revenue growth in 2021 and almost 300% in trade volume. By receiving the funding we need to truly scale our offering, we forecast a 7 times increase in revenue growth over the next four years. </a:t>
            </a:r>
          </a:p>
          <a:p>
            <a:pPr marL="12700" marR="65405" algn="just">
              <a:lnSpc>
                <a:spcPct val="107200"/>
              </a:lnSpc>
              <a:spcBef>
                <a:spcPts val="1390"/>
              </a:spcBef>
            </a:pPr>
            <a:r>
              <a:rPr sz="1400" spc="15" dirty="0">
                <a:solidFill>
                  <a:srgbClr val="666667"/>
                </a:solidFill>
                <a:latin typeface="Catamaran"/>
                <a:cs typeface="Catamaran"/>
              </a:rPr>
              <a:t>In the last year </a:t>
            </a:r>
            <a:r>
              <a:rPr sz="1400" spc="20" dirty="0">
                <a:solidFill>
                  <a:srgbClr val="666667"/>
                </a:solidFill>
                <a:latin typeface="Catamaran"/>
                <a:cs typeface="Catamaran"/>
              </a:rPr>
              <a:t>we have </a:t>
            </a:r>
            <a:r>
              <a:rPr sz="1400" spc="15" dirty="0">
                <a:solidFill>
                  <a:srgbClr val="666667"/>
                </a:solidFill>
                <a:latin typeface="Catamaran"/>
                <a:cs typeface="Catamaran"/>
              </a:rPr>
              <a:t>focused </a:t>
            </a:r>
            <a:r>
              <a:rPr sz="1400" spc="20" dirty="0">
                <a:solidFill>
                  <a:srgbClr val="666667"/>
                </a:solidFill>
                <a:latin typeface="Catamaran"/>
                <a:cs typeface="Catamaran"/>
              </a:rPr>
              <a:t>on </a:t>
            </a:r>
            <a:r>
              <a:rPr sz="1400" spc="15" dirty="0">
                <a:solidFill>
                  <a:srgbClr val="666667"/>
                </a:solidFill>
                <a:latin typeface="Catamaran"/>
                <a:cs typeface="Catamaran"/>
              </a:rPr>
              <a:t>fine-tuning our core offering of efficient </a:t>
            </a:r>
            <a:r>
              <a:rPr sz="1400" spc="25" dirty="0">
                <a:solidFill>
                  <a:srgbClr val="666667"/>
                </a:solidFill>
                <a:latin typeface="Catamaran"/>
                <a:cs typeface="Catamaran"/>
              </a:rPr>
              <a:t>&amp; </a:t>
            </a:r>
            <a:r>
              <a:rPr sz="1400" spc="15" dirty="0">
                <a:solidFill>
                  <a:srgbClr val="666667"/>
                </a:solidFill>
                <a:latin typeface="Catamaran"/>
                <a:cs typeface="Catamaran"/>
              </a:rPr>
              <a:t>intuitive</a:t>
            </a:r>
            <a:r>
              <a:rPr sz="1400" spc="20" dirty="0">
                <a:solidFill>
                  <a:srgbClr val="666667"/>
                </a:solidFill>
                <a:latin typeface="Catamaran"/>
                <a:cs typeface="Catamaran"/>
              </a:rPr>
              <a:t> </a:t>
            </a:r>
            <a:r>
              <a:rPr sz="1400" spc="15" dirty="0">
                <a:solidFill>
                  <a:srgbClr val="666667"/>
                </a:solidFill>
                <a:latin typeface="Catamaran"/>
                <a:cs typeface="Catamaran"/>
              </a:rPr>
              <a:t>online trade. </a:t>
            </a:r>
            <a:r>
              <a:rPr sz="1400" spc="20" dirty="0">
                <a:solidFill>
                  <a:srgbClr val="666667"/>
                </a:solidFill>
                <a:latin typeface="Catamaran"/>
                <a:cs typeface="Catamaran"/>
              </a:rPr>
              <a:t> Our</a:t>
            </a:r>
            <a:r>
              <a:rPr sz="1400" spc="-25" dirty="0">
                <a:solidFill>
                  <a:srgbClr val="666667"/>
                </a:solidFill>
                <a:latin typeface="Catamaran"/>
                <a:cs typeface="Catamaran"/>
              </a:rPr>
              <a:t> </a:t>
            </a:r>
            <a:r>
              <a:rPr sz="1400" spc="15" dirty="0">
                <a:solidFill>
                  <a:srgbClr val="666667"/>
                </a:solidFill>
                <a:latin typeface="Catamaran"/>
                <a:cs typeface="Catamaran"/>
              </a:rPr>
              <a:t>flexible</a:t>
            </a:r>
            <a:r>
              <a:rPr sz="1400" spc="-20" dirty="0">
                <a:solidFill>
                  <a:srgbClr val="666667"/>
                </a:solidFill>
                <a:latin typeface="Catamaran"/>
                <a:cs typeface="Catamaran"/>
              </a:rPr>
              <a:t> </a:t>
            </a:r>
            <a:r>
              <a:rPr sz="1400" spc="20" dirty="0">
                <a:solidFill>
                  <a:srgbClr val="666667"/>
                </a:solidFill>
                <a:latin typeface="Catamaran"/>
                <a:cs typeface="Catamaran"/>
              </a:rPr>
              <a:t>model</a:t>
            </a:r>
            <a:r>
              <a:rPr sz="1400" spc="-20" dirty="0">
                <a:solidFill>
                  <a:srgbClr val="666667"/>
                </a:solidFill>
                <a:latin typeface="Catamaran"/>
                <a:cs typeface="Catamaran"/>
              </a:rPr>
              <a:t> </a:t>
            </a:r>
            <a:r>
              <a:rPr sz="1400" spc="25" dirty="0">
                <a:solidFill>
                  <a:srgbClr val="666667"/>
                </a:solidFill>
                <a:latin typeface="Catamaran"/>
                <a:cs typeface="Catamaran"/>
              </a:rPr>
              <a:t>&amp;</a:t>
            </a:r>
            <a:r>
              <a:rPr sz="1400" spc="-20" dirty="0">
                <a:solidFill>
                  <a:srgbClr val="666667"/>
                </a:solidFill>
                <a:latin typeface="Catamaran"/>
                <a:cs typeface="Catamaran"/>
              </a:rPr>
              <a:t> </a:t>
            </a:r>
            <a:r>
              <a:rPr sz="1400" spc="20" dirty="0">
                <a:solidFill>
                  <a:srgbClr val="666667"/>
                </a:solidFill>
                <a:latin typeface="Catamaran"/>
                <a:cs typeface="Catamaran"/>
              </a:rPr>
              <a:t>broad</a:t>
            </a:r>
            <a:r>
              <a:rPr sz="1400" spc="-20" dirty="0">
                <a:solidFill>
                  <a:srgbClr val="666667"/>
                </a:solidFill>
                <a:latin typeface="Catamaran"/>
                <a:cs typeface="Catamaran"/>
              </a:rPr>
              <a:t> </a:t>
            </a:r>
            <a:r>
              <a:rPr sz="1400" spc="20" dirty="0">
                <a:solidFill>
                  <a:srgbClr val="666667"/>
                </a:solidFill>
                <a:latin typeface="Catamaran"/>
                <a:cs typeface="Catamaran"/>
              </a:rPr>
              <a:t>range</a:t>
            </a:r>
            <a:r>
              <a:rPr sz="1400" spc="-20" dirty="0">
                <a:solidFill>
                  <a:srgbClr val="666667"/>
                </a:solidFill>
                <a:latin typeface="Catamaran"/>
                <a:cs typeface="Catamaran"/>
              </a:rPr>
              <a:t> </a:t>
            </a:r>
            <a:r>
              <a:rPr sz="1400" spc="15" dirty="0">
                <a:solidFill>
                  <a:srgbClr val="666667"/>
                </a:solidFill>
                <a:latin typeface="Catamaran"/>
                <a:cs typeface="Catamaran"/>
              </a:rPr>
              <a:t>of</a:t>
            </a:r>
            <a:r>
              <a:rPr sz="1400" spc="-20" dirty="0">
                <a:solidFill>
                  <a:srgbClr val="666667"/>
                </a:solidFill>
                <a:latin typeface="Catamaran"/>
                <a:cs typeface="Catamaran"/>
              </a:rPr>
              <a:t> </a:t>
            </a:r>
            <a:r>
              <a:rPr sz="1400" spc="15" dirty="0">
                <a:solidFill>
                  <a:srgbClr val="666667"/>
                </a:solidFill>
                <a:latin typeface="Catamaran"/>
                <a:cs typeface="Catamaran"/>
              </a:rPr>
              <a:t>trade</a:t>
            </a:r>
            <a:r>
              <a:rPr sz="1400" spc="-20" dirty="0">
                <a:solidFill>
                  <a:srgbClr val="666667"/>
                </a:solidFill>
                <a:latin typeface="Catamaran"/>
                <a:cs typeface="Catamaran"/>
              </a:rPr>
              <a:t> </a:t>
            </a:r>
            <a:r>
              <a:rPr sz="1400" spc="15" dirty="0">
                <a:solidFill>
                  <a:srgbClr val="666667"/>
                </a:solidFill>
                <a:latin typeface="Catamaran"/>
                <a:cs typeface="Catamaran"/>
              </a:rPr>
              <a:t>features</a:t>
            </a:r>
            <a:r>
              <a:rPr sz="1400" spc="-20" dirty="0">
                <a:solidFill>
                  <a:srgbClr val="666667"/>
                </a:solidFill>
                <a:latin typeface="Catamaran"/>
                <a:cs typeface="Catamaran"/>
              </a:rPr>
              <a:t> </a:t>
            </a:r>
            <a:r>
              <a:rPr sz="1400" spc="15" dirty="0">
                <a:solidFill>
                  <a:srgbClr val="666667"/>
                </a:solidFill>
                <a:latin typeface="Catamaran"/>
                <a:cs typeface="Catamaran"/>
              </a:rPr>
              <a:t>enables</a:t>
            </a:r>
            <a:r>
              <a:rPr sz="1400" spc="-20" dirty="0">
                <a:solidFill>
                  <a:srgbClr val="666667"/>
                </a:solidFill>
                <a:latin typeface="Catamaran"/>
                <a:cs typeface="Catamaran"/>
              </a:rPr>
              <a:t> </a:t>
            </a:r>
            <a:r>
              <a:rPr sz="1400" spc="20" dirty="0">
                <a:solidFill>
                  <a:srgbClr val="666667"/>
                </a:solidFill>
                <a:latin typeface="Catamaran"/>
                <a:cs typeface="Catamaran"/>
              </a:rPr>
              <a:t>any</a:t>
            </a:r>
            <a:r>
              <a:rPr lang="en-US" sz="1400" spc="-20" dirty="0">
                <a:solidFill>
                  <a:srgbClr val="666667"/>
                </a:solidFill>
                <a:latin typeface="Catamaran"/>
                <a:cs typeface="Catamaran"/>
              </a:rPr>
              <a:t> agricultural commodity trader or</a:t>
            </a:r>
            <a:r>
              <a:rPr sz="1400" spc="-20" dirty="0">
                <a:solidFill>
                  <a:srgbClr val="666667"/>
                </a:solidFill>
                <a:latin typeface="Catamaran"/>
                <a:cs typeface="Catamaran"/>
              </a:rPr>
              <a:t> </a:t>
            </a:r>
            <a:r>
              <a:rPr lang="en-US" sz="1400" spc="20" dirty="0">
                <a:solidFill>
                  <a:srgbClr val="666667"/>
                </a:solidFill>
                <a:latin typeface="Catamaran"/>
                <a:cs typeface="Catamaran"/>
              </a:rPr>
              <a:t>exporter</a:t>
            </a:r>
            <a:r>
              <a:rPr sz="1400" spc="20" dirty="0">
                <a:solidFill>
                  <a:srgbClr val="666667"/>
                </a:solidFill>
                <a:latin typeface="Catamaran"/>
                <a:cs typeface="Catamaran"/>
              </a:rPr>
              <a:t>,</a:t>
            </a:r>
            <a:r>
              <a:rPr sz="1400" spc="-20" dirty="0">
                <a:solidFill>
                  <a:srgbClr val="666667"/>
                </a:solidFill>
                <a:latin typeface="Catamaran"/>
                <a:cs typeface="Catamaran"/>
              </a:rPr>
              <a:t> </a:t>
            </a:r>
            <a:r>
              <a:rPr sz="1400" spc="20" dirty="0">
                <a:solidFill>
                  <a:srgbClr val="666667"/>
                </a:solidFill>
                <a:latin typeface="Catamaran"/>
                <a:cs typeface="Catamaran"/>
              </a:rPr>
              <a:t>anywhere</a:t>
            </a:r>
            <a:r>
              <a:rPr sz="1400" spc="-20" dirty="0">
                <a:solidFill>
                  <a:srgbClr val="666667"/>
                </a:solidFill>
                <a:latin typeface="Catamaran"/>
                <a:cs typeface="Catamaran"/>
              </a:rPr>
              <a:t> </a:t>
            </a:r>
            <a:r>
              <a:rPr sz="1400" spc="15" dirty="0">
                <a:solidFill>
                  <a:srgbClr val="666667"/>
                </a:solidFill>
                <a:latin typeface="Catamaran"/>
                <a:cs typeface="Catamaran"/>
              </a:rPr>
              <a:t>in</a:t>
            </a:r>
            <a:r>
              <a:rPr sz="1400" spc="-25" dirty="0">
                <a:solidFill>
                  <a:srgbClr val="666667"/>
                </a:solidFill>
                <a:latin typeface="Catamaran"/>
                <a:cs typeface="Catamaran"/>
              </a:rPr>
              <a:t> </a:t>
            </a:r>
            <a:r>
              <a:rPr sz="1400" spc="15" dirty="0">
                <a:solidFill>
                  <a:srgbClr val="666667"/>
                </a:solidFill>
                <a:latin typeface="Catamaran"/>
                <a:cs typeface="Catamaran"/>
              </a:rPr>
              <a:t>the</a:t>
            </a:r>
            <a:r>
              <a:rPr sz="1400" spc="-20" dirty="0">
                <a:solidFill>
                  <a:srgbClr val="666667"/>
                </a:solidFill>
                <a:latin typeface="Catamaran"/>
                <a:cs typeface="Catamaran"/>
              </a:rPr>
              <a:t> </a:t>
            </a:r>
            <a:r>
              <a:rPr sz="1400" spc="15" dirty="0">
                <a:solidFill>
                  <a:srgbClr val="666667"/>
                </a:solidFill>
                <a:latin typeface="Catamaran"/>
                <a:cs typeface="Catamaran"/>
              </a:rPr>
              <a:t>world</a:t>
            </a:r>
            <a:r>
              <a:rPr lang="en-US" sz="1400" spc="15" dirty="0">
                <a:solidFill>
                  <a:srgbClr val="666667"/>
                </a:solidFill>
                <a:latin typeface="Catamaran"/>
                <a:cs typeface="Catamaran"/>
              </a:rPr>
              <a:t>, </a:t>
            </a:r>
            <a:r>
              <a:rPr sz="1400" spc="15" dirty="0">
                <a:solidFill>
                  <a:srgbClr val="666667"/>
                </a:solidFill>
                <a:latin typeface="Catamaran"/>
                <a:cs typeface="Catamaran"/>
              </a:rPr>
              <a:t>to</a:t>
            </a:r>
            <a:r>
              <a:rPr sz="1400" spc="-30" dirty="0">
                <a:solidFill>
                  <a:srgbClr val="666667"/>
                </a:solidFill>
                <a:latin typeface="Catamaran"/>
                <a:cs typeface="Catamaran"/>
              </a:rPr>
              <a:t> </a:t>
            </a:r>
            <a:r>
              <a:rPr sz="1400" spc="15" dirty="0">
                <a:solidFill>
                  <a:srgbClr val="666667"/>
                </a:solidFill>
                <a:latin typeface="Catamaran"/>
                <a:cs typeface="Catamaran"/>
              </a:rPr>
              <a:t>join</a:t>
            </a:r>
            <a:r>
              <a:rPr sz="1400" spc="-25" dirty="0">
                <a:solidFill>
                  <a:srgbClr val="666667"/>
                </a:solidFill>
                <a:latin typeface="Catamaran"/>
                <a:cs typeface="Catamaran"/>
              </a:rPr>
              <a:t> </a:t>
            </a:r>
            <a:r>
              <a:rPr sz="1400" spc="15" dirty="0">
                <a:solidFill>
                  <a:srgbClr val="666667"/>
                </a:solidFill>
                <a:latin typeface="Catamaran"/>
                <a:cs typeface="Catamaran"/>
              </a:rPr>
              <a:t>our</a:t>
            </a:r>
            <a:r>
              <a:rPr sz="1400" spc="-30" dirty="0">
                <a:solidFill>
                  <a:srgbClr val="666667"/>
                </a:solidFill>
                <a:latin typeface="Catamaran"/>
                <a:cs typeface="Catamaran"/>
              </a:rPr>
              <a:t> </a:t>
            </a:r>
            <a:r>
              <a:rPr sz="1400" spc="20" dirty="0">
                <a:solidFill>
                  <a:srgbClr val="666667"/>
                </a:solidFill>
                <a:latin typeface="Catamaran"/>
                <a:cs typeface="Catamaran"/>
              </a:rPr>
              <a:t>ecosystem</a:t>
            </a:r>
            <a:r>
              <a:rPr sz="1400" spc="-25" dirty="0">
                <a:solidFill>
                  <a:srgbClr val="666667"/>
                </a:solidFill>
                <a:latin typeface="Catamaran"/>
                <a:cs typeface="Catamaran"/>
              </a:rPr>
              <a:t> </a:t>
            </a:r>
            <a:r>
              <a:rPr sz="1400" spc="20" dirty="0">
                <a:solidFill>
                  <a:srgbClr val="666667"/>
                </a:solidFill>
                <a:latin typeface="Catamaran"/>
                <a:cs typeface="Catamaran"/>
              </a:rPr>
              <a:t>and</a:t>
            </a:r>
            <a:r>
              <a:rPr sz="1400" spc="-30" dirty="0">
                <a:solidFill>
                  <a:srgbClr val="666667"/>
                </a:solidFill>
                <a:latin typeface="Catamaran"/>
                <a:cs typeface="Catamaran"/>
              </a:rPr>
              <a:t> </a:t>
            </a:r>
            <a:r>
              <a:rPr sz="1400" spc="15" dirty="0">
                <a:solidFill>
                  <a:srgbClr val="666667"/>
                </a:solidFill>
                <a:latin typeface="Catamaran"/>
                <a:cs typeface="Catamaran"/>
              </a:rPr>
              <a:t>trade</a:t>
            </a:r>
            <a:r>
              <a:rPr sz="1400" spc="-25" dirty="0">
                <a:solidFill>
                  <a:srgbClr val="666667"/>
                </a:solidFill>
                <a:latin typeface="Catamaran"/>
                <a:cs typeface="Catamaran"/>
              </a:rPr>
              <a:t> </a:t>
            </a:r>
            <a:r>
              <a:rPr sz="1400" spc="15" dirty="0">
                <a:solidFill>
                  <a:srgbClr val="666667"/>
                </a:solidFill>
                <a:latin typeface="Catamaran"/>
                <a:cs typeface="Catamaran"/>
              </a:rPr>
              <a:t>conveniently.</a:t>
            </a:r>
            <a:endParaRPr sz="1400" dirty="0">
              <a:latin typeface="Catamaran"/>
              <a:cs typeface="Catamaran"/>
            </a:endParaRPr>
          </a:p>
          <a:p>
            <a:pPr marL="12700" marR="65405" algn="just">
              <a:lnSpc>
                <a:spcPct val="107200"/>
              </a:lnSpc>
              <a:spcBef>
                <a:spcPts val="1800"/>
              </a:spcBef>
            </a:pPr>
            <a:r>
              <a:rPr sz="1400" spc="25" dirty="0">
                <a:solidFill>
                  <a:srgbClr val="666667"/>
                </a:solidFill>
                <a:latin typeface="Catamaran"/>
                <a:cs typeface="Catamaran"/>
              </a:rPr>
              <a:t>We </a:t>
            </a:r>
            <a:r>
              <a:rPr sz="1400" spc="20" dirty="0">
                <a:solidFill>
                  <a:srgbClr val="666667"/>
                </a:solidFill>
                <a:latin typeface="Catamaran"/>
                <a:cs typeface="Catamaran"/>
              </a:rPr>
              <a:t>have </a:t>
            </a:r>
            <a:r>
              <a:rPr lang="en-US" sz="1400" spc="20" dirty="0">
                <a:solidFill>
                  <a:srgbClr val="666667"/>
                </a:solidFill>
                <a:latin typeface="Catamaran"/>
                <a:cs typeface="Catamaran"/>
              </a:rPr>
              <a:t>a proven </a:t>
            </a:r>
            <a:r>
              <a:rPr sz="1400" spc="15" dirty="0">
                <a:solidFill>
                  <a:srgbClr val="666667"/>
                </a:solidFill>
                <a:latin typeface="Catamaran"/>
                <a:cs typeface="Catamaran"/>
              </a:rPr>
              <a:t>product </a:t>
            </a:r>
            <a:r>
              <a:rPr sz="1400" spc="20" dirty="0">
                <a:solidFill>
                  <a:srgbClr val="666667"/>
                </a:solidFill>
                <a:latin typeface="Catamaran"/>
                <a:cs typeface="Catamaran"/>
              </a:rPr>
              <a:t>and a </a:t>
            </a:r>
            <a:r>
              <a:rPr sz="1400" spc="15" dirty="0">
                <a:solidFill>
                  <a:srgbClr val="666667"/>
                </a:solidFill>
                <a:latin typeface="Catamaran"/>
                <a:cs typeface="Catamaran"/>
              </a:rPr>
              <a:t>scalable </a:t>
            </a:r>
            <a:r>
              <a:rPr lang="en-US" sz="1400" spc="15" dirty="0">
                <a:solidFill>
                  <a:srgbClr val="666667"/>
                </a:solidFill>
                <a:latin typeface="Catamaran"/>
                <a:cs typeface="Catamaran"/>
              </a:rPr>
              <a:t>platform</a:t>
            </a:r>
            <a:r>
              <a:rPr sz="1400" spc="15" dirty="0">
                <a:solidFill>
                  <a:srgbClr val="666667"/>
                </a:solidFill>
                <a:latin typeface="Catamaran"/>
                <a:cs typeface="Catamaran"/>
              </a:rPr>
              <a:t>. </a:t>
            </a:r>
            <a:r>
              <a:rPr sz="1400" spc="20" dirty="0">
                <a:solidFill>
                  <a:srgbClr val="666667"/>
                </a:solidFill>
                <a:latin typeface="Catamaran"/>
                <a:cs typeface="Catamaran"/>
              </a:rPr>
              <a:t>The</a:t>
            </a:r>
            <a:r>
              <a:rPr sz="1400" spc="15" dirty="0">
                <a:solidFill>
                  <a:srgbClr val="666667"/>
                </a:solidFill>
                <a:latin typeface="Catamaran"/>
                <a:cs typeface="Catamaran"/>
              </a:rPr>
              <a:t> </a:t>
            </a:r>
            <a:r>
              <a:rPr lang="en-US" sz="1400" spc="15" dirty="0">
                <a:solidFill>
                  <a:srgbClr val="666667"/>
                </a:solidFill>
                <a:latin typeface="Catamaran"/>
                <a:cs typeface="Catamaran"/>
              </a:rPr>
              <a:t>adoption of digital trading within agricultural commodity markets has meant that we are at the right place, at the right time to become a category leader. </a:t>
            </a:r>
            <a:r>
              <a:rPr lang="en-GB" sz="1400" spc="20" dirty="0">
                <a:solidFill>
                  <a:srgbClr val="666667"/>
                </a:solidFill>
                <a:latin typeface="Catamaran"/>
                <a:cs typeface="Catamaran"/>
              </a:rPr>
              <a:t>Nui, in </a:t>
            </a:r>
            <a:r>
              <a:rPr lang="en-GB" sz="1400" spc="20" dirty="0" err="1">
                <a:solidFill>
                  <a:srgbClr val="666667"/>
                </a:solidFill>
                <a:latin typeface="Catamaran"/>
                <a:cs typeface="Catamaran"/>
              </a:rPr>
              <a:t>Maori</a:t>
            </a:r>
            <a:r>
              <a:rPr lang="en-GB" sz="1400" spc="20" dirty="0">
                <a:solidFill>
                  <a:srgbClr val="666667"/>
                </a:solidFill>
                <a:latin typeface="Catamaran"/>
                <a:cs typeface="Catamaran"/>
              </a:rPr>
              <a:t> means ‘big’, ‘great’ or ‘abundance’ - those words adequately convey our ambition to be the largest global agricultural commodity trading platform.</a:t>
            </a:r>
          </a:p>
          <a:p>
            <a:pPr marL="12700" marR="65405" algn="just">
              <a:lnSpc>
                <a:spcPct val="107200"/>
              </a:lnSpc>
              <a:spcBef>
                <a:spcPts val="1800"/>
              </a:spcBef>
            </a:pPr>
            <a:endParaRPr sz="1400" dirty="0">
              <a:latin typeface="Catamaran"/>
              <a:cs typeface="Catamaran"/>
            </a:endParaRPr>
          </a:p>
        </p:txBody>
      </p:sp>
      <p:sp>
        <p:nvSpPr>
          <p:cNvPr id="2" name="object 2"/>
          <p:cNvSpPr/>
          <p:nvPr/>
        </p:nvSpPr>
        <p:spPr>
          <a:xfrm>
            <a:off x="8976169" y="2209"/>
            <a:ext cx="4225925" cy="7559040"/>
          </a:xfrm>
          <a:custGeom>
            <a:avLst/>
            <a:gdLst/>
            <a:ahLst/>
            <a:cxnLst/>
            <a:rect l="l" t="t" r="r" b="b"/>
            <a:pathLst>
              <a:path w="4225925" h="7559040">
                <a:moveTo>
                  <a:pt x="0" y="7558938"/>
                </a:moveTo>
                <a:lnTo>
                  <a:pt x="4225328" y="7558938"/>
                </a:lnTo>
                <a:lnTo>
                  <a:pt x="4225328" y="0"/>
                </a:lnTo>
                <a:lnTo>
                  <a:pt x="0" y="0"/>
                </a:lnTo>
                <a:lnTo>
                  <a:pt x="0" y="7558938"/>
                </a:lnTo>
                <a:close/>
              </a:path>
            </a:pathLst>
          </a:custGeom>
          <a:solidFill>
            <a:srgbClr val="1F2F42"/>
          </a:solidFill>
        </p:spPr>
        <p:txBody>
          <a:bodyPr wrap="square" lIns="0" tIns="0" rIns="0" bIns="0" rtlCol="0"/>
          <a:lstStyle/>
          <a:p>
            <a:endParaRPr/>
          </a:p>
        </p:txBody>
      </p:sp>
      <p:sp>
        <p:nvSpPr>
          <p:cNvPr id="3" name="object 3"/>
          <p:cNvSpPr txBox="1"/>
          <p:nvPr/>
        </p:nvSpPr>
        <p:spPr>
          <a:xfrm>
            <a:off x="9186626" y="311303"/>
            <a:ext cx="3198495" cy="375103"/>
          </a:xfrm>
          <a:prstGeom prst="rect">
            <a:avLst/>
          </a:prstGeom>
        </p:spPr>
        <p:txBody>
          <a:bodyPr vert="horz" wrap="square" lIns="0" tIns="66675" rIns="0" bIns="0" rtlCol="0">
            <a:spAutoFit/>
          </a:bodyPr>
          <a:lstStyle/>
          <a:p>
            <a:pPr marL="12700">
              <a:lnSpc>
                <a:spcPct val="100000"/>
              </a:lnSpc>
              <a:spcBef>
                <a:spcPts val="525"/>
              </a:spcBef>
            </a:pPr>
            <a:r>
              <a:rPr lang="en-US" sz="2000" b="1" dirty="0">
                <a:solidFill>
                  <a:srgbClr val="1AB5E4"/>
                </a:solidFill>
                <a:latin typeface="Museo"/>
                <a:cs typeface="Museo"/>
              </a:rPr>
              <a:t>The next chapter</a:t>
            </a:r>
            <a:endParaRPr lang="en-GB" sz="2000" b="1" spc="-15" dirty="0">
              <a:solidFill>
                <a:srgbClr val="1AB5E4"/>
              </a:solidFill>
              <a:latin typeface="Museo"/>
              <a:cs typeface="Museo"/>
            </a:endParaRPr>
          </a:p>
        </p:txBody>
      </p:sp>
      <p:grpSp>
        <p:nvGrpSpPr>
          <p:cNvPr id="58" name="Group 57">
            <a:extLst>
              <a:ext uri="{FF2B5EF4-FFF2-40B4-BE49-F238E27FC236}">
                <a16:creationId xmlns:a16="http://schemas.microsoft.com/office/drawing/2014/main" id="{5C229268-C203-4E24-B84E-00F12D044F5C}"/>
              </a:ext>
            </a:extLst>
          </p:cNvPr>
          <p:cNvGrpSpPr/>
          <p:nvPr/>
        </p:nvGrpSpPr>
        <p:grpSpPr>
          <a:xfrm>
            <a:off x="792784" y="3493599"/>
            <a:ext cx="160870" cy="574614"/>
            <a:chOff x="877779" y="2514523"/>
            <a:chExt cx="160870" cy="574614"/>
          </a:xfrm>
        </p:grpSpPr>
        <p:pic>
          <p:nvPicPr>
            <p:cNvPr id="9" name="object 9"/>
            <p:cNvPicPr/>
            <p:nvPr/>
          </p:nvPicPr>
          <p:blipFill>
            <a:blip r:embed="rId2" cstate="print"/>
            <a:stretch>
              <a:fillRect/>
            </a:stretch>
          </p:blipFill>
          <p:spPr>
            <a:xfrm>
              <a:off x="877779" y="2514523"/>
              <a:ext cx="160870" cy="121767"/>
            </a:xfrm>
            <a:prstGeom prst="rect">
              <a:avLst/>
            </a:prstGeom>
          </p:spPr>
        </p:pic>
        <p:pic>
          <p:nvPicPr>
            <p:cNvPr id="10" name="object 10"/>
            <p:cNvPicPr/>
            <p:nvPr/>
          </p:nvPicPr>
          <p:blipFill>
            <a:blip r:embed="rId3" cstate="print"/>
            <a:stretch>
              <a:fillRect/>
            </a:stretch>
          </p:blipFill>
          <p:spPr>
            <a:xfrm>
              <a:off x="877779" y="2740946"/>
              <a:ext cx="160870" cy="121767"/>
            </a:xfrm>
            <a:prstGeom prst="rect">
              <a:avLst/>
            </a:prstGeom>
          </p:spPr>
        </p:pic>
        <p:pic>
          <p:nvPicPr>
            <p:cNvPr id="11" name="object 11"/>
            <p:cNvPicPr/>
            <p:nvPr/>
          </p:nvPicPr>
          <p:blipFill>
            <a:blip r:embed="rId3" cstate="print"/>
            <a:stretch>
              <a:fillRect/>
            </a:stretch>
          </p:blipFill>
          <p:spPr>
            <a:xfrm>
              <a:off x="877779" y="2967370"/>
              <a:ext cx="160870" cy="121767"/>
            </a:xfrm>
            <a:prstGeom prst="rect">
              <a:avLst/>
            </a:prstGeom>
          </p:spPr>
        </p:pic>
      </p:grpSp>
      <p:sp>
        <p:nvSpPr>
          <p:cNvPr id="22" name="object 22"/>
          <p:cNvSpPr txBox="1"/>
          <p:nvPr/>
        </p:nvSpPr>
        <p:spPr>
          <a:xfrm>
            <a:off x="712780" y="290196"/>
            <a:ext cx="8018469" cy="948978"/>
          </a:xfrm>
          <a:prstGeom prst="rect">
            <a:avLst/>
          </a:prstGeom>
        </p:spPr>
        <p:txBody>
          <a:bodyPr vert="horz" wrap="square" lIns="0" tIns="12700" rIns="0" bIns="0" rtlCol="0">
            <a:spAutoFit/>
          </a:bodyPr>
          <a:lstStyle/>
          <a:p>
            <a:pPr marL="12700">
              <a:lnSpc>
                <a:spcPct val="100000"/>
              </a:lnSpc>
              <a:spcBef>
                <a:spcPts val="100"/>
              </a:spcBef>
            </a:pPr>
            <a:r>
              <a:rPr lang="en-US" sz="2400" spc="-5" dirty="0">
                <a:solidFill>
                  <a:srgbClr val="1AB5E4"/>
                </a:solidFill>
                <a:latin typeface="Museo"/>
                <a:cs typeface="Museo"/>
              </a:rPr>
              <a:t>S</a:t>
            </a:r>
            <a:r>
              <a:rPr sz="2400" dirty="0">
                <a:solidFill>
                  <a:srgbClr val="1AB5E4"/>
                </a:solidFill>
                <a:latin typeface="Museo"/>
                <a:cs typeface="Museo"/>
              </a:rPr>
              <a:t>ummary</a:t>
            </a:r>
            <a:r>
              <a:rPr lang="en-US" sz="2400" dirty="0">
                <a:solidFill>
                  <a:srgbClr val="1AB5E4"/>
                </a:solidFill>
                <a:latin typeface="Museo"/>
                <a:cs typeface="Museo"/>
              </a:rPr>
              <a:t> </a:t>
            </a:r>
          </a:p>
          <a:p>
            <a:pPr marL="12700">
              <a:lnSpc>
                <a:spcPct val="100000"/>
              </a:lnSpc>
              <a:spcBef>
                <a:spcPts val="100"/>
              </a:spcBef>
            </a:pPr>
            <a:r>
              <a:rPr lang="en-US" dirty="0">
                <a:solidFill>
                  <a:srgbClr val="1AB5E4"/>
                </a:solidFill>
                <a:latin typeface="Museo"/>
                <a:cs typeface="Museo"/>
              </a:rPr>
              <a:t>The timing is right to expand. We are looking for a growth capital partner to join our journey. </a:t>
            </a:r>
            <a:endParaRPr dirty="0">
              <a:latin typeface="Museo"/>
              <a:cs typeface="Museo"/>
            </a:endParaRPr>
          </a:p>
        </p:txBody>
      </p:sp>
      <p:sp>
        <p:nvSpPr>
          <p:cNvPr id="23" name="object 23"/>
          <p:cNvSpPr txBox="1"/>
          <p:nvPr/>
        </p:nvSpPr>
        <p:spPr>
          <a:xfrm>
            <a:off x="12385121" y="7110190"/>
            <a:ext cx="710587" cy="228268"/>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999999"/>
                </a:solidFill>
                <a:latin typeface="Catamaran"/>
                <a:cs typeface="Catamaran"/>
              </a:rPr>
              <a:t>Page</a:t>
            </a:r>
            <a:r>
              <a:rPr sz="1400" spc="-65" dirty="0">
                <a:solidFill>
                  <a:srgbClr val="999999"/>
                </a:solidFill>
                <a:latin typeface="Catamaran"/>
                <a:cs typeface="Catamaran"/>
              </a:rPr>
              <a:t> </a:t>
            </a:r>
            <a:r>
              <a:rPr lang="en-US" sz="1400" spc="-65" dirty="0">
                <a:solidFill>
                  <a:srgbClr val="999999"/>
                </a:solidFill>
                <a:latin typeface="Catamaran"/>
                <a:cs typeface="Catamaran"/>
              </a:rPr>
              <a:t>2</a:t>
            </a:r>
            <a:endParaRPr sz="1400" dirty="0">
              <a:latin typeface="Catamaran"/>
              <a:cs typeface="Catamaran"/>
            </a:endParaRPr>
          </a:p>
        </p:txBody>
      </p:sp>
      <p:sp>
        <p:nvSpPr>
          <p:cNvPr id="20" name="TextBox 19">
            <a:extLst>
              <a:ext uri="{FF2B5EF4-FFF2-40B4-BE49-F238E27FC236}">
                <a16:creationId xmlns:a16="http://schemas.microsoft.com/office/drawing/2014/main" id="{BB441256-F085-4403-A6BB-226A8820A425}"/>
              </a:ext>
            </a:extLst>
          </p:cNvPr>
          <p:cNvSpPr txBox="1"/>
          <p:nvPr/>
        </p:nvSpPr>
        <p:spPr>
          <a:xfrm>
            <a:off x="6144883" y="3574211"/>
            <a:ext cx="914400" cy="914400"/>
          </a:xfrm>
          <a:prstGeom prst="rect">
            <a:avLst/>
          </a:prstGeom>
          <a:noFill/>
        </p:spPr>
        <p:txBody>
          <a:bodyPr wrap="square" rtlCol="0">
            <a:spAutoFit/>
          </a:bodyPr>
          <a:lstStyle/>
          <a:p>
            <a:endParaRPr lang="en-GB" dirty="0"/>
          </a:p>
        </p:txBody>
      </p:sp>
      <p:sp>
        <p:nvSpPr>
          <p:cNvPr id="24" name="TextBox 23">
            <a:extLst>
              <a:ext uri="{FF2B5EF4-FFF2-40B4-BE49-F238E27FC236}">
                <a16:creationId xmlns:a16="http://schemas.microsoft.com/office/drawing/2014/main" id="{9CB4C34E-B9C8-437A-B7C9-323F3D753EFC}"/>
              </a:ext>
            </a:extLst>
          </p:cNvPr>
          <p:cNvSpPr txBox="1"/>
          <p:nvPr/>
        </p:nvSpPr>
        <p:spPr>
          <a:xfrm>
            <a:off x="944418" y="3382068"/>
            <a:ext cx="5638800" cy="799321"/>
          </a:xfrm>
          <a:prstGeom prst="rect">
            <a:avLst/>
          </a:prstGeom>
          <a:noFill/>
        </p:spPr>
        <p:txBody>
          <a:bodyPr wrap="square" rtlCol="0">
            <a:spAutoFit/>
          </a:bodyPr>
          <a:lstStyle/>
          <a:p>
            <a:pPr marL="12700" marR="5080" algn="just">
              <a:lnSpc>
                <a:spcPct val="107200"/>
              </a:lnSpc>
              <a:spcBef>
                <a:spcPts val="100"/>
              </a:spcBef>
            </a:pPr>
            <a:r>
              <a:rPr lang="en-GB" sz="1400" spc="15" dirty="0">
                <a:solidFill>
                  <a:srgbClr val="666667"/>
                </a:solidFill>
                <a:latin typeface="Catamaran"/>
              </a:rPr>
              <a:t>Grow our “platform as a service” offering in new verticals </a:t>
            </a:r>
          </a:p>
          <a:p>
            <a:pPr marL="12700" marR="5080" algn="just">
              <a:lnSpc>
                <a:spcPct val="107200"/>
              </a:lnSpc>
              <a:spcBef>
                <a:spcPts val="100"/>
              </a:spcBef>
            </a:pPr>
            <a:r>
              <a:rPr lang="en-GB" sz="1400" spc="15" dirty="0">
                <a:solidFill>
                  <a:srgbClr val="666667"/>
                </a:solidFill>
                <a:latin typeface="Catamaran"/>
              </a:rPr>
              <a:t>Become a marketplace operator in our chosen dairy markets</a:t>
            </a:r>
          </a:p>
          <a:p>
            <a:pPr marL="12700" marR="5080" algn="just">
              <a:lnSpc>
                <a:spcPct val="107200"/>
              </a:lnSpc>
              <a:spcBef>
                <a:spcPts val="100"/>
              </a:spcBef>
            </a:pPr>
            <a:r>
              <a:rPr lang="en-GB" sz="1400" spc="15" dirty="0">
                <a:solidFill>
                  <a:srgbClr val="666667"/>
                </a:solidFill>
                <a:latin typeface="Catamaran"/>
              </a:rPr>
              <a:t>Enhance platform features to add more value to our users’ trading</a:t>
            </a:r>
            <a:endParaRPr lang="en-GB" sz="1400" dirty="0"/>
          </a:p>
        </p:txBody>
      </p:sp>
      <p:pic>
        <p:nvPicPr>
          <p:cNvPr id="25" name="Picture 24">
            <a:extLst>
              <a:ext uri="{FF2B5EF4-FFF2-40B4-BE49-F238E27FC236}">
                <a16:creationId xmlns:a16="http://schemas.microsoft.com/office/drawing/2014/main" id="{B5F28231-68B0-473B-92EF-AE41348FD772}"/>
              </a:ext>
            </a:extLst>
          </p:cNvPr>
          <p:cNvPicPr>
            <a:picLocks noChangeAspect="1"/>
          </p:cNvPicPr>
          <p:nvPr/>
        </p:nvPicPr>
        <p:blipFill>
          <a:blip r:embed="rId4"/>
          <a:stretch>
            <a:fillRect/>
          </a:stretch>
        </p:blipFill>
        <p:spPr>
          <a:xfrm>
            <a:off x="8976169" y="2371478"/>
            <a:ext cx="4240589" cy="4698867"/>
          </a:xfrm>
          <a:prstGeom prst="rect">
            <a:avLst/>
          </a:prstGeom>
        </p:spPr>
      </p:pic>
      <p:sp>
        <p:nvSpPr>
          <p:cNvPr id="14" name="object 20">
            <a:extLst>
              <a:ext uri="{FF2B5EF4-FFF2-40B4-BE49-F238E27FC236}">
                <a16:creationId xmlns:a16="http://schemas.microsoft.com/office/drawing/2014/main" id="{1F9B9018-4740-41E6-82BF-029BE0C552E4}"/>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
        <p:nvSpPr>
          <p:cNvPr id="16" name="TextBox 15">
            <a:extLst>
              <a:ext uri="{FF2B5EF4-FFF2-40B4-BE49-F238E27FC236}">
                <a16:creationId xmlns:a16="http://schemas.microsoft.com/office/drawing/2014/main" id="{57177D21-E358-4E81-9080-1A7BDC682ACB}"/>
              </a:ext>
            </a:extLst>
          </p:cNvPr>
          <p:cNvSpPr txBox="1"/>
          <p:nvPr/>
        </p:nvSpPr>
        <p:spPr>
          <a:xfrm>
            <a:off x="9072995" y="959359"/>
            <a:ext cx="4001354" cy="1261884"/>
          </a:xfrm>
          <a:prstGeom prst="rect">
            <a:avLst/>
          </a:prstGeom>
          <a:noFill/>
        </p:spPr>
        <p:txBody>
          <a:bodyPr wrap="square">
            <a:spAutoFit/>
          </a:bodyPr>
          <a:lstStyle/>
          <a:p>
            <a:pPr marL="12700">
              <a:lnSpc>
                <a:spcPct val="100000"/>
              </a:lnSpc>
              <a:spcBef>
                <a:spcPts val="520"/>
              </a:spcBef>
            </a:pPr>
            <a:r>
              <a:rPr lang="en-US" sz="1800" spc="130" dirty="0">
                <a:solidFill>
                  <a:srgbClr val="1AB5E4"/>
                </a:solidFill>
                <a:latin typeface="Museo"/>
                <a:cs typeface="Times New Roman"/>
              </a:rPr>
              <a:t>Nui aims to become an industry leader in commodity trading through embracing </a:t>
            </a:r>
            <a:r>
              <a:rPr lang="en-US" sz="2000" b="1" spc="130" dirty="0">
                <a:solidFill>
                  <a:srgbClr val="1AB5E4"/>
                </a:solidFill>
                <a:latin typeface="Museo"/>
                <a:cs typeface="Times New Roman"/>
              </a:rPr>
              <a:t>three key paths to growth. </a:t>
            </a:r>
            <a:endParaRPr lang="en-US" sz="2000" b="1" dirty="0">
              <a:latin typeface="Museo"/>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76169" y="3111"/>
            <a:ext cx="4225925" cy="6245225"/>
          </a:xfrm>
          <a:custGeom>
            <a:avLst/>
            <a:gdLst/>
            <a:ahLst/>
            <a:cxnLst/>
            <a:rect l="l" t="t" r="r" b="b"/>
            <a:pathLst>
              <a:path w="4225925" h="6245225">
                <a:moveTo>
                  <a:pt x="0" y="6244792"/>
                </a:moveTo>
                <a:lnTo>
                  <a:pt x="4225328" y="6244792"/>
                </a:lnTo>
                <a:lnTo>
                  <a:pt x="4225328" y="0"/>
                </a:lnTo>
                <a:lnTo>
                  <a:pt x="0" y="0"/>
                </a:lnTo>
                <a:lnTo>
                  <a:pt x="0" y="6244792"/>
                </a:lnTo>
                <a:close/>
              </a:path>
            </a:pathLst>
          </a:custGeom>
          <a:solidFill>
            <a:srgbClr val="1F2F42"/>
          </a:solidFill>
        </p:spPr>
        <p:txBody>
          <a:bodyPr wrap="square" lIns="0" tIns="0" rIns="0" bIns="0" rtlCol="0"/>
          <a:lstStyle/>
          <a:p>
            <a:endParaRPr/>
          </a:p>
        </p:txBody>
      </p:sp>
      <p:sp>
        <p:nvSpPr>
          <p:cNvPr id="3" name="object 3"/>
          <p:cNvSpPr txBox="1"/>
          <p:nvPr/>
        </p:nvSpPr>
        <p:spPr>
          <a:xfrm>
            <a:off x="713084" y="5827313"/>
            <a:ext cx="2195195" cy="802640"/>
          </a:xfrm>
          <a:prstGeom prst="rect">
            <a:avLst/>
          </a:prstGeom>
        </p:spPr>
        <p:txBody>
          <a:bodyPr vert="horz" wrap="square" lIns="0" tIns="12700" rIns="0" bIns="0" rtlCol="0">
            <a:spAutoFit/>
          </a:bodyPr>
          <a:lstStyle/>
          <a:p>
            <a:pPr marL="12700">
              <a:lnSpc>
                <a:spcPct val="100000"/>
              </a:lnSpc>
              <a:spcBef>
                <a:spcPts val="100"/>
              </a:spcBef>
            </a:pPr>
            <a:r>
              <a:rPr sz="1400" b="1" spc="45" dirty="0">
                <a:latin typeface="Catamaran-SemiBold"/>
                <a:cs typeface="Catamaran-SemiBold"/>
              </a:rPr>
              <a:t>Fish</a:t>
            </a:r>
            <a:r>
              <a:rPr sz="1400" b="1" dirty="0">
                <a:latin typeface="Catamaran-SemiBold"/>
                <a:cs typeface="Catamaran-SemiBold"/>
              </a:rPr>
              <a:t> </a:t>
            </a:r>
            <a:r>
              <a:rPr sz="1400" b="1" spc="50" dirty="0">
                <a:latin typeface="Catamaran-SemiBold"/>
                <a:cs typeface="Catamaran-SemiBold"/>
              </a:rPr>
              <a:t>Global</a:t>
            </a:r>
            <a:r>
              <a:rPr sz="1400" b="1" spc="5" dirty="0">
                <a:latin typeface="Catamaran-SemiBold"/>
                <a:cs typeface="Catamaran-SemiBold"/>
              </a:rPr>
              <a:t> </a:t>
            </a:r>
            <a:r>
              <a:rPr sz="1400" b="1" spc="50" dirty="0">
                <a:latin typeface="Catamaran-SemiBold"/>
                <a:cs typeface="Catamaran-SemiBold"/>
              </a:rPr>
              <a:t>trading</a:t>
            </a:r>
            <a:r>
              <a:rPr sz="1400" b="1" spc="5" dirty="0">
                <a:latin typeface="Catamaran-SemiBold"/>
                <a:cs typeface="Catamaran-SemiBold"/>
              </a:rPr>
              <a:t> </a:t>
            </a:r>
            <a:r>
              <a:rPr sz="1400" b="1" spc="55" dirty="0">
                <a:latin typeface="Catamaran-SemiBold"/>
                <a:cs typeface="Catamaran-SemiBold"/>
              </a:rPr>
              <a:t>market</a:t>
            </a:r>
            <a:endParaRPr sz="1400">
              <a:latin typeface="Catamaran-SemiBold"/>
              <a:cs typeface="Catamaran-SemiBold"/>
            </a:endParaRPr>
          </a:p>
          <a:p>
            <a:pPr marL="12700">
              <a:lnSpc>
                <a:spcPct val="100000"/>
              </a:lnSpc>
              <a:spcBef>
                <a:spcPts val="1675"/>
              </a:spcBef>
            </a:pPr>
            <a:r>
              <a:rPr sz="2300" b="1" spc="90" dirty="0">
                <a:solidFill>
                  <a:srgbClr val="1AB5E4"/>
                </a:solidFill>
                <a:latin typeface="Catamaran-SemiBold"/>
                <a:cs typeface="Catamaran-SemiBold"/>
              </a:rPr>
              <a:t>$401</a:t>
            </a:r>
            <a:r>
              <a:rPr sz="2300" b="1" spc="-10" dirty="0">
                <a:solidFill>
                  <a:srgbClr val="1AB5E4"/>
                </a:solidFill>
                <a:latin typeface="Catamaran-SemiBold"/>
                <a:cs typeface="Catamaran-SemiBold"/>
              </a:rPr>
              <a:t> </a:t>
            </a:r>
            <a:r>
              <a:rPr sz="1400" spc="35" dirty="0">
                <a:solidFill>
                  <a:srgbClr val="666666"/>
                </a:solidFill>
                <a:latin typeface="Catamaran"/>
                <a:cs typeface="Catamaran"/>
              </a:rPr>
              <a:t>billion</a:t>
            </a:r>
            <a:endParaRPr sz="1400">
              <a:latin typeface="Catamaran"/>
              <a:cs typeface="Catamaran"/>
            </a:endParaRPr>
          </a:p>
        </p:txBody>
      </p:sp>
      <p:sp>
        <p:nvSpPr>
          <p:cNvPr id="4" name="object 4"/>
          <p:cNvSpPr txBox="1"/>
          <p:nvPr/>
        </p:nvSpPr>
        <p:spPr>
          <a:xfrm>
            <a:off x="3224051" y="5827313"/>
            <a:ext cx="2267585" cy="802640"/>
          </a:xfrm>
          <a:prstGeom prst="rect">
            <a:avLst/>
          </a:prstGeom>
        </p:spPr>
        <p:txBody>
          <a:bodyPr vert="horz" wrap="square" lIns="0" tIns="12700" rIns="0" bIns="0" rtlCol="0">
            <a:spAutoFit/>
          </a:bodyPr>
          <a:lstStyle/>
          <a:p>
            <a:pPr marL="12700">
              <a:lnSpc>
                <a:spcPct val="100000"/>
              </a:lnSpc>
              <a:spcBef>
                <a:spcPts val="100"/>
              </a:spcBef>
            </a:pPr>
            <a:r>
              <a:rPr sz="1400" b="1" spc="55" dirty="0">
                <a:latin typeface="Catamaran-SemiBold"/>
                <a:cs typeface="Catamaran-SemiBold"/>
              </a:rPr>
              <a:t>Eggs</a:t>
            </a:r>
            <a:r>
              <a:rPr sz="1400" b="1" spc="5" dirty="0">
                <a:latin typeface="Catamaran-SemiBold"/>
                <a:cs typeface="Catamaran-SemiBold"/>
              </a:rPr>
              <a:t> </a:t>
            </a:r>
            <a:r>
              <a:rPr sz="1400" b="1" spc="50" dirty="0">
                <a:latin typeface="Catamaran-SemiBold"/>
                <a:cs typeface="Catamaran-SemiBold"/>
              </a:rPr>
              <a:t>Global</a:t>
            </a:r>
            <a:r>
              <a:rPr sz="1400" b="1" spc="5" dirty="0">
                <a:latin typeface="Catamaran-SemiBold"/>
                <a:cs typeface="Catamaran-SemiBold"/>
              </a:rPr>
              <a:t> </a:t>
            </a:r>
            <a:r>
              <a:rPr sz="1400" b="1" spc="50" dirty="0">
                <a:latin typeface="Catamaran-SemiBold"/>
                <a:cs typeface="Catamaran-SemiBold"/>
              </a:rPr>
              <a:t>trading</a:t>
            </a:r>
            <a:r>
              <a:rPr sz="1400" b="1" spc="10" dirty="0">
                <a:latin typeface="Catamaran-SemiBold"/>
                <a:cs typeface="Catamaran-SemiBold"/>
              </a:rPr>
              <a:t> </a:t>
            </a:r>
            <a:r>
              <a:rPr sz="1400" b="1" spc="55" dirty="0">
                <a:latin typeface="Catamaran-SemiBold"/>
                <a:cs typeface="Catamaran-SemiBold"/>
              </a:rPr>
              <a:t>market</a:t>
            </a:r>
            <a:endParaRPr sz="1400">
              <a:latin typeface="Catamaran-SemiBold"/>
              <a:cs typeface="Catamaran-SemiBold"/>
            </a:endParaRPr>
          </a:p>
          <a:p>
            <a:pPr marL="12700">
              <a:lnSpc>
                <a:spcPct val="100000"/>
              </a:lnSpc>
              <a:spcBef>
                <a:spcPts val="1675"/>
              </a:spcBef>
            </a:pPr>
            <a:r>
              <a:rPr sz="2300" b="1" spc="90" dirty="0">
                <a:solidFill>
                  <a:srgbClr val="1AB5E4"/>
                </a:solidFill>
                <a:latin typeface="Catamaran-SemiBold"/>
                <a:cs typeface="Catamaran-SemiBold"/>
              </a:rPr>
              <a:t>$108</a:t>
            </a:r>
            <a:r>
              <a:rPr sz="2300" b="1" spc="10" dirty="0">
                <a:solidFill>
                  <a:srgbClr val="1AB5E4"/>
                </a:solidFill>
                <a:latin typeface="Catamaran-SemiBold"/>
                <a:cs typeface="Catamaran-SemiBold"/>
              </a:rPr>
              <a:t> </a:t>
            </a:r>
            <a:r>
              <a:rPr sz="1400" spc="35" dirty="0">
                <a:solidFill>
                  <a:srgbClr val="666666"/>
                </a:solidFill>
                <a:latin typeface="Catamaran"/>
                <a:cs typeface="Catamaran"/>
              </a:rPr>
              <a:t>billion</a:t>
            </a:r>
            <a:endParaRPr sz="1400">
              <a:latin typeface="Catamaran"/>
              <a:cs typeface="Catamaran"/>
            </a:endParaRPr>
          </a:p>
        </p:txBody>
      </p:sp>
      <p:sp>
        <p:nvSpPr>
          <p:cNvPr id="5" name="object 5"/>
          <p:cNvSpPr txBox="1"/>
          <p:nvPr/>
        </p:nvSpPr>
        <p:spPr>
          <a:xfrm>
            <a:off x="5812011" y="5827313"/>
            <a:ext cx="2507615" cy="802640"/>
          </a:xfrm>
          <a:prstGeom prst="rect">
            <a:avLst/>
          </a:prstGeom>
        </p:spPr>
        <p:txBody>
          <a:bodyPr vert="horz" wrap="square" lIns="0" tIns="12700" rIns="0" bIns="0" rtlCol="0">
            <a:spAutoFit/>
          </a:bodyPr>
          <a:lstStyle/>
          <a:p>
            <a:pPr marL="12700">
              <a:lnSpc>
                <a:spcPct val="100000"/>
              </a:lnSpc>
              <a:spcBef>
                <a:spcPts val="100"/>
              </a:spcBef>
            </a:pPr>
            <a:r>
              <a:rPr sz="1400" b="1" spc="50" dirty="0">
                <a:latin typeface="Catamaran-SemiBold"/>
                <a:cs typeface="Catamaran-SemiBold"/>
              </a:rPr>
              <a:t>Ethanol</a:t>
            </a:r>
            <a:r>
              <a:rPr sz="1400" b="1" spc="10" dirty="0">
                <a:latin typeface="Catamaran-SemiBold"/>
                <a:cs typeface="Catamaran-SemiBold"/>
              </a:rPr>
              <a:t> </a:t>
            </a:r>
            <a:r>
              <a:rPr sz="1400" b="1" spc="50" dirty="0">
                <a:latin typeface="Catamaran-SemiBold"/>
                <a:cs typeface="Catamaran-SemiBold"/>
              </a:rPr>
              <a:t>Global</a:t>
            </a:r>
            <a:r>
              <a:rPr sz="1400" b="1" spc="10" dirty="0">
                <a:latin typeface="Catamaran-SemiBold"/>
                <a:cs typeface="Catamaran-SemiBold"/>
              </a:rPr>
              <a:t> </a:t>
            </a:r>
            <a:r>
              <a:rPr sz="1400" b="1" spc="50" dirty="0">
                <a:latin typeface="Catamaran-SemiBold"/>
                <a:cs typeface="Catamaran-SemiBold"/>
              </a:rPr>
              <a:t>trading</a:t>
            </a:r>
            <a:r>
              <a:rPr sz="1400" b="1" spc="10" dirty="0">
                <a:latin typeface="Catamaran-SemiBold"/>
                <a:cs typeface="Catamaran-SemiBold"/>
              </a:rPr>
              <a:t> </a:t>
            </a:r>
            <a:r>
              <a:rPr sz="1400" b="1" spc="55" dirty="0">
                <a:latin typeface="Catamaran-SemiBold"/>
                <a:cs typeface="Catamaran-SemiBold"/>
              </a:rPr>
              <a:t>market</a:t>
            </a:r>
            <a:endParaRPr sz="1400">
              <a:latin typeface="Catamaran-SemiBold"/>
              <a:cs typeface="Catamaran-SemiBold"/>
            </a:endParaRPr>
          </a:p>
          <a:p>
            <a:pPr marL="12700">
              <a:lnSpc>
                <a:spcPct val="100000"/>
              </a:lnSpc>
              <a:spcBef>
                <a:spcPts val="1675"/>
              </a:spcBef>
            </a:pPr>
            <a:r>
              <a:rPr sz="2300" b="1" spc="80" dirty="0">
                <a:solidFill>
                  <a:srgbClr val="1AB5E4"/>
                </a:solidFill>
                <a:latin typeface="Catamaran-SemiBold"/>
                <a:cs typeface="Catamaran-SemiBold"/>
              </a:rPr>
              <a:t>$141</a:t>
            </a:r>
            <a:r>
              <a:rPr sz="2300" b="1" spc="10" dirty="0">
                <a:solidFill>
                  <a:srgbClr val="1AB5E4"/>
                </a:solidFill>
                <a:latin typeface="Catamaran-SemiBold"/>
                <a:cs typeface="Catamaran-SemiBold"/>
              </a:rPr>
              <a:t> </a:t>
            </a:r>
            <a:r>
              <a:rPr sz="1400" spc="35" dirty="0">
                <a:solidFill>
                  <a:srgbClr val="666666"/>
                </a:solidFill>
                <a:latin typeface="Catamaran"/>
                <a:cs typeface="Catamaran"/>
              </a:rPr>
              <a:t>billion</a:t>
            </a:r>
            <a:endParaRPr sz="1400">
              <a:latin typeface="Catamaran"/>
              <a:cs typeface="Catamaran"/>
            </a:endParaRPr>
          </a:p>
        </p:txBody>
      </p:sp>
      <p:sp>
        <p:nvSpPr>
          <p:cNvPr id="6" name="object 6"/>
          <p:cNvSpPr txBox="1"/>
          <p:nvPr/>
        </p:nvSpPr>
        <p:spPr>
          <a:xfrm>
            <a:off x="9266783" y="801172"/>
            <a:ext cx="2942590" cy="566822"/>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FFFF"/>
                </a:solidFill>
                <a:latin typeface="Catamaran-SemiBold"/>
                <a:cs typeface="Catamaran-SemiBold"/>
              </a:rPr>
              <a:t>The</a:t>
            </a:r>
            <a:r>
              <a:rPr sz="1800" b="1" spc="15" dirty="0">
                <a:solidFill>
                  <a:srgbClr val="FFFFFF"/>
                </a:solidFill>
                <a:latin typeface="Catamaran-SemiBold"/>
                <a:cs typeface="Catamaran-SemiBold"/>
              </a:rPr>
              <a:t> </a:t>
            </a:r>
            <a:r>
              <a:rPr sz="1800" b="1" spc="55" dirty="0">
                <a:solidFill>
                  <a:srgbClr val="FFFFFF"/>
                </a:solidFill>
                <a:latin typeface="Catamaran-SemiBold"/>
                <a:cs typeface="Catamaran-SemiBold"/>
              </a:rPr>
              <a:t>size</a:t>
            </a:r>
            <a:r>
              <a:rPr sz="1800" b="1" spc="20" dirty="0">
                <a:solidFill>
                  <a:srgbClr val="FFFFFF"/>
                </a:solidFill>
                <a:latin typeface="Catamaran-SemiBold"/>
                <a:cs typeface="Catamaran-SemiBold"/>
              </a:rPr>
              <a:t> </a:t>
            </a:r>
            <a:r>
              <a:rPr sz="1800" b="1" spc="65" dirty="0">
                <a:solidFill>
                  <a:srgbClr val="FFFFFF"/>
                </a:solidFill>
                <a:latin typeface="Catamaran-SemiBold"/>
                <a:cs typeface="Catamaran-SemiBold"/>
              </a:rPr>
              <a:t>of</a:t>
            </a:r>
            <a:r>
              <a:rPr sz="1800" b="1" spc="20" dirty="0">
                <a:solidFill>
                  <a:srgbClr val="FFFFFF"/>
                </a:solidFill>
                <a:latin typeface="Catamaran-SemiBold"/>
                <a:cs typeface="Catamaran-SemiBold"/>
              </a:rPr>
              <a:t> </a:t>
            </a:r>
            <a:r>
              <a:rPr sz="1800" b="1" spc="65" dirty="0">
                <a:solidFill>
                  <a:srgbClr val="FFFFFF"/>
                </a:solidFill>
                <a:latin typeface="Catamaran-SemiBold"/>
                <a:cs typeface="Catamaran-SemiBold"/>
              </a:rPr>
              <a:t>the</a:t>
            </a:r>
            <a:r>
              <a:rPr sz="1800" b="1" spc="20" dirty="0">
                <a:solidFill>
                  <a:srgbClr val="FFFFFF"/>
                </a:solidFill>
                <a:latin typeface="Catamaran-SemiBold"/>
                <a:cs typeface="Catamaran-SemiBold"/>
              </a:rPr>
              <a:t> </a:t>
            </a:r>
            <a:r>
              <a:rPr sz="1800" b="1" spc="60" dirty="0">
                <a:solidFill>
                  <a:srgbClr val="FFFFFF"/>
                </a:solidFill>
                <a:latin typeface="Catamaran-SemiBold"/>
                <a:cs typeface="Catamaran-SemiBold"/>
              </a:rPr>
              <a:t>prize</a:t>
            </a:r>
            <a:r>
              <a:rPr sz="1800" b="1" spc="20" dirty="0">
                <a:solidFill>
                  <a:srgbClr val="FFFFFF"/>
                </a:solidFill>
                <a:latin typeface="Catamaran-SemiBold"/>
                <a:cs typeface="Catamaran-SemiBold"/>
              </a:rPr>
              <a:t> </a:t>
            </a:r>
            <a:r>
              <a:rPr sz="1800" b="1" spc="70" dirty="0">
                <a:solidFill>
                  <a:srgbClr val="FFFFFF"/>
                </a:solidFill>
                <a:latin typeface="Catamaran-SemiBold"/>
                <a:cs typeface="Catamaran-SemiBold"/>
              </a:rPr>
              <a:t>($USD)</a:t>
            </a:r>
            <a:r>
              <a:rPr lang="en-US" sz="1800" b="1" spc="70" dirty="0">
                <a:solidFill>
                  <a:srgbClr val="FFFFFF"/>
                </a:solidFill>
                <a:latin typeface="Catamaran-SemiBold"/>
                <a:cs typeface="Catamaran-SemiBold"/>
              </a:rPr>
              <a:t> for food commodity trading </a:t>
            </a:r>
            <a:endParaRPr sz="1800" dirty="0">
              <a:latin typeface="Catamaran-SemiBold"/>
              <a:cs typeface="Catamaran-SemiBold"/>
            </a:endParaRPr>
          </a:p>
        </p:txBody>
      </p:sp>
      <p:sp>
        <p:nvSpPr>
          <p:cNvPr id="7" name="object 7"/>
          <p:cNvSpPr txBox="1"/>
          <p:nvPr/>
        </p:nvSpPr>
        <p:spPr>
          <a:xfrm>
            <a:off x="725667" y="1636233"/>
            <a:ext cx="7675245" cy="4241610"/>
          </a:xfrm>
          <a:prstGeom prst="rect">
            <a:avLst/>
          </a:prstGeom>
        </p:spPr>
        <p:txBody>
          <a:bodyPr vert="horz" wrap="square" lIns="0" tIns="12700" rIns="0" bIns="0" rtlCol="0">
            <a:spAutoFit/>
          </a:bodyPr>
          <a:lstStyle/>
          <a:p>
            <a:pPr marL="12700" marR="78740">
              <a:lnSpc>
                <a:spcPct val="107200"/>
              </a:lnSpc>
              <a:spcBef>
                <a:spcPts val="100"/>
              </a:spcBef>
            </a:pPr>
            <a:r>
              <a:rPr lang="en-US" sz="1400" spc="20" dirty="0">
                <a:solidFill>
                  <a:srgbClr val="666667"/>
                </a:solidFill>
                <a:latin typeface="Catamaran"/>
                <a:cs typeface="Catamaran"/>
              </a:rPr>
              <a:t>Despite living in a time of great technological advances, the way agricultural commodities are physically traded on the spot market has remained antiquated. Traders rely on personal relationships and are dependent on finding the right buyer at the right time, at the right price. Typical sales teams communicate directly with customers on a one-to-one basis across many channels such as </a:t>
            </a:r>
            <a:r>
              <a:rPr lang="en-US" sz="1400" spc="20" dirty="0" err="1">
                <a:solidFill>
                  <a:srgbClr val="666667"/>
                </a:solidFill>
                <a:latin typeface="Catamaran"/>
                <a:cs typeface="Catamaran"/>
              </a:rPr>
              <a:t>Whatsapp</a:t>
            </a:r>
            <a:r>
              <a:rPr lang="en-US" sz="1400" spc="20" dirty="0">
                <a:solidFill>
                  <a:srgbClr val="666667"/>
                </a:solidFill>
                <a:latin typeface="Catamaran"/>
                <a:cs typeface="Catamaran"/>
              </a:rPr>
              <a:t> and email. Agreeing and administering trade of agricultural commodities is thus </a:t>
            </a:r>
            <a:r>
              <a:rPr lang="en-US" sz="1400" spc="20" dirty="0" err="1">
                <a:solidFill>
                  <a:srgbClr val="666667"/>
                </a:solidFill>
                <a:latin typeface="Catamaran"/>
                <a:cs typeface="Catamaran"/>
              </a:rPr>
              <a:t>labour</a:t>
            </a:r>
            <a:r>
              <a:rPr lang="en-US" sz="1400" spc="20" dirty="0">
                <a:solidFill>
                  <a:srgbClr val="666667"/>
                </a:solidFill>
                <a:latin typeface="Catamaran"/>
                <a:cs typeface="Catamaran"/>
              </a:rPr>
              <a:t> intensive and difficult to scale.</a:t>
            </a:r>
          </a:p>
          <a:p>
            <a:pPr marL="12700" marR="78740">
              <a:lnSpc>
                <a:spcPct val="107200"/>
              </a:lnSpc>
              <a:spcBef>
                <a:spcPts val="100"/>
              </a:spcBef>
            </a:pPr>
            <a:endParaRPr lang="en-US" sz="1400" spc="20" dirty="0">
              <a:solidFill>
                <a:srgbClr val="666667"/>
              </a:solidFill>
              <a:latin typeface="Catamaran"/>
              <a:cs typeface="Catamaran"/>
            </a:endParaRPr>
          </a:p>
          <a:p>
            <a:pPr marL="12700" marR="78740">
              <a:lnSpc>
                <a:spcPct val="107200"/>
              </a:lnSpc>
              <a:spcBef>
                <a:spcPts val="100"/>
              </a:spcBef>
            </a:pPr>
            <a:r>
              <a:rPr lang="en-US" sz="1400" spc="20" dirty="0">
                <a:solidFill>
                  <a:srgbClr val="666667"/>
                </a:solidFill>
                <a:latin typeface="Catamaran"/>
                <a:cs typeface="Catamaran"/>
              </a:rPr>
              <a:t>Admittedly, </a:t>
            </a:r>
            <a:r>
              <a:rPr sz="1400" spc="20" dirty="0">
                <a:solidFill>
                  <a:srgbClr val="666667"/>
                </a:solidFill>
                <a:latin typeface="Catamaran"/>
                <a:cs typeface="Catamaran"/>
              </a:rPr>
              <a:t>COVID-19</a:t>
            </a:r>
            <a:r>
              <a:rPr sz="1400" spc="5" dirty="0">
                <a:solidFill>
                  <a:srgbClr val="666667"/>
                </a:solidFill>
                <a:latin typeface="Catamaran"/>
                <a:cs typeface="Catamaran"/>
              </a:rPr>
              <a:t> </a:t>
            </a:r>
            <a:r>
              <a:rPr sz="1400" spc="20" dirty="0">
                <a:solidFill>
                  <a:srgbClr val="666667"/>
                </a:solidFill>
                <a:latin typeface="Catamaran"/>
                <a:cs typeface="Catamaran"/>
              </a:rPr>
              <a:t>has</a:t>
            </a:r>
            <a:r>
              <a:rPr sz="1400" spc="10" dirty="0">
                <a:solidFill>
                  <a:srgbClr val="666667"/>
                </a:solidFill>
                <a:latin typeface="Catamaran"/>
                <a:cs typeface="Catamaran"/>
              </a:rPr>
              <a:t> </a:t>
            </a:r>
            <a:r>
              <a:rPr sz="1400" spc="15" dirty="0">
                <a:solidFill>
                  <a:srgbClr val="666667"/>
                </a:solidFill>
                <a:latin typeface="Catamaran"/>
                <a:cs typeface="Catamaran"/>
              </a:rPr>
              <a:t>accelerated</a:t>
            </a:r>
            <a:r>
              <a:rPr sz="1400" spc="10" dirty="0">
                <a:solidFill>
                  <a:srgbClr val="666667"/>
                </a:solidFill>
                <a:latin typeface="Catamaran"/>
                <a:cs typeface="Catamaran"/>
              </a:rPr>
              <a:t> </a:t>
            </a:r>
            <a:r>
              <a:rPr sz="1400" spc="15" dirty="0">
                <a:solidFill>
                  <a:srgbClr val="666667"/>
                </a:solidFill>
                <a:latin typeface="Catamaran"/>
                <a:cs typeface="Catamaran"/>
              </a:rPr>
              <a:t>the</a:t>
            </a:r>
            <a:r>
              <a:rPr sz="1400" spc="5" dirty="0">
                <a:solidFill>
                  <a:srgbClr val="666667"/>
                </a:solidFill>
                <a:latin typeface="Catamaran"/>
                <a:cs typeface="Catamaran"/>
              </a:rPr>
              <a:t> </a:t>
            </a:r>
            <a:r>
              <a:rPr sz="1400" spc="20" dirty="0">
                <a:solidFill>
                  <a:srgbClr val="666667"/>
                </a:solidFill>
                <a:latin typeface="Catamaran"/>
                <a:cs typeface="Catamaran"/>
              </a:rPr>
              <a:t>uptake</a:t>
            </a:r>
            <a:r>
              <a:rPr sz="1400" spc="10" dirty="0">
                <a:solidFill>
                  <a:srgbClr val="666667"/>
                </a:solidFill>
                <a:latin typeface="Catamaran"/>
                <a:cs typeface="Catamaran"/>
              </a:rPr>
              <a:t> </a:t>
            </a:r>
            <a:r>
              <a:rPr sz="1400" spc="15" dirty="0">
                <a:solidFill>
                  <a:srgbClr val="666667"/>
                </a:solidFill>
                <a:latin typeface="Catamaran"/>
                <a:cs typeface="Catamaran"/>
              </a:rPr>
              <a:t>of</a:t>
            </a:r>
            <a:r>
              <a:rPr sz="1400" spc="10" dirty="0">
                <a:solidFill>
                  <a:srgbClr val="666667"/>
                </a:solidFill>
                <a:latin typeface="Catamaran"/>
                <a:cs typeface="Catamaran"/>
              </a:rPr>
              <a:t> </a:t>
            </a:r>
            <a:r>
              <a:rPr sz="1400" spc="15" dirty="0">
                <a:solidFill>
                  <a:srgbClr val="666667"/>
                </a:solidFill>
                <a:latin typeface="Catamaran"/>
                <a:cs typeface="Catamaran"/>
              </a:rPr>
              <a:t>digital</a:t>
            </a:r>
            <a:r>
              <a:rPr sz="1400" spc="5" dirty="0">
                <a:solidFill>
                  <a:srgbClr val="666667"/>
                </a:solidFill>
                <a:latin typeface="Catamaran"/>
                <a:cs typeface="Catamaran"/>
              </a:rPr>
              <a:t> </a:t>
            </a:r>
            <a:r>
              <a:rPr sz="1400" spc="15" dirty="0">
                <a:solidFill>
                  <a:srgbClr val="666667"/>
                </a:solidFill>
                <a:latin typeface="Catamaran"/>
                <a:cs typeface="Catamaran"/>
              </a:rPr>
              <a:t>solutions</a:t>
            </a:r>
            <a:r>
              <a:rPr sz="1400" spc="10" dirty="0">
                <a:solidFill>
                  <a:srgbClr val="666667"/>
                </a:solidFill>
                <a:latin typeface="Catamaran"/>
                <a:cs typeface="Catamaran"/>
              </a:rPr>
              <a:t> </a:t>
            </a:r>
            <a:r>
              <a:rPr sz="1400" spc="15" dirty="0">
                <a:solidFill>
                  <a:srgbClr val="666667"/>
                </a:solidFill>
                <a:latin typeface="Catamaran"/>
                <a:cs typeface="Catamaran"/>
              </a:rPr>
              <a:t>for</a:t>
            </a:r>
            <a:r>
              <a:rPr sz="1400" spc="10" dirty="0">
                <a:solidFill>
                  <a:srgbClr val="666667"/>
                </a:solidFill>
                <a:latin typeface="Catamaran"/>
                <a:cs typeface="Catamaran"/>
              </a:rPr>
              <a:t> </a:t>
            </a:r>
            <a:r>
              <a:rPr sz="1400" spc="15" dirty="0">
                <a:solidFill>
                  <a:srgbClr val="666667"/>
                </a:solidFill>
                <a:latin typeface="Catamaran"/>
                <a:cs typeface="Catamaran"/>
              </a:rPr>
              <a:t>traditional</a:t>
            </a:r>
            <a:r>
              <a:rPr sz="1400" spc="5" dirty="0">
                <a:solidFill>
                  <a:srgbClr val="666667"/>
                </a:solidFill>
                <a:latin typeface="Catamaran"/>
                <a:cs typeface="Catamaran"/>
              </a:rPr>
              <a:t> </a:t>
            </a:r>
            <a:r>
              <a:rPr sz="1400" spc="15" dirty="0">
                <a:solidFill>
                  <a:srgbClr val="666667"/>
                </a:solidFill>
                <a:latin typeface="Catamaran"/>
                <a:cs typeface="Catamaran"/>
              </a:rPr>
              <a:t>trade.</a:t>
            </a:r>
            <a:r>
              <a:rPr sz="1400" spc="10" dirty="0">
                <a:solidFill>
                  <a:srgbClr val="666667"/>
                </a:solidFill>
                <a:latin typeface="Catamaran"/>
                <a:cs typeface="Catamaran"/>
              </a:rPr>
              <a:t> </a:t>
            </a:r>
            <a:r>
              <a:rPr sz="1400" spc="20" dirty="0">
                <a:solidFill>
                  <a:srgbClr val="666667"/>
                </a:solidFill>
                <a:latin typeface="Catamaran"/>
                <a:cs typeface="Catamaran"/>
              </a:rPr>
              <a:t>However, </a:t>
            </a:r>
            <a:r>
              <a:rPr lang="en-US" sz="1400" spc="15" dirty="0">
                <a:solidFill>
                  <a:srgbClr val="666667"/>
                </a:solidFill>
                <a:latin typeface="Catamaran"/>
                <a:cs typeface="Catamaran"/>
              </a:rPr>
              <a:t>existing solutions built on generic frameworks like Magento or Mirakl fail to</a:t>
            </a:r>
            <a:r>
              <a:rPr sz="1400" spc="20" dirty="0">
                <a:solidFill>
                  <a:srgbClr val="666667"/>
                </a:solidFill>
                <a:latin typeface="Catamaran"/>
                <a:cs typeface="Catamaran"/>
              </a:rPr>
              <a:t> </a:t>
            </a:r>
            <a:r>
              <a:rPr sz="1400" spc="15" dirty="0">
                <a:solidFill>
                  <a:srgbClr val="666667"/>
                </a:solidFill>
                <a:latin typeface="Catamaran"/>
                <a:cs typeface="Catamaran"/>
              </a:rPr>
              <a:t>cater to the </a:t>
            </a:r>
            <a:r>
              <a:rPr sz="1400" spc="20" dirty="0">
                <a:solidFill>
                  <a:srgbClr val="666667"/>
                </a:solidFill>
                <a:latin typeface="Catamaran"/>
                <a:cs typeface="Catamaran"/>
              </a:rPr>
              <a:t>complex </a:t>
            </a:r>
            <a:r>
              <a:rPr sz="1400" spc="15" dirty="0">
                <a:solidFill>
                  <a:srgbClr val="666667"/>
                </a:solidFill>
                <a:latin typeface="Catamaran"/>
                <a:cs typeface="Catamaran"/>
              </a:rPr>
              <a:t>workflow requirements of </a:t>
            </a:r>
            <a:r>
              <a:rPr lang="en-US" sz="1400" spc="15" dirty="0">
                <a:solidFill>
                  <a:srgbClr val="666667"/>
                </a:solidFill>
                <a:latin typeface="Catamaran"/>
                <a:cs typeface="Catamaran"/>
              </a:rPr>
              <a:t>agricultural </a:t>
            </a:r>
            <a:r>
              <a:rPr sz="1400" spc="20" dirty="0">
                <a:solidFill>
                  <a:srgbClr val="666667"/>
                </a:solidFill>
                <a:latin typeface="Catamaran"/>
                <a:cs typeface="Catamaran"/>
              </a:rPr>
              <a:t>commodity</a:t>
            </a:r>
            <a:r>
              <a:rPr sz="1400" dirty="0">
                <a:solidFill>
                  <a:srgbClr val="666667"/>
                </a:solidFill>
                <a:latin typeface="Catamaran"/>
                <a:cs typeface="Catamaran"/>
              </a:rPr>
              <a:t> </a:t>
            </a:r>
            <a:r>
              <a:rPr sz="1400" spc="15" dirty="0">
                <a:solidFill>
                  <a:srgbClr val="666667"/>
                </a:solidFill>
                <a:latin typeface="Catamaran"/>
                <a:cs typeface="Catamaran"/>
              </a:rPr>
              <a:t>export/import</a:t>
            </a:r>
            <a:r>
              <a:rPr lang="en-US" sz="1400" spc="5" dirty="0">
                <a:solidFill>
                  <a:srgbClr val="666667"/>
                </a:solidFill>
                <a:latin typeface="Catamaran"/>
                <a:cs typeface="Catamaran"/>
              </a:rPr>
              <a:t>. </a:t>
            </a:r>
          </a:p>
          <a:p>
            <a:pPr marL="12700" marR="78740">
              <a:lnSpc>
                <a:spcPct val="107200"/>
              </a:lnSpc>
              <a:spcBef>
                <a:spcPts val="100"/>
              </a:spcBef>
            </a:pPr>
            <a:endParaRPr lang="en-US" sz="1400" spc="5" dirty="0">
              <a:solidFill>
                <a:srgbClr val="666667"/>
              </a:solidFill>
              <a:latin typeface="Catamaran"/>
              <a:cs typeface="Catamaran"/>
            </a:endParaRPr>
          </a:p>
          <a:p>
            <a:pPr marL="12700" marR="78740">
              <a:lnSpc>
                <a:spcPct val="107200"/>
              </a:lnSpc>
              <a:spcBef>
                <a:spcPts val="100"/>
              </a:spcBef>
            </a:pPr>
            <a:r>
              <a:rPr lang="en-US" sz="1400" spc="5" dirty="0">
                <a:solidFill>
                  <a:srgbClr val="666667"/>
                </a:solidFill>
                <a:latin typeface="Catamaran"/>
                <a:cs typeface="Catamaran"/>
              </a:rPr>
              <a:t>As a result, </a:t>
            </a:r>
            <a:r>
              <a:rPr lang="en-US" sz="1400" b="1" spc="5" dirty="0">
                <a:solidFill>
                  <a:srgbClr val="666667"/>
                </a:solidFill>
                <a:latin typeface="Catamaran"/>
                <a:cs typeface="Catamaran"/>
              </a:rPr>
              <a:t>traders suffer from poor price discovery, high costs of searching for trading partners, administrative inefficiencies, pressured margins, and increased counterparty risk when trading with unfamiliar partners. </a:t>
            </a:r>
          </a:p>
          <a:p>
            <a:pPr marL="12700" marR="78740">
              <a:lnSpc>
                <a:spcPct val="107200"/>
              </a:lnSpc>
              <a:spcBef>
                <a:spcPts val="100"/>
              </a:spcBef>
            </a:pPr>
            <a:endParaRPr lang="en-US" sz="1400" b="1" spc="5" dirty="0">
              <a:solidFill>
                <a:srgbClr val="666667"/>
              </a:solidFill>
              <a:latin typeface="Catamaran"/>
              <a:cs typeface="Catamaran"/>
            </a:endParaRPr>
          </a:p>
          <a:p>
            <a:pPr marL="12700" marR="78740">
              <a:lnSpc>
                <a:spcPct val="107200"/>
              </a:lnSpc>
              <a:spcBef>
                <a:spcPts val="100"/>
              </a:spcBef>
            </a:pPr>
            <a:r>
              <a:rPr lang="en-US" sz="1400" spc="5" dirty="0">
                <a:solidFill>
                  <a:srgbClr val="666667"/>
                </a:solidFill>
                <a:latin typeface="Catamaran"/>
                <a:cs typeface="Catamaran"/>
              </a:rPr>
              <a:t>The prize for serving this unmet need is immense. We have only begun to tap into the global opportunity to provide our fit-for-purpose platform to agricultural commodity traders everywhere. </a:t>
            </a:r>
          </a:p>
          <a:p>
            <a:pPr marL="12700" marR="78740">
              <a:lnSpc>
                <a:spcPct val="107200"/>
              </a:lnSpc>
              <a:spcBef>
                <a:spcPts val="100"/>
              </a:spcBef>
            </a:pPr>
            <a:endParaRPr sz="1400" dirty="0">
              <a:latin typeface="Catamaran"/>
              <a:cs typeface="Catamaran"/>
            </a:endParaRPr>
          </a:p>
        </p:txBody>
      </p:sp>
      <p:sp>
        <p:nvSpPr>
          <p:cNvPr id="8" name="object 8"/>
          <p:cNvSpPr txBox="1"/>
          <p:nvPr/>
        </p:nvSpPr>
        <p:spPr>
          <a:xfrm>
            <a:off x="713084" y="355600"/>
            <a:ext cx="7687828" cy="764312"/>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1AB5E4"/>
                </a:solidFill>
                <a:latin typeface="Museo"/>
                <a:cs typeface="Museo"/>
              </a:rPr>
              <a:t>Global commodity trading needs an upgrade </a:t>
            </a:r>
          </a:p>
          <a:p>
            <a:pPr marL="12700">
              <a:lnSpc>
                <a:spcPct val="100000"/>
              </a:lnSpc>
              <a:spcBef>
                <a:spcPts val="100"/>
              </a:spcBef>
            </a:pPr>
            <a:r>
              <a:rPr lang="en-US" sz="2400" dirty="0">
                <a:solidFill>
                  <a:srgbClr val="1AB5E4"/>
                </a:solidFill>
                <a:latin typeface="Museo"/>
                <a:cs typeface="Museo"/>
              </a:rPr>
              <a:t>– that’s where we come in.</a:t>
            </a:r>
            <a:endParaRPr sz="2400" dirty="0">
              <a:latin typeface="Museo"/>
              <a:cs typeface="Museo"/>
            </a:endParaRPr>
          </a:p>
        </p:txBody>
      </p:sp>
      <p:grpSp>
        <p:nvGrpSpPr>
          <p:cNvPr id="9" name="object 9"/>
          <p:cNvGrpSpPr/>
          <p:nvPr/>
        </p:nvGrpSpPr>
        <p:grpSpPr>
          <a:xfrm>
            <a:off x="732017" y="1544939"/>
            <a:ext cx="11715750" cy="4709795"/>
            <a:chOff x="732017" y="1544939"/>
            <a:chExt cx="11715750" cy="4709795"/>
          </a:xfrm>
        </p:grpSpPr>
        <p:sp>
          <p:nvSpPr>
            <p:cNvPr id="10" name="object 10"/>
            <p:cNvSpPr/>
            <p:nvPr/>
          </p:nvSpPr>
          <p:spPr>
            <a:xfrm>
              <a:off x="738367" y="1551289"/>
              <a:ext cx="11703050" cy="0"/>
            </a:xfrm>
            <a:custGeom>
              <a:avLst/>
              <a:gdLst/>
              <a:ahLst/>
              <a:cxnLst/>
              <a:rect l="l" t="t" r="r" b="b"/>
              <a:pathLst>
                <a:path w="11703050">
                  <a:moveTo>
                    <a:pt x="0" y="0"/>
                  </a:moveTo>
                  <a:lnTo>
                    <a:pt x="11702923" y="0"/>
                  </a:lnTo>
                </a:path>
              </a:pathLst>
            </a:custGeom>
            <a:ln w="12700">
              <a:solidFill>
                <a:srgbClr val="CCCCCC"/>
              </a:solidFill>
            </a:ln>
          </p:spPr>
          <p:txBody>
            <a:bodyPr wrap="square" lIns="0" tIns="0" rIns="0" bIns="0" rtlCol="0"/>
            <a:lstStyle/>
            <a:p>
              <a:endParaRPr/>
            </a:p>
          </p:txBody>
        </p:sp>
        <p:sp>
          <p:nvSpPr>
            <p:cNvPr id="11" name="object 11"/>
            <p:cNvSpPr/>
            <p:nvPr/>
          </p:nvSpPr>
          <p:spPr>
            <a:xfrm>
              <a:off x="738367" y="6247914"/>
              <a:ext cx="7694295" cy="0"/>
            </a:xfrm>
            <a:custGeom>
              <a:avLst/>
              <a:gdLst/>
              <a:ahLst/>
              <a:cxnLst/>
              <a:rect l="l" t="t" r="r" b="b"/>
              <a:pathLst>
                <a:path w="7694295">
                  <a:moveTo>
                    <a:pt x="0" y="0"/>
                  </a:moveTo>
                  <a:lnTo>
                    <a:pt x="7693786" y="0"/>
                  </a:lnTo>
                </a:path>
              </a:pathLst>
            </a:custGeom>
            <a:ln w="12700">
              <a:solidFill>
                <a:srgbClr val="CCCCCC"/>
              </a:solidFill>
            </a:ln>
          </p:spPr>
          <p:txBody>
            <a:bodyPr wrap="square" lIns="0" tIns="0" rIns="0" bIns="0" rtlCol="0"/>
            <a:lstStyle/>
            <a:p>
              <a:endParaRPr/>
            </a:p>
          </p:txBody>
        </p:sp>
        <p:sp>
          <p:nvSpPr>
            <p:cNvPr id="12" name="object 12"/>
            <p:cNvSpPr/>
            <p:nvPr/>
          </p:nvSpPr>
          <p:spPr>
            <a:xfrm>
              <a:off x="8976171" y="1551289"/>
              <a:ext cx="3465195" cy="0"/>
            </a:xfrm>
            <a:custGeom>
              <a:avLst/>
              <a:gdLst/>
              <a:ahLst/>
              <a:cxnLst/>
              <a:rect l="l" t="t" r="r" b="b"/>
              <a:pathLst>
                <a:path w="3465195">
                  <a:moveTo>
                    <a:pt x="0" y="0"/>
                  </a:moveTo>
                  <a:lnTo>
                    <a:pt x="3465118" y="0"/>
                  </a:lnTo>
                </a:path>
              </a:pathLst>
            </a:custGeom>
            <a:ln w="12700">
              <a:solidFill>
                <a:srgbClr val="FFFFFF"/>
              </a:solidFill>
            </a:ln>
          </p:spPr>
          <p:txBody>
            <a:bodyPr wrap="square" lIns="0" tIns="0" rIns="0" bIns="0" rtlCol="0"/>
            <a:lstStyle/>
            <a:p>
              <a:endParaRPr/>
            </a:p>
          </p:txBody>
        </p:sp>
      </p:grpSp>
      <p:sp>
        <p:nvSpPr>
          <p:cNvPr id="13" name="object 13"/>
          <p:cNvSpPr txBox="1"/>
          <p:nvPr/>
        </p:nvSpPr>
        <p:spPr>
          <a:xfrm>
            <a:off x="9560402" y="1620409"/>
            <a:ext cx="2560955" cy="1036181"/>
          </a:xfrm>
          <a:prstGeom prst="rect">
            <a:avLst/>
          </a:prstGeom>
        </p:spPr>
        <p:txBody>
          <a:bodyPr vert="horz" wrap="square" lIns="0" tIns="43180" rIns="0" bIns="0" rtlCol="0">
            <a:spAutoFit/>
          </a:bodyPr>
          <a:lstStyle/>
          <a:p>
            <a:pPr marL="9525" algn="ctr">
              <a:lnSpc>
                <a:spcPct val="100000"/>
              </a:lnSpc>
              <a:spcBef>
                <a:spcPts val="340"/>
              </a:spcBef>
            </a:pPr>
            <a:r>
              <a:rPr sz="3400" spc="-10" dirty="0">
                <a:solidFill>
                  <a:srgbClr val="1AB5E4"/>
                </a:solidFill>
                <a:latin typeface="Museo"/>
                <a:cs typeface="Museo"/>
              </a:rPr>
              <a:t>$1.6T</a:t>
            </a:r>
            <a:endParaRPr sz="3400" dirty="0">
              <a:latin typeface="Museo"/>
              <a:cs typeface="Museo"/>
            </a:endParaRPr>
          </a:p>
          <a:p>
            <a:pPr algn="ctr">
              <a:lnSpc>
                <a:spcPct val="100000"/>
              </a:lnSpc>
              <a:spcBef>
                <a:spcPts val="100"/>
              </a:spcBef>
            </a:pPr>
            <a:r>
              <a:rPr sz="1400" b="1" spc="15" dirty="0">
                <a:solidFill>
                  <a:srgbClr val="FFFFFF"/>
                </a:solidFill>
                <a:latin typeface="Catamaran-SemiBold"/>
                <a:cs typeface="Catamaran-SemiBold"/>
              </a:rPr>
              <a:t>Global</a:t>
            </a:r>
            <a:r>
              <a:rPr sz="1400" b="1" dirty="0">
                <a:solidFill>
                  <a:srgbClr val="FFFFFF"/>
                </a:solidFill>
                <a:latin typeface="Catamaran-SemiBold"/>
                <a:cs typeface="Catamaran-SemiBold"/>
              </a:rPr>
              <a:t> </a:t>
            </a:r>
            <a:r>
              <a:rPr sz="1400" b="1" spc="20" dirty="0">
                <a:solidFill>
                  <a:srgbClr val="FFFFFF"/>
                </a:solidFill>
                <a:latin typeface="Catamaran-SemiBold"/>
                <a:cs typeface="Catamaran-SemiBold"/>
              </a:rPr>
              <a:t>traded</a:t>
            </a:r>
            <a:r>
              <a:rPr sz="1400" b="1" dirty="0">
                <a:solidFill>
                  <a:srgbClr val="FFFFFF"/>
                </a:solidFill>
                <a:latin typeface="Catamaran-SemiBold"/>
                <a:cs typeface="Catamaran-SemiBold"/>
              </a:rPr>
              <a:t> </a:t>
            </a:r>
            <a:r>
              <a:rPr sz="1400" b="1" spc="15" dirty="0">
                <a:solidFill>
                  <a:srgbClr val="FFFFFF"/>
                </a:solidFill>
                <a:latin typeface="Catamaran-SemiBold"/>
                <a:cs typeface="Catamaran-SemiBold"/>
              </a:rPr>
              <a:t>exports</a:t>
            </a:r>
            <a:r>
              <a:rPr sz="1400" b="1" spc="5" dirty="0">
                <a:solidFill>
                  <a:srgbClr val="FFFFFF"/>
                </a:solidFill>
                <a:latin typeface="Catamaran-SemiBold"/>
                <a:cs typeface="Catamaran-SemiBold"/>
              </a:rPr>
              <a:t> </a:t>
            </a:r>
            <a:r>
              <a:rPr sz="1400" b="1" spc="15" dirty="0">
                <a:solidFill>
                  <a:srgbClr val="FFFFFF"/>
                </a:solidFill>
                <a:latin typeface="Catamaran-SemiBold"/>
                <a:cs typeface="Catamaran-SemiBold"/>
              </a:rPr>
              <a:t>of</a:t>
            </a:r>
            <a:r>
              <a:rPr sz="1400" b="1" dirty="0">
                <a:solidFill>
                  <a:srgbClr val="FFFFFF"/>
                </a:solidFill>
                <a:latin typeface="Catamaran-SemiBold"/>
                <a:cs typeface="Catamaran-SemiBold"/>
              </a:rPr>
              <a:t> </a:t>
            </a:r>
            <a:r>
              <a:rPr sz="1400" b="1" spc="10" dirty="0">
                <a:solidFill>
                  <a:srgbClr val="FFFFFF"/>
                </a:solidFill>
                <a:latin typeface="Catamaran-SemiBold"/>
                <a:cs typeface="Catamaran-SemiBold"/>
              </a:rPr>
              <a:t>all</a:t>
            </a:r>
            <a:r>
              <a:rPr sz="1400" b="1" spc="5" dirty="0">
                <a:solidFill>
                  <a:srgbClr val="FFFFFF"/>
                </a:solidFill>
                <a:latin typeface="Catamaran-SemiBold"/>
                <a:cs typeface="Catamaran-SemiBold"/>
              </a:rPr>
              <a:t> </a:t>
            </a:r>
            <a:r>
              <a:rPr lang="en-NZ" sz="1400" b="1" spc="20" dirty="0">
                <a:solidFill>
                  <a:srgbClr val="FFFFFF"/>
                </a:solidFill>
                <a:latin typeface="Catamaran-SemiBold"/>
                <a:cs typeface="Catamaran-SemiBold"/>
              </a:rPr>
              <a:t>food</a:t>
            </a:r>
            <a:endParaRPr sz="1400" dirty="0">
              <a:latin typeface="Catamaran-SemiBold"/>
              <a:cs typeface="Catamaran-SemiBold"/>
            </a:endParaRPr>
          </a:p>
          <a:p>
            <a:pPr algn="ctr">
              <a:lnSpc>
                <a:spcPct val="100000"/>
              </a:lnSpc>
              <a:spcBef>
                <a:spcPts val="220"/>
              </a:spcBef>
            </a:pPr>
            <a:r>
              <a:rPr sz="1400" b="1" spc="20" dirty="0">
                <a:solidFill>
                  <a:srgbClr val="FFFFFF"/>
                </a:solidFill>
                <a:latin typeface="Catamaran-SemiBold"/>
                <a:cs typeface="Catamaran-SemiBold"/>
              </a:rPr>
              <a:t>commodities</a:t>
            </a:r>
            <a:r>
              <a:rPr sz="1400" b="1" spc="-15" dirty="0">
                <a:solidFill>
                  <a:srgbClr val="FFFFFF"/>
                </a:solidFill>
                <a:latin typeface="Catamaran-SemiBold"/>
                <a:cs typeface="Catamaran-SemiBold"/>
              </a:rPr>
              <a:t> </a:t>
            </a:r>
            <a:r>
              <a:rPr sz="1400" b="1" spc="15" dirty="0">
                <a:solidFill>
                  <a:srgbClr val="FFFFFF"/>
                </a:solidFill>
                <a:latin typeface="Catamaran-SemiBold"/>
                <a:cs typeface="Catamaran-SemiBold"/>
              </a:rPr>
              <a:t>in</a:t>
            </a:r>
            <a:r>
              <a:rPr sz="1400" b="1" spc="-15" dirty="0">
                <a:solidFill>
                  <a:srgbClr val="FFFFFF"/>
                </a:solidFill>
                <a:latin typeface="Catamaran-SemiBold"/>
                <a:cs typeface="Catamaran-SemiBold"/>
              </a:rPr>
              <a:t> </a:t>
            </a:r>
            <a:r>
              <a:rPr sz="1400" b="1" spc="20" dirty="0">
                <a:solidFill>
                  <a:srgbClr val="FFFFFF"/>
                </a:solidFill>
                <a:latin typeface="Catamaran-SemiBold"/>
                <a:cs typeface="Catamaran-SemiBold"/>
              </a:rPr>
              <a:t>2020</a:t>
            </a:r>
            <a:endParaRPr sz="1400" dirty="0">
              <a:latin typeface="Catamaran-SemiBold"/>
              <a:cs typeface="Catamaran-SemiBold"/>
            </a:endParaRPr>
          </a:p>
        </p:txBody>
      </p:sp>
      <p:sp>
        <p:nvSpPr>
          <p:cNvPr id="14" name="object 14"/>
          <p:cNvSpPr txBox="1"/>
          <p:nvPr/>
        </p:nvSpPr>
        <p:spPr>
          <a:xfrm>
            <a:off x="9456346" y="2967097"/>
            <a:ext cx="2769235" cy="1042035"/>
          </a:xfrm>
          <a:prstGeom prst="rect">
            <a:avLst/>
          </a:prstGeom>
        </p:spPr>
        <p:txBody>
          <a:bodyPr vert="horz" wrap="square" lIns="0" tIns="43180" rIns="0" bIns="0" rtlCol="0">
            <a:spAutoFit/>
          </a:bodyPr>
          <a:lstStyle/>
          <a:p>
            <a:pPr marL="635" algn="ctr">
              <a:lnSpc>
                <a:spcPct val="100000"/>
              </a:lnSpc>
              <a:spcBef>
                <a:spcPts val="340"/>
              </a:spcBef>
            </a:pPr>
            <a:r>
              <a:rPr sz="3400" spc="-10" dirty="0">
                <a:solidFill>
                  <a:srgbClr val="1AB5E4"/>
                </a:solidFill>
                <a:latin typeface="Museo"/>
                <a:cs typeface="Museo"/>
              </a:rPr>
              <a:t>$800B</a:t>
            </a:r>
            <a:endParaRPr sz="3400">
              <a:latin typeface="Museo"/>
              <a:cs typeface="Museo"/>
            </a:endParaRPr>
          </a:p>
          <a:p>
            <a:pPr algn="ctr">
              <a:lnSpc>
                <a:spcPct val="100000"/>
              </a:lnSpc>
              <a:spcBef>
                <a:spcPts val="100"/>
              </a:spcBef>
            </a:pPr>
            <a:r>
              <a:rPr sz="1400" b="1" spc="20" dirty="0">
                <a:solidFill>
                  <a:srgbClr val="FFFFFF"/>
                </a:solidFill>
                <a:latin typeface="Catamaran-SemiBold"/>
                <a:cs typeface="Catamaran-SemiBold"/>
              </a:rPr>
              <a:t>Presuming</a:t>
            </a:r>
            <a:r>
              <a:rPr sz="1400" b="1" spc="-5" dirty="0">
                <a:solidFill>
                  <a:srgbClr val="FFFFFF"/>
                </a:solidFill>
                <a:latin typeface="Catamaran-SemiBold"/>
                <a:cs typeface="Catamaran-SemiBold"/>
              </a:rPr>
              <a:t> </a:t>
            </a:r>
            <a:r>
              <a:rPr sz="1400" b="1" spc="25" dirty="0">
                <a:solidFill>
                  <a:srgbClr val="FFFFFF"/>
                </a:solidFill>
                <a:latin typeface="Catamaran-SemiBold"/>
                <a:cs typeface="Catamaran-SemiBold"/>
              </a:rPr>
              <a:t>we</a:t>
            </a:r>
            <a:r>
              <a:rPr sz="1400" b="1" dirty="0">
                <a:solidFill>
                  <a:srgbClr val="FFFFFF"/>
                </a:solidFill>
                <a:latin typeface="Catamaran-SemiBold"/>
                <a:cs typeface="Catamaran-SemiBold"/>
              </a:rPr>
              <a:t> </a:t>
            </a:r>
            <a:r>
              <a:rPr sz="1400" b="1" spc="20" dirty="0">
                <a:solidFill>
                  <a:srgbClr val="FFFFFF"/>
                </a:solidFill>
                <a:latin typeface="Catamaran-SemiBold"/>
                <a:cs typeface="Catamaran-SemiBold"/>
              </a:rPr>
              <a:t>can</a:t>
            </a:r>
            <a:r>
              <a:rPr sz="1400" b="1" dirty="0">
                <a:solidFill>
                  <a:srgbClr val="FFFFFF"/>
                </a:solidFill>
                <a:latin typeface="Catamaran-SemiBold"/>
                <a:cs typeface="Catamaran-SemiBold"/>
              </a:rPr>
              <a:t> </a:t>
            </a:r>
            <a:r>
              <a:rPr sz="1400" b="1" spc="15" dirty="0">
                <a:solidFill>
                  <a:srgbClr val="FFFFFF"/>
                </a:solidFill>
                <a:latin typeface="Catamaran-SemiBold"/>
                <a:cs typeface="Catamaran-SemiBold"/>
              </a:rPr>
              <a:t>serve</a:t>
            </a:r>
            <a:r>
              <a:rPr sz="1400" b="1" dirty="0">
                <a:solidFill>
                  <a:srgbClr val="FFFFFF"/>
                </a:solidFill>
                <a:latin typeface="Catamaran-SemiBold"/>
                <a:cs typeface="Catamaran-SemiBold"/>
              </a:rPr>
              <a:t> </a:t>
            </a:r>
            <a:r>
              <a:rPr sz="1400" b="1" spc="15" dirty="0">
                <a:solidFill>
                  <a:srgbClr val="FFFFFF"/>
                </a:solidFill>
                <a:latin typeface="Catamaran-SemiBold"/>
                <a:cs typeface="Catamaran-SemiBold"/>
              </a:rPr>
              <a:t>half</a:t>
            </a:r>
            <a:r>
              <a:rPr sz="1400" b="1" dirty="0">
                <a:solidFill>
                  <a:srgbClr val="FFFFFF"/>
                </a:solidFill>
                <a:latin typeface="Catamaran-SemiBold"/>
                <a:cs typeface="Catamaran-SemiBold"/>
              </a:rPr>
              <a:t> </a:t>
            </a:r>
            <a:r>
              <a:rPr sz="1400" b="1" spc="15" dirty="0">
                <a:solidFill>
                  <a:srgbClr val="FFFFFF"/>
                </a:solidFill>
                <a:latin typeface="Catamaran-SemiBold"/>
                <a:cs typeface="Catamaran-SemiBold"/>
              </a:rPr>
              <a:t>of</a:t>
            </a:r>
            <a:r>
              <a:rPr sz="1400" b="1" dirty="0">
                <a:solidFill>
                  <a:srgbClr val="FFFFFF"/>
                </a:solidFill>
                <a:latin typeface="Catamaran-SemiBold"/>
                <a:cs typeface="Catamaran-SemiBold"/>
              </a:rPr>
              <a:t> </a:t>
            </a:r>
            <a:r>
              <a:rPr sz="1400" b="1" spc="20" dirty="0">
                <a:solidFill>
                  <a:srgbClr val="FFFFFF"/>
                </a:solidFill>
                <a:latin typeface="Catamaran-SemiBold"/>
                <a:cs typeface="Catamaran-SemiBold"/>
              </a:rPr>
              <a:t>the</a:t>
            </a:r>
            <a:endParaRPr sz="1400">
              <a:latin typeface="Catamaran-SemiBold"/>
              <a:cs typeface="Catamaran-SemiBold"/>
            </a:endParaRPr>
          </a:p>
          <a:p>
            <a:pPr algn="ctr">
              <a:lnSpc>
                <a:spcPct val="100000"/>
              </a:lnSpc>
              <a:spcBef>
                <a:spcPts val="220"/>
              </a:spcBef>
            </a:pPr>
            <a:r>
              <a:rPr sz="1400" b="1" spc="15" dirty="0">
                <a:solidFill>
                  <a:srgbClr val="FFFFFF"/>
                </a:solidFill>
                <a:latin typeface="Catamaran-SemiBold"/>
                <a:cs typeface="Catamaran-SemiBold"/>
              </a:rPr>
              <a:t>industry</a:t>
            </a:r>
            <a:r>
              <a:rPr sz="1400" b="1" spc="-20" dirty="0">
                <a:solidFill>
                  <a:srgbClr val="FFFFFF"/>
                </a:solidFill>
                <a:latin typeface="Catamaran-SemiBold"/>
                <a:cs typeface="Catamaran-SemiBold"/>
              </a:rPr>
              <a:t> </a:t>
            </a:r>
            <a:r>
              <a:rPr sz="1400" b="1" spc="15" dirty="0">
                <a:solidFill>
                  <a:srgbClr val="FFFFFF"/>
                </a:solidFill>
                <a:latin typeface="Catamaran-SemiBold"/>
                <a:cs typeface="Catamaran-SemiBold"/>
              </a:rPr>
              <a:t>verticals</a:t>
            </a:r>
            <a:endParaRPr sz="1400">
              <a:latin typeface="Catamaran-SemiBold"/>
              <a:cs typeface="Catamaran-SemiBold"/>
            </a:endParaRPr>
          </a:p>
        </p:txBody>
      </p:sp>
      <p:sp>
        <p:nvSpPr>
          <p:cNvPr id="15" name="object 15"/>
          <p:cNvSpPr txBox="1"/>
          <p:nvPr/>
        </p:nvSpPr>
        <p:spPr>
          <a:xfrm>
            <a:off x="9393867" y="4172266"/>
            <a:ext cx="2894330" cy="1501140"/>
          </a:xfrm>
          <a:prstGeom prst="rect">
            <a:avLst/>
          </a:prstGeom>
        </p:spPr>
        <p:txBody>
          <a:bodyPr vert="horz" wrap="square" lIns="0" tIns="197485" rIns="0" bIns="0" rtlCol="0">
            <a:spAutoFit/>
          </a:bodyPr>
          <a:lstStyle/>
          <a:p>
            <a:pPr marL="635" algn="ctr">
              <a:lnSpc>
                <a:spcPct val="100000"/>
              </a:lnSpc>
              <a:spcBef>
                <a:spcPts val="1555"/>
              </a:spcBef>
            </a:pPr>
            <a:r>
              <a:rPr sz="3400" dirty="0">
                <a:solidFill>
                  <a:srgbClr val="1AB5E4"/>
                </a:solidFill>
                <a:latin typeface="Museo"/>
                <a:cs typeface="Museo"/>
              </a:rPr>
              <a:t>$4B</a:t>
            </a:r>
            <a:endParaRPr sz="3400">
              <a:latin typeface="Museo"/>
              <a:cs typeface="Museo"/>
            </a:endParaRPr>
          </a:p>
          <a:p>
            <a:pPr marL="12700" marR="5080" algn="ctr">
              <a:lnSpc>
                <a:spcPct val="113100"/>
              </a:lnSpc>
              <a:spcBef>
                <a:spcPts val="380"/>
              </a:spcBef>
            </a:pPr>
            <a:r>
              <a:rPr sz="1400" b="1" spc="15" dirty="0">
                <a:solidFill>
                  <a:srgbClr val="FFFFFF"/>
                </a:solidFill>
                <a:latin typeface="Catamaran-SemiBold"/>
                <a:cs typeface="Catamaran-SemiBold"/>
              </a:rPr>
              <a:t>Global </a:t>
            </a:r>
            <a:r>
              <a:rPr sz="1400" b="1" spc="20" dirty="0">
                <a:solidFill>
                  <a:srgbClr val="FFFFFF"/>
                </a:solidFill>
                <a:latin typeface="Catamaran-SemiBold"/>
                <a:cs typeface="Catamaran-SemiBold"/>
              </a:rPr>
              <a:t>commissions </a:t>
            </a:r>
            <a:r>
              <a:rPr sz="1400" b="1" spc="15" dirty="0">
                <a:solidFill>
                  <a:srgbClr val="FFFFFF"/>
                </a:solidFill>
                <a:latin typeface="Catamaran-SemiBold"/>
                <a:cs typeface="Catamaran-SemiBold"/>
              </a:rPr>
              <a:t>available </a:t>
            </a:r>
            <a:r>
              <a:rPr sz="1400" b="1" spc="20" dirty="0">
                <a:solidFill>
                  <a:srgbClr val="FFFFFF"/>
                </a:solidFill>
                <a:latin typeface="Catamaran-SemiBold"/>
                <a:cs typeface="Catamaran-SemiBold"/>
              </a:rPr>
              <a:t> presuming</a:t>
            </a:r>
            <a:r>
              <a:rPr sz="1400" b="1" spc="-5" dirty="0">
                <a:solidFill>
                  <a:srgbClr val="FFFFFF"/>
                </a:solidFill>
                <a:latin typeface="Catamaran-SemiBold"/>
                <a:cs typeface="Catamaran-SemiBold"/>
              </a:rPr>
              <a:t> </a:t>
            </a:r>
            <a:r>
              <a:rPr sz="1400" b="1" spc="20" dirty="0">
                <a:solidFill>
                  <a:srgbClr val="FFFFFF"/>
                </a:solidFill>
                <a:latin typeface="Catamaran-SemiBold"/>
                <a:cs typeface="Catamaran-SemiBold"/>
              </a:rPr>
              <a:t>a</a:t>
            </a:r>
            <a:r>
              <a:rPr sz="1400" b="1" dirty="0">
                <a:solidFill>
                  <a:srgbClr val="FFFFFF"/>
                </a:solidFill>
                <a:latin typeface="Catamaran-SemiBold"/>
                <a:cs typeface="Catamaran-SemiBold"/>
              </a:rPr>
              <a:t> </a:t>
            </a:r>
            <a:r>
              <a:rPr sz="1400" b="1" spc="25" dirty="0">
                <a:solidFill>
                  <a:srgbClr val="FFFFFF"/>
                </a:solidFill>
                <a:latin typeface="Catamaran-SemiBold"/>
                <a:cs typeface="Catamaran-SemiBold"/>
              </a:rPr>
              <a:t>50%</a:t>
            </a:r>
            <a:r>
              <a:rPr sz="1400" b="1" dirty="0">
                <a:solidFill>
                  <a:srgbClr val="FFFFFF"/>
                </a:solidFill>
                <a:latin typeface="Catamaran-SemiBold"/>
                <a:cs typeface="Catamaran-SemiBold"/>
              </a:rPr>
              <a:t> </a:t>
            </a:r>
            <a:r>
              <a:rPr sz="1400" b="1" spc="20" dirty="0">
                <a:solidFill>
                  <a:srgbClr val="FFFFFF"/>
                </a:solidFill>
                <a:latin typeface="Catamaran-SemiBold"/>
                <a:cs typeface="Catamaran-SemiBold"/>
              </a:rPr>
              <a:t>revenue</a:t>
            </a:r>
            <a:r>
              <a:rPr sz="1400" b="1" dirty="0">
                <a:solidFill>
                  <a:srgbClr val="FFFFFF"/>
                </a:solidFill>
                <a:latin typeface="Catamaran-SemiBold"/>
                <a:cs typeface="Catamaran-SemiBold"/>
              </a:rPr>
              <a:t> </a:t>
            </a:r>
            <a:r>
              <a:rPr sz="1400" b="1" spc="15" dirty="0">
                <a:solidFill>
                  <a:srgbClr val="FFFFFF"/>
                </a:solidFill>
                <a:latin typeface="Catamaran-SemiBold"/>
                <a:cs typeface="Catamaran-SemiBold"/>
              </a:rPr>
              <a:t>share</a:t>
            </a:r>
            <a:r>
              <a:rPr sz="1400" b="1" dirty="0">
                <a:solidFill>
                  <a:srgbClr val="FFFFFF"/>
                </a:solidFill>
                <a:latin typeface="Catamaran-SemiBold"/>
                <a:cs typeface="Catamaran-SemiBold"/>
              </a:rPr>
              <a:t> </a:t>
            </a:r>
            <a:r>
              <a:rPr sz="1400" b="1" spc="15" dirty="0">
                <a:solidFill>
                  <a:srgbClr val="FFFFFF"/>
                </a:solidFill>
                <a:latin typeface="Catamaran-SemiBold"/>
                <a:cs typeface="Catamaran-SemiBold"/>
              </a:rPr>
              <a:t>of</a:t>
            </a:r>
            <a:r>
              <a:rPr sz="1400" b="1" dirty="0">
                <a:solidFill>
                  <a:srgbClr val="FFFFFF"/>
                </a:solidFill>
                <a:latin typeface="Catamaran-SemiBold"/>
                <a:cs typeface="Catamaran-SemiBold"/>
              </a:rPr>
              <a:t> </a:t>
            </a:r>
            <a:r>
              <a:rPr sz="1400" b="1" spc="20" dirty="0">
                <a:solidFill>
                  <a:srgbClr val="FFFFFF"/>
                </a:solidFill>
                <a:latin typeface="Catamaran-SemiBold"/>
                <a:cs typeface="Catamaran-SemiBold"/>
              </a:rPr>
              <a:t>a </a:t>
            </a:r>
            <a:r>
              <a:rPr sz="1400" b="1" spc="-305" dirty="0">
                <a:solidFill>
                  <a:srgbClr val="FFFFFF"/>
                </a:solidFill>
                <a:latin typeface="Catamaran-SemiBold"/>
                <a:cs typeface="Catamaran-SemiBold"/>
              </a:rPr>
              <a:t> </a:t>
            </a:r>
            <a:r>
              <a:rPr sz="1400" b="1" spc="25" dirty="0">
                <a:solidFill>
                  <a:srgbClr val="FFFFFF"/>
                </a:solidFill>
                <a:latin typeface="Catamaran-SemiBold"/>
                <a:cs typeface="Catamaran-SemiBold"/>
              </a:rPr>
              <a:t>1%</a:t>
            </a:r>
            <a:r>
              <a:rPr sz="1400" b="1" dirty="0">
                <a:solidFill>
                  <a:srgbClr val="FFFFFF"/>
                </a:solidFill>
                <a:latin typeface="Catamaran-SemiBold"/>
                <a:cs typeface="Catamaran-SemiBold"/>
              </a:rPr>
              <a:t> </a:t>
            </a:r>
            <a:r>
              <a:rPr sz="1400" b="1" spc="20" dirty="0">
                <a:solidFill>
                  <a:srgbClr val="FFFFFF"/>
                </a:solidFill>
                <a:latin typeface="Catamaran-SemiBold"/>
                <a:cs typeface="Catamaran-SemiBold"/>
              </a:rPr>
              <a:t>commission</a:t>
            </a:r>
            <a:endParaRPr sz="1400">
              <a:latin typeface="Catamaran-SemiBold"/>
              <a:cs typeface="Catamaran-SemiBold"/>
            </a:endParaRPr>
          </a:p>
        </p:txBody>
      </p:sp>
      <p:grpSp>
        <p:nvGrpSpPr>
          <p:cNvPr id="16" name="object 16"/>
          <p:cNvGrpSpPr/>
          <p:nvPr/>
        </p:nvGrpSpPr>
        <p:grpSpPr>
          <a:xfrm>
            <a:off x="8976169" y="2799015"/>
            <a:ext cx="4225925" cy="4763135"/>
            <a:chOff x="8976169" y="2799015"/>
            <a:chExt cx="4225925" cy="4763135"/>
          </a:xfrm>
        </p:grpSpPr>
        <p:sp>
          <p:nvSpPr>
            <p:cNvPr id="17" name="object 17"/>
            <p:cNvSpPr/>
            <p:nvPr/>
          </p:nvSpPr>
          <p:spPr>
            <a:xfrm>
              <a:off x="10739615" y="2799016"/>
              <a:ext cx="241935" cy="3100705"/>
            </a:xfrm>
            <a:custGeom>
              <a:avLst/>
              <a:gdLst/>
              <a:ahLst/>
              <a:cxnLst/>
              <a:rect l="l" t="t" r="r" b="b"/>
              <a:pathLst>
                <a:path w="241934" h="3100704">
                  <a:moveTo>
                    <a:pt x="241515" y="2959468"/>
                  </a:moveTo>
                  <a:lnTo>
                    <a:pt x="0" y="2959468"/>
                  </a:lnTo>
                  <a:lnTo>
                    <a:pt x="120764" y="3100476"/>
                  </a:lnTo>
                  <a:lnTo>
                    <a:pt x="241515" y="2959468"/>
                  </a:lnTo>
                  <a:close/>
                </a:path>
                <a:path w="241934" h="3100704">
                  <a:moveTo>
                    <a:pt x="241515" y="1301648"/>
                  </a:moveTo>
                  <a:lnTo>
                    <a:pt x="0" y="1301648"/>
                  </a:lnTo>
                  <a:lnTo>
                    <a:pt x="120764" y="1442643"/>
                  </a:lnTo>
                  <a:lnTo>
                    <a:pt x="241515" y="1301648"/>
                  </a:lnTo>
                  <a:close/>
                </a:path>
                <a:path w="241934" h="3100704">
                  <a:moveTo>
                    <a:pt x="241515" y="0"/>
                  </a:moveTo>
                  <a:lnTo>
                    <a:pt x="0" y="0"/>
                  </a:lnTo>
                  <a:lnTo>
                    <a:pt x="120764" y="141008"/>
                  </a:lnTo>
                  <a:lnTo>
                    <a:pt x="241515" y="0"/>
                  </a:lnTo>
                  <a:close/>
                </a:path>
              </a:pathLst>
            </a:custGeom>
            <a:solidFill>
              <a:srgbClr val="FFFFFF"/>
            </a:solidFill>
          </p:spPr>
          <p:txBody>
            <a:bodyPr wrap="square" lIns="0" tIns="0" rIns="0" bIns="0" rtlCol="0"/>
            <a:lstStyle/>
            <a:p>
              <a:endParaRPr/>
            </a:p>
          </p:txBody>
        </p:sp>
        <p:sp>
          <p:nvSpPr>
            <p:cNvPr id="18" name="object 18"/>
            <p:cNvSpPr/>
            <p:nvPr/>
          </p:nvSpPr>
          <p:spPr>
            <a:xfrm>
              <a:off x="8976169" y="6247904"/>
              <a:ext cx="4225925" cy="1314450"/>
            </a:xfrm>
            <a:custGeom>
              <a:avLst/>
              <a:gdLst/>
              <a:ahLst/>
              <a:cxnLst/>
              <a:rect l="l" t="t" r="r" b="b"/>
              <a:pathLst>
                <a:path w="4225925" h="1314450">
                  <a:moveTo>
                    <a:pt x="4225328" y="0"/>
                  </a:moveTo>
                  <a:lnTo>
                    <a:pt x="0" y="0"/>
                  </a:lnTo>
                  <a:lnTo>
                    <a:pt x="0" y="1314157"/>
                  </a:lnTo>
                  <a:lnTo>
                    <a:pt x="4225328" y="1314157"/>
                  </a:lnTo>
                  <a:lnTo>
                    <a:pt x="4225328" y="0"/>
                  </a:lnTo>
                  <a:close/>
                </a:path>
              </a:pathLst>
            </a:custGeom>
            <a:solidFill>
              <a:srgbClr val="1AB5E4"/>
            </a:solidFill>
          </p:spPr>
          <p:txBody>
            <a:bodyPr wrap="square" lIns="0" tIns="0" rIns="0" bIns="0" rtlCol="0"/>
            <a:lstStyle/>
            <a:p>
              <a:endParaRPr/>
            </a:p>
          </p:txBody>
        </p:sp>
      </p:grpSp>
      <p:sp>
        <p:nvSpPr>
          <p:cNvPr id="19" name="object 19"/>
          <p:cNvSpPr txBox="1"/>
          <p:nvPr/>
        </p:nvSpPr>
        <p:spPr>
          <a:xfrm>
            <a:off x="9571850" y="6264790"/>
            <a:ext cx="2538095" cy="1042035"/>
          </a:xfrm>
          <a:prstGeom prst="rect">
            <a:avLst/>
          </a:prstGeom>
        </p:spPr>
        <p:txBody>
          <a:bodyPr vert="horz" wrap="square" lIns="0" tIns="43180" rIns="0" bIns="0" rtlCol="0">
            <a:spAutoFit/>
          </a:bodyPr>
          <a:lstStyle/>
          <a:p>
            <a:pPr marL="635" algn="ctr">
              <a:lnSpc>
                <a:spcPct val="100000"/>
              </a:lnSpc>
              <a:spcBef>
                <a:spcPts val="340"/>
              </a:spcBef>
            </a:pPr>
            <a:r>
              <a:rPr sz="3400" spc="-5" dirty="0">
                <a:solidFill>
                  <a:srgbClr val="FFFFFF"/>
                </a:solidFill>
                <a:latin typeface="Museo"/>
                <a:cs typeface="Museo"/>
              </a:rPr>
              <a:t>$200M</a:t>
            </a:r>
            <a:endParaRPr sz="3400">
              <a:latin typeface="Museo"/>
              <a:cs typeface="Museo"/>
            </a:endParaRPr>
          </a:p>
          <a:p>
            <a:pPr algn="ctr">
              <a:lnSpc>
                <a:spcPct val="100000"/>
              </a:lnSpc>
              <a:spcBef>
                <a:spcPts val="100"/>
              </a:spcBef>
            </a:pPr>
            <a:r>
              <a:rPr sz="1400" b="1" spc="15" dirty="0">
                <a:solidFill>
                  <a:srgbClr val="FFFFFF"/>
                </a:solidFill>
                <a:latin typeface="Catamaran-SemiBold"/>
                <a:cs typeface="Catamaran-SemiBold"/>
              </a:rPr>
              <a:t>Possible</a:t>
            </a:r>
            <a:r>
              <a:rPr sz="1400" b="1" dirty="0">
                <a:solidFill>
                  <a:srgbClr val="FFFFFF"/>
                </a:solidFill>
                <a:latin typeface="Catamaran-SemiBold"/>
                <a:cs typeface="Catamaran-SemiBold"/>
              </a:rPr>
              <a:t> </a:t>
            </a:r>
            <a:r>
              <a:rPr sz="1400" b="1" spc="20" dirty="0">
                <a:solidFill>
                  <a:srgbClr val="FFFFFF"/>
                </a:solidFill>
                <a:latin typeface="Catamaran-SemiBold"/>
                <a:cs typeface="Catamaran-SemiBold"/>
              </a:rPr>
              <a:t>Nui</a:t>
            </a:r>
            <a:r>
              <a:rPr sz="1400" b="1" dirty="0">
                <a:solidFill>
                  <a:srgbClr val="FFFFFF"/>
                </a:solidFill>
                <a:latin typeface="Catamaran-SemiBold"/>
                <a:cs typeface="Catamaran-SemiBold"/>
              </a:rPr>
              <a:t> </a:t>
            </a:r>
            <a:r>
              <a:rPr sz="1400" b="1" spc="20" dirty="0">
                <a:solidFill>
                  <a:srgbClr val="FFFFFF"/>
                </a:solidFill>
                <a:latin typeface="Catamaran-SemiBold"/>
                <a:cs typeface="Catamaran-SemiBold"/>
              </a:rPr>
              <a:t>revenue</a:t>
            </a:r>
            <a:r>
              <a:rPr sz="1400" b="1" dirty="0">
                <a:solidFill>
                  <a:srgbClr val="FFFFFF"/>
                </a:solidFill>
                <a:latin typeface="Catamaran-SemiBold"/>
                <a:cs typeface="Catamaran-SemiBold"/>
              </a:rPr>
              <a:t> </a:t>
            </a:r>
            <a:r>
              <a:rPr sz="1400" b="1" spc="15" dirty="0">
                <a:solidFill>
                  <a:srgbClr val="FFFFFF"/>
                </a:solidFill>
                <a:latin typeface="Catamaran-SemiBold"/>
                <a:cs typeface="Catamaran-SemiBold"/>
              </a:rPr>
              <a:t>obtainable</a:t>
            </a:r>
            <a:endParaRPr sz="1400">
              <a:latin typeface="Catamaran-SemiBold"/>
              <a:cs typeface="Catamaran-SemiBold"/>
            </a:endParaRPr>
          </a:p>
          <a:p>
            <a:pPr algn="ctr">
              <a:lnSpc>
                <a:spcPct val="100000"/>
              </a:lnSpc>
              <a:spcBef>
                <a:spcPts val="220"/>
              </a:spcBef>
            </a:pPr>
            <a:r>
              <a:rPr sz="1400" b="1" spc="20" dirty="0">
                <a:solidFill>
                  <a:srgbClr val="FFFFFF"/>
                </a:solidFill>
                <a:latin typeface="Catamaran-SemiBold"/>
                <a:cs typeface="Catamaran-SemiBold"/>
              </a:rPr>
              <a:t>assuming</a:t>
            </a:r>
            <a:r>
              <a:rPr sz="1400" b="1" spc="-5" dirty="0">
                <a:solidFill>
                  <a:srgbClr val="FFFFFF"/>
                </a:solidFill>
                <a:latin typeface="Catamaran-SemiBold"/>
                <a:cs typeface="Catamaran-SemiBold"/>
              </a:rPr>
              <a:t> </a:t>
            </a:r>
            <a:r>
              <a:rPr sz="1400" b="1" spc="20" dirty="0">
                <a:solidFill>
                  <a:srgbClr val="FFFFFF"/>
                </a:solidFill>
                <a:latin typeface="Catamaran-SemiBold"/>
                <a:cs typeface="Catamaran-SemiBold"/>
              </a:rPr>
              <a:t>a</a:t>
            </a:r>
            <a:r>
              <a:rPr sz="1400" b="1" spc="-5" dirty="0">
                <a:solidFill>
                  <a:srgbClr val="FFFFFF"/>
                </a:solidFill>
                <a:latin typeface="Catamaran-SemiBold"/>
                <a:cs typeface="Catamaran-SemiBold"/>
              </a:rPr>
              <a:t> </a:t>
            </a:r>
            <a:r>
              <a:rPr sz="1400" b="1" spc="30" dirty="0">
                <a:solidFill>
                  <a:srgbClr val="FFFFFF"/>
                </a:solidFill>
                <a:latin typeface="Catamaran-SemiBold"/>
                <a:cs typeface="Catamaran-SemiBold"/>
              </a:rPr>
              <a:t>5%</a:t>
            </a:r>
            <a:r>
              <a:rPr sz="1400" b="1" spc="-5" dirty="0">
                <a:solidFill>
                  <a:srgbClr val="FFFFFF"/>
                </a:solidFill>
                <a:latin typeface="Catamaran-SemiBold"/>
                <a:cs typeface="Catamaran-SemiBold"/>
              </a:rPr>
              <a:t> </a:t>
            </a:r>
            <a:r>
              <a:rPr sz="1400" b="1" spc="20" dirty="0">
                <a:solidFill>
                  <a:srgbClr val="FFFFFF"/>
                </a:solidFill>
                <a:latin typeface="Catamaran-SemiBold"/>
                <a:cs typeface="Catamaran-SemiBold"/>
              </a:rPr>
              <a:t>market</a:t>
            </a:r>
            <a:r>
              <a:rPr sz="1400" b="1" spc="-5" dirty="0">
                <a:solidFill>
                  <a:srgbClr val="FFFFFF"/>
                </a:solidFill>
                <a:latin typeface="Catamaran-SemiBold"/>
                <a:cs typeface="Catamaran-SemiBold"/>
              </a:rPr>
              <a:t> </a:t>
            </a:r>
            <a:r>
              <a:rPr sz="1400" b="1" spc="15" dirty="0">
                <a:solidFill>
                  <a:srgbClr val="FFFFFF"/>
                </a:solidFill>
                <a:latin typeface="Catamaran-SemiBold"/>
                <a:cs typeface="Catamaran-SemiBold"/>
              </a:rPr>
              <a:t>share</a:t>
            </a:r>
            <a:endParaRPr sz="1400">
              <a:latin typeface="Catamaran-SemiBold"/>
              <a:cs typeface="Catamaran-SemiBold"/>
            </a:endParaRPr>
          </a:p>
        </p:txBody>
      </p:sp>
      <p:sp>
        <p:nvSpPr>
          <p:cNvPr id="20" name="object 20"/>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
        <p:nvSpPr>
          <p:cNvPr id="22" name="object 11">
            <a:extLst>
              <a:ext uri="{FF2B5EF4-FFF2-40B4-BE49-F238E27FC236}">
                <a16:creationId xmlns:a16="http://schemas.microsoft.com/office/drawing/2014/main" id="{0D383500-90F8-480D-91FD-2B5CDCD0E273}"/>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3</a:t>
            </a:r>
            <a:endParaRPr lang="en-US" sz="1400" spc="20" dirty="0">
              <a:solidFill>
                <a:srgbClr val="999999"/>
              </a:solidFill>
              <a:latin typeface="Catamaran"/>
              <a:cs typeface="Catamar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2">
            <a:extLst>
              <a:ext uri="{FF2B5EF4-FFF2-40B4-BE49-F238E27FC236}">
                <a16:creationId xmlns:a16="http://schemas.microsoft.com/office/drawing/2014/main" id="{ADB15176-3B45-4AD2-B00C-F25F6097BD73}"/>
              </a:ext>
            </a:extLst>
          </p:cNvPr>
          <p:cNvSpPr/>
          <p:nvPr/>
        </p:nvSpPr>
        <p:spPr>
          <a:xfrm>
            <a:off x="10234722" y="4622858"/>
            <a:ext cx="2130477" cy="827688"/>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135671"/>
          </a:solidFill>
        </p:spPr>
        <p:txBody>
          <a:bodyPr wrap="square" lIns="0" tIns="0" rIns="0" bIns="0" rtlCol="0"/>
          <a:lstStyle/>
          <a:p>
            <a:endParaRPr dirty="0"/>
          </a:p>
        </p:txBody>
      </p:sp>
      <p:sp>
        <p:nvSpPr>
          <p:cNvPr id="39" name="object 2">
            <a:extLst>
              <a:ext uri="{FF2B5EF4-FFF2-40B4-BE49-F238E27FC236}">
                <a16:creationId xmlns:a16="http://schemas.microsoft.com/office/drawing/2014/main" id="{3D1D0480-7DEE-4E9B-BF81-0AAED6A23658}"/>
              </a:ext>
            </a:extLst>
          </p:cNvPr>
          <p:cNvSpPr/>
          <p:nvPr/>
        </p:nvSpPr>
        <p:spPr>
          <a:xfrm>
            <a:off x="7927542" y="4620996"/>
            <a:ext cx="2130477" cy="827688"/>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135671"/>
          </a:solidFill>
        </p:spPr>
        <p:txBody>
          <a:bodyPr wrap="square" lIns="0" tIns="0" rIns="0" bIns="0" rtlCol="0"/>
          <a:lstStyle/>
          <a:p>
            <a:endParaRPr dirty="0"/>
          </a:p>
        </p:txBody>
      </p:sp>
      <p:sp>
        <p:nvSpPr>
          <p:cNvPr id="38" name="object 2">
            <a:extLst>
              <a:ext uri="{FF2B5EF4-FFF2-40B4-BE49-F238E27FC236}">
                <a16:creationId xmlns:a16="http://schemas.microsoft.com/office/drawing/2014/main" id="{6E304272-2CB5-4FAB-8978-D020A5ADB7B5}"/>
              </a:ext>
            </a:extLst>
          </p:cNvPr>
          <p:cNvSpPr/>
          <p:nvPr/>
        </p:nvSpPr>
        <p:spPr>
          <a:xfrm>
            <a:off x="5582232" y="4620996"/>
            <a:ext cx="2130477" cy="827688"/>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135671"/>
          </a:solidFill>
        </p:spPr>
        <p:txBody>
          <a:bodyPr wrap="square" lIns="0" tIns="0" rIns="0" bIns="0" rtlCol="0"/>
          <a:lstStyle/>
          <a:p>
            <a:endParaRPr dirty="0"/>
          </a:p>
        </p:txBody>
      </p:sp>
      <p:sp>
        <p:nvSpPr>
          <p:cNvPr id="36" name="object 2">
            <a:extLst>
              <a:ext uri="{FF2B5EF4-FFF2-40B4-BE49-F238E27FC236}">
                <a16:creationId xmlns:a16="http://schemas.microsoft.com/office/drawing/2014/main" id="{19B649A6-5FEC-47CB-851A-13833D570FA9}"/>
              </a:ext>
            </a:extLst>
          </p:cNvPr>
          <p:cNvSpPr/>
          <p:nvPr/>
        </p:nvSpPr>
        <p:spPr>
          <a:xfrm>
            <a:off x="3236246" y="4620996"/>
            <a:ext cx="2130477" cy="827688"/>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135671"/>
          </a:solidFill>
        </p:spPr>
        <p:txBody>
          <a:bodyPr wrap="square" lIns="0" tIns="0" rIns="0" bIns="0" rtlCol="0"/>
          <a:lstStyle/>
          <a:p>
            <a:endParaRPr dirty="0"/>
          </a:p>
        </p:txBody>
      </p:sp>
      <p:sp>
        <p:nvSpPr>
          <p:cNvPr id="2" name="object 2"/>
          <p:cNvSpPr txBox="1"/>
          <p:nvPr/>
        </p:nvSpPr>
        <p:spPr>
          <a:xfrm>
            <a:off x="2579370" y="2032000"/>
            <a:ext cx="4572000" cy="2274982"/>
          </a:xfrm>
          <a:prstGeom prst="rect">
            <a:avLst/>
          </a:prstGeom>
        </p:spPr>
        <p:txBody>
          <a:bodyPr vert="horz" wrap="square" lIns="0" tIns="12700" rIns="0" bIns="0" rtlCol="0">
            <a:spAutoFit/>
          </a:bodyPr>
          <a:lstStyle/>
          <a:p>
            <a:pPr marL="12700" marR="5080" algn="just">
              <a:lnSpc>
                <a:spcPct val="107200"/>
              </a:lnSpc>
              <a:spcBef>
                <a:spcPts val="100"/>
              </a:spcBef>
            </a:pPr>
            <a:r>
              <a:rPr lang="en-US" sz="1200" spc="20" dirty="0">
                <a:solidFill>
                  <a:srgbClr val="666667"/>
                </a:solidFill>
                <a:latin typeface="Catamaran"/>
                <a:cs typeface="Catamaran"/>
              </a:rPr>
              <a:t>Six years ago, we created a </a:t>
            </a:r>
            <a:r>
              <a:rPr sz="1200" spc="15" dirty="0">
                <a:solidFill>
                  <a:srgbClr val="666667"/>
                </a:solidFill>
                <a:latin typeface="Catamaran"/>
                <a:cs typeface="Catamaran"/>
              </a:rPr>
              <a:t>“Platform as </a:t>
            </a:r>
            <a:r>
              <a:rPr sz="1200" spc="20" dirty="0">
                <a:solidFill>
                  <a:srgbClr val="666667"/>
                </a:solidFill>
                <a:latin typeface="Catamaran"/>
                <a:cs typeface="Catamaran"/>
              </a:rPr>
              <a:t>a </a:t>
            </a:r>
            <a:r>
              <a:rPr sz="1200" spc="15" dirty="0">
                <a:solidFill>
                  <a:srgbClr val="666667"/>
                </a:solidFill>
                <a:latin typeface="Catamaran"/>
                <a:cs typeface="Catamaran"/>
              </a:rPr>
              <a:t>Service” business providing </a:t>
            </a:r>
            <a:r>
              <a:rPr lang="en-US" sz="1200" spc="15" dirty="0">
                <a:solidFill>
                  <a:srgbClr val="666667"/>
                </a:solidFill>
                <a:latin typeface="Catamaran"/>
                <a:cs typeface="Catamaran"/>
              </a:rPr>
              <a:t>white-label </a:t>
            </a:r>
            <a:r>
              <a:rPr lang="en-US" sz="1200" spc="20" dirty="0">
                <a:solidFill>
                  <a:srgbClr val="666667"/>
                </a:solidFill>
                <a:latin typeface="Catamaran"/>
                <a:cs typeface="Catamaran"/>
              </a:rPr>
              <a:t>platforms for use as private digital channels for single exporters. Soon after, our platforms started to be used by independent marketplace operators to run multi seller digital marketplaces. </a:t>
            </a:r>
          </a:p>
          <a:p>
            <a:pPr marL="12700" marR="5080" algn="just">
              <a:lnSpc>
                <a:spcPct val="107200"/>
              </a:lnSpc>
              <a:spcBef>
                <a:spcPts val="100"/>
              </a:spcBef>
            </a:pPr>
            <a:endParaRPr lang="en-US" sz="1200" spc="20" dirty="0">
              <a:solidFill>
                <a:srgbClr val="666667"/>
              </a:solidFill>
              <a:latin typeface="Catamaran"/>
              <a:cs typeface="Catamaran"/>
            </a:endParaRPr>
          </a:p>
          <a:p>
            <a:pPr marL="12700" marR="5080" algn="just">
              <a:lnSpc>
                <a:spcPct val="107200"/>
              </a:lnSpc>
              <a:spcBef>
                <a:spcPts val="100"/>
              </a:spcBef>
            </a:pPr>
            <a:r>
              <a:rPr lang="en-US" sz="1200" spc="15" dirty="0">
                <a:solidFill>
                  <a:srgbClr val="666667"/>
                </a:solidFill>
                <a:latin typeface="Catamaran"/>
                <a:cs typeface="Catamaran"/>
              </a:rPr>
              <a:t>We are now expanding into the role of platform operator and will control and consolidate our multi seller/multi buyer platforms in Europe and North America</a:t>
            </a:r>
            <a:r>
              <a:rPr sz="1200" spc="15" dirty="0">
                <a:solidFill>
                  <a:srgbClr val="666667"/>
                </a:solidFill>
                <a:latin typeface="Catamaran"/>
                <a:cs typeface="Catamaran"/>
              </a:rPr>
              <a:t>.</a:t>
            </a:r>
            <a:r>
              <a:rPr sz="1200" spc="20" dirty="0">
                <a:solidFill>
                  <a:srgbClr val="666667"/>
                </a:solidFill>
                <a:latin typeface="Catamaran"/>
                <a:cs typeface="Catamaran"/>
              </a:rPr>
              <a:t> </a:t>
            </a:r>
            <a:endParaRPr lang="en-US" sz="1200" spc="20" dirty="0">
              <a:solidFill>
                <a:srgbClr val="666667"/>
              </a:solidFill>
              <a:latin typeface="Catamaran"/>
              <a:cs typeface="Catamaran"/>
            </a:endParaRPr>
          </a:p>
          <a:p>
            <a:pPr marL="12700" marR="5080" algn="just">
              <a:lnSpc>
                <a:spcPct val="107200"/>
              </a:lnSpc>
              <a:spcBef>
                <a:spcPts val="100"/>
              </a:spcBef>
            </a:pPr>
            <a:endParaRPr lang="en-US" sz="200" spc="20" dirty="0">
              <a:solidFill>
                <a:srgbClr val="666667"/>
              </a:solidFill>
              <a:latin typeface="Catamaran"/>
              <a:cs typeface="Catamaran"/>
            </a:endParaRPr>
          </a:p>
          <a:p>
            <a:pPr marL="12700" marR="5080" algn="just">
              <a:lnSpc>
                <a:spcPct val="107200"/>
              </a:lnSpc>
              <a:spcBef>
                <a:spcPts val="100"/>
              </a:spcBef>
            </a:pPr>
            <a:endParaRPr lang="en-AU" sz="1200" spc="20" dirty="0">
              <a:solidFill>
                <a:srgbClr val="666667"/>
              </a:solidFill>
              <a:latin typeface="Catamaran"/>
              <a:cs typeface="Catamaran"/>
            </a:endParaRPr>
          </a:p>
          <a:p>
            <a:pPr marL="12700" marR="5080" algn="just">
              <a:lnSpc>
                <a:spcPct val="107200"/>
              </a:lnSpc>
              <a:spcBef>
                <a:spcPts val="100"/>
              </a:spcBef>
            </a:pPr>
            <a:r>
              <a:rPr lang="en-AU" sz="1200" b="1" spc="20" dirty="0">
                <a:solidFill>
                  <a:srgbClr val="666667"/>
                </a:solidFill>
                <a:latin typeface="Catamaran"/>
                <a:cs typeface="Catamaran"/>
              </a:rPr>
              <a:t>We have three forms of income: implementation fees, subscription charges, and trade commissions.</a:t>
            </a:r>
            <a:endParaRPr lang="en-US" sz="1200" b="1" spc="20" dirty="0">
              <a:solidFill>
                <a:srgbClr val="666667"/>
              </a:solidFill>
              <a:highlight>
                <a:srgbClr val="FFFF00"/>
              </a:highlight>
              <a:latin typeface="Catamaran"/>
              <a:cs typeface="Catamaran"/>
            </a:endParaRPr>
          </a:p>
        </p:txBody>
      </p:sp>
      <p:sp>
        <p:nvSpPr>
          <p:cNvPr id="4" name="object 4"/>
          <p:cNvSpPr txBox="1">
            <a:spLocks noGrp="1"/>
          </p:cNvSpPr>
          <p:nvPr>
            <p:ph type="title"/>
          </p:nvPr>
        </p:nvSpPr>
        <p:spPr>
          <a:xfrm>
            <a:off x="2579370" y="366112"/>
            <a:ext cx="10266680" cy="751488"/>
          </a:xfrm>
          <a:prstGeom prst="rect">
            <a:avLst/>
          </a:prstGeom>
        </p:spPr>
        <p:txBody>
          <a:bodyPr vert="horz" wrap="square" lIns="0" tIns="12700" rIns="0" bIns="0" rtlCol="0">
            <a:spAutoFit/>
          </a:bodyPr>
          <a:lstStyle/>
          <a:p>
            <a:pPr marL="12700">
              <a:lnSpc>
                <a:spcPct val="100000"/>
              </a:lnSpc>
              <a:spcBef>
                <a:spcPts val="100"/>
              </a:spcBef>
            </a:pPr>
            <a:r>
              <a:rPr lang="en-US" sz="2400" b="0" dirty="0">
                <a:solidFill>
                  <a:srgbClr val="1AB5E4"/>
                </a:solidFill>
                <a:latin typeface="Museo"/>
                <a:cs typeface="Museo"/>
              </a:rPr>
              <a:t>We’ve built a fit-for-purpose platform for agricultural commodity trading which our customers and users love. </a:t>
            </a:r>
            <a:endParaRPr sz="2400" dirty="0">
              <a:latin typeface="Museo"/>
              <a:cs typeface="Museo"/>
            </a:endParaRPr>
          </a:p>
        </p:txBody>
      </p:sp>
      <p:sp>
        <p:nvSpPr>
          <p:cNvPr id="10" name="object 10"/>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
        <p:nvSpPr>
          <p:cNvPr id="11" name="object 11"/>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4</a:t>
            </a:r>
          </a:p>
        </p:txBody>
      </p:sp>
      <p:pic>
        <p:nvPicPr>
          <p:cNvPr id="14" name="Picture 13">
            <a:extLst>
              <a:ext uri="{FF2B5EF4-FFF2-40B4-BE49-F238E27FC236}">
                <a16:creationId xmlns:a16="http://schemas.microsoft.com/office/drawing/2014/main" id="{CEF0A9E6-AA96-4AF3-A977-7D1B833490A0}"/>
              </a:ext>
            </a:extLst>
          </p:cNvPr>
          <p:cNvPicPr>
            <a:picLocks noChangeAspect="1"/>
          </p:cNvPicPr>
          <p:nvPr/>
        </p:nvPicPr>
        <p:blipFill>
          <a:blip r:embed="rId2"/>
          <a:stretch>
            <a:fillRect/>
          </a:stretch>
        </p:blipFill>
        <p:spPr>
          <a:xfrm>
            <a:off x="7482416" y="1193800"/>
            <a:ext cx="5516034" cy="2990747"/>
          </a:xfrm>
          <a:prstGeom prst="rect">
            <a:avLst/>
          </a:prstGeom>
        </p:spPr>
      </p:pic>
      <p:sp>
        <p:nvSpPr>
          <p:cNvPr id="59" name="object 5">
            <a:extLst>
              <a:ext uri="{FF2B5EF4-FFF2-40B4-BE49-F238E27FC236}">
                <a16:creationId xmlns:a16="http://schemas.microsoft.com/office/drawing/2014/main" id="{CF7826C4-1077-426D-80BC-0E0A01613C7C}"/>
              </a:ext>
            </a:extLst>
          </p:cNvPr>
          <p:cNvSpPr/>
          <p:nvPr/>
        </p:nvSpPr>
        <p:spPr>
          <a:xfrm>
            <a:off x="2579370" y="4318000"/>
            <a:ext cx="9580880" cy="0"/>
          </a:xfrm>
          <a:custGeom>
            <a:avLst/>
            <a:gdLst/>
            <a:ahLst/>
            <a:cxnLst/>
            <a:rect l="l" t="t" r="r" b="b"/>
            <a:pathLst>
              <a:path w="9580880">
                <a:moveTo>
                  <a:pt x="0" y="0"/>
                </a:moveTo>
                <a:lnTo>
                  <a:pt x="9580587" y="0"/>
                </a:lnTo>
              </a:path>
            </a:pathLst>
          </a:custGeom>
          <a:ln w="12700">
            <a:solidFill>
              <a:srgbClr val="CCCCCC"/>
            </a:solidFill>
          </a:ln>
        </p:spPr>
        <p:txBody>
          <a:bodyPr wrap="square" lIns="0" tIns="0" rIns="0" bIns="0" rtlCol="0"/>
          <a:lstStyle/>
          <a:p>
            <a:endParaRPr/>
          </a:p>
        </p:txBody>
      </p:sp>
      <p:pic>
        <p:nvPicPr>
          <p:cNvPr id="93" name="Picture 92">
            <a:extLst>
              <a:ext uri="{FF2B5EF4-FFF2-40B4-BE49-F238E27FC236}">
                <a16:creationId xmlns:a16="http://schemas.microsoft.com/office/drawing/2014/main" id="{44AF423F-81AB-448B-9E05-BD6C9B404DBA}"/>
              </a:ext>
            </a:extLst>
          </p:cNvPr>
          <p:cNvPicPr>
            <a:picLocks noChangeAspect="1"/>
          </p:cNvPicPr>
          <p:nvPr/>
        </p:nvPicPr>
        <p:blipFill>
          <a:blip r:embed="rId3"/>
          <a:stretch>
            <a:fillRect/>
          </a:stretch>
        </p:blipFill>
        <p:spPr>
          <a:xfrm>
            <a:off x="2351176" y="1377950"/>
            <a:ext cx="4932274" cy="644154"/>
          </a:xfrm>
          <a:prstGeom prst="rect">
            <a:avLst/>
          </a:prstGeom>
        </p:spPr>
      </p:pic>
      <p:sp>
        <p:nvSpPr>
          <p:cNvPr id="12" name="object 2">
            <a:extLst>
              <a:ext uri="{FF2B5EF4-FFF2-40B4-BE49-F238E27FC236}">
                <a16:creationId xmlns:a16="http://schemas.microsoft.com/office/drawing/2014/main" id="{9774461D-9B1E-46B5-8E63-31168DFD0C34}"/>
              </a:ext>
            </a:extLst>
          </p:cNvPr>
          <p:cNvSpPr/>
          <p:nvPr/>
        </p:nvSpPr>
        <p:spPr>
          <a:xfrm>
            <a:off x="3232160" y="5523396"/>
            <a:ext cx="2133600" cy="1849041"/>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04B9D5">
              <a:alpha val="5999"/>
            </a:srgbClr>
          </a:solidFill>
        </p:spPr>
        <p:txBody>
          <a:bodyPr wrap="square" lIns="0" tIns="0" rIns="0" bIns="0" rtlCol="0"/>
          <a:lstStyle/>
          <a:p>
            <a:endParaRPr dirty="0"/>
          </a:p>
        </p:txBody>
      </p:sp>
      <p:sp>
        <p:nvSpPr>
          <p:cNvPr id="13" name="object 2">
            <a:extLst>
              <a:ext uri="{FF2B5EF4-FFF2-40B4-BE49-F238E27FC236}">
                <a16:creationId xmlns:a16="http://schemas.microsoft.com/office/drawing/2014/main" id="{818CB176-2D83-4E95-ACA8-C82A280671BE}"/>
              </a:ext>
            </a:extLst>
          </p:cNvPr>
          <p:cNvSpPr/>
          <p:nvPr/>
        </p:nvSpPr>
        <p:spPr>
          <a:xfrm>
            <a:off x="5582233" y="5535905"/>
            <a:ext cx="2130477" cy="1849042"/>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DAF5F9"/>
          </a:solidFill>
        </p:spPr>
        <p:txBody>
          <a:bodyPr wrap="square" lIns="0" tIns="0" rIns="0" bIns="0" rtlCol="0"/>
          <a:lstStyle/>
          <a:p>
            <a:endParaRPr dirty="0"/>
          </a:p>
        </p:txBody>
      </p:sp>
      <p:sp>
        <p:nvSpPr>
          <p:cNvPr id="15" name="object 2">
            <a:extLst>
              <a:ext uri="{FF2B5EF4-FFF2-40B4-BE49-F238E27FC236}">
                <a16:creationId xmlns:a16="http://schemas.microsoft.com/office/drawing/2014/main" id="{AF1FF0D0-0AC9-4E4E-9A3B-FF795E3404FA}"/>
              </a:ext>
            </a:extLst>
          </p:cNvPr>
          <p:cNvSpPr/>
          <p:nvPr/>
        </p:nvSpPr>
        <p:spPr>
          <a:xfrm>
            <a:off x="7927542" y="5523396"/>
            <a:ext cx="2121768" cy="1873193"/>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B4EAF2"/>
          </a:solidFill>
        </p:spPr>
        <p:txBody>
          <a:bodyPr wrap="square" lIns="0" tIns="0" rIns="0" bIns="0" rtlCol="0"/>
          <a:lstStyle/>
          <a:p>
            <a:endParaRPr dirty="0"/>
          </a:p>
        </p:txBody>
      </p:sp>
      <p:sp>
        <p:nvSpPr>
          <p:cNvPr id="16" name="object 2">
            <a:extLst>
              <a:ext uri="{FF2B5EF4-FFF2-40B4-BE49-F238E27FC236}">
                <a16:creationId xmlns:a16="http://schemas.microsoft.com/office/drawing/2014/main" id="{6DC2D039-1114-49CC-BC14-4A760BF217BF}"/>
              </a:ext>
            </a:extLst>
          </p:cNvPr>
          <p:cNvSpPr/>
          <p:nvPr/>
        </p:nvSpPr>
        <p:spPr>
          <a:xfrm>
            <a:off x="10247632" y="5524018"/>
            <a:ext cx="2121767" cy="1872571"/>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04B9D5">
              <a:alpha val="5999"/>
            </a:srgbClr>
          </a:solidFill>
        </p:spPr>
        <p:txBody>
          <a:bodyPr wrap="square" lIns="0" tIns="0" rIns="0" bIns="0" rtlCol="0"/>
          <a:lstStyle/>
          <a:p>
            <a:endParaRPr dirty="0"/>
          </a:p>
        </p:txBody>
      </p:sp>
      <p:sp>
        <p:nvSpPr>
          <p:cNvPr id="3" name="TextBox 2">
            <a:extLst>
              <a:ext uri="{FF2B5EF4-FFF2-40B4-BE49-F238E27FC236}">
                <a16:creationId xmlns:a16="http://schemas.microsoft.com/office/drawing/2014/main" id="{8765FA70-F480-486B-B7E3-6149F6CE3559}"/>
              </a:ext>
            </a:extLst>
          </p:cNvPr>
          <p:cNvSpPr txBox="1"/>
          <p:nvPr/>
        </p:nvSpPr>
        <p:spPr>
          <a:xfrm>
            <a:off x="2664367" y="4314279"/>
            <a:ext cx="3505200" cy="307777"/>
          </a:xfrm>
          <a:prstGeom prst="rect">
            <a:avLst/>
          </a:prstGeom>
          <a:noFill/>
        </p:spPr>
        <p:txBody>
          <a:bodyPr wrap="square" rtlCol="0">
            <a:spAutoFit/>
          </a:bodyPr>
          <a:lstStyle/>
          <a:p>
            <a:r>
              <a:rPr lang="en-US" sz="1400" b="1" dirty="0"/>
              <a:t>Nui platforms provide:</a:t>
            </a:r>
            <a:endParaRPr lang="en-NZ" sz="1400" b="1" dirty="0"/>
          </a:p>
        </p:txBody>
      </p:sp>
      <p:sp>
        <p:nvSpPr>
          <p:cNvPr id="5" name="TextBox 4">
            <a:extLst>
              <a:ext uri="{FF2B5EF4-FFF2-40B4-BE49-F238E27FC236}">
                <a16:creationId xmlns:a16="http://schemas.microsoft.com/office/drawing/2014/main" id="{6B46F32B-747D-43B1-824F-504A56620981}"/>
              </a:ext>
            </a:extLst>
          </p:cNvPr>
          <p:cNvSpPr txBox="1"/>
          <p:nvPr/>
        </p:nvSpPr>
        <p:spPr>
          <a:xfrm>
            <a:off x="3402549" y="5019757"/>
            <a:ext cx="1828800" cy="276999"/>
          </a:xfrm>
          <a:prstGeom prst="rect">
            <a:avLst/>
          </a:prstGeom>
          <a:noFill/>
        </p:spPr>
        <p:txBody>
          <a:bodyPr wrap="square" rtlCol="0">
            <a:spAutoFit/>
          </a:bodyPr>
          <a:lstStyle/>
          <a:p>
            <a:r>
              <a:rPr lang="en-US" sz="1200" dirty="0">
                <a:solidFill>
                  <a:schemeClr val="bg1"/>
                </a:solidFill>
                <a:latin typeface="Catamaran"/>
              </a:rPr>
              <a:t>Increased trade efficiency </a:t>
            </a:r>
            <a:endParaRPr lang="en-NZ" sz="1200" dirty="0">
              <a:solidFill>
                <a:schemeClr val="bg1"/>
              </a:solidFill>
              <a:latin typeface="Catamaran"/>
            </a:endParaRPr>
          </a:p>
        </p:txBody>
      </p:sp>
      <p:sp>
        <p:nvSpPr>
          <p:cNvPr id="18" name="TextBox 17">
            <a:extLst>
              <a:ext uri="{FF2B5EF4-FFF2-40B4-BE49-F238E27FC236}">
                <a16:creationId xmlns:a16="http://schemas.microsoft.com/office/drawing/2014/main" id="{21AB4F9C-2AEC-4EF8-811A-E9B8BEFAF695}"/>
              </a:ext>
            </a:extLst>
          </p:cNvPr>
          <p:cNvSpPr txBox="1"/>
          <p:nvPr/>
        </p:nvSpPr>
        <p:spPr>
          <a:xfrm>
            <a:off x="5643890" y="5021862"/>
            <a:ext cx="2007159" cy="276999"/>
          </a:xfrm>
          <a:prstGeom prst="rect">
            <a:avLst/>
          </a:prstGeom>
          <a:noFill/>
        </p:spPr>
        <p:txBody>
          <a:bodyPr wrap="square" rtlCol="0">
            <a:spAutoFit/>
          </a:bodyPr>
          <a:lstStyle/>
          <a:p>
            <a:pPr algn="ctr"/>
            <a:r>
              <a:rPr lang="en-US" sz="1200" dirty="0">
                <a:solidFill>
                  <a:schemeClr val="bg1"/>
                </a:solidFill>
              </a:rPr>
              <a:t>Improved price transparency </a:t>
            </a:r>
            <a:endParaRPr lang="en-NZ" sz="1200" dirty="0">
              <a:solidFill>
                <a:schemeClr val="bg1"/>
              </a:solidFill>
            </a:endParaRPr>
          </a:p>
        </p:txBody>
      </p:sp>
      <p:sp>
        <p:nvSpPr>
          <p:cNvPr id="19" name="TextBox 18">
            <a:extLst>
              <a:ext uri="{FF2B5EF4-FFF2-40B4-BE49-F238E27FC236}">
                <a16:creationId xmlns:a16="http://schemas.microsoft.com/office/drawing/2014/main" id="{A875F623-CD8B-481D-A017-50E5C4655B5F}"/>
              </a:ext>
            </a:extLst>
          </p:cNvPr>
          <p:cNvSpPr txBox="1"/>
          <p:nvPr/>
        </p:nvSpPr>
        <p:spPr>
          <a:xfrm>
            <a:off x="8055039" y="5040480"/>
            <a:ext cx="1828800" cy="276999"/>
          </a:xfrm>
          <a:prstGeom prst="rect">
            <a:avLst/>
          </a:prstGeom>
          <a:noFill/>
        </p:spPr>
        <p:txBody>
          <a:bodyPr wrap="square" rtlCol="0">
            <a:spAutoFit/>
          </a:bodyPr>
          <a:lstStyle/>
          <a:p>
            <a:pPr algn="ctr"/>
            <a:r>
              <a:rPr lang="en-US" sz="1200" dirty="0">
                <a:solidFill>
                  <a:schemeClr val="bg1"/>
                </a:solidFill>
              </a:rPr>
              <a:t>Enriched market info</a:t>
            </a:r>
            <a:endParaRPr lang="en-NZ" sz="1200" dirty="0">
              <a:solidFill>
                <a:schemeClr val="bg1"/>
              </a:solidFill>
            </a:endParaRPr>
          </a:p>
        </p:txBody>
      </p:sp>
      <p:sp>
        <p:nvSpPr>
          <p:cNvPr id="21" name="TextBox 20">
            <a:extLst>
              <a:ext uri="{FF2B5EF4-FFF2-40B4-BE49-F238E27FC236}">
                <a16:creationId xmlns:a16="http://schemas.microsoft.com/office/drawing/2014/main" id="{80DFEEB5-2690-4A54-8F91-43C627603E23}"/>
              </a:ext>
            </a:extLst>
          </p:cNvPr>
          <p:cNvSpPr txBox="1"/>
          <p:nvPr/>
        </p:nvSpPr>
        <p:spPr>
          <a:xfrm>
            <a:off x="10243276" y="5025617"/>
            <a:ext cx="2130477" cy="276999"/>
          </a:xfrm>
          <a:prstGeom prst="rect">
            <a:avLst/>
          </a:prstGeom>
          <a:noFill/>
        </p:spPr>
        <p:txBody>
          <a:bodyPr wrap="square" rtlCol="0">
            <a:spAutoFit/>
          </a:bodyPr>
          <a:lstStyle/>
          <a:p>
            <a:pPr algn="ctr"/>
            <a:r>
              <a:rPr lang="en-US" sz="1200" dirty="0">
                <a:solidFill>
                  <a:schemeClr val="bg1"/>
                </a:solidFill>
              </a:rPr>
              <a:t>Expanded market access</a:t>
            </a:r>
            <a:endParaRPr lang="en-NZ" sz="1200" dirty="0">
              <a:solidFill>
                <a:schemeClr val="bg1"/>
              </a:solidFill>
            </a:endParaRPr>
          </a:p>
        </p:txBody>
      </p:sp>
      <p:sp>
        <p:nvSpPr>
          <p:cNvPr id="6" name="TextBox 5">
            <a:extLst>
              <a:ext uri="{FF2B5EF4-FFF2-40B4-BE49-F238E27FC236}">
                <a16:creationId xmlns:a16="http://schemas.microsoft.com/office/drawing/2014/main" id="{84739A13-5191-4C73-8293-57353EAD0E81}"/>
              </a:ext>
            </a:extLst>
          </p:cNvPr>
          <p:cNvSpPr txBox="1"/>
          <p:nvPr/>
        </p:nvSpPr>
        <p:spPr>
          <a:xfrm>
            <a:off x="3424575" y="5681985"/>
            <a:ext cx="1828800" cy="1446550"/>
          </a:xfrm>
          <a:prstGeom prst="rect">
            <a:avLst/>
          </a:prstGeom>
          <a:noFill/>
        </p:spPr>
        <p:txBody>
          <a:bodyPr wrap="square" rtlCol="0">
            <a:spAutoFit/>
          </a:bodyPr>
          <a:lstStyle/>
          <a:p>
            <a:r>
              <a:rPr lang="en-US" sz="1100" b="0" i="0" u="none" strike="noStrike" dirty="0">
                <a:solidFill>
                  <a:srgbClr val="000000"/>
                </a:solidFill>
                <a:effectLst/>
                <a:latin typeface="Catamaran"/>
              </a:rPr>
              <a:t>Nui platforms streamline the sales process, reducing the time and effort required for a trade to take place. When you start using a Nui platform, this </a:t>
            </a:r>
            <a:r>
              <a:rPr lang="en-US" sz="1100" dirty="0">
                <a:solidFill>
                  <a:srgbClr val="000000"/>
                </a:solidFill>
                <a:latin typeface="Catamaran"/>
              </a:rPr>
              <a:t>increased </a:t>
            </a:r>
            <a:r>
              <a:rPr lang="en-US" sz="1100" b="0" i="0" u="none" strike="noStrike" dirty="0">
                <a:solidFill>
                  <a:srgbClr val="000000"/>
                </a:solidFill>
                <a:effectLst/>
                <a:latin typeface="Catamaran"/>
              </a:rPr>
              <a:t>level of efficiency is noticeable right from the first trade. </a:t>
            </a:r>
            <a:endParaRPr lang="en-NZ" sz="900" dirty="0">
              <a:latin typeface="Catamaran"/>
            </a:endParaRPr>
          </a:p>
        </p:txBody>
      </p:sp>
      <p:sp>
        <p:nvSpPr>
          <p:cNvPr id="23" name="TextBox 22">
            <a:extLst>
              <a:ext uri="{FF2B5EF4-FFF2-40B4-BE49-F238E27FC236}">
                <a16:creationId xmlns:a16="http://schemas.microsoft.com/office/drawing/2014/main" id="{FDD2E8E9-D39B-4408-9224-7780106ACE4D}"/>
              </a:ext>
            </a:extLst>
          </p:cNvPr>
          <p:cNvSpPr txBox="1"/>
          <p:nvPr/>
        </p:nvSpPr>
        <p:spPr>
          <a:xfrm>
            <a:off x="5669567" y="5679002"/>
            <a:ext cx="1976349" cy="1277273"/>
          </a:xfrm>
          <a:prstGeom prst="rect">
            <a:avLst/>
          </a:prstGeom>
          <a:noFill/>
        </p:spPr>
        <p:txBody>
          <a:bodyPr wrap="square">
            <a:spAutoFit/>
          </a:bodyPr>
          <a:lstStyle/>
          <a:p>
            <a:r>
              <a:rPr lang="en-US" sz="1100" b="0" i="0" u="none" strike="noStrike" dirty="0">
                <a:solidFill>
                  <a:srgbClr val="000000"/>
                </a:solidFill>
                <a:effectLst/>
                <a:latin typeface="Catamaran"/>
              </a:rPr>
              <a:t>Nui platforms make trading less opaque through ensuring that trade occurs at a true market price which is visible to all participants. This ultimately reduces negotiation tension and encourages trade.</a:t>
            </a:r>
            <a:endParaRPr lang="en-NZ" sz="1100" dirty="0">
              <a:latin typeface="Catamaran"/>
            </a:endParaRPr>
          </a:p>
        </p:txBody>
      </p:sp>
      <p:sp>
        <p:nvSpPr>
          <p:cNvPr id="25" name="TextBox 24">
            <a:extLst>
              <a:ext uri="{FF2B5EF4-FFF2-40B4-BE49-F238E27FC236}">
                <a16:creationId xmlns:a16="http://schemas.microsoft.com/office/drawing/2014/main" id="{51906F7E-1DDE-4BE1-B238-FA8B01CB01CA}"/>
              </a:ext>
            </a:extLst>
          </p:cNvPr>
          <p:cNvSpPr txBox="1"/>
          <p:nvPr/>
        </p:nvSpPr>
        <p:spPr>
          <a:xfrm>
            <a:off x="8039251" y="5690731"/>
            <a:ext cx="1828800" cy="1277273"/>
          </a:xfrm>
          <a:prstGeom prst="rect">
            <a:avLst/>
          </a:prstGeom>
          <a:noFill/>
        </p:spPr>
        <p:txBody>
          <a:bodyPr wrap="square">
            <a:spAutoFit/>
          </a:bodyPr>
          <a:lstStyle/>
          <a:p>
            <a:r>
              <a:rPr lang="en-US" sz="1100" b="0" i="0" u="none" strike="noStrike" dirty="0">
                <a:solidFill>
                  <a:srgbClr val="000000"/>
                </a:solidFill>
                <a:effectLst/>
                <a:latin typeface="Catamaran"/>
              </a:rPr>
              <a:t>Nui platforms take the guesswork out of pricing new products as sellers  can ‘test the waters’ with open price offers and accurately gauge the level of market demand.</a:t>
            </a:r>
            <a:endParaRPr lang="en-NZ" sz="1100" dirty="0">
              <a:latin typeface="Catamaran"/>
            </a:endParaRPr>
          </a:p>
        </p:txBody>
      </p:sp>
      <p:sp>
        <p:nvSpPr>
          <p:cNvPr id="27" name="TextBox 26">
            <a:extLst>
              <a:ext uri="{FF2B5EF4-FFF2-40B4-BE49-F238E27FC236}">
                <a16:creationId xmlns:a16="http://schemas.microsoft.com/office/drawing/2014/main" id="{580A257F-0AF3-44C4-9312-0F83967A7679}"/>
              </a:ext>
            </a:extLst>
          </p:cNvPr>
          <p:cNvSpPr txBox="1"/>
          <p:nvPr/>
        </p:nvSpPr>
        <p:spPr>
          <a:xfrm>
            <a:off x="10344342" y="5608497"/>
            <a:ext cx="1828801" cy="1615827"/>
          </a:xfrm>
          <a:prstGeom prst="rect">
            <a:avLst/>
          </a:prstGeom>
          <a:noFill/>
        </p:spPr>
        <p:txBody>
          <a:bodyPr wrap="square">
            <a:spAutoFit/>
          </a:bodyPr>
          <a:lstStyle/>
          <a:p>
            <a:r>
              <a:rPr lang="en-US" sz="1100" b="0" i="0" u="none" strike="noStrike" dirty="0">
                <a:solidFill>
                  <a:srgbClr val="000000"/>
                </a:solidFill>
                <a:effectLst/>
                <a:latin typeface="Catamaran"/>
              </a:rPr>
              <a:t>Nui platforms provide an efficient way for sellers to engage with more buyers, more regularly with the same level of resources. Consequently, s</a:t>
            </a:r>
            <a:r>
              <a:rPr lang="en-US" sz="1100" dirty="0">
                <a:solidFill>
                  <a:srgbClr val="000000"/>
                </a:solidFill>
                <a:latin typeface="Catamaran"/>
              </a:rPr>
              <a:t>ellers can capture more demand whilst buyers have greater access to a wider range of products. </a:t>
            </a:r>
            <a:r>
              <a:rPr lang="en-US" sz="1100" b="0" i="0" u="none" strike="noStrike" dirty="0">
                <a:solidFill>
                  <a:srgbClr val="000000"/>
                </a:solidFill>
                <a:effectLst/>
                <a:latin typeface="Catamaran"/>
              </a:rPr>
              <a:t> </a:t>
            </a:r>
            <a:endParaRPr lang="en-NZ" sz="1100" dirty="0">
              <a:latin typeface="Catamaran"/>
            </a:endParaRPr>
          </a:p>
        </p:txBody>
      </p:sp>
      <p:pic>
        <p:nvPicPr>
          <p:cNvPr id="24" name="Graphic 23" descr="Stopwatch 75% outline">
            <a:extLst>
              <a:ext uri="{FF2B5EF4-FFF2-40B4-BE49-F238E27FC236}">
                <a16:creationId xmlns:a16="http://schemas.microsoft.com/office/drawing/2014/main" id="{54C99A7C-DF67-49D1-A071-454159F7AE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2176" y="4614988"/>
            <a:ext cx="493567" cy="493567"/>
          </a:xfrm>
          <a:prstGeom prst="rect">
            <a:avLst/>
          </a:prstGeom>
        </p:spPr>
      </p:pic>
      <p:pic>
        <p:nvPicPr>
          <p:cNvPr id="28" name="Graphic 27" descr="Magnifying glass with solid fill">
            <a:extLst>
              <a:ext uri="{FF2B5EF4-FFF2-40B4-BE49-F238E27FC236}">
                <a16:creationId xmlns:a16="http://schemas.microsoft.com/office/drawing/2014/main" id="{ABFC9ED1-FDC2-4B60-8DE6-5FB6A4B7BB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88018" y="4674311"/>
            <a:ext cx="405587" cy="405587"/>
          </a:xfrm>
          <a:prstGeom prst="rect">
            <a:avLst/>
          </a:prstGeom>
        </p:spPr>
      </p:pic>
      <p:pic>
        <p:nvPicPr>
          <p:cNvPr id="30" name="Graphic 29" descr="Customer review with solid fill">
            <a:extLst>
              <a:ext uri="{FF2B5EF4-FFF2-40B4-BE49-F238E27FC236}">
                <a16:creationId xmlns:a16="http://schemas.microsoft.com/office/drawing/2014/main" id="{B576685A-CC52-4219-928A-62367F66C6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05089" y="4651939"/>
            <a:ext cx="589742" cy="461665"/>
          </a:xfrm>
          <a:prstGeom prst="rect">
            <a:avLst/>
          </a:prstGeom>
        </p:spPr>
      </p:pic>
      <p:pic>
        <p:nvPicPr>
          <p:cNvPr id="32" name="Graphic 31" descr="Money with solid fill">
            <a:extLst>
              <a:ext uri="{FF2B5EF4-FFF2-40B4-BE49-F238E27FC236}">
                <a16:creationId xmlns:a16="http://schemas.microsoft.com/office/drawing/2014/main" id="{16642879-FBBF-4F1E-B76C-DACEB66EA0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64196" y="4604952"/>
            <a:ext cx="475156" cy="475156"/>
          </a:xfrm>
          <a:prstGeom prst="rect">
            <a:avLst/>
          </a:prstGeom>
        </p:spPr>
      </p:pic>
    </p:spTree>
    <p:extLst>
      <p:ext uri="{BB962C8B-B14F-4D97-AF65-F5344CB8AC3E}">
        <p14:creationId xmlns:p14="http://schemas.microsoft.com/office/powerpoint/2010/main" val="4292585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CDFB7F7E-B1E0-4AB3-82A2-87BE68080BB4}"/>
              </a:ext>
            </a:extLst>
          </p:cNvPr>
          <p:cNvSpPr/>
          <p:nvPr/>
        </p:nvSpPr>
        <p:spPr>
          <a:xfrm>
            <a:off x="8275429" y="4197113"/>
            <a:ext cx="4657102" cy="1482149"/>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DAF5F9"/>
          </a:solidFill>
        </p:spPr>
        <p:txBody>
          <a:bodyPr wrap="square" lIns="0" tIns="0" rIns="0" bIns="0" rtlCol="0"/>
          <a:lstStyle/>
          <a:p>
            <a:endParaRPr dirty="0"/>
          </a:p>
        </p:txBody>
      </p:sp>
      <p:sp>
        <p:nvSpPr>
          <p:cNvPr id="16" name="object 2">
            <a:extLst>
              <a:ext uri="{FF2B5EF4-FFF2-40B4-BE49-F238E27FC236}">
                <a16:creationId xmlns:a16="http://schemas.microsoft.com/office/drawing/2014/main" id="{651AAAD2-B989-4CB9-BBB5-F76E428DDE01}"/>
              </a:ext>
            </a:extLst>
          </p:cNvPr>
          <p:cNvSpPr/>
          <p:nvPr/>
        </p:nvSpPr>
        <p:spPr>
          <a:xfrm>
            <a:off x="8275429" y="1550556"/>
            <a:ext cx="4657102" cy="2576274"/>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04B9D5">
              <a:alpha val="5999"/>
            </a:srgbClr>
          </a:solidFill>
        </p:spPr>
        <p:txBody>
          <a:bodyPr wrap="square" lIns="0" tIns="0" rIns="0" bIns="0" rtlCol="0"/>
          <a:lstStyle/>
          <a:p>
            <a:endParaRPr dirty="0"/>
          </a:p>
        </p:txBody>
      </p:sp>
      <p:sp>
        <p:nvSpPr>
          <p:cNvPr id="15" name="object 4">
            <a:extLst>
              <a:ext uri="{FF2B5EF4-FFF2-40B4-BE49-F238E27FC236}">
                <a16:creationId xmlns:a16="http://schemas.microsoft.com/office/drawing/2014/main" id="{4CD3DF68-E403-4CAE-9F30-FA86BFB2F8AF}"/>
              </a:ext>
            </a:extLst>
          </p:cNvPr>
          <p:cNvSpPr/>
          <p:nvPr/>
        </p:nvSpPr>
        <p:spPr>
          <a:xfrm>
            <a:off x="2543289" y="2799714"/>
            <a:ext cx="5448502" cy="1904491"/>
          </a:xfrm>
          <a:custGeom>
            <a:avLst/>
            <a:gdLst/>
            <a:ahLst/>
            <a:cxnLst/>
            <a:rect l="l" t="t" r="r" b="b"/>
            <a:pathLst>
              <a:path w="3888104" h="4880610">
                <a:moveTo>
                  <a:pt x="3717455" y="0"/>
                </a:moveTo>
                <a:lnTo>
                  <a:pt x="170103" y="0"/>
                </a:lnTo>
                <a:lnTo>
                  <a:pt x="124880" y="6075"/>
                </a:lnTo>
                <a:lnTo>
                  <a:pt x="84245" y="23221"/>
                </a:lnTo>
                <a:lnTo>
                  <a:pt x="49818" y="49815"/>
                </a:lnTo>
                <a:lnTo>
                  <a:pt x="23222" y="84237"/>
                </a:lnTo>
                <a:lnTo>
                  <a:pt x="6075" y="124865"/>
                </a:lnTo>
                <a:lnTo>
                  <a:pt x="0" y="170078"/>
                </a:lnTo>
                <a:lnTo>
                  <a:pt x="0" y="4710417"/>
                </a:lnTo>
                <a:lnTo>
                  <a:pt x="6075" y="4755635"/>
                </a:lnTo>
                <a:lnTo>
                  <a:pt x="23222" y="4796266"/>
                </a:lnTo>
                <a:lnTo>
                  <a:pt x="49818" y="4830691"/>
                </a:lnTo>
                <a:lnTo>
                  <a:pt x="84245" y="4857286"/>
                </a:lnTo>
                <a:lnTo>
                  <a:pt x="124880" y="4874432"/>
                </a:lnTo>
                <a:lnTo>
                  <a:pt x="170103" y="4880508"/>
                </a:lnTo>
                <a:lnTo>
                  <a:pt x="3717455" y="4880508"/>
                </a:lnTo>
                <a:lnTo>
                  <a:pt x="3762668" y="4874432"/>
                </a:lnTo>
                <a:lnTo>
                  <a:pt x="3803299" y="4857286"/>
                </a:lnTo>
                <a:lnTo>
                  <a:pt x="3837724" y="4830691"/>
                </a:lnTo>
                <a:lnTo>
                  <a:pt x="3864321" y="4796266"/>
                </a:lnTo>
                <a:lnTo>
                  <a:pt x="3881469" y="4755635"/>
                </a:lnTo>
                <a:lnTo>
                  <a:pt x="3887546" y="4710417"/>
                </a:lnTo>
                <a:lnTo>
                  <a:pt x="3887546" y="170078"/>
                </a:lnTo>
                <a:lnTo>
                  <a:pt x="3881469" y="124865"/>
                </a:lnTo>
                <a:lnTo>
                  <a:pt x="3864321" y="84237"/>
                </a:lnTo>
                <a:lnTo>
                  <a:pt x="3837724" y="49815"/>
                </a:lnTo>
                <a:lnTo>
                  <a:pt x="3803299" y="23221"/>
                </a:lnTo>
                <a:lnTo>
                  <a:pt x="3762668" y="6075"/>
                </a:lnTo>
                <a:lnTo>
                  <a:pt x="3717455" y="0"/>
                </a:lnTo>
                <a:close/>
              </a:path>
            </a:pathLst>
          </a:custGeom>
          <a:solidFill>
            <a:srgbClr val="04B9D5">
              <a:alpha val="17999"/>
            </a:srgbClr>
          </a:solidFill>
        </p:spPr>
        <p:txBody>
          <a:bodyPr wrap="square" lIns="0" tIns="0" rIns="0" bIns="0" rtlCol="0"/>
          <a:lstStyle/>
          <a:p>
            <a:endParaRPr/>
          </a:p>
        </p:txBody>
      </p:sp>
      <p:sp>
        <p:nvSpPr>
          <p:cNvPr id="13" name="object 2">
            <a:extLst>
              <a:ext uri="{FF2B5EF4-FFF2-40B4-BE49-F238E27FC236}">
                <a16:creationId xmlns:a16="http://schemas.microsoft.com/office/drawing/2014/main" id="{AD1C9793-65EA-4139-8F54-60E7B9D72E55}"/>
              </a:ext>
            </a:extLst>
          </p:cNvPr>
          <p:cNvSpPr/>
          <p:nvPr/>
        </p:nvSpPr>
        <p:spPr>
          <a:xfrm>
            <a:off x="2498952" y="1576033"/>
            <a:ext cx="5492839" cy="923330"/>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04B9D5">
              <a:alpha val="5999"/>
            </a:srgbClr>
          </a:solidFill>
        </p:spPr>
        <p:txBody>
          <a:bodyPr wrap="square" lIns="0" tIns="0" rIns="0" bIns="0" rtlCol="0"/>
          <a:lstStyle/>
          <a:p>
            <a:endParaRPr dirty="0"/>
          </a:p>
        </p:txBody>
      </p:sp>
      <p:sp>
        <p:nvSpPr>
          <p:cNvPr id="5" name="object 4">
            <a:extLst>
              <a:ext uri="{FF2B5EF4-FFF2-40B4-BE49-F238E27FC236}">
                <a16:creationId xmlns:a16="http://schemas.microsoft.com/office/drawing/2014/main" id="{515C0A59-FCD7-4BB6-885E-E1B1EDA2C003}"/>
              </a:ext>
            </a:extLst>
          </p:cNvPr>
          <p:cNvSpPr txBox="1">
            <a:spLocks/>
          </p:cNvSpPr>
          <p:nvPr/>
        </p:nvSpPr>
        <p:spPr>
          <a:xfrm>
            <a:off x="2579370" y="366112"/>
            <a:ext cx="7752080" cy="751488"/>
          </a:xfrm>
          <a:prstGeom prst="rect">
            <a:avLst/>
          </a:prstGeom>
        </p:spPr>
        <p:txBody>
          <a:bodyPr vert="horz" wrap="square" lIns="0" tIns="12700" rIns="0" bIns="0" rtlCol="0">
            <a:spAutoFit/>
          </a:bodyPr>
          <a:lstStyle>
            <a:lvl1pPr>
              <a:defRPr sz="3300" b="1" i="0">
                <a:solidFill>
                  <a:srgbClr val="CCCCCC"/>
                </a:solidFill>
                <a:latin typeface="Arial"/>
                <a:ea typeface="+mj-ea"/>
                <a:cs typeface="Arial"/>
              </a:defRPr>
            </a:lvl1pPr>
          </a:lstStyle>
          <a:p>
            <a:pPr marL="12700">
              <a:spcBef>
                <a:spcPts val="100"/>
              </a:spcBef>
            </a:pPr>
            <a:r>
              <a:rPr lang="en-US" sz="2400" b="0" kern="0" dirty="0">
                <a:solidFill>
                  <a:srgbClr val="1AB5E4"/>
                </a:solidFill>
                <a:latin typeface="Museo"/>
                <a:cs typeface="Museo"/>
              </a:rPr>
              <a:t>How Nui has enabled Hilmar Cheese to realise the benefits of digital trading </a:t>
            </a:r>
            <a:endParaRPr lang="en-US" sz="2400" kern="0" dirty="0">
              <a:latin typeface="Museo"/>
              <a:cs typeface="Museo"/>
            </a:endParaRPr>
          </a:p>
        </p:txBody>
      </p:sp>
      <p:sp>
        <p:nvSpPr>
          <p:cNvPr id="6" name="TextBox 5">
            <a:extLst>
              <a:ext uri="{FF2B5EF4-FFF2-40B4-BE49-F238E27FC236}">
                <a16:creationId xmlns:a16="http://schemas.microsoft.com/office/drawing/2014/main" id="{B86A9256-D669-49B4-AB05-9A96343EC019}"/>
              </a:ext>
            </a:extLst>
          </p:cNvPr>
          <p:cNvSpPr txBox="1"/>
          <p:nvPr/>
        </p:nvSpPr>
        <p:spPr>
          <a:xfrm>
            <a:off x="2543289" y="1576033"/>
            <a:ext cx="5264502" cy="861774"/>
          </a:xfrm>
          <a:prstGeom prst="rect">
            <a:avLst/>
          </a:prstGeom>
          <a:noFill/>
        </p:spPr>
        <p:txBody>
          <a:bodyPr wrap="square" rtlCol="0">
            <a:spAutoFit/>
          </a:bodyPr>
          <a:lstStyle/>
          <a:p>
            <a:r>
              <a:rPr lang="en-US" sz="1400" b="1" dirty="0">
                <a:latin typeface="Catamaran"/>
              </a:rPr>
              <a:t>The challenge</a:t>
            </a:r>
          </a:p>
          <a:p>
            <a:r>
              <a:rPr lang="en-US" sz="1200" i="0" dirty="0">
                <a:solidFill>
                  <a:srgbClr val="000000"/>
                </a:solidFill>
                <a:effectLst/>
                <a:latin typeface="Catamaran"/>
              </a:rPr>
              <a:t>Hilmar Cheese Company was looking for a way to sell the off-spec products in their “Opportunity Cheese Division”, while simultaneously using the levers of the sales process to maximize price discovery.</a:t>
            </a:r>
            <a:r>
              <a:rPr lang="en-US" sz="1200" dirty="0">
                <a:latin typeface="Catamaran"/>
              </a:rPr>
              <a:t> </a:t>
            </a:r>
            <a:endParaRPr lang="en-NZ" sz="1200" dirty="0">
              <a:latin typeface="Catamaran"/>
            </a:endParaRPr>
          </a:p>
        </p:txBody>
      </p:sp>
      <p:sp>
        <p:nvSpPr>
          <p:cNvPr id="9" name="TextBox 8">
            <a:extLst>
              <a:ext uri="{FF2B5EF4-FFF2-40B4-BE49-F238E27FC236}">
                <a16:creationId xmlns:a16="http://schemas.microsoft.com/office/drawing/2014/main" id="{C71ED78A-62C6-4A67-85A8-99199CE1104E}"/>
              </a:ext>
            </a:extLst>
          </p:cNvPr>
          <p:cNvSpPr txBox="1"/>
          <p:nvPr/>
        </p:nvSpPr>
        <p:spPr>
          <a:xfrm>
            <a:off x="2587725" y="2810218"/>
            <a:ext cx="5233042" cy="1969770"/>
          </a:xfrm>
          <a:prstGeom prst="rect">
            <a:avLst/>
          </a:prstGeom>
          <a:noFill/>
        </p:spPr>
        <p:txBody>
          <a:bodyPr wrap="square" rtlCol="0">
            <a:spAutoFit/>
          </a:bodyPr>
          <a:lstStyle/>
          <a:p>
            <a:pPr algn="l"/>
            <a:r>
              <a:rPr lang="en-US" sz="1400" b="1" dirty="0">
                <a:effectLst/>
                <a:latin typeface="Catamaran"/>
              </a:rPr>
              <a:t>Partnering with Nui</a:t>
            </a:r>
            <a:br>
              <a:rPr lang="en-US" sz="1200" b="0" i="0" dirty="0">
                <a:effectLst/>
                <a:latin typeface="Catamaran"/>
              </a:rPr>
            </a:br>
            <a:r>
              <a:rPr lang="en-US" sz="1200" b="0" i="0" dirty="0">
                <a:effectLst/>
                <a:latin typeface="Catamaran"/>
              </a:rPr>
              <a:t>Hilmar believed that they could improve their inefficient sales process, which </a:t>
            </a:r>
            <a:r>
              <a:rPr lang="en-US" sz="1200" dirty="0">
                <a:latin typeface="Catamaran"/>
              </a:rPr>
              <a:t>involved countless</a:t>
            </a:r>
            <a:r>
              <a:rPr lang="en-US" sz="1200" b="0" i="0" dirty="0">
                <a:effectLst/>
                <a:latin typeface="Catamaran"/>
              </a:rPr>
              <a:t> phone calls and emails, by tapping into the benefits of digital trading. Initially, Hilmar considered building their own platform, but quickly realized this would require an outsized investment both in terms of time and money, so instead they identified Nui as a partner.</a:t>
            </a:r>
          </a:p>
          <a:p>
            <a:pPr algn="l"/>
            <a:r>
              <a:rPr lang="en-US" sz="1200" b="0" i="0" dirty="0">
                <a:effectLst/>
                <a:latin typeface="Catamaran"/>
              </a:rPr>
              <a:t>Hilmar provided Nui with an understanding of their requirements and within weeks Hilmar had a working single seller platform with all the features needed to trade their off-spec products digitally.</a:t>
            </a:r>
          </a:p>
          <a:p>
            <a:endParaRPr lang="en-NZ" sz="1200" dirty="0">
              <a:latin typeface="Catamaran"/>
            </a:endParaRPr>
          </a:p>
        </p:txBody>
      </p:sp>
      <p:sp>
        <p:nvSpPr>
          <p:cNvPr id="10" name="TextBox 9">
            <a:extLst>
              <a:ext uri="{FF2B5EF4-FFF2-40B4-BE49-F238E27FC236}">
                <a16:creationId xmlns:a16="http://schemas.microsoft.com/office/drawing/2014/main" id="{05595602-8DA1-415B-B946-6E5B0B3FA376}"/>
              </a:ext>
            </a:extLst>
          </p:cNvPr>
          <p:cNvSpPr txBox="1"/>
          <p:nvPr/>
        </p:nvSpPr>
        <p:spPr>
          <a:xfrm>
            <a:off x="8414271" y="1554561"/>
            <a:ext cx="4475480" cy="3077766"/>
          </a:xfrm>
          <a:prstGeom prst="rect">
            <a:avLst/>
          </a:prstGeom>
          <a:noFill/>
        </p:spPr>
        <p:txBody>
          <a:bodyPr wrap="square" rtlCol="0">
            <a:spAutoFit/>
          </a:bodyPr>
          <a:lstStyle/>
          <a:p>
            <a:pPr algn="l"/>
            <a:r>
              <a:rPr lang="en-US" sz="1400" b="1" dirty="0">
                <a:effectLst/>
                <a:latin typeface="Catamaran"/>
              </a:rPr>
              <a:t>The platform</a:t>
            </a:r>
          </a:p>
          <a:p>
            <a:pPr algn="l"/>
            <a:r>
              <a:rPr lang="en-US" sz="1200" i="0" dirty="0">
                <a:solidFill>
                  <a:srgbClr val="000000"/>
                </a:solidFill>
                <a:effectLst/>
                <a:latin typeface="Catamaran"/>
              </a:rPr>
              <a:t>The new digital platform - Hilmar Connect - quickly established itself as a success. Sales exceeded initial expectations and their customers were energized by the new buying option.</a:t>
            </a:r>
            <a:r>
              <a:rPr lang="en-US" sz="1200" dirty="0">
                <a:effectLst/>
                <a:latin typeface="Catamaran"/>
              </a:rPr>
              <a:t> </a:t>
            </a:r>
          </a:p>
          <a:p>
            <a:r>
              <a:rPr lang="en-US" sz="1200" dirty="0">
                <a:latin typeface="Catamaran"/>
              </a:rPr>
              <a:t>For over a year, Hilmar have</a:t>
            </a:r>
            <a:r>
              <a:rPr lang="en-US" sz="1200" b="0" i="0" dirty="0">
                <a:effectLst/>
                <a:latin typeface="Catamaran"/>
              </a:rPr>
              <a:t> run weekly auctions on the platform with all of their off-spec offerings. In February 2022, they started to also sell some of their first-grade products through auctions on the platform. </a:t>
            </a:r>
          </a:p>
          <a:p>
            <a:r>
              <a:rPr lang="en-US" sz="1200" dirty="0">
                <a:latin typeface="Catamaran"/>
              </a:rPr>
              <a:t>Additionally, Hilmar has </a:t>
            </a:r>
            <a:r>
              <a:rPr lang="en-US" sz="1200" i="0" dirty="0">
                <a:effectLst/>
                <a:latin typeface="Catamaran"/>
              </a:rPr>
              <a:t>had success using the platform’s open marketplace function. The marketplace provides a space for both Hilmar and their customers to place bids and offers on approved products. This allows Hilmar to quickly get a sense as to what a given product is worth to their customers. </a:t>
            </a:r>
          </a:p>
          <a:p>
            <a:pPr algn="l"/>
            <a:endParaRPr lang="en-US" sz="1200" dirty="0">
              <a:effectLst/>
              <a:latin typeface="Catamaran"/>
            </a:endParaRPr>
          </a:p>
          <a:p>
            <a:pPr algn="l"/>
            <a:endParaRPr lang="en-US" sz="1200" i="0" dirty="0">
              <a:effectLst/>
              <a:latin typeface="Catamaran"/>
            </a:endParaRPr>
          </a:p>
          <a:p>
            <a:endParaRPr lang="en-NZ" sz="1200" dirty="0">
              <a:latin typeface="Catamaran"/>
            </a:endParaRPr>
          </a:p>
        </p:txBody>
      </p:sp>
      <p:pic>
        <p:nvPicPr>
          <p:cNvPr id="11" name="Picture 10">
            <a:extLst>
              <a:ext uri="{FF2B5EF4-FFF2-40B4-BE49-F238E27FC236}">
                <a16:creationId xmlns:a16="http://schemas.microsoft.com/office/drawing/2014/main" id="{43494566-DDB4-4CB8-9C5F-DA7B7897972B}"/>
              </a:ext>
            </a:extLst>
          </p:cNvPr>
          <p:cNvPicPr>
            <a:picLocks noChangeAspect="1"/>
          </p:cNvPicPr>
          <p:nvPr/>
        </p:nvPicPr>
        <p:blipFill>
          <a:blip r:embed="rId2"/>
          <a:stretch>
            <a:fillRect/>
          </a:stretch>
        </p:blipFill>
        <p:spPr>
          <a:xfrm>
            <a:off x="11093450" y="72122"/>
            <a:ext cx="2000250" cy="1328166"/>
          </a:xfrm>
          <a:prstGeom prst="rect">
            <a:avLst/>
          </a:prstGeom>
        </p:spPr>
      </p:pic>
      <p:sp>
        <p:nvSpPr>
          <p:cNvPr id="17" name="TextBox 16">
            <a:extLst>
              <a:ext uri="{FF2B5EF4-FFF2-40B4-BE49-F238E27FC236}">
                <a16:creationId xmlns:a16="http://schemas.microsoft.com/office/drawing/2014/main" id="{B7B1330F-7817-4A7D-8904-AA33427DFDEF}"/>
              </a:ext>
            </a:extLst>
          </p:cNvPr>
          <p:cNvSpPr txBox="1"/>
          <p:nvPr/>
        </p:nvSpPr>
        <p:spPr>
          <a:xfrm>
            <a:off x="349250" y="1576033"/>
            <a:ext cx="1605230" cy="923330"/>
          </a:xfrm>
          <a:prstGeom prst="rect">
            <a:avLst/>
          </a:prstGeom>
          <a:noFill/>
        </p:spPr>
        <p:txBody>
          <a:bodyPr wrap="square" rtlCol="0">
            <a:spAutoFit/>
          </a:bodyPr>
          <a:lstStyle/>
          <a:p>
            <a:pPr algn="ctr"/>
            <a:r>
              <a:rPr lang="en-US" b="1" dirty="0">
                <a:solidFill>
                  <a:schemeClr val="bg1"/>
                </a:solidFill>
              </a:rPr>
              <a:t>Case Study – Hilmar Cheese Company </a:t>
            </a:r>
            <a:endParaRPr lang="en-NZ" b="1" dirty="0">
              <a:solidFill>
                <a:schemeClr val="bg1"/>
              </a:solidFill>
            </a:endParaRPr>
          </a:p>
        </p:txBody>
      </p:sp>
      <p:sp>
        <p:nvSpPr>
          <p:cNvPr id="19" name="TextBox 18">
            <a:extLst>
              <a:ext uri="{FF2B5EF4-FFF2-40B4-BE49-F238E27FC236}">
                <a16:creationId xmlns:a16="http://schemas.microsoft.com/office/drawing/2014/main" id="{26BA2F61-283C-4082-880E-EB8689AA9469}"/>
              </a:ext>
            </a:extLst>
          </p:cNvPr>
          <p:cNvSpPr txBox="1"/>
          <p:nvPr/>
        </p:nvSpPr>
        <p:spPr>
          <a:xfrm>
            <a:off x="8414271" y="6171960"/>
            <a:ext cx="4567499" cy="369332"/>
          </a:xfrm>
          <a:prstGeom prst="rect">
            <a:avLst/>
          </a:prstGeom>
          <a:solidFill>
            <a:schemeClr val="tx2">
              <a:lumMod val="40000"/>
              <a:lumOff val="60000"/>
            </a:schemeClr>
          </a:solidFill>
        </p:spPr>
        <p:txBody>
          <a:bodyPr wrap="square" rtlCol="0">
            <a:spAutoFit/>
          </a:bodyPr>
          <a:lstStyle/>
          <a:p>
            <a:pPr algn="ctr"/>
            <a:r>
              <a:rPr lang="en-US" dirty="0"/>
              <a:t>Quote from Hilmar </a:t>
            </a:r>
            <a:endParaRPr lang="en-NZ" dirty="0"/>
          </a:p>
        </p:txBody>
      </p:sp>
      <p:sp>
        <p:nvSpPr>
          <p:cNvPr id="20" name="object 10">
            <a:extLst>
              <a:ext uri="{FF2B5EF4-FFF2-40B4-BE49-F238E27FC236}">
                <a16:creationId xmlns:a16="http://schemas.microsoft.com/office/drawing/2014/main" id="{F4FD11DA-235F-47E7-9F93-5A90F763FE69}"/>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
        <p:nvSpPr>
          <p:cNvPr id="22" name="TextBox 21">
            <a:extLst>
              <a:ext uri="{FF2B5EF4-FFF2-40B4-BE49-F238E27FC236}">
                <a16:creationId xmlns:a16="http://schemas.microsoft.com/office/drawing/2014/main" id="{F8555416-C86A-4516-B618-ECCF9D4B94DB}"/>
              </a:ext>
            </a:extLst>
          </p:cNvPr>
          <p:cNvSpPr txBox="1"/>
          <p:nvPr/>
        </p:nvSpPr>
        <p:spPr>
          <a:xfrm>
            <a:off x="8333282" y="4248351"/>
            <a:ext cx="4390969" cy="1415772"/>
          </a:xfrm>
          <a:prstGeom prst="rect">
            <a:avLst/>
          </a:prstGeom>
          <a:noFill/>
        </p:spPr>
        <p:txBody>
          <a:bodyPr wrap="square">
            <a:spAutoFit/>
          </a:bodyPr>
          <a:lstStyle/>
          <a:p>
            <a:pPr algn="l"/>
            <a:r>
              <a:rPr lang="en-US" sz="1400" b="1" i="0" dirty="0">
                <a:effectLst/>
                <a:latin typeface="Catamaran"/>
              </a:rPr>
              <a:t>Outcomes</a:t>
            </a:r>
          </a:p>
          <a:p>
            <a:pPr algn="l"/>
            <a:r>
              <a:rPr lang="en-US" sz="1200" b="0" i="0" dirty="0">
                <a:effectLst/>
                <a:latin typeface="Catamaran"/>
              </a:rPr>
              <a:t>Utilizing Nui’s open marketplace and live auction functions, Hilmar </a:t>
            </a:r>
            <a:r>
              <a:rPr lang="en-US" sz="1200" dirty="0">
                <a:latin typeface="Catamaran"/>
              </a:rPr>
              <a:t>has enjoyed </a:t>
            </a:r>
            <a:r>
              <a:rPr lang="en-US" sz="1200" b="0" i="0" dirty="0">
                <a:effectLst/>
                <a:latin typeface="Catamaran"/>
              </a:rPr>
              <a:t>the following key benefits:</a:t>
            </a:r>
          </a:p>
          <a:p>
            <a:pPr lvl="1">
              <a:buFont typeface="Arial" panose="020B0604020202020204" pitchFamily="34" charset="0"/>
              <a:buChar char="•"/>
            </a:pPr>
            <a:r>
              <a:rPr lang="en-US" sz="1200" b="0" i="0" dirty="0">
                <a:effectLst/>
                <a:latin typeface="Catamaran"/>
              </a:rPr>
              <a:t>Price discovery</a:t>
            </a:r>
          </a:p>
          <a:p>
            <a:pPr lvl="1">
              <a:buFont typeface="Arial" panose="020B0604020202020204" pitchFamily="34" charset="0"/>
              <a:buChar char="•"/>
            </a:pPr>
            <a:r>
              <a:rPr lang="en-US" sz="1200" b="0" i="0" dirty="0">
                <a:effectLst/>
                <a:latin typeface="Catamaran"/>
              </a:rPr>
              <a:t>Transactional transparency</a:t>
            </a:r>
          </a:p>
          <a:p>
            <a:pPr lvl="1">
              <a:buFont typeface="Arial" panose="020B0604020202020204" pitchFamily="34" charset="0"/>
              <a:buChar char="•"/>
            </a:pPr>
            <a:r>
              <a:rPr lang="en-US" sz="1200" b="0" i="0" dirty="0">
                <a:effectLst/>
                <a:latin typeface="Catamaran"/>
              </a:rPr>
              <a:t>Round the clock availability</a:t>
            </a:r>
          </a:p>
          <a:p>
            <a:pPr lvl="1">
              <a:buFont typeface="Arial" panose="020B0604020202020204" pitchFamily="34" charset="0"/>
              <a:buChar char="•"/>
            </a:pPr>
            <a:r>
              <a:rPr lang="en-US" sz="1200" b="0" i="0" dirty="0">
                <a:effectLst/>
                <a:latin typeface="Catamaran"/>
              </a:rPr>
              <a:t>Access to a broader customer base</a:t>
            </a:r>
          </a:p>
        </p:txBody>
      </p:sp>
      <p:sp>
        <p:nvSpPr>
          <p:cNvPr id="24" name="object 5">
            <a:extLst>
              <a:ext uri="{FF2B5EF4-FFF2-40B4-BE49-F238E27FC236}">
                <a16:creationId xmlns:a16="http://schemas.microsoft.com/office/drawing/2014/main" id="{A2CBB7F5-2FDE-4E63-A3C8-EAEF1FB633AA}"/>
              </a:ext>
            </a:extLst>
          </p:cNvPr>
          <p:cNvSpPr/>
          <p:nvPr/>
        </p:nvSpPr>
        <p:spPr>
          <a:xfrm>
            <a:off x="2496470" y="5237927"/>
            <a:ext cx="1686560" cy="836930"/>
          </a:xfrm>
          <a:custGeom>
            <a:avLst/>
            <a:gdLst/>
            <a:ahLst/>
            <a:cxnLst/>
            <a:rect l="l" t="t" r="r" b="b"/>
            <a:pathLst>
              <a:path w="1686560" h="836929">
                <a:moveTo>
                  <a:pt x="1622780" y="0"/>
                </a:moveTo>
                <a:lnTo>
                  <a:pt x="63500" y="0"/>
                </a:lnTo>
                <a:lnTo>
                  <a:pt x="38785" y="4990"/>
                </a:lnTo>
                <a:lnTo>
                  <a:pt x="18600" y="18600"/>
                </a:lnTo>
                <a:lnTo>
                  <a:pt x="4990" y="38785"/>
                </a:lnTo>
                <a:lnTo>
                  <a:pt x="0" y="63499"/>
                </a:lnTo>
                <a:lnTo>
                  <a:pt x="0" y="773061"/>
                </a:lnTo>
                <a:lnTo>
                  <a:pt x="4990" y="797776"/>
                </a:lnTo>
                <a:lnTo>
                  <a:pt x="18600" y="817960"/>
                </a:lnTo>
                <a:lnTo>
                  <a:pt x="38785" y="831570"/>
                </a:lnTo>
                <a:lnTo>
                  <a:pt x="63500" y="836561"/>
                </a:lnTo>
                <a:lnTo>
                  <a:pt x="1622780" y="836561"/>
                </a:lnTo>
                <a:lnTo>
                  <a:pt x="1647495" y="831570"/>
                </a:lnTo>
                <a:lnTo>
                  <a:pt x="1667679" y="817960"/>
                </a:lnTo>
                <a:lnTo>
                  <a:pt x="1681289" y="797776"/>
                </a:lnTo>
                <a:lnTo>
                  <a:pt x="1686280" y="773061"/>
                </a:lnTo>
                <a:lnTo>
                  <a:pt x="1686280" y="63499"/>
                </a:lnTo>
                <a:lnTo>
                  <a:pt x="1681289" y="38785"/>
                </a:lnTo>
                <a:lnTo>
                  <a:pt x="1667679" y="18600"/>
                </a:lnTo>
                <a:lnTo>
                  <a:pt x="1647495" y="4990"/>
                </a:lnTo>
                <a:lnTo>
                  <a:pt x="1622780" y="0"/>
                </a:lnTo>
                <a:close/>
              </a:path>
            </a:pathLst>
          </a:custGeom>
          <a:solidFill>
            <a:srgbClr val="CAE3C2"/>
          </a:solidFill>
        </p:spPr>
        <p:txBody>
          <a:bodyPr wrap="square" lIns="0" tIns="0" rIns="0" bIns="0" rtlCol="0"/>
          <a:lstStyle/>
          <a:p>
            <a:endParaRPr/>
          </a:p>
        </p:txBody>
      </p:sp>
      <p:sp>
        <p:nvSpPr>
          <p:cNvPr id="25" name="object 6">
            <a:extLst>
              <a:ext uri="{FF2B5EF4-FFF2-40B4-BE49-F238E27FC236}">
                <a16:creationId xmlns:a16="http://schemas.microsoft.com/office/drawing/2014/main" id="{FC6B6954-B93C-49C5-96CB-9229F82E92BC}"/>
              </a:ext>
            </a:extLst>
          </p:cNvPr>
          <p:cNvSpPr/>
          <p:nvPr/>
        </p:nvSpPr>
        <p:spPr>
          <a:xfrm>
            <a:off x="4373256" y="5237927"/>
            <a:ext cx="1686560" cy="836930"/>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61"/>
                </a:lnTo>
                <a:lnTo>
                  <a:pt x="4989" y="797776"/>
                </a:lnTo>
                <a:lnTo>
                  <a:pt x="18595" y="817960"/>
                </a:lnTo>
                <a:lnTo>
                  <a:pt x="38779" y="831570"/>
                </a:lnTo>
                <a:lnTo>
                  <a:pt x="63499" y="836561"/>
                </a:lnTo>
                <a:lnTo>
                  <a:pt x="1622767" y="836561"/>
                </a:lnTo>
                <a:lnTo>
                  <a:pt x="1647482" y="831570"/>
                </a:lnTo>
                <a:lnTo>
                  <a:pt x="1667667" y="817960"/>
                </a:lnTo>
                <a:lnTo>
                  <a:pt x="1681276" y="797776"/>
                </a:lnTo>
                <a:lnTo>
                  <a:pt x="1686267" y="773061"/>
                </a:lnTo>
                <a:lnTo>
                  <a:pt x="1686267" y="63499"/>
                </a:lnTo>
                <a:lnTo>
                  <a:pt x="1681276" y="38785"/>
                </a:lnTo>
                <a:lnTo>
                  <a:pt x="1667667" y="18600"/>
                </a:lnTo>
                <a:lnTo>
                  <a:pt x="1647482" y="4990"/>
                </a:lnTo>
                <a:lnTo>
                  <a:pt x="1622767" y="0"/>
                </a:lnTo>
                <a:close/>
              </a:path>
            </a:pathLst>
          </a:custGeom>
          <a:solidFill>
            <a:srgbClr val="F7FCD1"/>
          </a:solidFill>
        </p:spPr>
        <p:txBody>
          <a:bodyPr wrap="square" lIns="0" tIns="0" rIns="0" bIns="0" rtlCol="0"/>
          <a:lstStyle/>
          <a:p>
            <a:endParaRPr/>
          </a:p>
        </p:txBody>
      </p:sp>
      <p:sp>
        <p:nvSpPr>
          <p:cNvPr id="26" name="object 7">
            <a:extLst>
              <a:ext uri="{FF2B5EF4-FFF2-40B4-BE49-F238E27FC236}">
                <a16:creationId xmlns:a16="http://schemas.microsoft.com/office/drawing/2014/main" id="{B506189B-48BE-4B90-A6E0-DA926F80F695}"/>
              </a:ext>
            </a:extLst>
          </p:cNvPr>
          <p:cNvSpPr/>
          <p:nvPr/>
        </p:nvSpPr>
        <p:spPr>
          <a:xfrm>
            <a:off x="6258412" y="5237922"/>
            <a:ext cx="1686560" cy="836930"/>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61"/>
                </a:lnTo>
                <a:lnTo>
                  <a:pt x="4989" y="797781"/>
                </a:lnTo>
                <a:lnTo>
                  <a:pt x="18595" y="817965"/>
                </a:lnTo>
                <a:lnTo>
                  <a:pt x="38779" y="831572"/>
                </a:lnTo>
                <a:lnTo>
                  <a:pt x="63499" y="836561"/>
                </a:lnTo>
                <a:lnTo>
                  <a:pt x="1622767" y="836561"/>
                </a:lnTo>
                <a:lnTo>
                  <a:pt x="1647482" y="831572"/>
                </a:lnTo>
                <a:lnTo>
                  <a:pt x="1667667" y="817965"/>
                </a:lnTo>
                <a:lnTo>
                  <a:pt x="1681276" y="797781"/>
                </a:lnTo>
                <a:lnTo>
                  <a:pt x="1686267" y="773061"/>
                </a:lnTo>
                <a:lnTo>
                  <a:pt x="1686267" y="63499"/>
                </a:lnTo>
                <a:lnTo>
                  <a:pt x="1681276" y="38785"/>
                </a:lnTo>
                <a:lnTo>
                  <a:pt x="1667667" y="18600"/>
                </a:lnTo>
                <a:lnTo>
                  <a:pt x="1647482" y="4990"/>
                </a:lnTo>
                <a:lnTo>
                  <a:pt x="1622767" y="0"/>
                </a:lnTo>
                <a:close/>
              </a:path>
            </a:pathLst>
          </a:custGeom>
          <a:solidFill>
            <a:srgbClr val="D1EBF7"/>
          </a:solidFill>
        </p:spPr>
        <p:txBody>
          <a:bodyPr wrap="square" lIns="0" tIns="0" rIns="0" bIns="0" rtlCol="0"/>
          <a:lstStyle/>
          <a:p>
            <a:endParaRPr/>
          </a:p>
        </p:txBody>
      </p:sp>
      <p:sp>
        <p:nvSpPr>
          <p:cNvPr id="27" name="object 8">
            <a:extLst>
              <a:ext uri="{FF2B5EF4-FFF2-40B4-BE49-F238E27FC236}">
                <a16:creationId xmlns:a16="http://schemas.microsoft.com/office/drawing/2014/main" id="{30DB69CF-F0F8-455F-BADE-728E8539FD36}"/>
              </a:ext>
            </a:extLst>
          </p:cNvPr>
          <p:cNvSpPr txBox="1"/>
          <p:nvPr/>
        </p:nvSpPr>
        <p:spPr>
          <a:xfrm>
            <a:off x="2877257" y="5355074"/>
            <a:ext cx="4930534" cy="743793"/>
          </a:xfrm>
          <a:prstGeom prst="rect">
            <a:avLst/>
          </a:prstGeom>
        </p:spPr>
        <p:txBody>
          <a:bodyPr vert="horz" wrap="square" lIns="0" tIns="12700" rIns="0" bIns="0" rtlCol="0">
            <a:spAutoFit/>
          </a:bodyPr>
          <a:lstStyle/>
          <a:p>
            <a:pPr marL="12700">
              <a:lnSpc>
                <a:spcPts val="2135"/>
              </a:lnSpc>
              <a:spcBef>
                <a:spcPts val="100"/>
              </a:spcBef>
              <a:tabLst>
                <a:tab pos="1785620" algn="l"/>
                <a:tab pos="3726815" algn="l"/>
              </a:tabLst>
            </a:pPr>
            <a:r>
              <a:rPr lang="en-US" sz="1800" b="1" dirty="0">
                <a:latin typeface="Catamaran-SemiBold"/>
                <a:cs typeface="Catamaran-SemiBold"/>
              </a:rPr>
              <a:t> </a:t>
            </a:r>
            <a:r>
              <a:rPr lang="en-US" b="1" dirty="0">
                <a:latin typeface="Catamaran-SemiBold"/>
                <a:cs typeface="Catamaran-SemiBold"/>
              </a:rPr>
              <a:t>1,213                          26,034</a:t>
            </a:r>
            <a:r>
              <a:rPr lang="en-US" sz="1800" b="1" dirty="0">
                <a:latin typeface="Catamaran-SemiBold"/>
                <a:cs typeface="Catamaran-SemiBold"/>
              </a:rPr>
              <a:t>                         $111M</a:t>
            </a:r>
            <a:endParaRPr sz="2700" baseline="3086" dirty="0">
              <a:latin typeface="Catamaran-SemiBold"/>
              <a:cs typeface="Catamaran-SemiBold"/>
            </a:endParaRPr>
          </a:p>
          <a:p>
            <a:pPr marL="20320">
              <a:lnSpc>
                <a:spcPts val="1775"/>
              </a:lnSpc>
              <a:tabLst>
                <a:tab pos="1594485" algn="l"/>
                <a:tab pos="3357879" algn="l"/>
              </a:tabLst>
            </a:pPr>
            <a:r>
              <a:rPr lang="en-US" sz="1500" dirty="0">
                <a:solidFill>
                  <a:srgbClr val="666666"/>
                </a:solidFill>
                <a:latin typeface="Catamaran"/>
                <a:cs typeface="Catamaran"/>
              </a:rPr>
              <a:t> </a:t>
            </a:r>
            <a:r>
              <a:rPr sz="1500" dirty="0">
                <a:solidFill>
                  <a:srgbClr val="666666"/>
                </a:solidFill>
                <a:latin typeface="Catamaran"/>
                <a:cs typeface="Catamaran"/>
              </a:rPr>
              <a:t>Trades	</a:t>
            </a:r>
            <a:r>
              <a:rPr lang="en-US" sz="1500" dirty="0">
                <a:solidFill>
                  <a:srgbClr val="666666"/>
                </a:solidFill>
                <a:latin typeface="Catamaran"/>
                <a:cs typeface="Catamaran"/>
              </a:rPr>
              <a:t>   </a:t>
            </a:r>
            <a:r>
              <a:rPr sz="1500" dirty="0">
                <a:solidFill>
                  <a:srgbClr val="666666"/>
                </a:solidFill>
                <a:latin typeface="Catamaran"/>
                <a:cs typeface="Catamaran"/>
              </a:rPr>
              <a:t>Tonnes traded	</a:t>
            </a:r>
            <a:r>
              <a:rPr lang="en-US" sz="1500" dirty="0">
                <a:solidFill>
                  <a:srgbClr val="666666"/>
                </a:solidFill>
                <a:latin typeface="Catamaran"/>
                <a:cs typeface="Catamaran"/>
              </a:rPr>
              <a:t>   </a:t>
            </a:r>
            <a:r>
              <a:rPr lang="en-US" sz="2250" baseline="3703" dirty="0">
                <a:solidFill>
                  <a:srgbClr val="666666"/>
                </a:solidFill>
                <a:latin typeface="Catamaran"/>
                <a:cs typeface="Catamaran"/>
              </a:rPr>
              <a:t>Face</a:t>
            </a:r>
            <a:r>
              <a:rPr lang="en-US" sz="2250" spc="-67" baseline="3703" dirty="0">
                <a:solidFill>
                  <a:srgbClr val="666666"/>
                </a:solidFill>
                <a:latin typeface="Catamaran"/>
                <a:cs typeface="Catamaran"/>
              </a:rPr>
              <a:t> </a:t>
            </a:r>
            <a:r>
              <a:rPr lang="en-US" sz="2250" baseline="3703" dirty="0">
                <a:solidFill>
                  <a:srgbClr val="666666"/>
                </a:solidFill>
                <a:latin typeface="Catamaran"/>
                <a:cs typeface="Catamaran"/>
              </a:rPr>
              <a:t>value</a:t>
            </a:r>
            <a:r>
              <a:rPr lang="en-US" sz="2250" spc="-67" baseline="3703" dirty="0">
                <a:solidFill>
                  <a:srgbClr val="666666"/>
                </a:solidFill>
                <a:latin typeface="Catamaran"/>
                <a:cs typeface="Catamaran"/>
              </a:rPr>
              <a:t> </a:t>
            </a:r>
            <a:r>
              <a:rPr sz="2250" baseline="3703" dirty="0">
                <a:solidFill>
                  <a:srgbClr val="666666"/>
                </a:solidFill>
                <a:latin typeface="Catamaran"/>
                <a:cs typeface="Catamaran"/>
              </a:rPr>
              <a:t>traded</a:t>
            </a:r>
            <a:endParaRPr lang="en-US" sz="2250" baseline="3703" dirty="0">
              <a:solidFill>
                <a:srgbClr val="666666"/>
              </a:solidFill>
              <a:latin typeface="Catamaran"/>
              <a:cs typeface="Catamaran"/>
            </a:endParaRPr>
          </a:p>
          <a:p>
            <a:pPr marL="20320">
              <a:lnSpc>
                <a:spcPts val="1775"/>
              </a:lnSpc>
              <a:tabLst>
                <a:tab pos="1594485" algn="l"/>
                <a:tab pos="3357879" algn="l"/>
              </a:tabLst>
            </a:pPr>
            <a:r>
              <a:rPr lang="en-NZ" sz="2250" baseline="3703" dirty="0">
                <a:solidFill>
                  <a:srgbClr val="666666"/>
                </a:solidFill>
                <a:latin typeface="Catamaran"/>
                <a:cs typeface="Catamaran"/>
              </a:rPr>
              <a:t>                                                                                            (NZD)</a:t>
            </a:r>
            <a:endParaRPr sz="2250" baseline="3703" dirty="0">
              <a:latin typeface="Catamaran"/>
              <a:cs typeface="Catamaran"/>
            </a:endParaRPr>
          </a:p>
        </p:txBody>
      </p:sp>
      <p:sp>
        <p:nvSpPr>
          <p:cNvPr id="28" name="object 29">
            <a:extLst>
              <a:ext uri="{FF2B5EF4-FFF2-40B4-BE49-F238E27FC236}">
                <a16:creationId xmlns:a16="http://schemas.microsoft.com/office/drawing/2014/main" id="{C864F274-9BD7-4CD4-B0A8-564C3BC066D6}"/>
              </a:ext>
            </a:extLst>
          </p:cNvPr>
          <p:cNvSpPr txBox="1"/>
          <p:nvPr/>
        </p:nvSpPr>
        <p:spPr>
          <a:xfrm>
            <a:off x="2490120" y="4841544"/>
            <a:ext cx="3517169" cy="259045"/>
          </a:xfrm>
          <a:prstGeom prst="rect">
            <a:avLst/>
          </a:prstGeom>
        </p:spPr>
        <p:txBody>
          <a:bodyPr vert="horz" wrap="square" lIns="0" tIns="12700" rIns="0" bIns="0" rtlCol="0">
            <a:spAutoFit/>
          </a:bodyPr>
          <a:lstStyle/>
          <a:p>
            <a:pPr marL="12700">
              <a:lnSpc>
                <a:spcPct val="100000"/>
              </a:lnSpc>
              <a:spcBef>
                <a:spcPts val="100"/>
              </a:spcBef>
            </a:pPr>
            <a:r>
              <a:rPr lang="en-US" sz="1600" b="1" spc="-5" dirty="0">
                <a:latin typeface="Museo"/>
                <a:cs typeface="Museo"/>
              </a:rPr>
              <a:t>On </a:t>
            </a:r>
            <a:r>
              <a:rPr lang="en-US" sz="1600" b="1" spc="-5" dirty="0" err="1">
                <a:latin typeface="Museo"/>
                <a:cs typeface="Museo"/>
              </a:rPr>
              <a:t>HilmarConnect</a:t>
            </a:r>
            <a:r>
              <a:rPr lang="en-US" sz="1600" b="1" spc="-5" dirty="0">
                <a:latin typeface="Museo"/>
                <a:cs typeface="Museo"/>
              </a:rPr>
              <a:t> (as of end of Feb 2022) </a:t>
            </a:r>
            <a:endParaRPr sz="1600" b="1" dirty="0">
              <a:latin typeface="Museo"/>
              <a:cs typeface="Museo"/>
            </a:endParaRPr>
          </a:p>
        </p:txBody>
      </p:sp>
      <p:sp>
        <p:nvSpPr>
          <p:cNvPr id="29" name="object 11">
            <a:extLst>
              <a:ext uri="{FF2B5EF4-FFF2-40B4-BE49-F238E27FC236}">
                <a16:creationId xmlns:a16="http://schemas.microsoft.com/office/drawing/2014/main" id="{CDF7D05F-1976-442A-9AE5-31A14A8CACA1}"/>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5</a:t>
            </a:r>
          </a:p>
        </p:txBody>
      </p:sp>
    </p:spTree>
    <p:extLst>
      <p:ext uri="{BB962C8B-B14F-4D97-AF65-F5344CB8AC3E}">
        <p14:creationId xmlns:p14="http://schemas.microsoft.com/office/powerpoint/2010/main" val="57607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5373" y="269240"/>
            <a:ext cx="11061477" cy="382156"/>
          </a:xfrm>
          <a:prstGeom prst="rect">
            <a:avLst/>
          </a:prstGeom>
        </p:spPr>
        <p:txBody>
          <a:bodyPr vert="horz" wrap="square" lIns="0" tIns="12700" rIns="0" bIns="0" rtlCol="0">
            <a:spAutoFit/>
          </a:bodyPr>
          <a:lstStyle/>
          <a:p>
            <a:pPr marL="12700">
              <a:lnSpc>
                <a:spcPct val="100000"/>
              </a:lnSpc>
              <a:spcBef>
                <a:spcPts val="100"/>
              </a:spcBef>
            </a:pPr>
            <a:r>
              <a:rPr lang="en-US" sz="2400" spc="5" dirty="0">
                <a:solidFill>
                  <a:srgbClr val="1AB5E4"/>
                </a:solidFill>
                <a:latin typeface="Museo"/>
                <a:cs typeface="Museo"/>
              </a:rPr>
              <a:t>With $755M NZD traded since 2016, we are starting to experience exponential growth </a:t>
            </a:r>
            <a:endParaRPr sz="2400" dirty="0">
              <a:latin typeface="Museo"/>
              <a:cs typeface="Museo"/>
            </a:endParaRPr>
          </a:p>
        </p:txBody>
      </p:sp>
      <p:sp>
        <p:nvSpPr>
          <p:cNvPr id="3" name="object 3"/>
          <p:cNvSpPr/>
          <p:nvPr/>
        </p:nvSpPr>
        <p:spPr>
          <a:xfrm>
            <a:off x="578073" y="782077"/>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
        <p:nvSpPr>
          <p:cNvPr id="5" name="object 5"/>
          <p:cNvSpPr/>
          <p:nvPr/>
        </p:nvSpPr>
        <p:spPr>
          <a:xfrm>
            <a:off x="771451" y="2512152"/>
            <a:ext cx="1686560" cy="836930"/>
          </a:xfrm>
          <a:custGeom>
            <a:avLst/>
            <a:gdLst/>
            <a:ahLst/>
            <a:cxnLst/>
            <a:rect l="l" t="t" r="r" b="b"/>
            <a:pathLst>
              <a:path w="1686560" h="836929">
                <a:moveTo>
                  <a:pt x="1622780" y="0"/>
                </a:moveTo>
                <a:lnTo>
                  <a:pt x="63500" y="0"/>
                </a:lnTo>
                <a:lnTo>
                  <a:pt x="38785" y="4990"/>
                </a:lnTo>
                <a:lnTo>
                  <a:pt x="18600" y="18600"/>
                </a:lnTo>
                <a:lnTo>
                  <a:pt x="4990" y="38785"/>
                </a:lnTo>
                <a:lnTo>
                  <a:pt x="0" y="63499"/>
                </a:lnTo>
                <a:lnTo>
                  <a:pt x="0" y="773061"/>
                </a:lnTo>
                <a:lnTo>
                  <a:pt x="4990" y="797776"/>
                </a:lnTo>
                <a:lnTo>
                  <a:pt x="18600" y="817960"/>
                </a:lnTo>
                <a:lnTo>
                  <a:pt x="38785" y="831570"/>
                </a:lnTo>
                <a:lnTo>
                  <a:pt x="63500" y="836561"/>
                </a:lnTo>
                <a:lnTo>
                  <a:pt x="1622780" y="836561"/>
                </a:lnTo>
                <a:lnTo>
                  <a:pt x="1647495" y="831570"/>
                </a:lnTo>
                <a:lnTo>
                  <a:pt x="1667679" y="817960"/>
                </a:lnTo>
                <a:lnTo>
                  <a:pt x="1681289" y="797776"/>
                </a:lnTo>
                <a:lnTo>
                  <a:pt x="1686280" y="773061"/>
                </a:lnTo>
                <a:lnTo>
                  <a:pt x="1686280" y="63499"/>
                </a:lnTo>
                <a:lnTo>
                  <a:pt x="1681289" y="38785"/>
                </a:lnTo>
                <a:lnTo>
                  <a:pt x="1667679" y="18600"/>
                </a:lnTo>
                <a:lnTo>
                  <a:pt x="1647495" y="4990"/>
                </a:lnTo>
                <a:lnTo>
                  <a:pt x="1622780" y="0"/>
                </a:lnTo>
                <a:close/>
              </a:path>
            </a:pathLst>
          </a:custGeom>
          <a:solidFill>
            <a:srgbClr val="CAE3C2"/>
          </a:solidFill>
        </p:spPr>
        <p:txBody>
          <a:bodyPr wrap="square" lIns="0" tIns="0" rIns="0" bIns="0" rtlCol="0"/>
          <a:lstStyle/>
          <a:p>
            <a:endParaRPr/>
          </a:p>
        </p:txBody>
      </p:sp>
      <p:sp>
        <p:nvSpPr>
          <p:cNvPr id="6" name="object 6"/>
          <p:cNvSpPr/>
          <p:nvPr/>
        </p:nvSpPr>
        <p:spPr>
          <a:xfrm>
            <a:off x="2648237" y="2512152"/>
            <a:ext cx="1686560" cy="836930"/>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61"/>
                </a:lnTo>
                <a:lnTo>
                  <a:pt x="4989" y="797776"/>
                </a:lnTo>
                <a:lnTo>
                  <a:pt x="18595" y="817960"/>
                </a:lnTo>
                <a:lnTo>
                  <a:pt x="38779" y="831570"/>
                </a:lnTo>
                <a:lnTo>
                  <a:pt x="63499" y="836561"/>
                </a:lnTo>
                <a:lnTo>
                  <a:pt x="1622767" y="836561"/>
                </a:lnTo>
                <a:lnTo>
                  <a:pt x="1647482" y="831570"/>
                </a:lnTo>
                <a:lnTo>
                  <a:pt x="1667667" y="817960"/>
                </a:lnTo>
                <a:lnTo>
                  <a:pt x="1681276" y="797776"/>
                </a:lnTo>
                <a:lnTo>
                  <a:pt x="1686267" y="773061"/>
                </a:lnTo>
                <a:lnTo>
                  <a:pt x="1686267" y="63499"/>
                </a:lnTo>
                <a:lnTo>
                  <a:pt x="1681276" y="38785"/>
                </a:lnTo>
                <a:lnTo>
                  <a:pt x="1667667" y="18600"/>
                </a:lnTo>
                <a:lnTo>
                  <a:pt x="1647482" y="4990"/>
                </a:lnTo>
                <a:lnTo>
                  <a:pt x="1622767" y="0"/>
                </a:lnTo>
                <a:close/>
              </a:path>
            </a:pathLst>
          </a:custGeom>
          <a:solidFill>
            <a:srgbClr val="F7FCD1"/>
          </a:solidFill>
        </p:spPr>
        <p:txBody>
          <a:bodyPr wrap="square" lIns="0" tIns="0" rIns="0" bIns="0" rtlCol="0"/>
          <a:lstStyle/>
          <a:p>
            <a:endParaRPr/>
          </a:p>
        </p:txBody>
      </p:sp>
      <p:sp>
        <p:nvSpPr>
          <p:cNvPr id="7" name="object 7"/>
          <p:cNvSpPr/>
          <p:nvPr/>
        </p:nvSpPr>
        <p:spPr>
          <a:xfrm>
            <a:off x="4533393" y="2512147"/>
            <a:ext cx="1686560" cy="836930"/>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61"/>
                </a:lnTo>
                <a:lnTo>
                  <a:pt x="4989" y="797781"/>
                </a:lnTo>
                <a:lnTo>
                  <a:pt x="18595" y="817965"/>
                </a:lnTo>
                <a:lnTo>
                  <a:pt x="38779" y="831572"/>
                </a:lnTo>
                <a:lnTo>
                  <a:pt x="63499" y="836561"/>
                </a:lnTo>
                <a:lnTo>
                  <a:pt x="1622767" y="836561"/>
                </a:lnTo>
                <a:lnTo>
                  <a:pt x="1647482" y="831572"/>
                </a:lnTo>
                <a:lnTo>
                  <a:pt x="1667667" y="817965"/>
                </a:lnTo>
                <a:lnTo>
                  <a:pt x="1681276" y="797781"/>
                </a:lnTo>
                <a:lnTo>
                  <a:pt x="1686267" y="773061"/>
                </a:lnTo>
                <a:lnTo>
                  <a:pt x="1686267" y="63499"/>
                </a:lnTo>
                <a:lnTo>
                  <a:pt x="1681276" y="38785"/>
                </a:lnTo>
                <a:lnTo>
                  <a:pt x="1667667" y="18600"/>
                </a:lnTo>
                <a:lnTo>
                  <a:pt x="1647482" y="4990"/>
                </a:lnTo>
                <a:lnTo>
                  <a:pt x="1622767" y="0"/>
                </a:lnTo>
                <a:close/>
              </a:path>
            </a:pathLst>
          </a:custGeom>
          <a:solidFill>
            <a:srgbClr val="D1EBF7"/>
          </a:solidFill>
        </p:spPr>
        <p:txBody>
          <a:bodyPr wrap="square" lIns="0" tIns="0" rIns="0" bIns="0" rtlCol="0"/>
          <a:lstStyle/>
          <a:p>
            <a:endParaRPr/>
          </a:p>
        </p:txBody>
      </p:sp>
      <p:sp>
        <p:nvSpPr>
          <p:cNvPr id="8" name="object 8"/>
          <p:cNvSpPr txBox="1"/>
          <p:nvPr/>
        </p:nvSpPr>
        <p:spPr>
          <a:xfrm>
            <a:off x="1152238" y="2629299"/>
            <a:ext cx="4930534" cy="743793"/>
          </a:xfrm>
          <a:prstGeom prst="rect">
            <a:avLst/>
          </a:prstGeom>
        </p:spPr>
        <p:txBody>
          <a:bodyPr vert="horz" wrap="square" lIns="0" tIns="12700" rIns="0" bIns="0" rtlCol="0">
            <a:spAutoFit/>
          </a:bodyPr>
          <a:lstStyle/>
          <a:p>
            <a:pPr marL="12700">
              <a:lnSpc>
                <a:spcPts val="2135"/>
              </a:lnSpc>
              <a:spcBef>
                <a:spcPts val="100"/>
              </a:spcBef>
              <a:tabLst>
                <a:tab pos="1785620" algn="l"/>
                <a:tab pos="3726815" algn="l"/>
              </a:tabLst>
            </a:pPr>
            <a:r>
              <a:rPr lang="en-US" sz="1800" b="1" dirty="0">
                <a:latin typeface="Catamaran-SemiBold"/>
                <a:cs typeface="Catamaran-SemiBold"/>
              </a:rPr>
              <a:t> 3,882</a:t>
            </a:r>
            <a:r>
              <a:rPr lang="en-US" b="1" dirty="0">
                <a:latin typeface="Catamaran-SemiBold"/>
                <a:cs typeface="Catamaran-SemiBold"/>
              </a:rPr>
              <a:t>                          192,000</a:t>
            </a:r>
            <a:r>
              <a:rPr lang="en-US" sz="1800" b="1" dirty="0">
                <a:latin typeface="Catamaran-SemiBold"/>
                <a:cs typeface="Catamaran-SemiBold"/>
              </a:rPr>
              <a:t>                      $755M</a:t>
            </a:r>
            <a:endParaRPr sz="2700" baseline="3086" dirty="0">
              <a:latin typeface="Catamaran-SemiBold"/>
              <a:cs typeface="Catamaran-SemiBold"/>
            </a:endParaRPr>
          </a:p>
          <a:p>
            <a:pPr marL="20320">
              <a:lnSpc>
                <a:spcPts val="1775"/>
              </a:lnSpc>
              <a:tabLst>
                <a:tab pos="1594485" algn="l"/>
                <a:tab pos="3357879" algn="l"/>
              </a:tabLst>
            </a:pPr>
            <a:r>
              <a:rPr lang="en-US" sz="1500" dirty="0">
                <a:solidFill>
                  <a:srgbClr val="666666"/>
                </a:solidFill>
                <a:latin typeface="Catamaran"/>
                <a:cs typeface="Catamaran"/>
              </a:rPr>
              <a:t> </a:t>
            </a:r>
            <a:r>
              <a:rPr sz="1500" dirty="0">
                <a:solidFill>
                  <a:srgbClr val="666666"/>
                </a:solidFill>
                <a:latin typeface="Catamaran"/>
                <a:cs typeface="Catamaran"/>
              </a:rPr>
              <a:t>Trades	</a:t>
            </a:r>
            <a:r>
              <a:rPr lang="en-US" sz="1500" dirty="0">
                <a:solidFill>
                  <a:srgbClr val="666666"/>
                </a:solidFill>
                <a:latin typeface="Catamaran"/>
                <a:cs typeface="Catamaran"/>
              </a:rPr>
              <a:t>   </a:t>
            </a:r>
            <a:r>
              <a:rPr sz="1500" dirty="0">
                <a:solidFill>
                  <a:srgbClr val="666666"/>
                </a:solidFill>
                <a:latin typeface="Catamaran"/>
                <a:cs typeface="Catamaran"/>
              </a:rPr>
              <a:t>Tonnes traded	</a:t>
            </a:r>
            <a:r>
              <a:rPr lang="en-US" sz="1500" dirty="0">
                <a:solidFill>
                  <a:srgbClr val="666666"/>
                </a:solidFill>
                <a:latin typeface="Catamaran"/>
                <a:cs typeface="Catamaran"/>
              </a:rPr>
              <a:t>   </a:t>
            </a:r>
            <a:r>
              <a:rPr lang="en-US" sz="2250" baseline="3703" dirty="0">
                <a:solidFill>
                  <a:srgbClr val="666666"/>
                </a:solidFill>
                <a:latin typeface="Catamaran"/>
                <a:cs typeface="Catamaran"/>
              </a:rPr>
              <a:t>Face</a:t>
            </a:r>
            <a:r>
              <a:rPr lang="en-US" sz="2250" spc="-67" baseline="3703" dirty="0">
                <a:solidFill>
                  <a:srgbClr val="666666"/>
                </a:solidFill>
                <a:latin typeface="Catamaran"/>
                <a:cs typeface="Catamaran"/>
              </a:rPr>
              <a:t> </a:t>
            </a:r>
            <a:r>
              <a:rPr lang="en-US" sz="2250" baseline="3703" dirty="0">
                <a:solidFill>
                  <a:srgbClr val="666666"/>
                </a:solidFill>
                <a:latin typeface="Catamaran"/>
                <a:cs typeface="Catamaran"/>
              </a:rPr>
              <a:t>value</a:t>
            </a:r>
            <a:r>
              <a:rPr lang="en-US" sz="2250" spc="-67" baseline="3703" dirty="0">
                <a:solidFill>
                  <a:srgbClr val="666666"/>
                </a:solidFill>
                <a:latin typeface="Catamaran"/>
                <a:cs typeface="Catamaran"/>
              </a:rPr>
              <a:t> </a:t>
            </a:r>
            <a:r>
              <a:rPr sz="2250" baseline="3703" dirty="0">
                <a:solidFill>
                  <a:srgbClr val="666666"/>
                </a:solidFill>
                <a:latin typeface="Catamaran"/>
                <a:cs typeface="Catamaran"/>
              </a:rPr>
              <a:t>traded</a:t>
            </a:r>
            <a:endParaRPr lang="en-US" sz="2250" baseline="3703" dirty="0">
              <a:solidFill>
                <a:srgbClr val="666666"/>
              </a:solidFill>
              <a:latin typeface="Catamaran"/>
              <a:cs typeface="Catamaran"/>
            </a:endParaRPr>
          </a:p>
          <a:p>
            <a:pPr marL="20320">
              <a:lnSpc>
                <a:spcPts val="1775"/>
              </a:lnSpc>
              <a:tabLst>
                <a:tab pos="1594485" algn="l"/>
                <a:tab pos="3357879" algn="l"/>
              </a:tabLst>
            </a:pPr>
            <a:r>
              <a:rPr lang="en-NZ" sz="2250" baseline="3703" dirty="0">
                <a:solidFill>
                  <a:srgbClr val="666666"/>
                </a:solidFill>
                <a:latin typeface="Catamaran"/>
                <a:cs typeface="Catamaran"/>
              </a:rPr>
              <a:t>                                                                                            (NZD)</a:t>
            </a:r>
            <a:endParaRPr sz="2250" baseline="3703" dirty="0">
              <a:latin typeface="Catamaran"/>
              <a:cs typeface="Catamaran"/>
            </a:endParaRPr>
          </a:p>
        </p:txBody>
      </p:sp>
      <p:sp>
        <p:nvSpPr>
          <p:cNvPr id="30" name="object 11">
            <a:extLst>
              <a:ext uri="{FF2B5EF4-FFF2-40B4-BE49-F238E27FC236}">
                <a16:creationId xmlns:a16="http://schemas.microsoft.com/office/drawing/2014/main" id="{2971A003-DC1B-46EF-8400-E43A84CF0494}"/>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6</a:t>
            </a:r>
            <a:endParaRPr lang="en-US" sz="1400" spc="20" dirty="0">
              <a:solidFill>
                <a:srgbClr val="999999"/>
              </a:solidFill>
              <a:latin typeface="Catamaran"/>
              <a:cs typeface="Catamaran"/>
            </a:endParaRPr>
          </a:p>
        </p:txBody>
      </p:sp>
      <p:sp>
        <p:nvSpPr>
          <p:cNvPr id="33" name="object 8">
            <a:extLst>
              <a:ext uri="{FF2B5EF4-FFF2-40B4-BE49-F238E27FC236}">
                <a16:creationId xmlns:a16="http://schemas.microsoft.com/office/drawing/2014/main" id="{6C844797-5CFE-4687-B07B-DF900F536568}"/>
              </a:ext>
            </a:extLst>
          </p:cNvPr>
          <p:cNvSpPr/>
          <p:nvPr/>
        </p:nvSpPr>
        <p:spPr>
          <a:xfrm>
            <a:off x="565372" y="1057200"/>
            <a:ext cx="11876406" cy="1003789"/>
          </a:xfrm>
          <a:custGeom>
            <a:avLst/>
            <a:gdLst/>
            <a:ahLst/>
            <a:cxnLst/>
            <a:rect l="l" t="t" r="r" b="b"/>
            <a:pathLst>
              <a:path w="4279265" h="2400935">
                <a:moveTo>
                  <a:pt x="4238879" y="0"/>
                </a:moveTo>
                <a:lnTo>
                  <a:pt x="40182" y="0"/>
                </a:lnTo>
                <a:lnTo>
                  <a:pt x="24538" y="3156"/>
                </a:lnTo>
                <a:lnTo>
                  <a:pt x="11766" y="11764"/>
                </a:lnTo>
                <a:lnTo>
                  <a:pt x="3156" y="24533"/>
                </a:lnTo>
                <a:lnTo>
                  <a:pt x="0" y="40170"/>
                </a:lnTo>
                <a:lnTo>
                  <a:pt x="0" y="2360422"/>
                </a:lnTo>
                <a:lnTo>
                  <a:pt x="3156" y="2376058"/>
                </a:lnTo>
                <a:lnTo>
                  <a:pt x="11766" y="2388827"/>
                </a:lnTo>
                <a:lnTo>
                  <a:pt x="24538" y="2397435"/>
                </a:lnTo>
                <a:lnTo>
                  <a:pt x="40182" y="2400592"/>
                </a:lnTo>
                <a:lnTo>
                  <a:pt x="4238879" y="2400592"/>
                </a:lnTo>
                <a:lnTo>
                  <a:pt x="4254515" y="2397435"/>
                </a:lnTo>
                <a:lnTo>
                  <a:pt x="4267284" y="2388827"/>
                </a:lnTo>
                <a:lnTo>
                  <a:pt x="4275892" y="2376058"/>
                </a:lnTo>
                <a:lnTo>
                  <a:pt x="4279049" y="2360422"/>
                </a:lnTo>
                <a:lnTo>
                  <a:pt x="4279049" y="40170"/>
                </a:lnTo>
                <a:lnTo>
                  <a:pt x="4275892" y="24533"/>
                </a:lnTo>
                <a:lnTo>
                  <a:pt x="4267284" y="11764"/>
                </a:lnTo>
                <a:lnTo>
                  <a:pt x="4254515" y="3156"/>
                </a:lnTo>
                <a:lnTo>
                  <a:pt x="4238879" y="0"/>
                </a:lnTo>
                <a:close/>
              </a:path>
            </a:pathLst>
          </a:custGeom>
          <a:solidFill>
            <a:srgbClr val="04B9D5">
              <a:alpha val="14999"/>
            </a:srgbClr>
          </a:solidFill>
        </p:spPr>
        <p:txBody>
          <a:bodyPr wrap="square" lIns="0" tIns="0" rIns="0" bIns="0" rtlCol="0"/>
          <a:lstStyle/>
          <a:p>
            <a:endParaRPr/>
          </a:p>
        </p:txBody>
      </p:sp>
      <p:sp>
        <p:nvSpPr>
          <p:cNvPr id="34" name="object 9">
            <a:extLst>
              <a:ext uri="{FF2B5EF4-FFF2-40B4-BE49-F238E27FC236}">
                <a16:creationId xmlns:a16="http://schemas.microsoft.com/office/drawing/2014/main" id="{ED2F966B-C192-4E50-9B1A-20F8547D3F20}"/>
              </a:ext>
            </a:extLst>
          </p:cNvPr>
          <p:cNvSpPr txBox="1"/>
          <p:nvPr/>
        </p:nvSpPr>
        <p:spPr>
          <a:xfrm>
            <a:off x="883219" y="1171581"/>
            <a:ext cx="10279856" cy="800797"/>
          </a:xfrm>
          <a:prstGeom prst="rect">
            <a:avLst/>
          </a:prstGeom>
        </p:spPr>
        <p:txBody>
          <a:bodyPr vert="horz" wrap="square" lIns="0" tIns="12700" rIns="0" bIns="0" rtlCol="0">
            <a:spAutoFit/>
          </a:bodyPr>
          <a:lstStyle/>
          <a:p>
            <a:pPr marL="12700" marR="20320">
              <a:lnSpc>
                <a:spcPct val="125000"/>
              </a:lnSpc>
              <a:spcBef>
                <a:spcPts val="100"/>
              </a:spcBef>
            </a:pPr>
            <a:r>
              <a:rPr lang="en-US" sz="1400" spc="-20" dirty="0">
                <a:latin typeface="Catamaran"/>
                <a:cs typeface="Catamaran"/>
              </a:rPr>
              <a:t>As of end of February 2022</a:t>
            </a:r>
            <a:r>
              <a:rPr lang="en-US" sz="1400" spc="-15" dirty="0">
                <a:latin typeface="Catamaran"/>
                <a:cs typeface="Catamaran"/>
              </a:rPr>
              <a:t>, </a:t>
            </a:r>
            <a:r>
              <a:rPr lang="en-US" sz="1400" spc="-25" dirty="0">
                <a:latin typeface="Catamaran"/>
                <a:cs typeface="Catamaran"/>
              </a:rPr>
              <a:t>Nui</a:t>
            </a:r>
            <a:r>
              <a:rPr lang="en-US" sz="1400" spc="-15" dirty="0">
                <a:latin typeface="Catamaran"/>
                <a:cs typeface="Catamaran"/>
              </a:rPr>
              <a:t> </a:t>
            </a:r>
            <a:r>
              <a:rPr lang="en-US" sz="1400" spc="-25" dirty="0">
                <a:latin typeface="Catamaran"/>
                <a:cs typeface="Catamaran"/>
              </a:rPr>
              <a:t>had</a:t>
            </a:r>
            <a:r>
              <a:rPr lang="en-US" sz="1400" spc="-15" dirty="0">
                <a:latin typeface="Catamaran"/>
                <a:cs typeface="Catamaran"/>
              </a:rPr>
              <a:t> </a:t>
            </a:r>
            <a:r>
              <a:rPr lang="en-US" sz="1400" spc="-25" dirty="0">
                <a:latin typeface="Catamaran"/>
                <a:cs typeface="Catamaran"/>
              </a:rPr>
              <a:t>over 287</a:t>
            </a:r>
            <a:r>
              <a:rPr lang="en-US" sz="1400" spc="-15" dirty="0">
                <a:latin typeface="Catamaran"/>
                <a:cs typeface="Catamaran"/>
              </a:rPr>
              <a:t> </a:t>
            </a:r>
            <a:r>
              <a:rPr lang="en-US" sz="1400" spc="-25" dirty="0">
                <a:latin typeface="Catamaran"/>
                <a:cs typeface="Catamaran"/>
              </a:rPr>
              <a:t>companies</a:t>
            </a:r>
            <a:r>
              <a:rPr lang="en-US" sz="1400" spc="-15" dirty="0">
                <a:latin typeface="Catamaran"/>
                <a:cs typeface="Catamaran"/>
              </a:rPr>
              <a:t> </a:t>
            </a:r>
            <a:r>
              <a:rPr lang="en-US" sz="1400" spc="-25" dirty="0">
                <a:latin typeface="Catamaran"/>
                <a:cs typeface="Catamaran"/>
              </a:rPr>
              <a:t>accessing</a:t>
            </a:r>
            <a:r>
              <a:rPr lang="en-US" sz="1400" spc="-15" dirty="0">
                <a:latin typeface="Catamaran"/>
                <a:cs typeface="Catamaran"/>
              </a:rPr>
              <a:t> </a:t>
            </a:r>
            <a:r>
              <a:rPr lang="en-US" sz="1400" spc="-25" dirty="0">
                <a:latin typeface="Catamaran"/>
                <a:cs typeface="Catamaran"/>
              </a:rPr>
              <a:t>a</a:t>
            </a:r>
            <a:r>
              <a:rPr lang="en-US" sz="1400" spc="-15" dirty="0">
                <a:latin typeface="Catamaran"/>
                <a:cs typeface="Catamaran"/>
              </a:rPr>
              <a:t> </a:t>
            </a:r>
            <a:r>
              <a:rPr lang="en-US" sz="1400" spc="-25" dirty="0">
                <a:latin typeface="Catamaran"/>
                <a:cs typeface="Catamaran"/>
              </a:rPr>
              <a:t>Nui </a:t>
            </a:r>
            <a:r>
              <a:rPr lang="en-US" sz="1400" spc="-310" dirty="0">
                <a:latin typeface="Catamaran"/>
                <a:cs typeface="Catamaran"/>
              </a:rPr>
              <a:t> </a:t>
            </a:r>
            <a:r>
              <a:rPr lang="en-US" sz="1400" spc="-20" dirty="0">
                <a:latin typeface="Catamaran"/>
                <a:cs typeface="Catamaran"/>
              </a:rPr>
              <a:t>platform, in</a:t>
            </a:r>
            <a:r>
              <a:rPr lang="en-US" sz="1400" spc="-15" dirty="0">
                <a:latin typeface="Catamaran"/>
                <a:cs typeface="Catamaran"/>
              </a:rPr>
              <a:t> </a:t>
            </a:r>
            <a:r>
              <a:rPr lang="en-US" sz="1400" spc="-25" dirty="0">
                <a:latin typeface="Catamaran"/>
                <a:cs typeface="Catamaran"/>
              </a:rPr>
              <a:t>47</a:t>
            </a:r>
            <a:r>
              <a:rPr lang="en-US" sz="1400" spc="-15" dirty="0">
                <a:latin typeface="Catamaran"/>
                <a:cs typeface="Catamaran"/>
              </a:rPr>
              <a:t> </a:t>
            </a:r>
            <a:r>
              <a:rPr lang="en-US" sz="1400" spc="-20" dirty="0">
                <a:latin typeface="Catamaran"/>
                <a:cs typeface="Catamaran"/>
              </a:rPr>
              <a:t>countries. In the 12 months to end of Feb 2022, o</a:t>
            </a:r>
            <a:r>
              <a:rPr lang="en-US" sz="1400" spc="-25" dirty="0">
                <a:latin typeface="Catamaran"/>
                <a:cs typeface="Catamaran"/>
              </a:rPr>
              <a:t>ver 1,860</a:t>
            </a:r>
            <a:r>
              <a:rPr lang="en-US" sz="1400" spc="-20" dirty="0">
                <a:latin typeface="Catamaran"/>
                <a:cs typeface="Catamaran"/>
              </a:rPr>
              <a:t> trades were completed,</a:t>
            </a:r>
            <a:r>
              <a:rPr lang="en-US" sz="1400" spc="-15" dirty="0">
                <a:latin typeface="Catamaran"/>
                <a:cs typeface="Catamaran"/>
              </a:rPr>
              <a:t> </a:t>
            </a:r>
            <a:r>
              <a:rPr lang="en-US" sz="1400" spc="-20" dirty="0">
                <a:latin typeface="Catamaran"/>
                <a:cs typeface="Catamaran"/>
              </a:rPr>
              <a:t>totaling</a:t>
            </a:r>
            <a:r>
              <a:rPr lang="en-US" sz="1400" spc="-25" dirty="0">
                <a:latin typeface="Catamaran"/>
                <a:cs typeface="Catamaran"/>
              </a:rPr>
              <a:t> 65,188 </a:t>
            </a:r>
            <a:r>
              <a:rPr lang="en-US" sz="1400" spc="-25" dirty="0" err="1">
                <a:latin typeface="Catamaran"/>
                <a:cs typeface="Catamaran"/>
              </a:rPr>
              <a:t>tonnes</a:t>
            </a:r>
            <a:r>
              <a:rPr lang="en-US" sz="1400" spc="-25" dirty="0">
                <a:latin typeface="Catamaran"/>
                <a:cs typeface="Catamaran"/>
              </a:rPr>
              <a:t> </a:t>
            </a:r>
            <a:r>
              <a:rPr lang="en-US" sz="1400" spc="-315" dirty="0">
                <a:latin typeface="Catamaran"/>
                <a:cs typeface="Catamaran"/>
              </a:rPr>
              <a:t> </a:t>
            </a:r>
            <a:r>
              <a:rPr lang="en-US" sz="1400" spc="-25" dirty="0">
                <a:latin typeface="Catamaran"/>
                <a:cs typeface="Catamaran"/>
              </a:rPr>
              <a:t>with</a:t>
            </a:r>
            <a:r>
              <a:rPr lang="en-US" sz="1400" spc="-20" dirty="0">
                <a:latin typeface="Catamaran"/>
                <a:cs typeface="Catamaran"/>
              </a:rPr>
              <a:t> </a:t>
            </a:r>
            <a:r>
              <a:rPr lang="en-US" sz="1400" spc="-25" dirty="0">
                <a:latin typeface="Catamaran"/>
                <a:cs typeface="Catamaran"/>
              </a:rPr>
              <a:t>a</a:t>
            </a:r>
            <a:r>
              <a:rPr lang="en-US" sz="1400" spc="-15" dirty="0">
                <a:latin typeface="Catamaran"/>
                <a:cs typeface="Catamaran"/>
              </a:rPr>
              <a:t> </a:t>
            </a:r>
            <a:r>
              <a:rPr lang="en-US" sz="1400" spc="-35" dirty="0">
                <a:latin typeface="Catamaran"/>
                <a:cs typeface="Catamaran"/>
              </a:rPr>
              <a:t>GMV</a:t>
            </a:r>
            <a:r>
              <a:rPr lang="en-US" sz="1400" spc="-15" dirty="0">
                <a:latin typeface="Catamaran"/>
                <a:cs typeface="Catamaran"/>
              </a:rPr>
              <a:t> </a:t>
            </a:r>
            <a:r>
              <a:rPr lang="en-US" sz="1400" spc="-20" dirty="0">
                <a:latin typeface="Catamaran"/>
                <a:cs typeface="Catamaran"/>
              </a:rPr>
              <a:t>of</a:t>
            </a:r>
            <a:r>
              <a:rPr lang="en-US" sz="1400" spc="-15" dirty="0">
                <a:latin typeface="Catamaran"/>
                <a:cs typeface="Catamaran"/>
              </a:rPr>
              <a:t> </a:t>
            </a:r>
            <a:r>
              <a:rPr lang="en-US" sz="1400" spc="-25" dirty="0">
                <a:latin typeface="Catamaran"/>
                <a:cs typeface="Catamaran"/>
              </a:rPr>
              <a:t>over</a:t>
            </a:r>
            <a:r>
              <a:rPr lang="en-US" sz="1400" spc="-20" dirty="0">
                <a:latin typeface="Catamaran"/>
                <a:cs typeface="Catamaran"/>
              </a:rPr>
              <a:t> </a:t>
            </a:r>
            <a:r>
              <a:rPr lang="en-US" sz="1400" spc="-25" dirty="0">
                <a:latin typeface="Catamaran"/>
                <a:cs typeface="Catamaran"/>
              </a:rPr>
              <a:t>NZD$282M. We have experienced exponential revenue growth with total revenue in NZD increasing from $0.259M in FY2017 to $0.807M in FY20 and $1.517M in FY21. </a:t>
            </a:r>
          </a:p>
        </p:txBody>
      </p:sp>
      <p:graphicFrame>
        <p:nvGraphicFramePr>
          <p:cNvPr id="36" name="Chart 35">
            <a:extLst>
              <a:ext uri="{FF2B5EF4-FFF2-40B4-BE49-F238E27FC236}">
                <a16:creationId xmlns:a16="http://schemas.microsoft.com/office/drawing/2014/main" id="{CA44A591-79BA-46BA-9019-EFA9B1A2A3BC}"/>
              </a:ext>
            </a:extLst>
          </p:cNvPr>
          <p:cNvGraphicFramePr>
            <a:graphicFrameLocks/>
          </p:cNvGraphicFramePr>
          <p:nvPr>
            <p:extLst>
              <p:ext uri="{D42A27DB-BD31-4B8C-83A1-F6EECF244321}">
                <p14:modId xmlns:p14="http://schemas.microsoft.com/office/powerpoint/2010/main" val="1628726944"/>
              </p:ext>
            </p:extLst>
          </p:nvPr>
        </p:nvGraphicFramePr>
        <p:xfrm>
          <a:off x="7335973" y="401598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1" name="object 9">
            <a:extLst>
              <a:ext uri="{FF2B5EF4-FFF2-40B4-BE49-F238E27FC236}">
                <a16:creationId xmlns:a16="http://schemas.microsoft.com/office/drawing/2014/main" id="{1029D364-8217-4994-9CFF-58C301244510}"/>
              </a:ext>
            </a:extLst>
          </p:cNvPr>
          <p:cNvSpPr/>
          <p:nvPr/>
        </p:nvSpPr>
        <p:spPr>
          <a:xfrm>
            <a:off x="6652240" y="2499810"/>
            <a:ext cx="1686560" cy="836930"/>
          </a:xfrm>
          <a:custGeom>
            <a:avLst/>
            <a:gdLst/>
            <a:ahLst/>
            <a:cxnLst/>
            <a:rect l="l" t="t" r="r" b="b"/>
            <a:pathLst>
              <a:path w="1686560" h="836929">
                <a:moveTo>
                  <a:pt x="1622780" y="0"/>
                </a:moveTo>
                <a:lnTo>
                  <a:pt x="63500" y="0"/>
                </a:lnTo>
                <a:lnTo>
                  <a:pt x="38785" y="4990"/>
                </a:lnTo>
                <a:lnTo>
                  <a:pt x="18600" y="18600"/>
                </a:lnTo>
                <a:lnTo>
                  <a:pt x="4990" y="38785"/>
                </a:lnTo>
                <a:lnTo>
                  <a:pt x="0" y="63499"/>
                </a:lnTo>
                <a:lnTo>
                  <a:pt x="0" y="773074"/>
                </a:lnTo>
                <a:lnTo>
                  <a:pt x="4990" y="797789"/>
                </a:lnTo>
                <a:lnTo>
                  <a:pt x="18600" y="817973"/>
                </a:lnTo>
                <a:lnTo>
                  <a:pt x="38785" y="831583"/>
                </a:lnTo>
                <a:lnTo>
                  <a:pt x="63500" y="836574"/>
                </a:lnTo>
                <a:lnTo>
                  <a:pt x="1622780" y="836574"/>
                </a:lnTo>
                <a:lnTo>
                  <a:pt x="1647495" y="831583"/>
                </a:lnTo>
                <a:lnTo>
                  <a:pt x="1667679" y="817973"/>
                </a:lnTo>
                <a:lnTo>
                  <a:pt x="1681289" y="797789"/>
                </a:lnTo>
                <a:lnTo>
                  <a:pt x="1686280" y="773074"/>
                </a:lnTo>
                <a:lnTo>
                  <a:pt x="1686280" y="63499"/>
                </a:lnTo>
                <a:lnTo>
                  <a:pt x="1681289" y="38785"/>
                </a:lnTo>
                <a:lnTo>
                  <a:pt x="1667679" y="18600"/>
                </a:lnTo>
                <a:lnTo>
                  <a:pt x="1647495" y="4990"/>
                </a:lnTo>
                <a:lnTo>
                  <a:pt x="1622780" y="0"/>
                </a:lnTo>
                <a:close/>
              </a:path>
            </a:pathLst>
          </a:custGeom>
          <a:solidFill>
            <a:srgbClr val="CAE3C2"/>
          </a:solidFill>
        </p:spPr>
        <p:txBody>
          <a:bodyPr wrap="square" lIns="0" tIns="0" rIns="0" bIns="0" rtlCol="0"/>
          <a:lstStyle/>
          <a:p>
            <a:endParaRPr dirty="0"/>
          </a:p>
        </p:txBody>
      </p:sp>
      <p:sp>
        <p:nvSpPr>
          <p:cNvPr id="42" name="object 10">
            <a:extLst>
              <a:ext uri="{FF2B5EF4-FFF2-40B4-BE49-F238E27FC236}">
                <a16:creationId xmlns:a16="http://schemas.microsoft.com/office/drawing/2014/main" id="{2FD299F4-D0DB-47AE-8339-22F75C9A2D87}"/>
              </a:ext>
            </a:extLst>
          </p:cNvPr>
          <p:cNvSpPr txBox="1"/>
          <p:nvPr/>
        </p:nvSpPr>
        <p:spPr>
          <a:xfrm>
            <a:off x="7181646" y="2617421"/>
            <a:ext cx="630363" cy="299720"/>
          </a:xfrm>
          <a:prstGeom prst="rect">
            <a:avLst/>
          </a:prstGeom>
        </p:spPr>
        <p:txBody>
          <a:bodyPr vert="horz" wrap="square" lIns="0" tIns="12700" rIns="0" bIns="0" rtlCol="0">
            <a:spAutoFit/>
          </a:bodyPr>
          <a:lstStyle/>
          <a:p>
            <a:pPr marL="12700">
              <a:lnSpc>
                <a:spcPct val="100000"/>
              </a:lnSpc>
              <a:spcBef>
                <a:spcPts val="100"/>
              </a:spcBef>
            </a:pPr>
            <a:r>
              <a:rPr lang="en-US" b="1" dirty="0">
                <a:latin typeface="Catamaran-SemiBold"/>
                <a:cs typeface="Catamaran-SemiBold"/>
              </a:rPr>
              <a:t>1,140</a:t>
            </a:r>
            <a:endParaRPr sz="1800" b="1" dirty="0">
              <a:latin typeface="Catamaran-SemiBold"/>
              <a:cs typeface="Catamaran-SemiBold"/>
            </a:endParaRPr>
          </a:p>
        </p:txBody>
      </p:sp>
      <p:sp>
        <p:nvSpPr>
          <p:cNvPr id="43" name="object 11">
            <a:extLst>
              <a:ext uri="{FF2B5EF4-FFF2-40B4-BE49-F238E27FC236}">
                <a16:creationId xmlns:a16="http://schemas.microsoft.com/office/drawing/2014/main" id="{57EA2040-757F-4BF9-BD0D-360E69664BF7}"/>
              </a:ext>
            </a:extLst>
          </p:cNvPr>
          <p:cNvSpPr txBox="1"/>
          <p:nvPr/>
        </p:nvSpPr>
        <p:spPr>
          <a:xfrm>
            <a:off x="7201632" y="2885231"/>
            <a:ext cx="472440" cy="254000"/>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666666"/>
                </a:solidFill>
                <a:latin typeface="Catamaran"/>
                <a:cs typeface="Catamaran"/>
              </a:rPr>
              <a:t>Users</a:t>
            </a:r>
            <a:endParaRPr sz="1500" dirty="0">
              <a:latin typeface="Catamaran"/>
              <a:cs typeface="Catamaran"/>
            </a:endParaRPr>
          </a:p>
        </p:txBody>
      </p:sp>
      <p:sp>
        <p:nvSpPr>
          <p:cNvPr id="44" name="object 22">
            <a:extLst>
              <a:ext uri="{FF2B5EF4-FFF2-40B4-BE49-F238E27FC236}">
                <a16:creationId xmlns:a16="http://schemas.microsoft.com/office/drawing/2014/main" id="{A3D93202-95A7-46B5-9588-D198F2617C90}"/>
              </a:ext>
            </a:extLst>
          </p:cNvPr>
          <p:cNvSpPr/>
          <p:nvPr/>
        </p:nvSpPr>
        <p:spPr>
          <a:xfrm>
            <a:off x="8471340" y="2499822"/>
            <a:ext cx="1686560" cy="836930"/>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74"/>
                </a:lnTo>
                <a:lnTo>
                  <a:pt x="4989" y="797789"/>
                </a:lnTo>
                <a:lnTo>
                  <a:pt x="18595" y="817973"/>
                </a:lnTo>
                <a:lnTo>
                  <a:pt x="38779" y="831583"/>
                </a:lnTo>
                <a:lnTo>
                  <a:pt x="63499" y="836574"/>
                </a:lnTo>
                <a:lnTo>
                  <a:pt x="1622767" y="836574"/>
                </a:lnTo>
                <a:lnTo>
                  <a:pt x="1647488" y="831583"/>
                </a:lnTo>
                <a:lnTo>
                  <a:pt x="1667671" y="817973"/>
                </a:lnTo>
                <a:lnTo>
                  <a:pt x="1681278" y="797789"/>
                </a:lnTo>
                <a:lnTo>
                  <a:pt x="1686267" y="773074"/>
                </a:lnTo>
                <a:lnTo>
                  <a:pt x="1686267" y="63499"/>
                </a:lnTo>
                <a:lnTo>
                  <a:pt x="1681278" y="38785"/>
                </a:lnTo>
                <a:lnTo>
                  <a:pt x="1667671" y="18600"/>
                </a:lnTo>
                <a:lnTo>
                  <a:pt x="1647488" y="4990"/>
                </a:lnTo>
                <a:lnTo>
                  <a:pt x="1622767" y="0"/>
                </a:lnTo>
                <a:close/>
              </a:path>
            </a:pathLst>
          </a:custGeom>
          <a:solidFill>
            <a:srgbClr val="F7FCD1"/>
          </a:solidFill>
        </p:spPr>
        <p:txBody>
          <a:bodyPr wrap="square" lIns="0" tIns="0" rIns="0" bIns="0" rtlCol="0"/>
          <a:lstStyle/>
          <a:p>
            <a:endParaRPr/>
          </a:p>
        </p:txBody>
      </p:sp>
      <p:sp>
        <p:nvSpPr>
          <p:cNvPr id="45" name="object 23">
            <a:extLst>
              <a:ext uri="{FF2B5EF4-FFF2-40B4-BE49-F238E27FC236}">
                <a16:creationId xmlns:a16="http://schemas.microsoft.com/office/drawing/2014/main" id="{0414129B-CCCF-48CB-8824-7A91BFC2351E}"/>
              </a:ext>
            </a:extLst>
          </p:cNvPr>
          <p:cNvSpPr txBox="1"/>
          <p:nvPr/>
        </p:nvSpPr>
        <p:spPr>
          <a:xfrm>
            <a:off x="9130904" y="2617421"/>
            <a:ext cx="367665" cy="299720"/>
          </a:xfrm>
          <a:prstGeom prst="rect">
            <a:avLst/>
          </a:prstGeom>
        </p:spPr>
        <p:txBody>
          <a:bodyPr vert="horz" wrap="square" lIns="0" tIns="12700" rIns="0" bIns="0" rtlCol="0">
            <a:spAutoFit/>
          </a:bodyPr>
          <a:lstStyle/>
          <a:p>
            <a:pPr marL="12700">
              <a:lnSpc>
                <a:spcPct val="100000"/>
              </a:lnSpc>
              <a:spcBef>
                <a:spcPts val="100"/>
              </a:spcBef>
            </a:pPr>
            <a:r>
              <a:rPr lang="en-US" b="1" dirty="0">
                <a:latin typeface="Catamaran-SemiBold"/>
                <a:cs typeface="Catamaran-SemiBold"/>
              </a:rPr>
              <a:t>287</a:t>
            </a:r>
            <a:endParaRPr sz="1800" dirty="0">
              <a:latin typeface="Catamaran-SemiBold"/>
              <a:cs typeface="Catamaran-SemiBold"/>
            </a:endParaRPr>
          </a:p>
        </p:txBody>
      </p:sp>
      <p:sp>
        <p:nvSpPr>
          <p:cNvPr id="46" name="object 24">
            <a:extLst>
              <a:ext uri="{FF2B5EF4-FFF2-40B4-BE49-F238E27FC236}">
                <a16:creationId xmlns:a16="http://schemas.microsoft.com/office/drawing/2014/main" id="{5A0CA762-43AF-4E78-B40A-8311F65D9640}"/>
              </a:ext>
            </a:extLst>
          </p:cNvPr>
          <p:cNvSpPr txBox="1"/>
          <p:nvPr/>
        </p:nvSpPr>
        <p:spPr>
          <a:xfrm>
            <a:off x="8865823" y="2885231"/>
            <a:ext cx="897890" cy="254000"/>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666666"/>
                </a:solidFill>
                <a:latin typeface="Catamaran"/>
                <a:cs typeface="Catamaran"/>
              </a:rPr>
              <a:t>Companies</a:t>
            </a:r>
            <a:endParaRPr sz="1500">
              <a:latin typeface="Catamaran"/>
              <a:cs typeface="Catamaran"/>
            </a:endParaRPr>
          </a:p>
        </p:txBody>
      </p:sp>
      <p:sp>
        <p:nvSpPr>
          <p:cNvPr id="47" name="object 25">
            <a:extLst>
              <a:ext uri="{FF2B5EF4-FFF2-40B4-BE49-F238E27FC236}">
                <a16:creationId xmlns:a16="http://schemas.microsoft.com/office/drawing/2014/main" id="{3C19AFC8-E5FD-47E0-B764-D6FF727B89CB}"/>
              </a:ext>
            </a:extLst>
          </p:cNvPr>
          <p:cNvSpPr/>
          <p:nvPr/>
        </p:nvSpPr>
        <p:spPr>
          <a:xfrm>
            <a:off x="10356502" y="2499810"/>
            <a:ext cx="1686560" cy="836930"/>
          </a:xfrm>
          <a:custGeom>
            <a:avLst/>
            <a:gdLst/>
            <a:ahLst/>
            <a:cxnLst/>
            <a:rect l="l" t="t" r="r" b="b"/>
            <a:pathLst>
              <a:path w="1686560" h="836929">
                <a:moveTo>
                  <a:pt x="1622767" y="0"/>
                </a:moveTo>
                <a:lnTo>
                  <a:pt x="63499" y="0"/>
                </a:lnTo>
                <a:lnTo>
                  <a:pt x="38779" y="4990"/>
                </a:lnTo>
                <a:lnTo>
                  <a:pt x="18595" y="18600"/>
                </a:lnTo>
                <a:lnTo>
                  <a:pt x="4989" y="38785"/>
                </a:lnTo>
                <a:lnTo>
                  <a:pt x="0" y="63500"/>
                </a:lnTo>
                <a:lnTo>
                  <a:pt x="0" y="773087"/>
                </a:lnTo>
                <a:lnTo>
                  <a:pt x="4989" y="797801"/>
                </a:lnTo>
                <a:lnTo>
                  <a:pt x="18595" y="817986"/>
                </a:lnTo>
                <a:lnTo>
                  <a:pt x="38779" y="831596"/>
                </a:lnTo>
                <a:lnTo>
                  <a:pt x="63499" y="836587"/>
                </a:lnTo>
                <a:lnTo>
                  <a:pt x="1622767" y="836587"/>
                </a:lnTo>
                <a:lnTo>
                  <a:pt x="1647482" y="831596"/>
                </a:lnTo>
                <a:lnTo>
                  <a:pt x="1667667" y="817986"/>
                </a:lnTo>
                <a:lnTo>
                  <a:pt x="1681276" y="797801"/>
                </a:lnTo>
                <a:lnTo>
                  <a:pt x="1686267" y="773087"/>
                </a:lnTo>
                <a:lnTo>
                  <a:pt x="1686267" y="63500"/>
                </a:lnTo>
                <a:lnTo>
                  <a:pt x="1681276" y="38785"/>
                </a:lnTo>
                <a:lnTo>
                  <a:pt x="1667667" y="18600"/>
                </a:lnTo>
                <a:lnTo>
                  <a:pt x="1647482" y="4990"/>
                </a:lnTo>
                <a:lnTo>
                  <a:pt x="1622767" y="0"/>
                </a:lnTo>
                <a:close/>
              </a:path>
            </a:pathLst>
          </a:custGeom>
          <a:solidFill>
            <a:srgbClr val="D1EBF7"/>
          </a:solidFill>
        </p:spPr>
        <p:txBody>
          <a:bodyPr wrap="square" lIns="0" tIns="0" rIns="0" bIns="0" rtlCol="0"/>
          <a:lstStyle/>
          <a:p>
            <a:endParaRPr/>
          </a:p>
        </p:txBody>
      </p:sp>
      <p:sp>
        <p:nvSpPr>
          <p:cNvPr id="48" name="object 26">
            <a:extLst>
              <a:ext uri="{FF2B5EF4-FFF2-40B4-BE49-F238E27FC236}">
                <a16:creationId xmlns:a16="http://schemas.microsoft.com/office/drawing/2014/main" id="{E0B30F56-E45A-4AF5-91A5-99CE88030CB9}"/>
              </a:ext>
            </a:extLst>
          </p:cNvPr>
          <p:cNvSpPr txBox="1"/>
          <p:nvPr/>
        </p:nvSpPr>
        <p:spPr>
          <a:xfrm>
            <a:off x="11071258" y="2528521"/>
            <a:ext cx="257175" cy="289823"/>
          </a:xfrm>
          <a:prstGeom prst="rect">
            <a:avLst/>
          </a:prstGeom>
        </p:spPr>
        <p:txBody>
          <a:bodyPr vert="horz" wrap="square" lIns="0" tIns="12700" rIns="0" bIns="0" rtlCol="0">
            <a:spAutoFit/>
          </a:bodyPr>
          <a:lstStyle/>
          <a:p>
            <a:pPr marL="12700">
              <a:lnSpc>
                <a:spcPct val="100000"/>
              </a:lnSpc>
              <a:spcBef>
                <a:spcPts val="100"/>
              </a:spcBef>
            </a:pPr>
            <a:r>
              <a:rPr lang="en-US" sz="1800" b="1" dirty="0">
                <a:latin typeface="Catamaran-SemiBold"/>
                <a:cs typeface="Catamaran-SemiBold"/>
              </a:rPr>
              <a:t>47</a:t>
            </a:r>
            <a:endParaRPr sz="1800" dirty="0">
              <a:latin typeface="Catamaran-SemiBold"/>
              <a:cs typeface="Catamaran-SemiBold"/>
            </a:endParaRPr>
          </a:p>
        </p:txBody>
      </p:sp>
      <p:sp>
        <p:nvSpPr>
          <p:cNvPr id="49" name="object 27">
            <a:extLst>
              <a:ext uri="{FF2B5EF4-FFF2-40B4-BE49-F238E27FC236}">
                <a16:creationId xmlns:a16="http://schemas.microsoft.com/office/drawing/2014/main" id="{DDBA8C43-7A75-49EF-9DF4-E3956DB13C91}"/>
              </a:ext>
            </a:extLst>
          </p:cNvPr>
          <p:cNvSpPr txBox="1"/>
          <p:nvPr/>
        </p:nvSpPr>
        <p:spPr>
          <a:xfrm>
            <a:off x="10813655" y="2796331"/>
            <a:ext cx="772160" cy="254000"/>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666666"/>
                </a:solidFill>
                <a:latin typeface="Catamaran"/>
                <a:cs typeface="Catamaran"/>
              </a:rPr>
              <a:t>Countries</a:t>
            </a:r>
            <a:endParaRPr sz="1500">
              <a:latin typeface="Catamaran"/>
              <a:cs typeface="Catamaran"/>
            </a:endParaRPr>
          </a:p>
        </p:txBody>
      </p:sp>
      <p:sp>
        <p:nvSpPr>
          <p:cNvPr id="50" name="object 28">
            <a:extLst>
              <a:ext uri="{FF2B5EF4-FFF2-40B4-BE49-F238E27FC236}">
                <a16:creationId xmlns:a16="http://schemas.microsoft.com/office/drawing/2014/main" id="{E1CE443F-0794-453C-9D74-D6907BADFD6E}"/>
              </a:ext>
            </a:extLst>
          </p:cNvPr>
          <p:cNvSpPr txBox="1"/>
          <p:nvPr/>
        </p:nvSpPr>
        <p:spPr>
          <a:xfrm>
            <a:off x="10713832" y="2974068"/>
            <a:ext cx="972185" cy="254000"/>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666666"/>
                </a:solidFill>
                <a:latin typeface="Catamaran"/>
                <a:cs typeface="Catamaran"/>
              </a:rPr>
              <a:t>represented</a:t>
            </a:r>
            <a:endParaRPr sz="1500">
              <a:latin typeface="Catamaran"/>
              <a:cs typeface="Catamaran"/>
            </a:endParaRPr>
          </a:p>
        </p:txBody>
      </p:sp>
      <p:sp>
        <p:nvSpPr>
          <p:cNvPr id="51" name="object 29">
            <a:extLst>
              <a:ext uri="{FF2B5EF4-FFF2-40B4-BE49-F238E27FC236}">
                <a16:creationId xmlns:a16="http://schemas.microsoft.com/office/drawing/2014/main" id="{7954D4AF-9D94-4E82-96B0-5FB888C17413}"/>
              </a:ext>
            </a:extLst>
          </p:cNvPr>
          <p:cNvSpPr txBox="1"/>
          <p:nvPr/>
        </p:nvSpPr>
        <p:spPr>
          <a:xfrm>
            <a:off x="6581856" y="2112858"/>
            <a:ext cx="4489402" cy="259045"/>
          </a:xfrm>
          <a:prstGeom prst="rect">
            <a:avLst/>
          </a:prstGeom>
        </p:spPr>
        <p:txBody>
          <a:bodyPr vert="horz" wrap="square" lIns="0" tIns="12700" rIns="0" bIns="0" rtlCol="0">
            <a:spAutoFit/>
          </a:bodyPr>
          <a:lstStyle/>
          <a:p>
            <a:pPr marL="12700">
              <a:lnSpc>
                <a:spcPct val="100000"/>
              </a:lnSpc>
              <a:spcBef>
                <a:spcPts val="100"/>
              </a:spcBef>
            </a:pPr>
            <a:r>
              <a:rPr lang="en-US" sz="1600" b="1" spc="-5" dirty="0">
                <a:latin typeface="Museo"/>
                <a:cs typeface="Museo"/>
              </a:rPr>
              <a:t>Current Users (In 12 months to end of Feb 2022)</a:t>
            </a:r>
            <a:endParaRPr sz="1600" b="1" dirty="0">
              <a:latin typeface="Museo"/>
              <a:cs typeface="Museo"/>
            </a:endParaRPr>
          </a:p>
        </p:txBody>
      </p:sp>
      <p:sp>
        <p:nvSpPr>
          <p:cNvPr id="63" name="object 29">
            <a:extLst>
              <a:ext uri="{FF2B5EF4-FFF2-40B4-BE49-F238E27FC236}">
                <a16:creationId xmlns:a16="http://schemas.microsoft.com/office/drawing/2014/main" id="{F2E8078D-7D9E-431C-92E2-54DEFEC4DA89}"/>
              </a:ext>
            </a:extLst>
          </p:cNvPr>
          <p:cNvSpPr txBox="1"/>
          <p:nvPr/>
        </p:nvSpPr>
        <p:spPr>
          <a:xfrm>
            <a:off x="771451" y="2108200"/>
            <a:ext cx="3517169" cy="259045"/>
          </a:xfrm>
          <a:prstGeom prst="rect">
            <a:avLst/>
          </a:prstGeom>
        </p:spPr>
        <p:txBody>
          <a:bodyPr vert="horz" wrap="square" lIns="0" tIns="12700" rIns="0" bIns="0" rtlCol="0">
            <a:spAutoFit/>
          </a:bodyPr>
          <a:lstStyle/>
          <a:p>
            <a:pPr marL="12700">
              <a:lnSpc>
                <a:spcPct val="100000"/>
              </a:lnSpc>
              <a:spcBef>
                <a:spcPts val="100"/>
              </a:spcBef>
            </a:pPr>
            <a:r>
              <a:rPr lang="en-US" sz="1600" b="1" spc="-5" dirty="0">
                <a:latin typeface="Museo"/>
                <a:cs typeface="Museo"/>
              </a:rPr>
              <a:t>Since inception (as of end of Feb 2022)</a:t>
            </a:r>
            <a:endParaRPr sz="1600" b="1" dirty="0">
              <a:latin typeface="Museo"/>
              <a:cs typeface="Museo"/>
            </a:endParaRPr>
          </a:p>
        </p:txBody>
      </p:sp>
      <p:sp>
        <p:nvSpPr>
          <p:cNvPr id="64" name="object 2">
            <a:extLst>
              <a:ext uri="{FF2B5EF4-FFF2-40B4-BE49-F238E27FC236}">
                <a16:creationId xmlns:a16="http://schemas.microsoft.com/office/drawing/2014/main" id="{E6D0FF04-F14B-40B5-A616-2AD51FC95C8A}"/>
              </a:ext>
            </a:extLst>
          </p:cNvPr>
          <p:cNvSpPr/>
          <p:nvPr/>
        </p:nvSpPr>
        <p:spPr>
          <a:xfrm>
            <a:off x="7201632" y="3910256"/>
            <a:ext cx="4861340" cy="2985468"/>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04B9D5">
              <a:alpha val="5999"/>
            </a:srgbClr>
          </a:solidFill>
        </p:spPr>
        <p:txBody>
          <a:bodyPr wrap="square" lIns="0" tIns="0" rIns="0" bIns="0" rtlCol="0"/>
          <a:lstStyle/>
          <a:p>
            <a:endParaRPr dirty="0"/>
          </a:p>
        </p:txBody>
      </p:sp>
      <p:sp>
        <p:nvSpPr>
          <p:cNvPr id="10" name="TextBox 9">
            <a:extLst>
              <a:ext uri="{FF2B5EF4-FFF2-40B4-BE49-F238E27FC236}">
                <a16:creationId xmlns:a16="http://schemas.microsoft.com/office/drawing/2014/main" id="{DED0E3B6-7DEF-4D7B-9738-2B338F242CB7}"/>
              </a:ext>
            </a:extLst>
          </p:cNvPr>
          <p:cNvSpPr txBox="1"/>
          <p:nvPr/>
        </p:nvSpPr>
        <p:spPr>
          <a:xfrm>
            <a:off x="1517403" y="7110190"/>
            <a:ext cx="4964813" cy="261610"/>
          </a:xfrm>
          <a:prstGeom prst="rect">
            <a:avLst/>
          </a:prstGeom>
          <a:noFill/>
        </p:spPr>
        <p:txBody>
          <a:bodyPr wrap="square" rtlCol="0">
            <a:spAutoFit/>
          </a:bodyPr>
          <a:lstStyle/>
          <a:p>
            <a:r>
              <a:rPr lang="en-US" sz="1100" i="1" dirty="0"/>
              <a:t>Note: FY2017 is 1 July 2016 to 30 June 2017</a:t>
            </a:r>
            <a:endParaRPr lang="en-NZ" sz="1100" i="1" dirty="0"/>
          </a:p>
        </p:txBody>
      </p:sp>
      <p:sp>
        <p:nvSpPr>
          <p:cNvPr id="35" name="object 7">
            <a:extLst>
              <a:ext uri="{FF2B5EF4-FFF2-40B4-BE49-F238E27FC236}">
                <a16:creationId xmlns:a16="http://schemas.microsoft.com/office/drawing/2014/main" id="{91473D2C-EFBF-47FB-AA33-462FE7AE88B4}"/>
              </a:ext>
            </a:extLst>
          </p:cNvPr>
          <p:cNvSpPr/>
          <p:nvPr/>
        </p:nvSpPr>
        <p:spPr>
          <a:xfrm>
            <a:off x="813549" y="4958988"/>
            <a:ext cx="5838691" cy="836930"/>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61"/>
                </a:lnTo>
                <a:lnTo>
                  <a:pt x="4989" y="797781"/>
                </a:lnTo>
                <a:lnTo>
                  <a:pt x="18595" y="817965"/>
                </a:lnTo>
                <a:lnTo>
                  <a:pt x="38779" y="831572"/>
                </a:lnTo>
                <a:lnTo>
                  <a:pt x="63499" y="836561"/>
                </a:lnTo>
                <a:lnTo>
                  <a:pt x="1622767" y="836561"/>
                </a:lnTo>
                <a:lnTo>
                  <a:pt x="1647482" y="831572"/>
                </a:lnTo>
                <a:lnTo>
                  <a:pt x="1667667" y="817965"/>
                </a:lnTo>
                <a:lnTo>
                  <a:pt x="1681276" y="797781"/>
                </a:lnTo>
                <a:lnTo>
                  <a:pt x="1686267" y="773061"/>
                </a:lnTo>
                <a:lnTo>
                  <a:pt x="1686267" y="63499"/>
                </a:lnTo>
                <a:lnTo>
                  <a:pt x="1681276" y="38785"/>
                </a:lnTo>
                <a:lnTo>
                  <a:pt x="1667667" y="18600"/>
                </a:lnTo>
                <a:lnTo>
                  <a:pt x="1647482" y="4990"/>
                </a:lnTo>
                <a:lnTo>
                  <a:pt x="1622767" y="0"/>
                </a:lnTo>
                <a:close/>
              </a:path>
            </a:pathLst>
          </a:custGeom>
          <a:solidFill>
            <a:srgbClr val="D1EBF7"/>
          </a:solidFill>
        </p:spPr>
        <p:txBody>
          <a:bodyPr wrap="square" lIns="0" tIns="0" rIns="0" bIns="0" rtlCol="0"/>
          <a:lstStyle/>
          <a:p>
            <a:endParaRPr/>
          </a:p>
        </p:txBody>
      </p:sp>
      <p:sp>
        <p:nvSpPr>
          <p:cNvPr id="37" name="object 8">
            <a:extLst>
              <a:ext uri="{FF2B5EF4-FFF2-40B4-BE49-F238E27FC236}">
                <a16:creationId xmlns:a16="http://schemas.microsoft.com/office/drawing/2014/main" id="{FDE7C994-4309-4CD2-841C-DE8FE36F9B5F}"/>
              </a:ext>
            </a:extLst>
          </p:cNvPr>
          <p:cNvSpPr txBox="1"/>
          <p:nvPr/>
        </p:nvSpPr>
        <p:spPr>
          <a:xfrm>
            <a:off x="1200132" y="5166141"/>
            <a:ext cx="4930534" cy="265586"/>
          </a:xfrm>
          <a:prstGeom prst="rect">
            <a:avLst/>
          </a:prstGeom>
        </p:spPr>
        <p:txBody>
          <a:bodyPr vert="horz" wrap="square" lIns="0" tIns="12700" rIns="0" bIns="0" rtlCol="0">
            <a:spAutoFit/>
          </a:bodyPr>
          <a:lstStyle/>
          <a:p>
            <a:pPr marL="12700" algn="ctr">
              <a:lnSpc>
                <a:spcPts val="2135"/>
              </a:lnSpc>
              <a:spcBef>
                <a:spcPts val="100"/>
              </a:spcBef>
              <a:tabLst>
                <a:tab pos="1785620" algn="l"/>
                <a:tab pos="3726815" algn="l"/>
              </a:tabLst>
            </a:pPr>
            <a:r>
              <a:rPr lang="en-US" sz="2250" b="1" baseline="3703" dirty="0">
                <a:latin typeface="Catamaran"/>
                <a:cs typeface="Catamaran"/>
              </a:rPr>
              <a:t>Revenue CAGR of 55.5% for the period FY2017 to FY2021 </a:t>
            </a:r>
            <a:endParaRPr sz="2250" b="1" baseline="3703" dirty="0">
              <a:latin typeface="Catamaran"/>
              <a:cs typeface="Catamaran"/>
            </a:endParaRPr>
          </a:p>
        </p:txBody>
      </p:sp>
      <p:sp>
        <p:nvSpPr>
          <p:cNvPr id="38" name="object 20">
            <a:extLst>
              <a:ext uri="{FF2B5EF4-FFF2-40B4-BE49-F238E27FC236}">
                <a16:creationId xmlns:a16="http://schemas.microsoft.com/office/drawing/2014/main" id="{710056CE-223A-41AC-BA32-A3A5E354EEC6}"/>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
        <p:nvSpPr>
          <p:cNvPr id="40" name="object 7">
            <a:extLst>
              <a:ext uri="{FF2B5EF4-FFF2-40B4-BE49-F238E27FC236}">
                <a16:creationId xmlns:a16="http://schemas.microsoft.com/office/drawing/2014/main" id="{A9A5D9EF-4D4C-46BB-BB8F-5B299EB831DC}"/>
              </a:ext>
            </a:extLst>
          </p:cNvPr>
          <p:cNvSpPr/>
          <p:nvPr/>
        </p:nvSpPr>
        <p:spPr>
          <a:xfrm>
            <a:off x="813549" y="6007721"/>
            <a:ext cx="5838691" cy="836930"/>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61"/>
                </a:lnTo>
                <a:lnTo>
                  <a:pt x="4989" y="797781"/>
                </a:lnTo>
                <a:lnTo>
                  <a:pt x="18595" y="817965"/>
                </a:lnTo>
                <a:lnTo>
                  <a:pt x="38779" y="831572"/>
                </a:lnTo>
                <a:lnTo>
                  <a:pt x="63499" y="836561"/>
                </a:lnTo>
                <a:lnTo>
                  <a:pt x="1622767" y="836561"/>
                </a:lnTo>
                <a:lnTo>
                  <a:pt x="1647482" y="831572"/>
                </a:lnTo>
                <a:lnTo>
                  <a:pt x="1667667" y="817965"/>
                </a:lnTo>
                <a:lnTo>
                  <a:pt x="1681276" y="797781"/>
                </a:lnTo>
                <a:lnTo>
                  <a:pt x="1686267" y="773061"/>
                </a:lnTo>
                <a:lnTo>
                  <a:pt x="1686267" y="63499"/>
                </a:lnTo>
                <a:lnTo>
                  <a:pt x="1681276" y="38785"/>
                </a:lnTo>
                <a:lnTo>
                  <a:pt x="1667667" y="18600"/>
                </a:lnTo>
                <a:lnTo>
                  <a:pt x="1647482" y="4990"/>
                </a:lnTo>
                <a:lnTo>
                  <a:pt x="1622767" y="0"/>
                </a:lnTo>
                <a:close/>
              </a:path>
            </a:pathLst>
          </a:custGeom>
          <a:solidFill>
            <a:srgbClr val="F0FBFD"/>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dirty="0"/>
          </a:p>
        </p:txBody>
      </p:sp>
      <p:sp>
        <p:nvSpPr>
          <p:cNvPr id="52" name="object 8">
            <a:extLst>
              <a:ext uri="{FF2B5EF4-FFF2-40B4-BE49-F238E27FC236}">
                <a16:creationId xmlns:a16="http://schemas.microsoft.com/office/drawing/2014/main" id="{DC686F19-235A-4270-A3AF-EA37D8EEC25F}"/>
              </a:ext>
            </a:extLst>
          </p:cNvPr>
          <p:cNvSpPr txBox="1"/>
          <p:nvPr/>
        </p:nvSpPr>
        <p:spPr>
          <a:xfrm>
            <a:off x="1152238" y="6264826"/>
            <a:ext cx="4930534" cy="265586"/>
          </a:xfrm>
          <a:prstGeom prst="rect">
            <a:avLst/>
          </a:prstGeom>
        </p:spPr>
        <p:txBody>
          <a:bodyPr vert="horz" wrap="square" lIns="0" tIns="12700" rIns="0" bIns="0" rtlCol="0">
            <a:spAutoFit/>
          </a:bodyPr>
          <a:lstStyle/>
          <a:p>
            <a:pPr marL="12700" algn="ctr">
              <a:lnSpc>
                <a:spcPts val="2135"/>
              </a:lnSpc>
              <a:spcBef>
                <a:spcPts val="100"/>
              </a:spcBef>
              <a:tabLst>
                <a:tab pos="1785620" algn="l"/>
                <a:tab pos="3726815" algn="l"/>
              </a:tabLst>
            </a:pPr>
            <a:r>
              <a:rPr lang="en-US" sz="2250" b="1" baseline="3703" dirty="0">
                <a:latin typeface="Catamaran"/>
                <a:cs typeface="Catamaran"/>
              </a:rPr>
              <a:t>GMV CAGR of 61.5% for the period FY2017 to FY2021 </a:t>
            </a:r>
            <a:endParaRPr sz="2250" b="1" baseline="3703" dirty="0">
              <a:latin typeface="Catamaran"/>
              <a:cs typeface="Catamaran"/>
            </a:endParaRPr>
          </a:p>
        </p:txBody>
      </p:sp>
      <p:sp>
        <p:nvSpPr>
          <p:cNvPr id="53" name="object 7">
            <a:extLst>
              <a:ext uri="{FF2B5EF4-FFF2-40B4-BE49-F238E27FC236}">
                <a16:creationId xmlns:a16="http://schemas.microsoft.com/office/drawing/2014/main" id="{2404D1B3-AF7E-4C3B-A708-B8907AE4861A}"/>
              </a:ext>
            </a:extLst>
          </p:cNvPr>
          <p:cNvSpPr/>
          <p:nvPr/>
        </p:nvSpPr>
        <p:spPr>
          <a:xfrm>
            <a:off x="813549" y="3910255"/>
            <a:ext cx="5838691" cy="836930"/>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61"/>
                </a:lnTo>
                <a:lnTo>
                  <a:pt x="4989" y="797781"/>
                </a:lnTo>
                <a:lnTo>
                  <a:pt x="18595" y="817965"/>
                </a:lnTo>
                <a:lnTo>
                  <a:pt x="38779" y="831572"/>
                </a:lnTo>
                <a:lnTo>
                  <a:pt x="63499" y="836561"/>
                </a:lnTo>
                <a:lnTo>
                  <a:pt x="1622767" y="836561"/>
                </a:lnTo>
                <a:lnTo>
                  <a:pt x="1647482" y="831572"/>
                </a:lnTo>
                <a:lnTo>
                  <a:pt x="1667667" y="817965"/>
                </a:lnTo>
                <a:lnTo>
                  <a:pt x="1681276" y="797781"/>
                </a:lnTo>
                <a:lnTo>
                  <a:pt x="1686267" y="773061"/>
                </a:lnTo>
                <a:lnTo>
                  <a:pt x="1686267" y="63499"/>
                </a:lnTo>
                <a:lnTo>
                  <a:pt x="1681276" y="38785"/>
                </a:lnTo>
                <a:lnTo>
                  <a:pt x="1667667" y="18600"/>
                </a:lnTo>
                <a:lnTo>
                  <a:pt x="1647482" y="4990"/>
                </a:lnTo>
                <a:lnTo>
                  <a:pt x="1622767" y="0"/>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dirty="0"/>
          </a:p>
        </p:txBody>
      </p:sp>
      <p:sp>
        <p:nvSpPr>
          <p:cNvPr id="54" name="object 8">
            <a:extLst>
              <a:ext uri="{FF2B5EF4-FFF2-40B4-BE49-F238E27FC236}">
                <a16:creationId xmlns:a16="http://schemas.microsoft.com/office/drawing/2014/main" id="{98EBE58B-6D93-43F5-B6B4-1D78F50C6601}"/>
              </a:ext>
            </a:extLst>
          </p:cNvPr>
          <p:cNvSpPr txBox="1"/>
          <p:nvPr/>
        </p:nvSpPr>
        <p:spPr>
          <a:xfrm>
            <a:off x="1153687" y="4164020"/>
            <a:ext cx="4930534" cy="265586"/>
          </a:xfrm>
          <a:prstGeom prst="rect">
            <a:avLst/>
          </a:prstGeom>
        </p:spPr>
        <p:txBody>
          <a:bodyPr vert="horz" wrap="square" lIns="0" tIns="12700" rIns="0" bIns="0" rtlCol="0">
            <a:spAutoFit/>
          </a:bodyPr>
          <a:lstStyle/>
          <a:p>
            <a:pPr marL="12700" algn="ctr">
              <a:lnSpc>
                <a:spcPts val="2135"/>
              </a:lnSpc>
              <a:spcBef>
                <a:spcPts val="100"/>
              </a:spcBef>
              <a:tabLst>
                <a:tab pos="1785620" algn="l"/>
                <a:tab pos="3726815" algn="l"/>
              </a:tabLst>
            </a:pPr>
            <a:r>
              <a:rPr lang="en-US" sz="2250" b="1" baseline="3703" dirty="0">
                <a:latin typeface="Catamaran"/>
                <a:cs typeface="Catamaran"/>
              </a:rPr>
              <a:t>Total Revenue of $1.52 million NZD for FY2021</a:t>
            </a:r>
            <a:endParaRPr sz="2250" b="1" baseline="3703" dirty="0">
              <a:latin typeface="Catamaran"/>
              <a:cs typeface="Catamar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5372" y="273142"/>
            <a:ext cx="11747278" cy="382156"/>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00B0F0"/>
                </a:solidFill>
                <a:latin typeface="Museo"/>
                <a:cs typeface="Museo"/>
              </a:rPr>
              <a:t>Our success to date is a product of our unique value proposition and competitive advantage</a:t>
            </a:r>
            <a:endParaRPr sz="2400" dirty="0">
              <a:solidFill>
                <a:srgbClr val="00B0F0"/>
              </a:solidFill>
              <a:latin typeface="Museo"/>
              <a:cs typeface="Museo"/>
            </a:endParaRPr>
          </a:p>
        </p:txBody>
      </p:sp>
      <p:sp>
        <p:nvSpPr>
          <p:cNvPr id="3" name="object 3"/>
          <p:cNvSpPr/>
          <p:nvPr/>
        </p:nvSpPr>
        <p:spPr>
          <a:xfrm>
            <a:off x="578073" y="1823191"/>
            <a:ext cx="11897272" cy="53149"/>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
        <p:nvSpPr>
          <p:cNvPr id="5" name="object 5"/>
          <p:cNvSpPr txBox="1"/>
          <p:nvPr/>
        </p:nvSpPr>
        <p:spPr>
          <a:xfrm>
            <a:off x="8696163" y="6545533"/>
            <a:ext cx="1065530" cy="197490"/>
          </a:xfrm>
          <a:prstGeom prst="rect">
            <a:avLst/>
          </a:prstGeom>
        </p:spPr>
        <p:txBody>
          <a:bodyPr vert="horz" wrap="square" lIns="0" tIns="12700" rIns="0" bIns="0" rtlCol="0">
            <a:spAutoFit/>
          </a:bodyPr>
          <a:lstStyle/>
          <a:p>
            <a:pPr marL="12700">
              <a:lnSpc>
                <a:spcPct val="100000"/>
              </a:lnSpc>
              <a:spcBef>
                <a:spcPts val="100"/>
              </a:spcBef>
            </a:pPr>
            <a:r>
              <a:rPr lang="en-US" sz="1200" spc="45" dirty="0">
                <a:solidFill>
                  <a:srgbClr val="666666"/>
                </a:solidFill>
                <a:latin typeface="Catamaran"/>
                <a:cs typeface="Catamaran"/>
              </a:rPr>
              <a:t>Live auctions</a:t>
            </a:r>
            <a:endParaRPr sz="1200" dirty="0">
              <a:latin typeface="Catamaran"/>
              <a:cs typeface="Catamaran"/>
            </a:endParaRPr>
          </a:p>
        </p:txBody>
      </p:sp>
      <p:sp>
        <p:nvSpPr>
          <p:cNvPr id="6" name="object 6"/>
          <p:cNvSpPr txBox="1"/>
          <p:nvPr/>
        </p:nvSpPr>
        <p:spPr>
          <a:xfrm>
            <a:off x="4436696" y="5750448"/>
            <a:ext cx="93662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666666"/>
                </a:solidFill>
                <a:latin typeface="Catamaran"/>
                <a:cs typeface="Catamaran"/>
              </a:rPr>
              <a:t>Faster</a:t>
            </a:r>
            <a:r>
              <a:rPr sz="1200" spc="-30" dirty="0">
                <a:solidFill>
                  <a:srgbClr val="666666"/>
                </a:solidFill>
                <a:latin typeface="Catamaran"/>
                <a:cs typeface="Catamaran"/>
              </a:rPr>
              <a:t> </a:t>
            </a:r>
            <a:r>
              <a:rPr sz="1200" spc="40" dirty="0">
                <a:solidFill>
                  <a:srgbClr val="666666"/>
                </a:solidFill>
                <a:latin typeface="Catamaran"/>
                <a:cs typeface="Catamaran"/>
              </a:rPr>
              <a:t>launch</a:t>
            </a:r>
            <a:endParaRPr sz="1200">
              <a:latin typeface="Catamaran"/>
              <a:cs typeface="Catamaran"/>
            </a:endParaRPr>
          </a:p>
        </p:txBody>
      </p:sp>
      <p:graphicFrame>
        <p:nvGraphicFramePr>
          <p:cNvPr id="7" name="object 7"/>
          <p:cNvGraphicFramePr>
            <a:graphicFrameLocks noGrp="1"/>
          </p:cNvGraphicFramePr>
          <p:nvPr>
            <p:extLst>
              <p:ext uri="{D42A27DB-BD31-4B8C-83A1-F6EECF244321}">
                <p14:modId xmlns:p14="http://schemas.microsoft.com/office/powerpoint/2010/main" val="3723460885"/>
              </p:ext>
            </p:extLst>
          </p:nvPr>
        </p:nvGraphicFramePr>
        <p:xfrm>
          <a:off x="565372" y="2096348"/>
          <a:ext cx="11863705" cy="4547870"/>
        </p:xfrm>
        <a:graphic>
          <a:graphicData uri="http://schemas.openxmlformats.org/drawingml/2006/table">
            <a:tbl>
              <a:tblPr firstRow="1" bandRow="1">
                <a:tableStyleId>{2D5ABB26-0587-4C30-8999-92F81FD0307C}</a:tableStyleId>
              </a:tblPr>
              <a:tblGrid>
                <a:gridCol w="1403985">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1275080">
                  <a:extLst>
                    <a:ext uri="{9D8B030D-6E8A-4147-A177-3AD203B41FA5}">
                      <a16:colId xmlns:a16="http://schemas.microsoft.com/office/drawing/2014/main" val="20002"/>
                    </a:ext>
                  </a:extLst>
                </a:gridCol>
                <a:gridCol w="4071620">
                  <a:extLst>
                    <a:ext uri="{9D8B030D-6E8A-4147-A177-3AD203B41FA5}">
                      <a16:colId xmlns:a16="http://schemas.microsoft.com/office/drawing/2014/main" val="20003"/>
                    </a:ext>
                  </a:extLst>
                </a:gridCol>
                <a:gridCol w="4141470">
                  <a:extLst>
                    <a:ext uri="{9D8B030D-6E8A-4147-A177-3AD203B41FA5}">
                      <a16:colId xmlns:a16="http://schemas.microsoft.com/office/drawing/2014/main" val="20004"/>
                    </a:ext>
                  </a:extLst>
                </a:gridCol>
              </a:tblGrid>
              <a:tr h="384175">
                <a:tc>
                  <a:txBody>
                    <a:bodyPr/>
                    <a:lstStyle/>
                    <a:p>
                      <a:pPr marL="467995">
                        <a:lnSpc>
                          <a:spcPct val="100000"/>
                        </a:lnSpc>
                        <a:spcBef>
                          <a:spcPts val="140"/>
                        </a:spcBef>
                      </a:pPr>
                      <a:r>
                        <a:rPr sz="1400" b="1" spc="70" dirty="0">
                          <a:latin typeface="Catamaran-SemiBold"/>
                          <a:cs typeface="Catamaran-SemiBold"/>
                        </a:rPr>
                        <a:t>Name</a:t>
                      </a:r>
                      <a:endParaRPr sz="1400" dirty="0">
                        <a:latin typeface="Catamaran-SemiBold"/>
                        <a:cs typeface="Catamaran-SemiBold"/>
                      </a:endParaRPr>
                    </a:p>
                  </a:txBody>
                  <a:tcPr marL="0" marR="0" marT="17780" marB="0">
                    <a:lnB w="12700">
                      <a:solidFill>
                        <a:srgbClr val="CCCCCC"/>
                      </a:solidFill>
                      <a:prstDash val="solid"/>
                    </a:lnB>
                  </a:tcPr>
                </a:tc>
                <a:tc>
                  <a:txBody>
                    <a:bodyPr/>
                    <a:lstStyle/>
                    <a:p>
                      <a:pPr marL="82550">
                        <a:lnSpc>
                          <a:spcPct val="100000"/>
                        </a:lnSpc>
                        <a:spcBef>
                          <a:spcPts val="140"/>
                        </a:spcBef>
                      </a:pPr>
                      <a:r>
                        <a:rPr sz="1400" b="1" spc="60" dirty="0">
                          <a:latin typeface="Catamaran-SemiBold"/>
                          <a:cs typeface="Catamaran-SemiBold"/>
                        </a:rPr>
                        <a:t>Founded</a:t>
                      </a:r>
                      <a:endParaRPr sz="1400">
                        <a:latin typeface="Catamaran-SemiBold"/>
                        <a:cs typeface="Catamaran-SemiBold"/>
                      </a:endParaRPr>
                    </a:p>
                  </a:txBody>
                  <a:tcPr marL="0" marR="0" marT="17780" marB="0">
                    <a:lnB w="12700">
                      <a:solidFill>
                        <a:srgbClr val="CCCCCC"/>
                      </a:solidFill>
                      <a:prstDash val="solid"/>
                    </a:lnB>
                  </a:tcPr>
                </a:tc>
                <a:tc>
                  <a:txBody>
                    <a:bodyPr/>
                    <a:lstStyle/>
                    <a:p>
                      <a:pPr marL="160655">
                        <a:lnSpc>
                          <a:spcPct val="100000"/>
                        </a:lnSpc>
                        <a:spcBef>
                          <a:spcPts val="140"/>
                        </a:spcBef>
                      </a:pPr>
                      <a:r>
                        <a:rPr sz="1400" b="1" spc="45" dirty="0">
                          <a:latin typeface="Catamaran-SemiBold"/>
                          <a:cs typeface="Catamaran-SemiBold"/>
                        </a:rPr>
                        <a:t>Origin</a:t>
                      </a:r>
                      <a:endParaRPr sz="1400">
                        <a:latin typeface="Catamaran-SemiBold"/>
                        <a:cs typeface="Catamaran-SemiBold"/>
                      </a:endParaRPr>
                    </a:p>
                  </a:txBody>
                  <a:tcPr marL="0" marR="0" marT="17780" marB="0">
                    <a:lnB w="12700">
                      <a:solidFill>
                        <a:srgbClr val="CCCCCC"/>
                      </a:solidFill>
                      <a:prstDash val="solid"/>
                    </a:lnB>
                  </a:tcPr>
                </a:tc>
                <a:tc>
                  <a:txBody>
                    <a:bodyPr/>
                    <a:lstStyle/>
                    <a:p>
                      <a:pPr marL="220345">
                        <a:lnSpc>
                          <a:spcPct val="100000"/>
                        </a:lnSpc>
                        <a:spcBef>
                          <a:spcPts val="140"/>
                        </a:spcBef>
                      </a:pPr>
                      <a:r>
                        <a:rPr lang="en-US" sz="1400" b="1" spc="55" dirty="0">
                          <a:latin typeface="Catamaran-SemiBold"/>
                          <a:cs typeface="Catamaran-SemiBold"/>
                        </a:rPr>
                        <a:t>Features</a:t>
                      </a:r>
                      <a:endParaRPr sz="1400" dirty="0">
                        <a:latin typeface="Catamaran-SemiBold"/>
                        <a:cs typeface="Catamaran-SemiBold"/>
                      </a:endParaRPr>
                    </a:p>
                  </a:txBody>
                  <a:tcPr marL="0" marR="0" marT="17780" marB="0">
                    <a:lnB w="12700">
                      <a:solidFill>
                        <a:srgbClr val="CCCCCC"/>
                      </a:solidFill>
                      <a:prstDash val="solid"/>
                    </a:lnB>
                  </a:tcPr>
                </a:tc>
                <a:tc>
                  <a:txBody>
                    <a:bodyPr/>
                    <a:lstStyle/>
                    <a:p>
                      <a:pPr marL="408940">
                        <a:lnSpc>
                          <a:spcPct val="100000"/>
                        </a:lnSpc>
                        <a:spcBef>
                          <a:spcPts val="140"/>
                        </a:spcBef>
                      </a:pPr>
                      <a:r>
                        <a:rPr sz="1400" b="1" spc="65" dirty="0">
                          <a:latin typeface="Catamaran-SemiBold"/>
                          <a:cs typeface="Catamaran-SemiBold"/>
                        </a:rPr>
                        <a:t>What</a:t>
                      </a:r>
                      <a:r>
                        <a:rPr sz="1400" b="1" spc="5" dirty="0">
                          <a:latin typeface="Catamaran-SemiBold"/>
                          <a:cs typeface="Catamaran-SemiBold"/>
                        </a:rPr>
                        <a:t> </a:t>
                      </a:r>
                      <a:r>
                        <a:rPr sz="1400" b="1" spc="45" dirty="0">
                          <a:latin typeface="Catamaran-SemiBold"/>
                          <a:cs typeface="Catamaran-SemiBold"/>
                        </a:rPr>
                        <a:t>sets</a:t>
                      </a:r>
                      <a:r>
                        <a:rPr sz="1400" b="1" spc="10" dirty="0">
                          <a:latin typeface="Catamaran-SemiBold"/>
                          <a:cs typeface="Catamaran-SemiBold"/>
                        </a:rPr>
                        <a:t> </a:t>
                      </a:r>
                      <a:r>
                        <a:rPr sz="1400" b="1" spc="55" dirty="0">
                          <a:latin typeface="Catamaran-SemiBold"/>
                          <a:cs typeface="Catamaran-SemiBold"/>
                        </a:rPr>
                        <a:t>Nui</a:t>
                      </a:r>
                      <a:r>
                        <a:rPr sz="1400" b="1" spc="5" dirty="0">
                          <a:latin typeface="Catamaran-SemiBold"/>
                          <a:cs typeface="Catamaran-SemiBold"/>
                        </a:rPr>
                        <a:t> </a:t>
                      </a:r>
                      <a:r>
                        <a:rPr sz="1400" b="1" spc="50" dirty="0">
                          <a:latin typeface="Catamaran-SemiBold"/>
                          <a:cs typeface="Catamaran-SemiBold"/>
                        </a:rPr>
                        <a:t>apart</a:t>
                      </a:r>
                      <a:r>
                        <a:rPr lang="en-US" sz="1400" b="1" spc="50" dirty="0">
                          <a:latin typeface="Catamaran-SemiBold"/>
                          <a:cs typeface="Catamaran-SemiBold"/>
                        </a:rPr>
                        <a:t> – our unique value proposition</a:t>
                      </a:r>
                      <a:endParaRPr sz="1400" dirty="0">
                        <a:latin typeface="Catamaran-SemiBold"/>
                        <a:cs typeface="Catamaran-SemiBold"/>
                      </a:endParaRPr>
                    </a:p>
                  </a:txBody>
                  <a:tcPr marL="0" marR="0" marT="17780" marB="0">
                    <a:lnB w="12700">
                      <a:solidFill>
                        <a:srgbClr val="CCCCCC"/>
                      </a:solidFill>
                      <a:prstDash val="solid"/>
                    </a:lnB>
                  </a:tcPr>
                </a:tc>
                <a:extLst>
                  <a:ext uri="{0D108BD9-81ED-4DB2-BD59-A6C34878D82A}">
                    <a16:rowId xmlns:a16="http://schemas.microsoft.com/office/drawing/2014/main" val="10000"/>
                  </a:ext>
                </a:extLst>
              </a:tr>
              <a:tr h="1221105">
                <a:tc>
                  <a:txBody>
                    <a:bodyPr/>
                    <a:lstStyle/>
                    <a:p>
                      <a:pPr>
                        <a:lnSpc>
                          <a:spcPct val="100000"/>
                        </a:lnSpc>
                        <a:spcBef>
                          <a:spcPts val="1305"/>
                        </a:spcBef>
                        <a:tabLst>
                          <a:tab pos="467995" algn="l"/>
                        </a:tabLst>
                      </a:pPr>
                      <a:r>
                        <a:rPr sz="1200" spc="20" dirty="0">
                          <a:solidFill>
                            <a:srgbClr val="666666"/>
                          </a:solidFill>
                          <a:latin typeface="Catamaran"/>
                          <a:cs typeface="Catamaran"/>
                        </a:rPr>
                        <a:t>1.	</a:t>
                      </a:r>
                      <a:endParaRPr sz="1200" dirty="0">
                        <a:latin typeface="Catamaran"/>
                        <a:cs typeface="Catamaran"/>
                      </a:endParaRPr>
                    </a:p>
                  </a:txBody>
                  <a:tcPr marL="0" marR="0" marT="165735" marB="0">
                    <a:lnT w="12700">
                      <a:solidFill>
                        <a:srgbClr val="CCCCCC"/>
                      </a:solidFill>
                      <a:prstDash val="solid"/>
                    </a:lnT>
                    <a:lnB w="12700">
                      <a:solidFill>
                        <a:srgbClr val="CCCCCC"/>
                      </a:solidFill>
                      <a:prstDash val="solid"/>
                    </a:lnB>
                  </a:tcPr>
                </a:tc>
                <a:tc>
                  <a:txBody>
                    <a:bodyPr/>
                    <a:lstStyle/>
                    <a:p>
                      <a:pPr marL="82550">
                        <a:lnSpc>
                          <a:spcPct val="100000"/>
                        </a:lnSpc>
                        <a:spcBef>
                          <a:spcPts val="1305"/>
                        </a:spcBef>
                      </a:pPr>
                      <a:r>
                        <a:rPr sz="1200" spc="45" dirty="0">
                          <a:solidFill>
                            <a:srgbClr val="666666"/>
                          </a:solidFill>
                          <a:latin typeface="Catamaran"/>
                          <a:cs typeface="Catamaran"/>
                        </a:rPr>
                        <a:t>2015</a:t>
                      </a:r>
                      <a:endParaRPr sz="1200" dirty="0">
                        <a:latin typeface="Catamaran"/>
                        <a:cs typeface="Catamaran"/>
                      </a:endParaRPr>
                    </a:p>
                  </a:txBody>
                  <a:tcPr marL="0" marR="0" marT="165735" marB="0">
                    <a:lnT w="12700">
                      <a:solidFill>
                        <a:srgbClr val="CCCCCC"/>
                      </a:solidFill>
                      <a:prstDash val="solid"/>
                    </a:lnT>
                    <a:lnB w="12700">
                      <a:solidFill>
                        <a:srgbClr val="CCCCCC"/>
                      </a:solidFill>
                      <a:prstDash val="solid"/>
                    </a:lnB>
                  </a:tcPr>
                </a:tc>
                <a:tc>
                  <a:txBody>
                    <a:bodyPr/>
                    <a:lstStyle/>
                    <a:p>
                      <a:pPr marL="160655">
                        <a:lnSpc>
                          <a:spcPct val="100000"/>
                        </a:lnSpc>
                        <a:spcBef>
                          <a:spcPts val="1305"/>
                        </a:spcBef>
                      </a:pPr>
                      <a:r>
                        <a:rPr sz="1200" spc="45" dirty="0">
                          <a:solidFill>
                            <a:srgbClr val="666666"/>
                          </a:solidFill>
                          <a:latin typeface="Catamaran"/>
                          <a:cs typeface="Catamaran"/>
                        </a:rPr>
                        <a:t>South</a:t>
                      </a:r>
                      <a:r>
                        <a:rPr sz="1200" spc="-15" dirty="0">
                          <a:solidFill>
                            <a:srgbClr val="666666"/>
                          </a:solidFill>
                          <a:latin typeface="Catamaran"/>
                          <a:cs typeface="Catamaran"/>
                        </a:rPr>
                        <a:t> </a:t>
                      </a:r>
                      <a:r>
                        <a:rPr sz="1200" spc="45" dirty="0">
                          <a:solidFill>
                            <a:srgbClr val="666666"/>
                          </a:solidFill>
                          <a:latin typeface="Catamaran"/>
                          <a:cs typeface="Catamaran"/>
                        </a:rPr>
                        <a:t>Korea</a:t>
                      </a:r>
                      <a:endParaRPr sz="1200">
                        <a:latin typeface="Catamaran"/>
                        <a:cs typeface="Catamaran"/>
                      </a:endParaRPr>
                    </a:p>
                  </a:txBody>
                  <a:tcPr marL="0" marR="0" marT="165735" marB="0">
                    <a:lnT w="12700">
                      <a:solidFill>
                        <a:srgbClr val="CCCCCC"/>
                      </a:solidFill>
                      <a:prstDash val="solid"/>
                    </a:lnT>
                    <a:lnB w="12700">
                      <a:solidFill>
                        <a:srgbClr val="CCCCCC"/>
                      </a:solidFill>
                      <a:prstDash val="solid"/>
                    </a:lnB>
                  </a:tcPr>
                </a:tc>
                <a:tc>
                  <a:txBody>
                    <a:bodyPr/>
                    <a:lstStyle/>
                    <a:p>
                      <a:pPr marL="220345">
                        <a:lnSpc>
                          <a:spcPct val="100000"/>
                        </a:lnSpc>
                        <a:spcBef>
                          <a:spcPts val="1305"/>
                        </a:spcBef>
                      </a:pPr>
                      <a:r>
                        <a:rPr sz="1200" spc="35" dirty="0">
                          <a:solidFill>
                            <a:srgbClr val="666666"/>
                          </a:solidFill>
                          <a:latin typeface="Catamaran"/>
                          <a:cs typeface="Catamaran"/>
                        </a:rPr>
                        <a:t>Digital</a:t>
                      </a:r>
                      <a:r>
                        <a:rPr sz="1200" spc="-10" dirty="0">
                          <a:solidFill>
                            <a:srgbClr val="666666"/>
                          </a:solidFill>
                          <a:latin typeface="Catamaran"/>
                          <a:cs typeface="Catamaran"/>
                        </a:rPr>
                        <a:t> </a:t>
                      </a:r>
                      <a:r>
                        <a:rPr sz="1200" spc="40" dirty="0">
                          <a:solidFill>
                            <a:srgbClr val="666666"/>
                          </a:solidFill>
                          <a:latin typeface="Catamaran"/>
                          <a:cs typeface="Catamaran"/>
                        </a:rPr>
                        <a:t>platform</a:t>
                      </a:r>
                      <a:endParaRPr sz="1200" dirty="0">
                        <a:latin typeface="Catamaran"/>
                        <a:cs typeface="Catamaran"/>
                      </a:endParaRPr>
                    </a:p>
                    <a:p>
                      <a:pPr marL="220345" marR="329565">
                        <a:lnSpc>
                          <a:spcPct val="104200"/>
                        </a:lnSpc>
                      </a:pPr>
                      <a:r>
                        <a:rPr sz="1200" spc="45" dirty="0">
                          <a:solidFill>
                            <a:srgbClr val="666666"/>
                          </a:solidFill>
                          <a:latin typeface="Catamaran"/>
                          <a:cs typeface="Catamaran"/>
                        </a:rPr>
                        <a:t>Technology</a:t>
                      </a:r>
                      <a:r>
                        <a:rPr sz="1200" spc="20" dirty="0">
                          <a:solidFill>
                            <a:srgbClr val="666666"/>
                          </a:solidFill>
                          <a:latin typeface="Catamaran"/>
                          <a:cs typeface="Catamaran"/>
                        </a:rPr>
                        <a:t> </a:t>
                      </a:r>
                      <a:r>
                        <a:rPr sz="1200" spc="40" dirty="0">
                          <a:solidFill>
                            <a:srgbClr val="666666"/>
                          </a:solidFill>
                          <a:latin typeface="Catamaran"/>
                          <a:cs typeface="Catamaran"/>
                        </a:rPr>
                        <a:t>plus</a:t>
                      </a:r>
                      <a:r>
                        <a:rPr sz="1200" spc="20" dirty="0">
                          <a:solidFill>
                            <a:srgbClr val="666666"/>
                          </a:solidFill>
                          <a:latin typeface="Catamaran"/>
                          <a:cs typeface="Catamaran"/>
                        </a:rPr>
                        <a:t> </a:t>
                      </a:r>
                      <a:r>
                        <a:rPr sz="1200" spc="55" dirty="0">
                          <a:solidFill>
                            <a:srgbClr val="666666"/>
                          </a:solidFill>
                          <a:latin typeface="Catamaran"/>
                          <a:cs typeface="Catamaran"/>
                        </a:rPr>
                        <a:t>human</a:t>
                      </a:r>
                      <a:r>
                        <a:rPr sz="1200" spc="25" dirty="0">
                          <a:solidFill>
                            <a:srgbClr val="666666"/>
                          </a:solidFill>
                          <a:latin typeface="Catamaran"/>
                          <a:cs typeface="Catamaran"/>
                        </a:rPr>
                        <a:t> </a:t>
                      </a:r>
                      <a:r>
                        <a:rPr sz="1200" spc="45" dirty="0">
                          <a:solidFill>
                            <a:srgbClr val="666666"/>
                          </a:solidFill>
                          <a:latin typeface="Catamaran"/>
                          <a:cs typeface="Catamaran"/>
                        </a:rPr>
                        <a:t>network</a:t>
                      </a:r>
                      <a:r>
                        <a:rPr sz="1200" spc="20" dirty="0">
                          <a:solidFill>
                            <a:srgbClr val="666666"/>
                          </a:solidFill>
                          <a:latin typeface="Catamaran"/>
                          <a:cs typeface="Catamaran"/>
                        </a:rPr>
                        <a:t> </a:t>
                      </a:r>
                      <a:r>
                        <a:rPr sz="1200" spc="40" dirty="0">
                          <a:solidFill>
                            <a:srgbClr val="666666"/>
                          </a:solidFill>
                          <a:latin typeface="Catamaran"/>
                          <a:cs typeface="Catamaran"/>
                        </a:rPr>
                        <a:t>connecting</a:t>
                      </a:r>
                      <a:r>
                        <a:rPr sz="1200" spc="25" dirty="0">
                          <a:solidFill>
                            <a:srgbClr val="666666"/>
                          </a:solidFill>
                          <a:latin typeface="Catamaran"/>
                          <a:cs typeface="Catamaran"/>
                        </a:rPr>
                        <a:t> </a:t>
                      </a:r>
                      <a:r>
                        <a:rPr sz="1200" spc="40" dirty="0">
                          <a:solidFill>
                            <a:srgbClr val="666666"/>
                          </a:solidFill>
                          <a:latin typeface="Catamaran"/>
                          <a:cs typeface="Catamaran"/>
                        </a:rPr>
                        <a:t>buyers </a:t>
                      </a:r>
                      <a:r>
                        <a:rPr sz="1200" spc="-265" dirty="0">
                          <a:solidFill>
                            <a:srgbClr val="666666"/>
                          </a:solidFill>
                          <a:latin typeface="Catamaran"/>
                          <a:cs typeface="Catamaran"/>
                        </a:rPr>
                        <a:t> </a:t>
                      </a:r>
                      <a:r>
                        <a:rPr sz="1200" spc="45" dirty="0">
                          <a:solidFill>
                            <a:srgbClr val="666666"/>
                          </a:solidFill>
                          <a:latin typeface="Catamaran"/>
                          <a:cs typeface="Catamaran"/>
                        </a:rPr>
                        <a:t>and</a:t>
                      </a:r>
                      <a:r>
                        <a:rPr sz="1200" spc="15" dirty="0">
                          <a:solidFill>
                            <a:srgbClr val="666666"/>
                          </a:solidFill>
                          <a:latin typeface="Catamaran"/>
                          <a:cs typeface="Catamaran"/>
                        </a:rPr>
                        <a:t> </a:t>
                      </a:r>
                      <a:r>
                        <a:rPr sz="1200" spc="35" dirty="0">
                          <a:solidFill>
                            <a:srgbClr val="666666"/>
                          </a:solidFill>
                          <a:latin typeface="Catamaran"/>
                          <a:cs typeface="Catamaran"/>
                        </a:rPr>
                        <a:t>sellers</a:t>
                      </a:r>
                      <a:r>
                        <a:rPr sz="1200" spc="20" dirty="0">
                          <a:solidFill>
                            <a:srgbClr val="666666"/>
                          </a:solidFill>
                          <a:latin typeface="Catamaran"/>
                          <a:cs typeface="Catamaran"/>
                        </a:rPr>
                        <a:t> </a:t>
                      </a:r>
                      <a:r>
                        <a:rPr sz="1200" spc="35" dirty="0">
                          <a:solidFill>
                            <a:srgbClr val="666666"/>
                          </a:solidFill>
                          <a:latin typeface="Catamaran"/>
                          <a:cs typeface="Catamaran"/>
                        </a:rPr>
                        <a:t>globally</a:t>
                      </a:r>
                      <a:endParaRPr sz="1200" dirty="0">
                        <a:latin typeface="Catamaran"/>
                        <a:cs typeface="Catamaran"/>
                      </a:endParaRPr>
                    </a:p>
                    <a:p>
                      <a:pPr marL="220345" marR="595630">
                        <a:lnSpc>
                          <a:spcPct val="104200"/>
                        </a:lnSpc>
                      </a:pPr>
                      <a:r>
                        <a:rPr sz="1200" spc="45" dirty="0">
                          <a:solidFill>
                            <a:srgbClr val="666666"/>
                          </a:solidFill>
                          <a:latin typeface="Catamaran"/>
                          <a:cs typeface="Catamaran"/>
                        </a:rPr>
                        <a:t>Help</a:t>
                      </a:r>
                      <a:r>
                        <a:rPr sz="1200" spc="10" dirty="0">
                          <a:solidFill>
                            <a:srgbClr val="666666"/>
                          </a:solidFill>
                          <a:latin typeface="Catamaran"/>
                          <a:cs typeface="Catamaran"/>
                        </a:rPr>
                        <a:t> </a:t>
                      </a:r>
                      <a:r>
                        <a:rPr sz="1200" spc="40" dirty="0">
                          <a:solidFill>
                            <a:srgbClr val="666666"/>
                          </a:solidFill>
                          <a:latin typeface="Catamaran"/>
                          <a:cs typeface="Catamaran"/>
                        </a:rPr>
                        <a:t>importers</a:t>
                      </a:r>
                      <a:r>
                        <a:rPr sz="1200" spc="15" dirty="0">
                          <a:solidFill>
                            <a:srgbClr val="666666"/>
                          </a:solidFill>
                          <a:latin typeface="Catamaran"/>
                          <a:cs typeface="Catamaran"/>
                        </a:rPr>
                        <a:t> </a:t>
                      </a:r>
                      <a:r>
                        <a:rPr sz="1200" spc="45" dirty="0">
                          <a:solidFill>
                            <a:srgbClr val="666666"/>
                          </a:solidFill>
                          <a:latin typeface="Catamaran"/>
                          <a:cs typeface="Catamaran"/>
                        </a:rPr>
                        <a:t>and</a:t>
                      </a:r>
                      <a:r>
                        <a:rPr sz="1200" spc="15" dirty="0">
                          <a:solidFill>
                            <a:srgbClr val="666666"/>
                          </a:solidFill>
                          <a:latin typeface="Catamaran"/>
                          <a:cs typeface="Catamaran"/>
                        </a:rPr>
                        <a:t> </a:t>
                      </a:r>
                      <a:r>
                        <a:rPr sz="1200" spc="40" dirty="0">
                          <a:solidFill>
                            <a:srgbClr val="666666"/>
                          </a:solidFill>
                          <a:latin typeface="Catamaran"/>
                          <a:cs typeface="Catamaran"/>
                        </a:rPr>
                        <a:t>exporters</a:t>
                      </a:r>
                      <a:r>
                        <a:rPr sz="1200" spc="15" dirty="0">
                          <a:solidFill>
                            <a:srgbClr val="666666"/>
                          </a:solidFill>
                          <a:latin typeface="Catamaran"/>
                          <a:cs typeface="Catamaran"/>
                        </a:rPr>
                        <a:t> </a:t>
                      </a:r>
                      <a:r>
                        <a:rPr sz="1200" spc="45" dirty="0">
                          <a:solidFill>
                            <a:srgbClr val="666666"/>
                          </a:solidFill>
                          <a:latin typeface="Catamaran"/>
                          <a:cs typeface="Catamaran"/>
                        </a:rPr>
                        <a:t>understand</a:t>
                      </a:r>
                      <a:r>
                        <a:rPr sz="1200" spc="15" dirty="0">
                          <a:solidFill>
                            <a:srgbClr val="666666"/>
                          </a:solidFill>
                          <a:latin typeface="Catamaran"/>
                          <a:cs typeface="Catamaran"/>
                        </a:rPr>
                        <a:t> </a:t>
                      </a:r>
                      <a:r>
                        <a:rPr sz="1200" spc="40" dirty="0">
                          <a:solidFill>
                            <a:srgbClr val="666666"/>
                          </a:solidFill>
                          <a:latin typeface="Catamaran"/>
                          <a:cs typeface="Catamaran"/>
                        </a:rPr>
                        <a:t>global </a:t>
                      </a:r>
                      <a:r>
                        <a:rPr sz="1200" spc="-265" dirty="0">
                          <a:solidFill>
                            <a:srgbClr val="666666"/>
                          </a:solidFill>
                          <a:latin typeface="Catamaran"/>
                          <a:cs typeface="Catamaran"/>
                        </a:rPr>
                        <a:t> </a:t>
                      </a:r>
                      <a:r>
                        <a:rPr sz="1200" spc="45" dirty="0">
                          <a:solidFill>
                            <a:srgbClr val="666666"/>
                          </a:solidFill>
                          <a:latin typeface="Catamaran"/>
                          <a:cs typeface="Catamaran"/>
                        </a:rPr>
                        <a:t>market</a:t>
                      </a:r>
                      <a:r>
                        <a:rPr sz="1200" spc="15" dirty="0">
                          <a:solidFill>
                            <a:srgbClr val="666666"/>
                          </a:solidFill>
                          <a:latin typeface="Catamaran"/>
                          <a:cs typeface="Catamaran"/>
                        </a:rPr>
                        <a:t> </a:t>
                      </a:r>
                      <a:r>
                        <a:rPr sz="1200" spc="40" dirty="0">
                          <a:solidFill>
                            <a:srgbClr val="666666"/>
                          </a:solidFill>
                          <a:latin typeface="Catamaran"/>
                          <a:cs typeface="Catamaran"/>
                        </a:rPr>
                        <a:t>of</a:t>
                      </a:r>
                      <a:r>
                        <a:rPr sz="1200" spc="20" dirty="0">
                          <a:solidFill>
                            <a:srgbClr val="666666"/>
                          </a:solidFill>
                          <a:latin typeface="Catamaran"/>
                          <a:cs typeface="Catamaran"/>
                        </a:rPr>
                        <a:t> </a:t>
                      </a:r>
                      <a:r>
                        <a:rPr lang="en-NZ" sz="1200" spc="45" dirty="0">
                          <a:solidFill>
                            <a:srgbClr val="666666"/>
                          </a:solidFill>
                          <a:latin typeface="Catamaran"/>
                          <a:cs typeface="Catamaran"/>
                        </a:rPr>
                        <a:t>food</a:t>
                      </a:r>
                      <a:r>
                        <a:rPr sz="1200" spc="20" dirty="0">
                          <a:solidFill>
                            <a:srgbClr val="666666"/>
                          </a:solidFill>
                          <a:latin typeface="Catamaran"/>
                          <a:cs typeface="Catamaran"/>
                        </a:rPr>
                        <a:t> </a:t>
                      </a:r>
                      <a:r>
                        <a:rPr sz="1200" spc="45" dirty="0">
                          <a:solidFill>
                            <a:srgbClr val="666666"/>
                          </a:solidFill>
                          <a:latin typeface="Catamaran"/>
                          <a:cs typeface="Catamaran"/>
                        </a:rPr>
                        <a:t>and</a:t>
                      </a:r>
                      <a:r>
                        <a:rPr sz="1200" spc="20" dirty="0">
                          <a:solidFill>
                            <a:srgbClr val="666666"/>
                          </a:solidFill>
                          <a:latin typeface="Catamaran"/>
                          <a:cs typeface="Catamaran"/>
                        </a:rPr>
                        <a:t> </a:t>
                      </a:r>
                      <a:r>
                        <a:rPr sz="1200" spc="35" dirty="0">
                          <a:solidFill>
                            <a:srgbClr val="666666"/>
                          </a:solidFill>
                          <a:latin typeface="Catamaran"/>
                          <a:cs typeface="Catamaran"/>
                        </a:rPr>
                        <a:t>agri</a:t>
                      </a:r>
                      <a:endParaRPr sz="1200" dirty="0">
                        <a:latin typeface="Catamaran"/>
                        <a:cs typeface="Catamaran"/>
                      </a:endParaRPr>
                    </a:p>
                  </a:txBody>
                  <a:tcPr marL="0" marR="0" marT="165735" marB="0">
                    <a:lnT w="12700">
                      <a:solidFill>
                        <a:srgbClr val="CCCCCC"/>
                      </a:solidFill>
                      <a:prstDash val="solid"/>
                    </a:lnT>
                    <a:lnB w="12700">
                      <a:solidFill>
                        <a:srgbClr val="CCCCCC"/>
                      </a:solidFill>
                      <a:prstDash val="solid"/>
                    </a:lnB>
                  </a:tcPr>
                </a:tc>
                <a:tc>
                  <a:txBody>
                    <a:bodyPr/>
                    <a:lstStyle/>
                    <a:p>
                      <a:pPr marL="408305" marR="40005">
                        <a:lnSpc>
                          <a:spcPct val="104200"/>
                        </a:lnSpc>
                        <a:spcBef>
                          <a:spcPts val="1245"/>
                        </a:spcBef>
                      </a:pPr>
                      <a:r>
                        <a:rPr sz="1200" spc="35" dirty="0">
                          <a:solidFill>
                            <a:srgbClr val="666666"/>
                          </a:solidFill>
                          <a:latin typeface="Catamaran"/>
                          <a:cs typeface="Catamaran"/>
                        </a:rPr>
                        <a:t>Ability</a:t>
                      </a:r>
                      <a:r>
                        <a:rPr sz="1200" spc="50" dirty="0">
                          <a:solidFill>
                            <a:srgbClr val="666666"/>
                          </a:solidFill>
                          <a:latin typeface="Catamaran"/>
                          <a:cs typeface="Catamaran"/>
                        </a:rPr>
                        <a:t> </a:t>
                      </a:r>
                      <a:r>
                        <a:rPr sz="1200" spc="40" dirty="0">
                          <a:solidFill>
                            <a:srgbClr val="666666"/>
                          </a:solidFill>
                          <a:latin typeface="Catamaran"/>
                          <a:cs typeface="Catamaran"/>
                        </a:rPr>
                        <a:t>to</a:t>
                      </a:r>
                      <a:r>
                        <a:rPr sz="1200" spc="55" dirty="0">
                          <a:solidFill>
                            <a:srgbClr val="666666"/>
                          </a:solidFill>
                          <a:latin typeface="Catamaran"/>
                          <a:cs typeface="Catamaran"/>
                        </a:rPr>
                        <a:t> </a:t>
                      </a:r>
                      <a:r>
                        <a:rPr sz="1200" spc="40" dirty="0">
                          <a:solidFill>
                            <a:srgbClr val="666666"/>
                          </a:solidFill>
                          <a:latin typeface="Catamaran"/>
                          <a:cs typeface="Catamaran"/>
                        </a:rPr>
                        <a:t>seemlessly</a:t>
                      </a:r>
                      <a:r>
                        <a:rPr sz="1200" spc="55" dirty="0">
                          <a:solidFill>
                            <a:srgbClr val="666666"/>
                          </a:solidFill>
                          <a:latin typeface="Catamaran"/>
                          <a:cs typeface="Catamaran"/>
                        </a:rPr>
                        <a:t> make</a:t>
                      </a:r>
                      <a:r>
                        <a:rPr sz="1200" spc="50" dirty="0">
                          <a:solidFill>
                            <a:srgbClr val="666666"/>
                          </a:solidFill>
                          <a:latin typeface="Catamaran"/>
                          <a:cs typeface="Catamaran"/>
                        </a:rPr>
                        <a:t> </a:t>
                      </a:r>
                      <a:r>
                        <a:rPr sz="1200" spc="40" dirty="0">
                          <a:solidFill>
                            <a:srgbClr val="666666"/>
                          </a:solidFill>
                          <a:latin typeface="Catamaran"/>
                          <a:cs typeface="Catamaran"/>
                        </a:rPr>
                        <a:t>the</a:t>
                      </a:r>
                      <a:r>
                        <a:rPr sz="1200" spc="55" dirty="0">
                          <a:solidFill>
                            <a:srgbClr val="666666"/>
                          </a:solidFill>
                          <a:latin typeface="Catamaran"/>
                          <a:cs typeface="Catamaran"/>
                        </a:rPr>
                        <a:t> </a:t>
                      </a:r>
                      <a:r>
                        <a:rPr sz="1200" spc="40" dirty="0">
                          <a:solidFill>
                            <a:srgbClr val="666666"/>
                          </a:solidFill>
                          <a:latin typeface="Catamaran"/>
                          <a:cs typeface="Catamaran"/>
                        </a:rPr>
                        <a:t>platform</a:t>
                      </a:r>
                      <a:r>
                        <a:rPr sz="1200" spc="55" dirty="0">
                          <a:solidFill>
                            <a:srgbClr val="666666"/>
                          </a:solidFill>
                          <a:latin typeface="Catamaran"/>
                          <a:cs typeface="Catamaran"/>
                        </a:rPr>
                        <a:t> </a:t>
                      </a:r>
                      <a:r>
                        <a:rPr sz="1200" spc="40" dirty="0">
                          <a:solidFill>
                            <a:srgbClr val="666666"/>
                          </a:solidFill>
                          <a:latin typeface="Catamaran"/>
                          <a:cs typeface="Catamaran"/>
                        </a:rPr>
                        <a:t>look</a:t>
                      </a:r>
                      <a:r>
                        <a:rPr sz="1200" spc="50" dirty="0">
                          <a:solidFill>
                            <a:srgbClr val="666666"/>
                          </a:solidFill>
                          <a:latin typeface="Catamaran"/>
                          <a:cs typeface="Catamaran"/>
                        </a:rPr>
                        <a:t> </a:t>
                      </a:r>
                      <a:r>
                        <a:rPr sz="1200" spc="45" dirty="0">
                          <a:solidFill>
                            <a:srgbClr val="666666"/>
                          </a:solidFill>
                          <a:latin typeface="Catamaran"/>
                          <a:cs typeface="Catamaran"/>
                        </a:rPr>
                        <a:t>and</a:t>
                      </a:r>
                      <a:r>
                        <a:rPr sz="1200" spc="55" dirty="0">
                          <a:solidFill>
                            <a:srgbClr val="666666"/>
                          </a:solidFill>
                          <a:latin typeface="Catamaran"/>
                          <a:cs typeface="Catamaran"/>
                        </a:rPr>
                        <a:t> </a:t>
                      </a:r>
                      <a:r>
                        <a:rPr sz="1200" spc="35" dirty="0">
                          <a:solidFill>
                            <a:srgbClr val="666666"/>
                          </a:solidFill>
                          <a:latin typeface="Catamaran"/>
                          <a:cs typeface="Catamaran"/>
                        </a:rPr>
                        <a:t>feel </a:t>
                      </a:r>
                      <a:r>
                        <a:rPr sz="1200" spc="40" dirty="0">
                          <a:solidFill>
                            <a:srgbClr val="666666"/>
                          </a:solidFill>
                          <a:latin typeface="Catamaran"/>
                          <a:cs typeface="Catamaran"/>
                        </a:rPr>
                        <a:t> </a:t>
                      </a:r>
                      <a:r>
                        <a:rPr sz="1200" spc="25" dirty="0">
                          <a:solidFill>
                            <a:srgbClr val="666666"/>
                          </a:solidFill>
                          <a:latin typeface="Catamaran"/>
                          <a:cs typeface="Catamaran"/>
                        </a:rPr>
                        <a:t>it</a:t>
                      </a:r>
                      <a:r>
                        <a:rPr sz="1200" spc="20" dirty="0">
                          <a:solidFill>
                            <a:srgbClr val="666666"/>
                          </a:solidFill>
                          <a:latin typeface="Catamaran"/>
                          <a:cs typeface="Catamaran"/>
                        </a:rPr>
                        <a:t> </a:t>
                      </a:r>
                      <a:r>
                        <a:rPr sz="1200" spc="45" dirty="0">
                          <a:solidFill>
                            <a:srgbClr val="666666"/>
                          </a:solidFill>
                          <a:latin typeface="Catamaran"/>
                          <a:cs typeface="Catamaran"/>
                        </a:rPr>
                        <a:t>belongs</a:t>
                      </a:r>
                      <a:r>
                        <a:rPr sz="1200" spc="25" dirty="0">
                          <a:solidFill>
                            <a:srgbClr val="666666"/>
                          </a:solidFill>
                          <a:latin typeface="Catamaran"/>
                          <a:cs typeface="Catamaran"/>
                        </a:rPr>
                        <a:t> </a:t>
                      </a:r>
                      <a:r>
                        <a:rPr sz="1200" spc="40" dirty="0">
                          <a:solidFill>
                            <a:srgbClr val="666666"/>
                          </a:solidFill>
                          <a:latin typeface="Catamaran"/>
                          <a:cs typeface="Catamaran"/>
                        </a:rPr>
                        <a:t>to</a:t>
                      </a:r>
                      <a:r>
                        <a:rPr sz="1200" spc="20" dirty="0">
                          <a:solidFill>
                            <a:srgbClr val="666666"/>
                          </a:solidFill>
                          <a:latin typeface="Catamaran"/>
                          <a:cs typeface="Catamaran"/>
                        </a:rPr>
                        <a:t> </a:t>
                      </a:r>
                      <a:r>
                        <a:rPr sz="1200" spc="40" dirty="0">
                          <a:solidFill>
                            <a:srgbClr val="666666"/>
                          </a:solidFill>
                          <a:latin typeface="Catamaran"/>
                          <a:cs typeface="Catamaran"/>
                        </a:rPr>
                        <a:t>our</a:t>
                      </a:r>
                      <a:r>
                        <a:rPr sz="1200" spc="25" dirty="0">
                          <a:solidFill>
                            <a:srgbClr val="666666"/>
                          </a:solidFill>
                          <a:latin typeface="Catamaran"/>
                          <a:cs typeface="Catamaran"/>
                        </a:rPr>
                        <a:t> </a:t>
                      </a:r>
                      <a:r>
                        <a:rPr sz="1200" spc="45" dirty="0">
                          <a:solidFill>
                            <a:srgbClr val="666666"/>
                          </a:solidFill>
                          <a:latin typeface="Catamaran"/>
                          <a:cs typeface="Catamaran"/>
                        </a:rPr>
                        <a:t>customer</a:t>
                      </a:r>
                      <a:r>
                        <a:rPr sz="1200" spc="25" dirty="0">
                          <a:solidFill>
                            <a:srgbClr val="666666"/>
                          </a:solidFill>
                          <a:latin typeface="Catamaran"/>
                          <a:cs typeface="Catamaran"/>
                        </a:rPr>
                        <a:t> </a:t>
                      </a:r>
                      <a:r>
                        <a:rPr sz="1200" spc="40" dirty="0">
                          <a:solidFill>
                            <a:srgbClr val="666666"/>
                          </a:solidFill>
                          <a:latin typeface="Catamaran"/>
                          <a:cs typeface="Catamaran"/>
                        </a:rPr>
                        <a:t>(eg</a:t>
                      </a:r>
                      <a:r>
                        <a:rPr sz="1200" spc="20" dirty="0">
                          <a:solidFill>
                            <a:srgbClr val="666666"/>
                          </a:solidFill>
                          <a:latin typeface="Catamaran"/>
                          <a:cs typeface="Catamaran"/>
                        </a:rPr>
                        <a:t> </a:t>
                      </a:r>
                      <a:r>
                        <a:rPr sz="1200" spc="40" dirty="0">
                          <a:solidFill>
                            <a:srgbClr val="666666"/>
                          </a:solidFill>
                          <a:latin typeface="Catamaran"/>
                          <a:cs typeface="Catamaran"/>
                        </a:rPr>
                        <a:t>branding</a:t>
                      </a:r>
                      <a:r>
                        <a:rPr sz="1200" spc="25" dirty="0">
                          <a:solidFill>
                            <a:srgbClr val="666666"/>
                          </a:solidFill>
                          <a:latin typeface="Catamaran"/>
                          <a:cs typeface="Catamaran"/>
                        </a:rPr>
                        <a:t> </a:t>
                      </a:r>
                      <a:r>
                        <a:rPr sz="1200" spc="45" dirty="0">
                          <a:solidFill>
                            <a:srgbClr val="666666"/>
                          </a:solidFill>
                          <a:latin typeface="Catamaran"/>
                          <a:cs typeface="Catamaran"/>
                        </a:rPr>
                        <a:t>and</a:t>
                      </a:r>
                      <a:r>
                        <a:rPr sz="1200" spc="20" dirty="0">
                          <a:solidFill>
                            <a:srgbClr val="666666"/>
                          </a:solidFill>
                          <a:latin typeface="Catamaran"/>
                          <a:cs typeface="Catamaran"/>
                        </a:rPr>
                        <a:t> </a:t>
                      </a:r>
                      <a:r>
                        <a:rPr sz="1200" spc="40" dirty="0">
                          <a:solidFill>
                            <a:srgbClr val="666666"/>
                          </a:solidFill>
                          <a:latin typeface="Catamaran"/>
                          <a:cs typeface="Catamaran"/>
                        </a:rPr>
                        <a:t>language) </a:t>
                      </a:r>
                      <a:r>
                        <a:rPr sz="1200" spc="-260" dirty="0">
                          <a:solidFill>
                            <a:srgbClr val="666666"/>
                          </a:solidFill>
                          <a:latin typeface="Catamaran"/>
                          <a:cs typeface="Catamaran"/>
                        </a:rPr>
                        <a:t> </a:t>
                      </a:r>
                      <a:r>
                        <a:rPr sz="1200" spc="50" dirty="0">
                          <a:solidFill>
                            <a:srgbClr val="666666"/>
                          </a:solidFill>
                          <a:latin typeface="Catamaran"/>
                          <a:cs typeface="Catamaran"/>
                        </a:rPr>
                        <a:t>Our </a:t>
                      </a:r>
                      <a:r>
                        <a:rPr sz="1200" spc="40" dirty="0">
                          <a:solidFill>
                            <a:srgbClr val="666666"/>
                          </a:solidFill>
                          <a:latin typeface="Catamaran"/>
                          <a:cs typeface="Catamaran"/>
                        </a:rPr>
                        <a:t>clean </a:t>
                      </a:r>
                      <a:r>
                        <a:rPr sz="1200" spc="60" dirty="0">
                          <a:solidFill>
                            <a:srgbClr val="666666"/>
                          </a:solidFill>
                          <a:latin typeface="Catamaran"/>
                          <a:cs typeface="Catamaran"/>
                        </a:rPr>
                        <a:t>&amp; </a:t>
                      </a:r>
                      <a:r>
                        <a:rPr sz="1200" spc="35" dirty="0">
                          <a:solidFill>
                            <a:srgbClr val="666666"/>
                          </a:solidFill>
                          <a:latin typeface="Catamaran"/>
                          <a:cs typeface="Catamaran"/>
                        </a:rPr>
                        <a:t>intuitive interface </a:t>
                      </a:r>
                      <a:r>
                        <a:rPr sz="1200" spc="40" dirty="0">
                          <a:solidFill>
                            <a:srgbClr val="666666"/>
                          </a:solidFill>
                          <a:latin typeface="Catamaran"/>
                          <a:cs typeface="Catamaran"/>
                        </a:rPr>
                        <a:t>separates users </a:t>
                      </a:r>
                      <a:r>
                        <a:rPr sz="1200" spc="45" dirty="0">
                          <a:solidFill>
                            <a:srgbClr val="666666"/>
                          </a:solidFill>
                          <a:latin typeface="Catamaran"/>
                          <a:cs typeface="Catamaran"/>
                        </a:rPr>
                        <a:t>from </a:t>
                      </a:r>
                      <a:r>
                        <a:rPr sz="1200" spc="50" dirty="0">
                          <a:solidFill>
                            <a:srgbClr val="666666"/>
                          </a:solidFill>
                          <a:latin typeface="Catamaran"/>
                          <a:cs typeface="Catamaran"/>
                        </a:rPr>
                        <a:t> </a:t>
                      </a:r>
                      <a:r>
                        <a:rPr sz="1200" spc="40" dirty="0">
                          <a:solidFill>
                            <a:srgbClr val="666666"/>
                          </a:solidFill>
                          <a:latin typeface="Catamaran"/>
                          <a:cs typeface="Catamaran"/>
                        </a:rPr>
                        <a:t>the</a:t>
                      </a:r>
                      <a:r>
                        <a:rPr sz="1200" spc="15" dirty="0">
                          <a:solidFill>
                            <a:srgbClr val="666666"/>
                          </a:solidFill>
                          <a:latin typeface="Catamaran"/>
                          <a:cs typeface="Catamaran"/>
                        </a:rPr>
                        <a:t> </a:t>
                      </a:r>
                      <a:r>
                        <a:rPr sz="1200" spc="40" dirty="0">
                          <a:solidFill>
                            <a:srgbClr val="666666"/>
                          </a:solidFill>
                          <a:latin typeface="Catamaran"/>
                          <a:cs typeface="Catamaran"/>
                        </a:rPr>
                        <a:t>complexity</a:t>
                      </a:r>
                      <a:r>
                        <a:rPr sz="1200" spc="20" dirty="0">
                          <a:solidFill>
                            <a:srgbClr val="666666"/>
                          </a:solidFill>
                          <a:latin typeface="Catamaran"/>
                          <a:cs typeface="Catamaran"/>
                        </a:rPr>
                        <a:t> </a:t>
                      </a:r>
                      <a:r>
                        <a:rPr sz="1200" spc="40" dirty="0">
                          <a:solidFill>
                            <a:srgbClr val="666666"/>
                          </a:solidFill>
                          <a:latin typeface="Catamaran"/>
                          <a:cs typeface="Catamaran"/>
                        </a:rPr>
                        <a:t>of</a:t>
                      </a:r>
                      <a:r>
                        <a:rPr sz="1200" spc="20" dirty="0">
                          <a:solidFill>
                            <a:srgbClr val="666666"/>
                          </a:solidFill>
                          <a:latin typeface="Catamaran"/>
                          <a:cs typeface="Catamaran"/>
                        </a:rPr>
                        <a:t> </a:t>
                      </a:r>
                      <a:r>
                        <a:rPr sz="1200" spc="40" dirty="0">
                          <a:solidFill>
                            <a:srgbClr val="666666"/>
                          </a:solidFill>
                          <a:latin typeface="Catamaran"/>
                          <a:cs typeface="Catamaran"/>
                        </a:rPr>
                        <a:t>trade</a:t>
                      </a:r>
                      <a:endParaRPr sz="1200" dirty="0">
                        <a:latin typeface="Catamaran"/>
                        <a:cs typeface="Catamaran"/>
                      </a:endParaRPr>
                    </a:p>
                    <a:p>
                      <a:pPr marL="408305">
                        <a:lnSpc>
                          <a:spcPct val="100000"/>
                        </a:lnSpc>
                        <a:spcBef>
                          <a:spcPts val="60"/>
                        </a:spcBef>
                      </a:pPr>
                      <a:r>
                        <a:rPr lang="en-US" sz="1200" spc="45" dirty="0">
                          <a:solidFill>
                            <a:srgbClr val="666666"/>
                          </a:solidFill>
                          <a:latin typeface="Catamaran"/>
                          <a:cs typeface="Catamaran"/>
                        </a:rPr>
                        <a:t>Live auctions</a:t>
                      </a:r>
                      <a:endParaRPr sz="1200" dirty="0">
                        <a:latin typeface="Catamaran"/>
                        <a:cs typeface="Catamaran"/>
                      </a:endParaRPr>
                    </a:p>
                  </a:txBody>
                  <a:tcPr marL="0" marR="0" marT="158115" marB="0">
                    <a:lnT w="12700">
                      <a:solidFill>
                        <a:srgbClr val="CCCCCC"/>
                      </a:solidFill>
                      <a:prstDash val="solid"/>
                    </a:lnT>
                    <a:lnB w="12700">
                      <a:solidFill>
                        <a:srgbClr val="CCCCCC"/>
                      </a:solidFill>
                      <a:prstDash val="solid"/>
                    </a:lnB>
                  </a:tcPr>
                </a:tc>
                <a:extLst>
                  <a:ext uri="{0D108BD9-81ED-4DB2-BD59-A6C34878D82A}">
                    <a16:rowId xmlns:a16="http://schemas.microsoft.com/office/drawing/2014/main" val="10001"/>
                  </a:ext>
                </a:extLst>
              </a:tr>
              <a:tr h="1547495">
                <a:tc>
                  <a:txBody>
                    <a:bodyPr/>
                    <a:lstStyle/>
                    <a:p>
                      <a:pPr>
                        <a:lnSpc>
                          <a:spcPct val="100000"/>
                        </a:lnSpc>
                        <a:spcBef>
                          <a:spcPts val="1050"/>
                        </a:spcBef>
                        <a:tabLst>
                          <a:tab pos="467995" algn="l"/>
                        </a:tabLst>
                      </a:pPr>
                      <a:r>
                        <a:rPr sz="1200" spc="30" dirty="0">
                          <a:solidFill>
                            <a:srgbClr val="666666"/>
                          </a:solidFill>
                          <a:latin typeface="Catamaran"/>
                          <a:cs typeface="Catamaran"/>
                        </a:rPr>
                        <a:t>2.	</a:t>
                      </a:r>
                      <a:endParaRPr sz="1200" dirty="0">
                        <a:latin typeface="Catamaran"/>
                        <a:cs typeface="Catamaran"/>
                      </a:endParaRPr>
                    </a:p>
                  </a:txBody>
                  <a:tcPr marL="0" marR="0" marT="133350" marB="0">
                    <a:lnT w="12700">
                      <a:solidFill>
                        <a:srgbClr val="CCCCCC"/>
                      </a:solidFill>
                      <a:prstDash val="solid"/>
                    </a:lnT>
                    <a:lnB w="12700">
                      <a:solidFill>
                        <a:srgbClr val="CCCCCC"/>
                      </a:solidFill>
                      <a:prstDash val="solid"/>
                    </a:lnB>
                  </a:tcPr>
                </a:tc>
                <a:tc>
                  <a:txBody>
                    <a:bodyPr/>
                    <a:lstStyle/>
                    <a:p>
                      <a:pPr marL="82550">
                        <a:lnSpc>
                          <a:spcPct val="100000"/>
                        </a:lnSpc>
                        <a:spcBef>
                          <a:spcPts val="1050"/>
                        </a:spcBef>
                      </a:pPr>
                      <a:r>
                        <a:rPr sz="1200" spc="50" dirty="0">
                          <a:solidFill>
                            <a:srgbClr val="666666"/>
                          </a:solidFill>
                          <a:latin typeface="Catamaran"/>
                          <a:cs typeface="Catamaran"/>
                        </a:rPr>
                        <a:t>2008</a:t>
                      </a:r>
                      <a:endParaRPr sz="1200">
                        <a:latin typeface="Catamaran"/>
                        <a:cs typeface="Catamaran"/>
                      </a:endParaRPr>
                    </a:p>
                  </a:txBody>
                  <a:tcPr marL="0" marR="0" marT="133350" marB="0">
                    <a:lnT w="12700">
                      <a:solidFill>
                        <a:srgbClr val="CCCCCC"/>
                      </a:solidFill>
                      <a:prstDash val="solid"/>
                    </a:lnT>
                    <a:lnB w="12700">
                      <a:solidFill>
                        <a:srgbClr val="CCCCCC"/>
                      </a:solidFill>
                      <a:prstDash val="solid"/>
                    </a:lnB>
                  </a:tcPr>
                </a:tc>
                <a:tc>
                  <a:txBody>
                    <a:bodyPr/>
                    <a:lstStyle/>
                    <a:p>
                      <a:pPr marL="160655">
                        <a:lnSpc>
                          <a:spcPct val="100000"/>
                        </a:lnSpc>
                        <a:spcBef>
                          <a:spcPts val="1050"/>
                        </a:spcBef>
                      </a:pPr>
                      <a:r>
                        <a:rPr sz="1200" spc="60" dirty="0">
                          <a:solidFill>
                            <a:srgbClr val="666666"/>
                          </a:solidFill>
                          <a:latin typeface="Catamaran"/>
                          <a:cs typeface="Catamaran"/>
                        </a:rPr>
                        <a:t>New</a:t>
                      </a:r>
                      <a:r>
                        <a:rPr sz="1200" spc="-20" dirty="0">
                          <a:solidFill>
                            <a:srgbClr val="666666"/>
                          </a:solidFill>
                          <a:latin typeface="Catamaran"/>
                          <a:cs typeface="Catamaran"/>
                        </a:rPr>
                        <a:t> </a:t>
                      </a:r>
                      <a:r>
                        <a:rPr sz="1200" spc="45" dirty="0">
                          <a:solidFill>
                            <a:srgbClr val="666666"/>
                          </a:solidFill>
                          <a:latin typeface="Catamaran"/>
                          <a:cs typeface="Catamaran"/>
                        </a:rPr>
                        <a:t>Zealand</a:t>
                      </a:r>
                      <a:endParaRPr sz="1200">
                        <a:latin typeface="Catamaran"/>
                        <a:cs typeface="Catamaran"/>
                      </a:endParaRPr>
                    </a:p>
                  </a:txBody>
                  <a:tcPr marL="0" marR="0" marT="133350" marB="0">
                    <a:lnT w="12700">
                      <a:solidFill>
                        <a:srgbClr val="CCCCCC"/>
                      </a:solidFill>
                      <a:prstDash val="solid"/>
                    </a:lnT>
                    <a:lnB w="12700">
                      <a:solidFill>
                        <a:srgbClr val="CCCCCC"/>
                      </a:solidFill>
                      <a:prstDash val="solid"/>
                    </a:lnB>
                  </a:tcPr>
                </a:tc>
                <a:tc>
                  <a:txBody>
                    <a:bodyPr/>
                    <a:lstStyle/>
                    <a:p>
                      <a:pPr marL="220345" marR="400685">
                        <a:lnSpc>
                          <a:spcPct val="104200"/>
                        </a:lnSpc>
                        <a:spcBef>
                          <a:spcPts val="990"/>
                        </a:spcBef>
                      </a:pPr>
                      <a:r>
                        <a:rPr sz="1200" spc="50" dirty="0">
                          <a:solidFill>
                            <a:srgbClr val="666666"/>
                          </a:solidFill>
                          <a:latin typeface="Catamaran"/>
                          <a:cs typeface="Catamaran"/>
                        </a:rPr>
                        <a:t>Work</a:t>
                      </a:r>
                      <a:r>
                        <a:rPr sz="1200" spc="20" dirty="0">
                          <a:solidFill>
                            <a:srgbClr val="666666"/>
                          </a:solidFill>
                          <a:latin typeface="Catamaran"/>
                          <a:cs typeface="Catamaran"/>
                        </a:rPr>
                        <a:t> </a:t>
                      </a:r>
                      <a:r>
                        <a:rPr sz="1200" spc="40" dirty="0">
                          <a:solidFill>
                            <a:srgbClr val="666666"/>
                          </a:solidFill>
                          <a:latin typeface="Catamaran"/>
                          <a:cs typeface="Catamaran"/>
                        </a:rPr>
                        <a:t>with</a:t>
                      </a:r>
                      <a:r>
                        <a:rPr sz="1200" spc="20" dirty="0">
                          <a:solidFill>
                            <a:srgbClr val="666666"/>
                          </a:solidFill>
                          <a:latin typeface="Catamaran"/>
                          <a:cs typeface="Catamaran"/>
                        </a:rPr>
                        <a:t> </a:t>
                      </a:r>
                      <a:r>
                        <a:rPr sz="1200" spc="45" dirty="0">
                          <a:solidFill>
                            <a:srgbClr val="666666"/>
                          </a:solidFill>
                          <a:latin typeface="Catamaran"/>
                          <a:cs typeface="Catamaran"/>
                        </a:rPr>
                        <a:t>companies</a:t>
                      </a:r>
                      <a:r>
                        <a:rPr sz="1200" spc="20" dirty="0">
                          <a:solidFill>
                            <a:srgbClr val="666666"/>
                          </a:solidFill>
                          <a:latin typeface="Catamaran"/>
                          <a:cs typeface="Catamaran"/>
                        </a:rPr>
                        <a:t> </a:t>
                      </a:r>
                      <a:r>
                        <a:rPr sz="1200" spc="45" dirty="0">
                          <a:solidFill>
                            <a:srgbClr val="666666"/>
                          </a:solidFill>
                          <a:latin typeface="Catamaran"/>
                          <a:cs typeface="Catamaran"/>
                        </a:rPr>
                        <a:t>around</a:t>
                      </a:r>
                      <a:r>
                        <a:rPr sz="1200" spc="25" dirty="0">
                          <a:solidFill>
                            <a:srgbClr val="666666"/>
                          </a:solidFill>
                          <a:latin typeface="Catamaran"/>
                          <a:cs typeface="Catamaran"/>
                        </a:rPr>
                        <a:t> </a:t>
                      </a:r>
                      <a:r>
                        <a:rPr sz="1200" spc="40" dirty="0">
                          <a:solidFill>
                            <a:srgbClr val="666666"/>
                          </a:solidFill>
                          <a:latin typeface="Catamaran"/>
                          <a:cs typeface="Catamaran"/>
                        </a:rPr>
                        <a:t>the</a:t>
                      </a:r>
                      <a:r>
                        <a:rPr sz="1200" spc="20" dirty="0">
                          <a:solidFill>
                            <a:srgbClr val="666666"/>
                          </a:solidFill>
                          <a:latin typeface="Catamaran"/>
                          <a:cs typeface="Catamaran"/>
                        </a:rPr>
                        <a:t> </a:t>
                      </a:r>
                      <a:r>
                        <a:rPr sz="1200" spc="40" dirty="0">
                          <a:solidFill>
                            <a:srgbClr val="666666"/>
                          </a:solidFill>
                          <a:latin typeface="Catamaran"/>
                          <a:cs typeface="Catamaran"/>
                        </a:rPr>
                        <a:t>world</a:t>
                      </a:r>
                      <a:r>
                        <a:rPr sz="1200" spc="20" dirty="0">
                          <a:solidFill>
                            <a:srgbClr val="666666"/>
                          </a:solidFill>
                          <a:latin typeface="Catamaran"/>
                          <a:cs typeface="Catamaran"/>
                        </a:rPr>
                        <a:t> </a:t>
                      </a:r>
                      <a:r>
                        <a:rPr sz="1200" spc="40" dirty="0">
                          <a:solidFill>
                            <a:srgbClr val="666666"/>
                          </a:solidFill>
                          <a:latin typeface="Catamaran"/>
                          <a:cs typeface="Catamaran"/>
                        </a:rPr>
                        <a:t>to</a:t>
                      </a:r>
                      <a:r>
                        <a:rPr sz="1200" spc="20" dirty="0">
                          <a:solidFill>
                            <a:srgbClr val="666666"/>
                          </a:solidFill>
                          <a:latin typeface="Catamaran"/>
                          <a:cs typeface="Catamaran"/>
                        </a:rPr>
                        <a:t> </a:t>
                      </a:r>
                      <a:r>
                        <a:rPr sz="1200" spc="40" dirty="0">
                          <a:solidFill>
                            <a:srgbClr val="666666"/>
                          </a:solidFill>
                          <a:latin typeface="Catamaran"/>
                          <a:cs typeface="Catamaran"/>
                        </a:rPr>
                        <a:t>discover </a:t>
                      </a:r>
                      <a:r>
                        <a:rPr sz="1200" spc="-260" dirty="0">
                          <a:solidFill>
                            <a:srgbClr val="666666"/>
                          </a:solidFill>
                          <a:latin typeface="Catamaran"/>
                          <a:cs typeface="Catamaran"/>
                        </a:rPr>
                        <a:t> </a:t>
                      </a:r>
                      <a:r>
                        <a:rPr sz="1200" spc="40" dirty="0">
                          <a:solidFill>
                            <a:srgbClr val="666666"/>
                          </a:solidFill>
                          <a:latin typeface="Catamaran"/>
                          <a:cs typeface="Catamaran"/>
                        </a:rPr>
                        <a:t>the</a:t>
                      </a:r>
                      <a:r>
                        <a:rPr sz="1200" spc="15" dirty="0">
                          <a:solidFill>
                            <a:srgbClr val="666666"/>
                          </a:solidFill>
                          <a:latin typeface="Catamaran"/>
                          <a:cs typeface="Catamaran"/>
                        </a:rPr>
                        <a:t> </a:t>
                      </a:r>
                      <a:r>
                        <a:rPr sz="1200" spc="45" dirty="0">
                          <a:solidFill>
                            <a:srgbClr val="666666"/>
                          </a:solidFill>
                          <a:latin typeface="Catamaran"/>
                          <a:cs typeface="Catamaran"/>
                        </a:rPr>
                        <a:t>market-based</a:t>
                      </a:r>
                      <a:r>
                        <a:rPr sz="1200" spc="20" dirty="0">
                          <a:solidFill>
                            <a:srgbClr val="666666"/>
                          </a:solidFill>
                          <a:latin typeface="Catamaran"/>
                          <a:cs typeface="Catamaran"/>
                        </a:rPr>
                        <a:t> </a:t>
                      </a:r>
                      <a:r>
                        <a:rPr sz="1200" spc="40" dirty="0">
                          <a:solidFill>
                            <a:srgbClr val="666666"/>
                          </a:solidFill>
                          <a:latin typeface="Catamaran"/>
                          <a:cs typeface="Catamaran"/>
                        </a:rPr>
                        <a:t>reference</a:t>
                      </a:r>
                      <a:r>
                        <a:rPr sz="1200" spc="20" dirty="0">
                          <a:solidFill>
                            <a:srgbClr val="666666"/>
                          </a:solidFill>
                          <a:latin typeface="Catamaran"/>
                          <a:cs typeface="Catamaran"/>
                        </a:rPr>
                        <a:t> </a:t>
                      </a:r>
                      <a:r>
                        <a:rPr sz="1200" spc="35" dirty="0">
                          <a:solidFill>
                            <a:srgbClr val="666666"/>
                          </a:solidFill>
                          <a:latin typeface="Catamaran"/>
                          <a:cs typeface="Catamaran"/>
                        </a:rPr>
                        <a:t>prices</a:t>
                      </a:r>
                      <a:r>
                        <a:rPr sz="1200" spc="20" dirty="0">
                          <a:solidFill>
                            <a:srgbClr val="666666"/>
                          </a:solidFill>
                          <a:latin typeface="Catamaran"/>
                          <a:cs typeface="Catamaran"/>
                        </a:rPr>
                        <a:t> </a:t>
                      </a:r>
                      <a:r>
                        <a:rPr sz="1200" spc="35" dirty="0">
                          <a:solidFill>
                            <a:srgbClr val="666666"/>
                          </a:solidFill>
                          <a:latin typeface="Catamaran"/>
                          <a:cs typeface="Catamaran"/>
                        </a:rPr>
                        <a:t>for</a:t>
                      </a:r>
                      <a:r>
                        <a:rPr sz="1200" spc="20" dirty="0">
                          <a:solidFill>
                            <a:srgbClr val="666666"/>
                          </a:solidFill>
                          <a:latin typeface="Catamaran"/>
                          <a:cs typeface="Catamaran"/>
                        </a:rPr>
                        <a:t> </a:t>
                      </a:r>
                      <a:r>
                        <a:rPr sz="1200" spc="35" dirty="0">
                          <a:solidFill>
                            <a:srgbClr val="666666"/>
                          </a:solidFill>
                          <a:latin typeface="Catamaran"/>
                          <a:cs typeface="Catamaran"/>
                        </a:rPr>
                        <a:t>dairy</a:t>
                      </a:r>
                      <a:endParaRPr sz="1200" dirty="0">
                        <a:latin typeface="Catamaran"/>
                        <a:cs typeface="Catamaran"/>
                      </a:endParaRPr>
                    </a:p>
                    <a:p>
                      <a:pPr marL="220345">
                        <a:lnSpc>
                          <a:spcPct val="100000"/>
                        </a:lnSpc>
                        <a:spcBef>
                          <a:spcPts val="60"/>
                        </a:spcBef>
                      </a:pPr>
                      <a:r>
                        <a:rPr sz="1200" spc="40" dirty="0">
                          <a:solidFill>
                            <a:srgbClr val="666666"/>
                          </a:solidFill>
                          <a:latin typeface="Catamaran"/>
                          <a:cs typeface="Catamaran"/>
                        </a:rPr>
                        <a:t>Create</a:t>
                      </a:r>
                      <a:r>
                        <a:rPr sz="1200" spc="5" dirty="0">
                          <a:solidFill>
                            <a:srgbClr val="666666"/>
                          </a:solidFill>
                          <a:latin typeface="Catamaran"/>
                          <a:cs typeface="Catamaran"/>
                        </a:rPr>
                        <a:t> </a:t>
                      </a:r>
                      <a:r>
                        <a:rPr sz="1200" spc="50" dirty="0">
                          <a:solidFill>
                            <a:srgbClr val="666666"/>
                          </a:solidFill>
                          <a:latin typeface="Catamaran"/>
                          <a:cs typeface="Catamaran"/>
                        </a:rPr>
                        <a:t>new</a:t>
                      </a:r>
                      <a:r>
                        <a:rPr sz="1200" spc="10" dirty="0">
                          <a:solidFill>
                            <a:srgbClr val="666666"/>
                          </a:solidFill>
                          <a:latin typeface="Catamaran"/>
                          <a:cs typeface="Catamaran"/>
                        </a:rPr>
                        <a:t> </a:t>
                      </a:r>
                      <a:r>
                        <a:rPr sz="1200" spc="40" dirty="0">
                          <a:solidFill>
                            <a:srgbClr val="666666"/>
                          </a:solidFill>
                          <a:latin typeface="Catamaran"/>
                          <a:cs typeface="Catamaran"/>
                        </a:rPr>
                        <a:t>trading</a:t>
                      </a:r>
                      <a:r>
                        <a:rPr sz="1200" spc="5" dirty="0">
                          <a:solidFill>
                            <a:srgbClr val="666666"/>
                          </a:solidFill>
                          <a:latin typeface="Catamaran"/>
                          <a:cs typeface="Catamaran"/>
                        </a:rPr>
                        <a:t> </a:t>
                      </a:r>
                      <a:r>
                        <a:rPr sz="1200" spc="40" dirty="0">
                          <a:solidFill>
                            <a:srgbClr val="666666"/>
                          </a:solidFill>
                          <a:latin typeface="Catamaran"/>
                          <a:cs typeface="Catamaran"/>
                        </a:rPr>
                        <a:t>opportunities</a:t>
                      </a:r>
                      <a:endParaRPr sz="1200" dirty="0">
                        <a:latin typeface="Catamaran"/>
                        <a:cs typeface="Catamaran"/>
                      </a:endParaRPr>
                    </a:p>
                    <a:p>
                      <a:pPr marL="220345" marR="525145">
                        <a:lnSpc>
                          <a:spcPct val="104200"/>
                        </a:lnSpc>
                      </a:pPr>
                      <a:r>
                        <a:rPr sz="1200" spc="35" dirty="0">
                          <a:solidFill>
                            <a:srgbClr val="666666"/>
                          </a:solidFill>
                          <a:latin typeface="Catamaran"/>
                          <a:cs typeface="Catamaran"/>
                        </a:rPr>
                        <a:t>Toolkit</a:t>
                      </a:r>
                      <a:r>
                        <a:rPr sz="1200" spc="25" dirty="0">
                          <a:solidFill>
                            <a:srgbClr val="666666"/>
                          </a:solidFill>
                          <a:latin typeface="Catamaran"/>
                          <a:cs typeface="Catamaran"/>
                        </a:rPr>
                        <a:t> </a:t>
                      </a:r>
                      <a:r>
                        <a:rPr sz="1200" spc="35" dirty="0">
                          <a:solidFill>
                            <a:srgbClr val="666666"/>
                          </a:solidFill>
                          <a:latin typeface="Catamaran"/>
                          <a:cs typeface="Catamaran"/>
                        </a:rPr>
                        <a:t>for</a:t>
                      </a:r>
                      <a:r>
                        <a:rPr sz="1200" spc="25" dirty="0">
                          <a:solidFill>
                            <a:srgbClr val="666666"/>
                          </a:solidFill>
                          <a:latin typeface="Catamaran"/>
                          <a:cs typeface="Catamaran"/>
                        </a:rPr>
                        <a:t> </a:t>
                      </a:r>
                      <a:r>
                        <a:rPr sz="1200" spc="40" dirty="0">
                          <a:solidFill>
                            <a:srgbClr val="666666"/>
                          </a:solidFill>
                          <a:latin typeface="Catamaran"/>
                          <a:cs typeface="Catamaran"/>
                        </a:rPr>
                        <a:t>connecting</a:t>
                      </a:r>
                      <a:r>
                        <a:rPr sz="1200" spc="25" dirty="0">
                          <a:solidFill>
                            <a:srgbClr val="666666"/>
                          </a:solidFill>
                          <a:latin typeface="Catamaran"/>
                          <a:cs typeface="Catamaran"/>
                        </a:rPr>
                        <a:t> </a:t>
                      </a:r>
                      <a:r>
                        <a:rPr sz="1200" spc="40" dirty="0">
                          <a:solidFill>
                            <a:srgbClr val="666666"/>
                          </a:solidFill>
                          <a:latin typeface="Catamaran"/>
                          <a:cs typeface="Catamaran"/>
                        </a:rPr>
                        <a:t>global</a:t>
                      </a:r>
                      <a:r>
                        <a:rPr sz="1200" spc="30" dirty="0">
                          <a:solidFill>
                            <a:srgbClr val="666666"/>
                          </a:solidFill>
                          <a:latin typeface="Catamaran"/>
                          <a:cs typeface="Catamaran"/>
                        </a:rPr>
                        <a:t> </a:t>
                      </a:r>
                      <a:r>
                        <a:rPr sz="1200" spc="40" dirty="0">
                          <a:solidFill>
                            <a:srgbClr val="666666"/>
                          </a:solidFill>
                          <a:latin typeface="Catamaran"/>
                          <a:cs typeface="Catamaran"/>
                        </a:rPr>
                        <a:t>pools</a:t>
                      </a:r>
                      <a:r>
                        <a:rPr sz="1200" spc="25" dirty="0">
                          <a:solidFill>
                            <a:srgbClr val="666666"/>
                          </a:solidFill>
                          <a:latin typeface="Catamaran"/>
                          <a:cs typeface="Catamaran"/>
                        </a:rPr>
                        <a:t> </a:t>
                      </a:r>
                      <a:r>
                        <a:rPr sz="1200" spc="40" dirty="0">
                          <a:solidFill>
                            <a:srgbClr val="666666"/>
                          </a:solidFill>
                          <a:latin typeface="Catamaran"/>
                          <a:cs typeface="Catamaran"/>
                        </a:rPr>
                        <a:t>of</a:t>
                      </a:r>
                      <a:r>
                        <a:rPr sz="1200" spc="25" dirty="0">
                          <a:solidFill>
                            <a:srgbClr val="666666"/>
                          </a:solidFill>
                          <a:latin typeface="Catamaran"/>
                          <a:cs typeface="Catamaran"/>
                        </a:rPr>
                        <a:t> </a:t>
                      </a:r>
                      <a:r>
                        <a:rPr sz="1200" spc="40" dirty="0">
                          <a:solidFill>
                            <a:srgbClr val="666666"/>
                          </a:solidFill>
                          <a:latin typeface="Catamaran"/>
                          <a:cs typeface="Catamaran"/>
                        </a:rPr>
                        <a:t>buyers</a:t>
                      </a:r>
                      <a:r>
                        <a:rPr sz="1200" spc="30" dirty="0">
                          <a:solidFill>
                            <a:srgbClr val="666666"/>
                          </a:solidFill>
                          <a:latin typeface="Catamaran"/>
                          <a:cs typeface="Catamaran"/>
                        </a:rPr>
                        <a:t> </a:t>
                      </a:r>
                      <a:r>
                        <a:rPr sz="1200" spc="45" dirty="0">
                          <a:solidFill>
                            <a:srgbClr val="666666"/>
                          </a:solidFill>
                          <a:latin typeface="Catamaran"/>
                          <a:cs typeface="Catamaran"/>
                        </a:rPr>
                        <a:t>and </a:t>
                      </a:r>
                      <a:r>
                        <a:rPr sz="1200" spc="-265" dirty="0">
                          <a:solidFill>
                            <a:srgbClr val="666666"/>
                          </a:solidFill>
                          <a:latin typeface="Catamaran"/>
                          <a:cs typeface="Catamaran"/>
                        </a:rPr>
                        <a:t> </a:t>
                      </a:r>
                      <a:r>
                        <a:rPr sz="1200" spc="35" dirty="0">
                          <a:solidFill>
                            <a:srgbClr val="666666"/>
                          </a:solidFill>
                          <a:latin typeface="Catamaran"/>
                          <a:cs typeface="Catamaran"/>
                        </a:rPr>
                        <a:t>sellers</a:t>
                      </a:r>
                      <a:endParaRPr sz="1200" dirty="0">
                        <a:latin typeface="Catamaran"/>
                        <a:cs typeface="Catamaran"/>
                      </a:endParaRPr>
                    </a:p>
                    <a:p>
                      <a:pPr marL="220345">
                        <a:lnSpc>
                          <a:spcPct val="100000"/>
                        </a:lnSpc>
                        <a:spcBef>
                          <a:spcPts val="60"/>
                        </a:spcBef>
                      </a:pPr>
                      <a:r>
                        <a:rPr sz="1200" spc="45" dirty="0">
                          <a:solidFill>
                            <a:srgbClr val="666666"/>
                          </a:solidFill>
                          <a:latin typeface="Catamaran"/>
                          <a:cs typeface="Catamaran"/>
                        </a:rPr>
                        <a:t>Data</a:t>
                      </a:r>
                      <a:r>
                        <a:rPr sz="1200" spc="-5" dirty="0">
                          <a:solidFill>
                            <a:srgbClr val="666666"/>
                          </a:solidFill>
                          <a:latin typeface="Catamaran"/>
                          <a:cs typeface="Catamaran"/>
                        </a:rPr>
                        <a:t> </a:t>
                      </a:r>
                      <a:r>
                        <a:rPr sz="1200" spc="35" dirty="0">
                          <a:solidFill>
                            <a:srgbClr val="666666"/>
                          </a:solidFill>
                          <a:latin typeface="Catamaran"/>
                          <a:cs typeface="Catamaran"/>
                        </a:rPr>
                        <a:t>analysis</a:t>
                      </a:r>
                      <a:endParaRPr sz="1200" dirty="0">
                        <a:latin typeface="Catamaran"/>
                        <a:cs typeface="Catamaran"/>
                      </a:endParaRPr>
                    </a:p>
                  </a:txBody>
                  <a:tcPr marL="0" marR="0" marT="125730" marB="0">
                    <a:lnT w="12700">
                      <a:solidFill>
                        <a:srgbClr val="CCCCCC"/>
                      </a:solidFill>
                      <a:prstDash val="solid"/>
                    </a:lnT>
                    <a:lnB w="12700">
                      <a:solidFill>
                        <a:srgbClr val="CCCCCC"/>
                      </a:solidFill>
                      <a:prstDash val="solid"/>
                    </a:lnB>
                  </a:tcPr>
                </a:tc>
                <a:tc>
                  <a:txBody>
                    <a:bodyPr/>
                    <a:lstStyle/>
                    <a:p>
                      <a:pPr marL="408305" marR="367665">
                        <a:lnSpc>
                          <a:spcPct val="104200"/>
                        </a:lnSpc>
                        <a:spcBef>
                          <a:spcPts val="990"/>
                        </a:spcBef>
                      </a:pPr>
                      <a:r>
                        <a:rPr sz="1200" spc="65" dirty="0">
                          <a:solidFill>
                            <a:srgbClr val="666666"/>
                          </a:solidFill>
                          <a:latin typeface="Catamaran"/>
                          <a:cs typeface="Catamaran"/>
                        </a:rPr>
                        <a:t>We</a:t>
                      </a:r>
                      <a:r>
                        <a:rPr sz="1200" spc="20" dirty="0">
                          <a:solidFill>
                            <a:srgbClr val="666666"/>
                          </a:solidFill>
                          <a:latin typeface="Catamaran"/>
                          <a:cs typeface="Catamaran"/>
                        </a:rPr>
                        <a:t> </a:t>
                      </a:r>
                      <a:r>
                        <a:rPr sz="1200" spc="40" dirty="0">
                          <a:solidFill>
                            <a:srgbClr val="666666"/>
                          </a:solidFill>
                          <a:latin typeface="Catamaran"/>
                          <a:cs typeface="Catamaran"/>
                        </a:rPr>
                        <a:t>stand</a:t>
                      </a:r>
                      <a:r>
                        <a:rPr sz="1200" spc="20" dirty="0">
                          <a:solidFill>
                            <a:srgbClr val="666666"/>
                          </a:solidFill>
                          <a:latin typeface="Catamaran"/>
                          <a:cs typeface="Catamaran"/>
                        </a:rPr>
                        <a:t> </a:t>
                      </a:r>
                      <a:r>
                        <a:rPr sz="1200" spc="40" dirty="0">
                          <a:solidFill>
                            <a:srgbClr val="666666"/>
                          </a:solidFill>
                          <a:latin typeface="Catamaran"/>
                          <a:cs typeface="Catamaran"/>
                        </a:rPr>
                        <a:t>alone</a:t>
                      </a:r>
                      <a:r>
                        <a:rPr sz="1200" spc="25" dirty="0">
                          <a:solidFill>
                            <a:srgbClr val="666666"/>
                          </a:solidFill>
                          <a:latin typeface="Catamaran"/>
                          <a:cs typeface="Catamaran"/>
                        </a:rPr>
                        <a:t> </a:t>
                      </a:r>
                      <a:r>
                        <a:rPr sz="1200" spc="30" dirty="0">
                          <a:solidFill>
                            <a:srgbClr val="666666"/>
                          </a:solidFill>
                          <a:latin typeface="Catamaran"/>
                          <a:cs typeface="Catamaran"/>
                        </a:rPr>
                        <a:t>-</a:t>
                      </a:r>
                      <a:r>
                        <a:rPr sz="1200" spc="20" dirty="0">
                          <a:solidFill>
                            <a:srgbClr val="666666"/>
                          </a:solidFill>
                          <a:latin typeface="Catamaran"/>
                          <a:cs typeface="Catamaran"/>
                        </a:rPr>
                        <a:t> </a:t>
                      </a:r>
                      <a:r>
                        <a:rPr sz="1200" spc="40" dirty="0">
                          <a:solidFill>
                            <a:srgbClr val="666666"/>
                          </a:solidFill>
                          <a:latin typeface="Catamaran"/>
                          <a:cs typeface="Catamaran"/>
                        </a:rPr>
                        <a:t>not</a:t>
                      </a:r>
                      <a:r>
                        <a:rPr sz="1200" spc="25" dirty="0">
                          <a:solidFill>
                            <a:srgbClr val="666666"/>
                          </a:solidFill>
                          <a:latin typeface="Catamaran"/>
                          <a:cs typeface="Catamaran"/>
                        </a:rPr>
                        <a:t> </a:t>
                      </a:r>
                      <a:r>
                        <a:rPr sz="1200" spc="30" dirty="0">
                          <a:solidFill>
                            <a:srgbClr val="666666"/>
                          </a:solidFill>
                          <a:latin typeface="Catamaran"/>
                          <a:cs typeface="Catamaran"/>
                        </a:rPr>
                        <a:t>affiliated</a:t>
                      </a:r>
                      <a:r>
                        <a:rPr sz="1200" spc="20" dirty="0">
                          <a:solidFill>
                            <a:srgbClr val="666666"/>
                          </a:solidFill>
                          <a:latin typeface="Catamaran"/>
                          <a:cs typeface="Catamaran"/>
                        </a:rPr>
                        <a:t> </a:t>
                      </a:r>
                      <a:r>
                        <a:rPr sz="1200" spc="40" dirty="0">
                          <a:solidFill>
                            <a:srgbClr val="666666"/>
                          </a:solidFill>
                          <a:latin typeface="Catamaran"/>
                          <a:cs typeface="Catamaran"/>
                        </a:rPr>
                        <a:t>with</a:t>
                      </a:r>
                      <a:r>
                        <a:rPr sz="1200" spc="25" dirty="0">
                          <a:solidFill>
                            <a:srgbClr val="666666"/>
                          </a:solidFill>
                          <a:latin typeface="Catamaran"/>
                          <a:cs typeface="Catamaran"/>
                        </a:rPr>
                        <a:t> </a:t>
                      </a:r>
                      <a:r>
                        <a:rPr sz="1200" spc="45" dirty="0">
                          <a:solidFill>
                            <a:srgbClr val="666666"/>
                          </a:solidFill>
                          <a:latin typeface="Catamaran"/>
                          <a:cs typeface="Catamaran"/>
                        </a:rPr>
                        <a:t>a</a:t>
                      </a:r>
                      <a:r>
                        <a:rPr sz="1200" spc="20" dirty="0">
                          <a:solidFill>
                            <a:srgbClr val="666666"/>
                          </a:solidFill>
                          <a:latin typeface="Catamaran"/>
                          <a:cs typeface="Catamaran"/>
                        </a:rPr>
                        <a:t> </a:t>
                      </a:r>
                      <a:r>
                        <a:rPr sz="1200" spc="45" dirty="0">
                          <a:solidFill>
                            <a:srgbClr val="666666"/>
                          </a:solidFill>
                          <a:latin typeface="Catamaran"/>
                          <a:cs typeface="Catamaran"/>
                        </a:rPr>
                        <a:t>major</a:t>
                      </a:r>
                      <a:r>
                        <a:rPr sz="1200" spc="20" dirty="0">
                          <a:solidFill>
                            <a:srgbClr val="666666"/>
                          </a:solidFill>
                          <a:latin typeface="Catamaran"/>
                          <a:cs typeface="Catamaran"/>
                        </a:rPr>
                        <a:t> </a:t>
                      </a:r>
                      <a:r>
                        <a:rPr sz="1200" spc="40" dirty="0">
                          <a:solidFill>
                            <a:srgbClr val="666666"/>
                          </a:solidFill>
                          <a:latin typeface="Catamaran"/>
                          <a:cs typeface="Catamaran"/>
                        </a:rPr>
                        <a:t>trader </a:t>
                      </a:r>
                      <a:r>
                        <a:rPr sz="1200" spc="-260" dirty="0">
                          <a:solidFill>
                            <a:srgbClr val="666666"/>
                          </a:solidFill>
                          <a:latin typeface="Catamaran"/>
                          <a:cs typeface="Catamaran"/>
                        </a:rPr>
                        <a:t> </a:t>
                      </a:r>
                      <a:r>
                        <a:rPr sz="1200" spc="25" dirty="0">
                          <a:solidFill>
                            <a:srgbClr val="666666"/>
                          </a:solidFill>
                          <a:latin typeface="Catamaran"/>
                          <a:cs typeface="Catamaran"/>
                        </a:rPr>
                        <a:t>(i.e.</a:t>
                      </a:r>
                      <a:r>
                        <a:rPr sz="1200" spc="15" dirty="0">
                          <a:solidFill>
                            <a:srgbClr val="666666"/>
                          </a:solidFill>
                          <a:latin typeface="Catamaran"/>
                          <a:cs typeface="Catamaran"/>
                        </a:rPr>
                        <a:t> </a:t>
                      </a:r>
                      <a:r>
                        <a:rPr sz="1200" spc="40" dirty="0">
                          <a:solidFill>
                            <a:srgbClr val="666666"/>
                          </a:solidFill>
                          <a:latin typeface="Catamaran"/>
                          <a:cs typeface="Catamaran"/>
                        </a:rPr>
                        <a:t>Fonterra)</a:t>
                      </a:r>
                      <a:endParaRPr sz="1200" dirty="0">
                        <a:latin typeface="Catamaran"/>
                        <a:cs typeface="Catamaran"/>
                      </a:endParaRPr>
                    </a:p>
                    <a:p>
                      <a:pPr marL="408305" marR="240665">
                        <a:lnSpc>
                          <a:spcPct val="104200"/>
                        </a:lnSpc>
                      </a:pPr>
                      <a:r>
                        <a:rPr sz="1200" spc="50" dirty="0">
                          <a:solidFill>
                            <a:srgbClr val="666666"/>
                          </a:solidFill>
                          <a:latin typeface="Catamaran"/>
                          <a:cs typeface="Catamaran"/>
                        </a:rPr>
                        <a:t>Our</a:t>
                      </a:r>
                      <a:r>
                        <a:rPr sz="1200" spc="20" dirty="0">
                          <a:solidFill>
                            <a:srgbClr val="666666"/>
                          </a:solidFill>
                          <a:latin typeface="Catamaran"/>
                          <a:cs typeface="Catamaran"/>
                        </a:rPr>
                        <a:t> </a:t>
                      </a:r>
                      <a:r>
                        <a:rPr sz="1200" spc="45" dirty="0">
                          <a:solidFill>
                            <a:srgbClr val="666666"/>
                          </a:solidFill>
                          <a:latin typeface="Catamaran"/>
                          <a:cs typeface="Catamaran"/>
                        </a:rPr>
                        <a:t>customers</a:t>
                      </a:r>
                      <a:r>
                        <a:rPr sz="1200" spc="15" dirty="0">
                          <a:solidFill>
                            <a:srgbClr val="666666"/>
                          </a:solidFill>
                          <a:latin typeface="Catamaran"/>
                          <a:cs typeface="Catamaran"/>
                        </a:rPr>
                        <a:t> </a:t>
                      </a:r>
                      <a:r>
                        <a:rPr sz="1200" spc="40" dirty="0">
                          <a:solidFill>
                            <a:srgbClr val="666666"/>
                          </a:solidFill>
                          <a:latin typeface="Catamaran"/>
                          <a:cs typeface="Catamaran"/>
                        </a:rPr>
                        <a:t>set</a:t>
                      </a:r>
                      <a:r>
                        <a:rPr sz="1200" spc="20" dirty="0">
                          <a:solidFill>
                            <a:srgbClr val="666666"/>
                          </a:solidFill>
                          <a:latin typeface="Catamaran"/>
                          <a:cs typeface="Catamaran"/>
                        </a:rPr>
                        <a:t> </a:t>
                      </a:r>
                      <a:r>
                        <a:rPr sz="1200" spc="40" dirty="0">
                          <a:solidFill>
                            <a:srgbClr val="666666"/>
                          </a:solidFill>
                          <a:latin typeface="Catamaran"/>
                          <a:cs typeface="Catamaran"/>
                        </a:rPr>
                        <a:t>the</a:t>
                      </a:r>
                      <a:r>
                        <a:rPr sz="1200" spc="20" dirty="0">
                          <a:solidFill>
                            <a:srgbClr val="666666"/>
                          </a:solidFill>
                          <a:latin typeface="Catamaran"/>
                          <a:cs typeface="Catamaran"/>
                        </a:rPr>
                        <a:t> </a:t>
                      </a:r>
                      <a:r>
                        <a:rPr sz="1200" spc="35" dirty="0">
                          <a:solidFill>
                            <a:srgbClr val="666666"/>
                          </a:solidFill>
                          <a:latin typeface="Catamaran"/>
                          <a:cs typeface="Catamaran"/>
                        </a:rPr>
                        <a:t>rules</a:t>
                      </a:r>
                      <a:r>
                        <a:rPr sz="1200" spc="20" dirty="0">
                          <a:solidFill>
                            <a:srgbClr val="666666"/>
                          </a:solidFill>
                          <a:latin typeface="Catamaran"/>
                          <a:cs typeface="Catamaran"/>
                        </a:rPr>
                        <a:t> </a:t>
                      </a:r>
                      <a:r>
                        <a:rPr sz="1200" spc="40" dirty="0">
                          <a:solidFill>
                            <a:srgbClr val="666666"/>
                          </a:solidFill>
                          <a:latin typeface="Catamaran"/>
                          <a:cs typeface="Catamaran"/>
                        </a:rPr>
                        <a:t>of</a:t>
                      </a:r>
                      <a:r>
                        <a:rPr sz="1200" spc="20" dirty="0">
                          <a:solidFill>
                            <a:srgbClr val="666666"/>
                          </a:solidFill>
                          <a:latin typeface="Catamaran"/>
                          <a:cs typeface="Catamaran"/>
                        </a:rPr>
                        <a:t> </a:t>
                      </a:r>
                      <a:r>
                        <a:rPr sz="1200" spc="45" dirty="0">
                          <a:solidFill>
                            <a:srgbClr val="666666"/>
                          </a:solidFill>
                          <a:latin typeface="Catamaran"/>
                          <a:cs typeface="Catamaran"/>
                        </a:rPr>
                        <a:t>what</a:t>
                      </a:r>
                      <a:r>
                        <a:rPr lang="en-US" sz="1200" spc="20" dirty="0">
                          <a:solidFill>
                            <a:srgbClr val="666666"/>
                          </a:solidFill>
                          <a:latin typeface="Catamaran"/>
                          <a:cs typeface="Catamaran"/>
                        </a:rPr>
                        <a:t>,</a:t>
                      </a:r>
                      <a:r>
                        <a:rPr sz="1200" spc="20" dirty="0">
                          <a:solidFill>
                            <a:srgbClr val="666666"/>
                          </a:solidFill>
                          <a:latin typeface="Catamaran"/>
                          <a:cs typeface="Catamaran"/>
                        </a:rPr>
                        <a:t> </a:t>
                      </a:r>
                      <a:r>
                        <a:rPr sz="1200" spc="50" dirty="0">
                          <a:solidFill>
                            <a:srgbClr val="666666"/>
                          </a:solidFill>
                          <a:latin typeface="Catamaran"/>
                          <a:cs typeface="Catamaran"/>
                        </a:rPr>
                        <a:t>when </a:t>
                      </a:r>
                      <a:r>
                        <a:rPr lang="en-US" sz="1200" spc="50" dirty="0">
                          <a:solidFill>
                            <a:srgbClr val="666666"/>
                          </a:solidFill>
                          <a:latin typeface="Catamaran"/>
                          <a:cs typeface="Catamaran"/>
                        </a:rPr>
                        <a:t>and with whom </a:t>
                      </a:r>
                      <a:r>
                        <a:rPr sz="1200" spc="-260" dirty="0">
                          <a:solidFill>
                            <a:srgbClr val="666666"/>
                          </a:solidFill>
                          <a:latin typeface="Catamaran"/>
                          <a:cs typeface="Catamaran"/>
                        </a:rPr>
                        <a:t> </a:t>
                      </a:r>
                      <a:r>
                        <a:rPr sz="1200" spc="40" dirty="0">
                          <a:solidFill>
                            <a:srgbClr val="666666"/>
                          </a:solidFill>
                          <a:latin typeface="Catamaran"/>
                          <a:cs typeface="Catamaran"/>
                        </a:rPr>
                        <a:t>they</a:t>
                      </a:r>
                      <a:r>
                        <a:rPr sz="1200" spc="15" dirty="0">
                          <a:solidFill>
                            <a:srgbClr val="666666"/>
                          </a:solidFill>
                          <a:latin typeface="Catamaran"/>
                          <a:cs typeface="Catamaran"/>
                        </a:rPr>
                        <a:t> </a:t>
                      </a:r>
                      <a:r>
                        <a:rPr sz="1200" spc="40" dirty="0">
                          <a:solidFill>
                            <a:srgbClr val="666666"/>
                          </a:solidFill>
                          <a:latin typeface="Catamaran"/>
                          <a:cs typeface="Catamaran"/>
                        </a:rPr>
                        <a:t>trade</a:t>
                      </a:r>
                      <a:endParaRPr sz="1200" dirty="0">
                        <a:latin typeface="Catamaran"/>
                        <a:cs typeface="Catamaran"/>
                      </a:endParaRPr>
                    </a:p>
                    <a:p>
                      <a:pPr marL="408305" marR="198120">
                        <a:lnSpc>
                          <a:spcPct val="104200"/>
                        </a:lnSpc>
                      </a:pPr>
                      <a:r>
                        <a:rPr sz="1200" spc="60" dirty="0">
                          <a:solidFill>
                            <a:srgbClr val="666666"/>
                          </a:solidFill>
                          <a:latin typeface="Catamaran"/>
                          <a:cs typeface="Catamaran"/>
                        </a:rPr>
                        <a:t>GDT </a:t>
                      </a:r>
                      <a:r>
                        <a:rPr sz="1200" spc="40" dirty="0">
                          <a:solidFill>
                            <a:srgbClr val="666666"/>
                          </a:solidFill>
                          <a:latin typeface="Catamaran"/>
                          <a:cs typeface="Catamaran"/>
                        </a:rPr>
                        <a:t>index </a:t>
                      </a:r>
                      <a:r>
                        <a:rPr sz="1200" spc="35" dirty="0">
                          <a:solidFill>
                            <a:srgbClr val="666666"/>
                          </a:solidFill>
                          <a:latin typeface="Catamaran"/>
                          <a:cs typeface="Catamaran"/>
                        </a:rPr>
                        <a:t>effectively </a:t>
                      </a:r>
                      <a:r>
                        <a:rPr sz="1200" spc="40" dirty="0">
                          <a:solidFill>
                            <a:srgbClr val="666666"/>
                          </a:solidFill>
                          <a:latin typeface="Catamaran"/>
                          <a:cs typeface="Catamaran"/>
                        </a:rPr>
                        <a:t>sets the </a:t>
                      </a:r>
                      <a:r>
                        <a:rPr sz="1200" spc="35" dirty="0">
                          <a:solidFill>
                            <a:srgbClr val="666666"/>
                          </a:solidFill>
                          <a:latin typeface="Catamaran"/>
                          <a:cs typeface="Catamaran"/>
                        </a:rPr>
                        <a:t>price </a:t>
                      </a:r>
                      <a:r>
                        <a:rPr sz="1200" spc="40" dirty="0">
                          <a:solidFill>
                            <a:srgbClr val="666666"/>
                          </a:solidFill>
                          <a:latin typeface="Catamaran"/>
                          <a:cs typeface="Catamaran"/>
                        </a:rPr>
                        <a:t>of </a:t>
                      </a:r>
                      <a:r>
                        <a:rPr sz="1200" spc="60" dirty="0">
                          <a:solidFill>
                            <a:srgbClr val="666666"/>
                          </a:solidFill>
                          <a:latin typeface="Catamaran"/>
                          <a:cs typeface="Catamaran"/>
                        </a:rPr>
                        <a:t>NZ </a:t>
                      </a:r>
                      <a:r>
                        <a:rPr sz="1200" spc="40" dirty="0">
                          <a:solidFill>
                            <a:srgbClr val="666666"/>
                          </a:solidFill>
                          <a:latin typeface="Catamaran"/>
                          <a:cs typeface="Catamaran"/>
                        </a:rPr>
                        <a:t>milk </a:t>
                      </a:r>
                      <a:r>
                        <a:rPr sz="1200" spc="30" dirty="0">
                          <a:solidFill>
                            <a:srgbClr val="666666"/>
                          </a:solidFill>
                          <a:latin typeface="Catamaran"/>
                          <a:cs typeface="Catamaran"/>
                        </a:rPr>
                        <a:t>- </a:t>
                      </a:r>
                      <a:r>
                        <a:rPr sz="1200" spc="55" dirty="0">
                          <a:solidFill>
                            <a:srgbClr val="666666"/>
                          </a:solidFill>
                          <a:latin typeface="Catamaran"/>
                          <a:cs typeface="Catamaran"/>
                        </a:rPr>
                        <a:t>we </a:t>
                      </a:r>
                      <a:r>
                        <a:rPr sz="1200" spc="60" dirty="0">
                          <a:solidFill>
                            <a:srgbClr val="666666"/>
                          </a:solidFill>
                          <a:latin typeface="Catamaran"/>
                          <a:cs typeface="Catamaran"/>
                        </a:rPr>
                        <a:t> </a:t>
                      </a:r>
                      <a:r>
                        <a:rPr sz="1200" spc="45" dirty="0">
                          <a:solidFill>
                            <a:srgbClr val="666666"/>
                          </a:solidFill>
                          <a:latin typeface="Catamaran"/>
                          <a:cs typeface="Catamaran"/>
                        </a:rPr>
                        <a:t>have</a:t>
                      </a:r>
                      <a:r>
                        <a:rPr sz="1200" spc="20" dirty="0">
                          <a:solidFill>
                            <a:srgbClr val="666666"/>
                          </a:solidFill>
                          <a:latin typeface="Catamaran"/>
                          <a:cs typeface="Catamaran"/>
                        </a:rPr>
                        <a:t> </a:t>
                      </a:r>
                      <a:r>
                        <a:rPr sz="1200" spc="40" dirty="0">
                          <a:solidFill>
                            <a:srgbClr val="666666"/>
                          </a:solidFill>
                          <a:latin typeface="Catamaran"/>
                          <a:cs typeface="Catamaran"/>
                        </a:rPr>
                        <a:t>the</a:t>
                      </a:r>
                      <a:r>
                        <a:rPr sz="1200" spc="20" dirty="0">
                          <a:solidFill>
                            <a:srgbClr val="666666"/>
                          </a:solidFill>
                          <a:latin typeface="Catamaran"/>
                          <a:cs typeface="Catamaran"/>
                        </a:rPr>
                        <a:t> </a:t>
                      </a:r>
                      <a:r>
                        <a:rPr sz="1200" spc="30" dirty="0">
                          <a:solidFill>
                            <a:srgbClr val="666666"/>
                          </a:solidFill>
                          <a:latin typeface="Catamaran"/>
                          <a:cs typeface="Catamaran"/>
                        </a:rPr>
                        <a:t>ability</a:t>
                      </a:r>
                      <a:r>
                        <a:rPr sz="1200" spc="20" dirty="0">
                          <a:solidFill>
                            <a:srgbClr val="666666"/>
                          </a:solidFill>
                          <a:latin typeface="Catamaran"/>
                          <a:cs typeface="Catamaran"/>
                        </a:rPr>
                        <a:t> </a:t>
                      </a:r>
                      <a:r>
                        <a:rPr sz="1200" spc="40" dirty="0">
                          <a:solidFill>
                            <a:srgbClr val="666666"/>
                          </a:solidFill>
                          <a:latin typeface="Catamaran"/>
                          <a:cs typeface="Catamaran"/>
                        </a:rPr>
                        <a:t>to</a:t>
                      </a:r>
                      <a:r>
                        <a:rPr sz="1200" spc="20" dirty="0">
                          <a:solidFill>
                            <a:srgbClr val="666666"/>
                          </a:solidFill>
                          <a:latin typeface="Catamaran"/>
                          <a:cs typeface="Catamaran"/>
                        </a:rPr>
                        <a:t> </a:t>
                      </a:r>
                      <a:r>
                        <a:rPr sz="1200" spc="50" dirty="0">
                          <a:solidFill>
                            <a:srgbClr val="666666"/>
                          </a:solidFill>
                          <a:latin typeface="Catamaran"/>
                          <a:cs typeface="Catamaran"/>
                        </a:rPr>
                        <a:t>do</a:t>
                      </a:r>
                      <a:r>
                        <a:rPr sz="1200" spc="20" dirty="0">
                          <a:solidFill>
                            <a:srgbClr val="666666"/>
                          </a:solidFill>
                          <a:latin typeface="Catamaran"/>
                          <a:cs typeface="Catamaran"/>
                        </a:rPr>
                        <a:t> </a:t>
                      </a:r>
                      <a:r>
                        <a:rPr sz="1200" spc="40" dirty="0">
                          <a:solidFill>
                            <a:srgbClr val="666666"/>
                          </a:solidFill>
                          <a:latin typeface="Catamaran"/>
                          <a:cs typeface="Catamaran"/>
                        </a:rPr>
                        <a:t>that</a:t>
                      </a:r>
                      <a:r>
                        <a:rPr sz="1200" spc="20" dirty="0">
                          <a:solidFill>
                            <a:srgbClr val="666666"/>
                          </a:solidFill>
                          <a:latin typeface="Catamaran"/>
                          <a:cs typeface="Catamaran"/>
                        </a:rPr>
                        <a:t> </a:t>
                      </a:r>
                      <a:r>
                        <a:rPr sz="1200" spc="35" dirty="0">
                          <a:solidFill>
                            <a:srgbClr val="666666"/>
                          </a:solidFill>
                          <a:latin typeface="Catamaran"/>
                          <a:cs typeface="Catamaran"/>
                        </a:rPr>
                        <a:t>for</a:t>
                      </a:r>
                      <a:r>
                        <a:rPr sz="1200" spc="20" dirty="0">
                          <a:solidFill>
                            <a:srgbClr val="666666"/>
                          </a:solidFill>
                          <a:latin typeface="Catamaran"/>
                          <a:cs typeface="Catamaran"/>
                        </a:rPr>
                        <a:t> </a:t>
                      </a:r>
                      <a:r>
                        <a:rPr sz="1200" spc="40" dirty="0">
                          <a:solidFill>
                            <a:srgbClr val="666666"/>
                          </a:solidFill>
                          <a:latin typeface="Catamaran"/>
                          <a:cs typeface="Catamaran"/>
                        </a:rPr>
                        <a:t>other</a:t>
                      </a:r>
                      <a:r>
                        <a:rPr sz="1200" spc="25" dirty="0">
                          <a:solidFill>
                            <a:srgbClr val="666666"/>
                          </a:solidFill>
                          <a:latin typeface="Catamaran"/>
                          <a:cs typeface="Catamaran"/>
                        </a:rPr>
                        <a:t> </a:t>
                      </a:r>
                      <a:r>
                        <a:rPr sz="1200" spc="45" dirty="0">
                          <a:solidFill>
                            <a:srgbClr val="666666"/>
                          </a:solidFill>
                          <a:latin typeface="Catamaran"/>
                          <a:cs typeface="Catamaran"/>
                        </a:rPr>
                        <a:t>markets</a:t>
                      </a:r>
                      <a:r>
                        <a:rPr sz="1200" spc="20" dirty="0">
                          <a:solidFill>
                            <a:srgbClr val="666666"/>
                          </a:solidFill>
                          <a:latin typeface="Catamaran"/>
                          <a:cs typeface="Catamaran"/>
                        </a:rPr>
                        <a:t> </a:t>
                      </a:r>
                      <a:r>
                        <a:rPr sz="1200" spc="45" dirty="0">
                          <a:solidFill>
                            <a:srgbClr val="666666"/>
                          </a:solidFill>
                          <a:latin typeface="Catamaran"/>
                          <a:cs typeface="Catamaran"/>
                        </a:rPr>
                        <a:t>(US</a:t>
                      </a:r>
                      <a:r>
                        <a:rPr sz="1200" spc="20" dirty="0">
                          <a:solidFill>
                            <a:srgbClr val="666666"/>
                          </a:solidFill>
                          <a:latin typeface="Catamaran"/>
                          <a:cs typeface="Catamaran"/>
                        </a:rPr>
                        <a:t> </a:t>
                      </a:r>
                      <a:r>
                        <a:rPr sz="1200" spc="45" dirty="0">
                          <a:solidFill>
                            <a:srgbClr val="666666"/>
                          </a:solidFill>
                          <a:latin typeface="Catamaran"/>
                          <a:cs typeface="Catamaran"/>
                        </a:rPr>
                        <a:t>and </a:t>
                      </a:r>
                      <a:r>
                        <a:rPr sz="1200" spc="-265" dirty="0">
                          <a:solidFill>
                            <a:srgbClr val="666666"/>
                          </a:solidFill>
                          <a:latin typeface="Catamaran"/>
                          <a:cs typeface="Catamaran"/>
                        </a:rPr>
                        <a:t> </a:t>
                      </a:r>
                      <a:r>
                        <a:rPr sz="1200" spc="40" dirty="0">
                          <a:solidFill>
                            <a:srgbClr val="666666"/>
                          </a:solidFill>
                          <a:latin typeface="Catamaran"/>
                          <a:cs typeface="Catamaran"/>
                        </a:rPr>
                        <a:t>Europe)</a:t>
                      </a:r>
                      <a:endParaRPr sz="1200" dirty="0">
                        <a:latin typeface="Catamaran"/>
                        <a:cs typeface="Catamaran"/>
                      </a:endParaRPr>
                    </a:p>
                  </a:txBody>
                  <a:tcPr marL="0" marR="0" marT="125730" marB="0">
                    <a:lnT w="12700">
                      <a:solidFill>
                        <a:srgbClr val="CCCCCC"/>
                      </a:solidFill>
                      <a:prstDash val="solid"/>
                    </a:lnT>
                    <a:lnB w="12700">
                      <a:solidFill>
                        <a:srgbClr val="CCCCCC"/>
                      </a:solidFill>
                      <a:prstDash val="solid"/>
                    </a:lnB>
                  </a:tcPr>
                </a:tc>
                <a:extLst>
                  <a:ext uri="{0D108BD9-81ED-4DB2-BD59-A6C34878D82A}">
                    <a16:rowId xmlns:a16="http://schemas.microsoft.com/office/drawing/2014/main" val="10002"/>
                  </a:ext>
                </a:extLst>
              </a:tr>
              <a:tr h="1000760">
                <a:tc>
                  <a:txBody>
                    <a:bodyPr/>
                    <a:lstStyle/>
                    <a:p>
                      <a:pPr>
                        <a:lnSpc>
                          <a:spcPct val="100000"/>
                        </a:lnSpc>
                        <a:spcBef>
                          <a:spcPts val="910"/>
                        </a:spcBef>
                        <a:tabLst>
                          <a:tab pos="467995" algn="l"/>
                        </a:tabLst>
                      </a:pPr>
                      <a:r>
                        <a:rPr sz="1200" spc="30" dirty="0">
                          <a:solidFill>
                            <a:srgbClr val="666666"/>
                          </a:solidFill>
                          <a:latin typeface="Catamaran"/>
                          <a:cs typeface="Catamaran"/>
                        </a:rPr>
                        <a:t>3.</a:t>
                      </a:r>
                      <a:endParaRPr sz="1200" dirty="0">
                        <a:latin typeface="Catamaran"/>
                        <a:cs typeface="Catamaran"/>
                      </a:endParaRPr>
                    </a:p>
                  </a:txBody>
                  <a:tcPr marL="0" marR="0" marT="115570" marB="0">
                    <a:lnT w="12700">
                      <a:solidFill>
                        <a:srgbClr val="CCCCCC"/>
                      </a:solidFill>
                      <a:prstDash val="solid"/>
                    </a:lnT>
                    <a:lnB w="12700">
                      <a:solidFill>
                        <a:srgbClr val="CCCCCC"/>
                      </a:solidFill>
                      <a:prstDash val="solid"/>
                    </a:lnB>
                  </a:tcPr>
                </a:tc>
                <a:tc>
                  <a:txBody>
                    <a:bodyPr/>
                    <a:lstStyle/>
                    <a:p>
                      <a:pPr marL="82550">
                        <a:lnSpc>
                          <a:spcPct val="100000"/>
                        </a:lnSpc>
                        <a:spcBef>
                          <a:spcPts val="910"/>
                        </a:spcBef>
                      </a:pPr>
                      <a:r>
                        <a:rPr sz="1200" spc="40" dirty="0">
                          <a:solidFill>
                            <a:srgbClr val="666666"/>
                          </a:solidFill>
                          <a:latin typeface="Catamaran"/>
                          <a:cs typeface="Catamaran"/>
                        </a:rPr>
                        <a:t>2011</a:t>
                      </a:r>
                      <a:endParaRPr sz="1200">
                        <a:latin typeface="Catamaran"/>
                        <a:cs typeface="Catamaran"/>
                      </a:endParaRPr>
                    </a:p>
                  </a:txBody>
                  <a:tcPr marL="0" marR="0" marT="115570" marB="0">
                    <a:lnT w="12700">
                      <a:solidFill>
                        <a:srgbClr val="CCCCCC"/>
                      </a:solidFill>
                      <a:prstDash val="solid"/>
                    </a:lnT>
                    <a:lnB w="12700">
                      <a:solidFill>
                        <a:srgbClr val="CCCCCC"/>
                      </a:solidFill>
                      <a:prstDash val="solid"/>
                    </a:lnB>
                  </a:tcPr>
                </a:tc>
                <a:tc>
                  <a:txBody>
                    <a:bodyPr/>
                    <a:lstStyle/>
                    <a:p>
                      <a:pPr marL="160655">
                        <a:lnSpc>
                          <a:spcPct val="100000"/>
                        </a:lnSpc>
                        <a:spcBef>
                          <a:spcPts val="910"/>
                        </a:spcBef>
                      </a:pPr>
                      <a:r>
                        <a:rPr sz="1200" spc="40" dirty="0">
                          <a:solidFill>
                            <a:srgbClr val="666666"/>
                          </a:solidFill>
                          <a:latin typeface="Catamaran"/>
                          <a:cs typeface="Catamaran"/>
                        </a:rPr>
                        <a:t>France</a:t>
                      </a:r>
                      <a:endParaRPr sz="1200">
                        <a:latin typeface="Catamaran"/>
                        <a:cs typeface="Catamaran"/>
                      </a:endParaRPr>
                    </a:p>
                  </a:txBody>
                  <a:tcPr marL="0" marR="0" marT="115570" marB="0">
                    <a:lnT w="12700">
                      <a:solidFill>
                        <a:srgbClr val="CCCCCC"/>
                      </a:solidFill>
                      <a:prstDash val="solid"/>
                    </a:lnT>
                    <a:lnB w="12700">
                      <a:solidFill>
                        <a:srgbClr val="CCCCCC"/>
                      </a:solidFill>
                      <a:prstDash val="solid"/>
                    </a:lnB>
                  </a:tcPr>
                </a:tc>
                <a:tc>
                  <a:txBody>
                    <a:bodyPr/>
                    <a:lstStyle/>
                    <a:p>
                      <a:pPr marL="220345" marR="577215">
                        <a:lnSpc>
                          <a:spcPct val="100000"/>
                        </a:lnSpc>
                        <a:spcBef>
                          <a:spcPts val="850"/>
                        </a:spcBef>
                      </a:pPr>
                      <a:r>
                        <a:rPr sz="1200" spc="45" dirty="0">
                          <a:solidFill>
                            <a:srgbClr val="666666"/>
                          </a:solidFill>
                          <a:latin typeface="Catamaran"/>
                          <a:cs typeface="Catamaran"/>
                        </a:rPr>
                        <a:t>Advanced</a:t>
                      </a:r>
                      <a:r>
                        <a:rPr sz="1200" spc="10" dirty="0">
                          <a:solidFill>
                            <a:srgbClr val="666666"/>
                          </a:solidFill>
                          <a:latin typeface="Catamaran"/>
                          <a:cs typeface="Catamaran"/>
                        </a:rPr>
                        <a:t> </a:t>
                      </a:r>
                      <a:r>
                        <a:rPr sz="1200" spc="40" dirty="0">
                          <a:solidFill>
                            <a:srgbClr val="666666"/>
                          </a:solidFill>
                          <a:latin typeface="Catamaran"/>
                          <a:cs typeface="Catamaran"/>
                        </a:rPr>
                        <a:t>enterprise</a:t>
                      </a:r>
                      <a:r>
                        <a:rPr sz="1200" spc="15" dirty="0">
                          <a:solidFill>
                            <a:srgbClr val="666666"/>
                          </a:solidFill>
                          <a:latin typeface="Catamaran"/>
                          <a:cs typeface="Catamaran"/>
                        </a:rPr>
                        <a:t> </a:t>
                      </a:r>
                      <a:r>
                        <a:rPr sz="1200" spc="45" dirty="0">
                          <a:solidFill>
                            <a:srgbClr val="666666"/>
                          </a:solidFill>
                          <a:latin typeface="Catamaran"/>
                          <a:cs typeface="Catamaran"/>
                        </a:rPr>
                        <a:t>marketplace</a:t>
                      </a:r>
                      <a:r>
                        <a:rPr sz="1200" spc="15" dirty="0">
                          <a:solidFill>
                            <a:srgbClr val="666666"/>
                          </a:solidFill>
                          <a:latin typeface="Catamaran"/>
                          <a:cs typeface="Catamaran"/>
                        </a:rPr>
                        <a:t> </a:t>
                      </a:r>
                      <a:r>
                        <a:rPr sz="1200" spc="45" dirty="0">
                          <a:solidFill>
                            <a:srgbClr val="666666"/>
                          </a:solidFill>
                          <a:latin typeface="Catamaran"/>
                          <a:cs typeface="Catamaran"/>
                        </a:rPr>
                        <a:t>SaaS</a:t>
                      </a:r>
                      <a:r>
                        <a:rPr sz="1200" spc="10" dirty="0">
                          <a:solidFill>
                            <a:srgbClr val="666666"/>
                          </a:solidFill>
                          <a:latin typeface="Catamaran"/>
                          <a:cs typeface="Catamaran"/>
                        </a:rPr>
                        <a:t> </a:t>
                      </a:r>
                      <a:r>
                        <a:rPr sz="1200" spc="40" dirty="0">
                          <a:solidFill>
                            <a:srgbClr val="666666"/>
                          </a:solidFill>
                          <a:latin typeface="Catamaran"/>
                          <a:cs typeface="Catamaran"/>
                        </a:rPr>
                        <a:t>platform </a:t>
                      </a:r>
                      <a:r>
                        <a:rPr sz="1200" spc="-260" dirty="0">
                          <a:solidFill>
                            <a:srgbClr val="666666"/>
                          </a:solidFill>
                          <a:latin typeface="Catamaran"/>
                          <a:cs typeface="Catamaran"/>
                        </a:rPr>
                        <a:t> </a:t>
                      </a:r>
                      <a:r>
                        <a:rPr sz="1200" spc="50" dirty="0">
                          <a:solidFill>
                            <a:srgbClr val="666666"/>
                          </a:solidFill>
                          <a:latin typeface="Catamaran"/>
                          <a:cs typeface="Catamaran"/>
                        </a:rPr>
                        <a:t>B2B</a:t>
                      </a:r>
                      <a:r>
                        <a:rPr sz="1200" spc="15" dirty="0">
                          <a:solidFill>
                            <a:srgbClr val="666666"/>
                          </a:solidFill>
                          <a:latin typeface="Catamaran"/>
                          <a:cs typeface="Catamaran"/>
                        </a:rPr>
                        <a:t> </a:t>
                      </a:r>
                      <a:r>
                        <a:rPr sz="1200" spc="45" dirty="0">
                          <a:solidFill>
                            <a:srgbClr val="666666"/>
                          </a:solidFill>
                          <a:latin typeface="Catamaran"/>
                          <a:cs typeface="Catamaran"/>
                        </a:rPr>
                        <a:t>and</a:t>
                      </a:r>
                      <a:r>
                        <a:rPr sz="1200" spc="20" dirty="0">
                          <a:solidFill>
                            <a:srgbClr val="666666"/>
                          </a:solidFill>
                          <a:latin typeface="Catamaran"/>
                          <a:cs typeface="Catamaran"/>
                        </a:rPr>
                        <a:t> </a:t>
                      </a:r>
                      <a:r>
                        <a:rPr sz="1200" spc="50" dirty="0">
                          <a:solidFill>
                            <a:srgbClr val="666666"/>
                          </a:solidFill>
                          <a:latin typeface="Catamaran"/>
                          <a:cs typeface="Catamaran"/>
                        </a:rPr>
                        <a:t>B2C</a:t>
                      </a:r>
                      <a:endParaRPr lang="en-NZ" sz="1200" dirty="0">
                        <a:latin typeface="Catamaran"/>
                        <a:cs typeface="Catamaran"/>
                      </a:endParaRPr>
                    </a:p>
                    <a:p>
                      <a:pPr marL="220345">
                        <a:lnSpc>
                          <a:spcPct val="100000"/>
                        </a:lnSpc>
                        <a:spcBef>
                          <a:spcPts val="1560"/>
                        </a:spcBef>
                      </a:pPr>
                      <a:r>
                        <a:rPr lang="en-NZ" sz="1200" spc="45" dirty="0">
                          <a:solidFill>
                            <a:srgbClr val="666666"/>
                          </a:solidFill>
                          <a:latin typeface="Catamaran"/>
                          <a:cs typeface="Catamaran"/>
                        </a:rPr>
                        <a:t>Connects</a:t>
                      </a:r>
                      <a:r>
                        <a:rPr lang="en-NZ" sz="1200" spc="-10" dirty="0">
                          <a:solidFill>
                            <a:srgbClr val="666666"/>
                          </a:solidFill>
                          <a:latin typeface="Catamaran"/>
                          <a:cs typeface="Catamaran"/>
                        </a:rPr>
                        <a:t> </a:t>
                      </a:r>
                      <a:r>
                        <a:rPr lang="en-NZ" sz="1200" spc="45" dirty="0">
                          <a:solidFill>
                            <a:srgbClr val="666666"/>
                          </a:solidFill>
                          <a:latin typeface="Catamaran"/>
                          <a:cs typeface="Catamaran"/>
                        </a:rPr>
                        <a:t>ecosystems</a:t>
                      </a:r>
                      <a:endParaRPr lang="en-NZ" sz="1200" dirty="0">
                        <a:latin typeface="Catamaran"/>
                        <a:cs typeface="Catamaran"/>
                      </a:endParaRPr>
                    </a:p>
                  </a:txBody>
                  <a:tcPr marL="0" marR="0" marT="107950" marB="0">
                    <a:lnT w="12700">
                      <a:solidFill>
                        <a:srgbClr val="CCCCCC"/>
                      </a:solidFill>
                      <a:prstDash val="solid"/>
                    </a:lnT>
                    <a:lnB w="12700">
                      <a:solidFill>
                        <a:srgbClr val="CCCCCC"/>
                      </a:solidFill>
                      <a:prstDash val="solid"/>
                    </a:lnB>
                  </a:tcPr>
                </a:tc>
                <a:tc>
                  <a:txBody>
                    <a:bodyPr/>
                    <a:lstStyle/>
                    <a:p>
                      <a:pPr marL="408305" marR="459740">
                        <a:lnSpc>
                          <a:spcPct val="104200"/>
                        </a:lnSpc>
                        <a:spcBef>
                          <a:spcPts val="844"/>
                        </a:spcBef>
                      </a:pPr>
                      <a:r>
                        <a:rPr sz="1200" spc="40" dirty="0">
                          <a:solidFill>
                            <a:srgbClr val="666666"/>
                          </a:solidFill>
                          <a:latin typeface="Catamaran"/>
                          <a:cs typeface="Catamaran"/>
                        </a:rPr>
                        <a:t>Industry</a:t>
                      </a:r>
                      <a:r>
                        <a:rPr sz="1200" spc="10" dirty="0">
                          <a:solidFill>
                            <a:srgbClr val="666666"/>
                          </a:solidFill>
                          <a:latin typeface="Catamaran"/>
                          <a:cs typeface="Catamaran"/>
                        </a:rPr>
                        <a:t> </a:t>
                      </a:r>
                      <a:r>
                        <a:rPr sz="1200" spc="40" dirty="0">
                          <a:solidFill>
                            <a:srgbClr val="666666"/>
                          </a:solidFill>
                          <a:latin typeface="Catamaran"/>
                          <a:cs typeface="Catamaran"/>
                        </a:rPr>
                        <a:t>expertise</a:t>
                      </a:r>
                      <a:r>
                        <a:rPr sz="1200" spc="10" dirty="0">
                          <a:solidFill>
                            <a:srgbClr val="666666"/>
                          </a:solidFill>
                          <a:latin typeface="Catamaran"/>
                          <a:cs typeface="Catamaran"/>
                        </a:rPr>
                        <a:t> </a:t>
                      </a:r>
                      <a:r>
                        <a:rPr sz="1200" spc="45" dirty="0">
                          <a:solidFill>
                            <a:srgbClr val="666666"/>
                          </a:solidFill>
                          <a:latin typeface="Catamaran"/>
                          <a:cs typeface="Catamaran"/>
                        </a:rPr>
                        <a:t>and</a:t>
                      </a:r>
                      <a:r>
                        <a:rPr sz="1200" spc="10" dirty="0">
                          <a:solidFill>
                            <a:srgbClr val="666666"/>
                          </a:solidFill>
                          <a:latin typeface="Catamaran"/>
                          <a:cs typeface="Catamaran"/>
                        </a:rPr>
                        <a:t> </a:t>
                      </a:r>
                      <a:r>
                        <a:rPr sz="1200" spc="45" dirty="0">
                          <a:solidFill>
                            <a:srgbClr val="666666"/>
                          </a:solidFill>
                          <a:latin typeface="Catamaran"/>
                          <a:cs typeface="Catamaran"/>
                        </a:rPr>
                        <a:t>knowledge</a:t>
                      </a:r>
                      <a:r>
                        <a:rPr sz="1200" spc="15" dirty="0">
                          <a:solidFill>
                            <a:srgbClr val="666666"/>
                          </a:solidFill>
                          <a:latin typeface="Catamaran"/>
                          <a:cs typeface="Catamaran"/>
                        </a:rPr>
                        <a:t> </a:t>
                      </a:r>
                      <a:r>
                        <a:rPr sz="1200" spc="40" dirty="0">
                          <a:solidFill>
                            <a:srgbClr val="666666"/>
                          </a:solidFill>
                          <a:latin typeface="Catamaran"/>
                          <a:cs typeface="Catamaran"/>
                        </a:rPr>
                        <a:t>of</a:t>
                      </a:r>
                      <a:r>
                        <a:rPr sz="1200" spc="10" dirty="0">
                          <a:solidFill>
                            <a:srgbClr val="666666"/>
                          </a:solidFill>
                          <a:latin typeface="Catamaran"/>
                          <a:cs typeface="Catamaran"/>
                        </a:rPr>
                        <a:t> </a:t>
                      </a:r>
                      <a:r>
                        <a:rPr sz="1200" spc="50" dirty="0">
                          <a:solidFill>
                            <a:srgbClr val="666666"/>
                          </a:solidFill>
                          <a:latin typeface="Catamaran"/>
                          <a:cs typeface="Catamaran"/>
                        </a:rPr>
                        <a:t>commodity </a:t>
                      </a:r>
                      <a:r>
                        <a:rPr sz="1200" spc="-265" dirty="0">
                          <a:solidFill>
                            <a:srgbClr val="666666"/>
                          </a:solidFill>
                          <a:latin typeface="Catamaran"/>
                          <a:cs typeface="Catamaran"/>
                        </a:rPr>
                        <a:t> </a:t>
                      </a:r>
                      <a:r>
                        <a:rPr sz="1200" spc="40" dirty="0">
                          <a:solidFill>
                            <a:srgbClr val="666666"/>
                          </a:solidFill>
                          <a:latin typeface="Catamaran"/>
                          <a:cs typeface="Catamaran"/>
                        </a:rPr>
                        <a:t>trading</a:t>
                      </a:r>
                      <a:endParaRPr sz="1200" dirty="0">
                        <a:latin typeface="Catamaran"/>
                        <a:cs typeface="Catamaran"/>
                      </a:endParaRPr>
                    </a:p>
                  </a:txBody>
                  <a:tcPr marL="0" marR="0" marT="107314" marB="0">
                    <a:lnT w="12700">
                      <a:solidFill>
                        <a:srgbClr val="CCCCCC"/>
                      </a:solidFill>
                      <a:prstDash val="solid"/>
                    </a:lnT>
                    <a:lnB w="12700">
                      <a:solidFill>
                        <a:srgbClr val="CCCCCC"/>
                      </a:solidFill>
                      <a:prstDash val="solid"/>
                    </a:lnB>
                  </a:tcPr>
                </a:tc>
                <a:extLst>
                  <a:ext uri="{0D108BD9-81ED-4DB2-BD59-A6C34878D82A}">
                    <a16:rowId xmlns:a16="http://schemas.microsoft.com/office/drawing/2014/main" val="10003"/>
                  </a:ext>
                </a:extLst>
              </a:tr>
              <a:tr h="334010">
                <a:tc>
                  <a:txBody>
                    <a:bodyPr/>
                    <a:lstStyle/>
                    <a:p>
                      <a:pPr>
                        <a:lnSpc>
                          <a:spcPct val="100000"/>
                        </a:lnSpc>
                        <a:spcBef>
                          <a:spcPts val="785"/>
                        </a:spcBef>
                        <a:tabLst>
                          <a:tab pos="467995" algn="l"/>
                        </a:tabLst>
                      </a:pPr>
                      <a:r>
                        <a:rPr sz="1200" spc="30" dirty="0">
                          <a:solidFill>
                            <a:srgbClr val="666666"/>
                          </a:solidFill>
                          <a:latin typeface="Catamaran"/>
                          <a:cs typeface="Catamaran"/>
                        </a:rPr>
                        <a:t>4.</a:t>
                      </a:r>
                      <a:endParaRPr sz="1200" dirty="0">
                        <a:latin typeface="Catamaran"/>
                        <a:cs typeface="Catamaran"/>
                      </a:endParaRPr>
                    </a:p>
                  </a:txBody>
                  <a:tcPr marL="0" marR="0" marT="99695" marB="0">
                    <a:lnT w="12700">
                      <a:solidFill>
                        <a:srgbClr val="CCCCCC"/>
                      </a:solidFill>
                      <a:prstDash val="solid"/>
                    </a:lnT>
                  </a:tcPr>
                </a:tc>
                <a:tc>
                  <a:txBody>
                    <a:bodyPr/>
                    <a:lstStyle/>
                    <a:p>
                      <a:pPr marL="82550">
                        <a:lnSpc>
                          <a:spcPct val="100000"/>
                        </a:lnSpc>
                        <a:spcBef>
                          <a:spcPts val="785"/>
                        </a:spcBef>
                      </a:pPr>
                      <a:r>
                        <a:rPr sz="1200" spc="45" dirty="0">
                          <a:solidFill>
                            <a:srgbClr val="666666"/>
                          </a:solidFill>
                          <a:latin typeface="Catamaran"/>
                          <a:cs typeface="Catamaran"/>
                        </a:rPr>
                        <a:t>2014</a:t>
                      </a:r>
                      <a:endParaRPr sz="1200">
                        <a:latin typeface="Catamaran"/>
                        <a:cs typeface="Catamaran"/>
                      </a:endParaRPr>
                    </a:p>
                  </a:txBody>
                  <a:tcPr marL="0" marR="0" marT="99695" marB="0">
                    <a:lnT w="12700">
                      <a:solidFill>
                        <a:srgbClr val="CCCCCC"/>
                      </a:solidFill>
                      <a:prstDash val="solid"/>
                    </a:lnT>
                  </a:tcPr>
                </a:tc>
                <a:tc>
                  <a:txBody>
                    <a:bodyPr/>
                    <a:lstStyle/>
                    <a:p>
                      <a:pPr marL="160655">
                        <a:lnSpc>
                          <a:spcPct val="100000"/>
                        </a:lnSpc>
                        <a:spcBef>
                          <a:spcPts val="785"/>
                        </a:spcBef>
                      </a:pPr>
                      <a:r>
                        <a:rPr sz="1200" spc="55" dirty="0">
                          <a:solidFill>
                            <a:srgbClr val="666666"/>
                          </a:solidFill>
                          <a:latin typeface="Catamaran"/>
                          <a:cs typeface="Catamaran"/>
                        </a:rPr>
                        <a:t>USA</a:t>
                      </a:r>
                      <a:endParaRPr sz="1200">
                        <a:latin typeface="Catamaran"/>
                        <a:cs typeface="Catamaran"/>
                      </a:endParaRPr>
                    </a:p>
                  </a:txBody>
                  <a:tcPr marL="0" marR="0" marT="99695" marB="0">
                    <a:lnT w="12700">
                      <a:solidFill>
                        <a:srgbClr val="CCCCCC"/>
                      </a:solidFill>
                      <a:prstDash val="solid"/>
                    </a:lnT>
                  </a:tcPr>
                </a:tc>
                <a:tc>
                  <a:txBody>
                    <a:bodyPr/>
                    <a:lstStyle/>
                    <a:p>
                      <a:pPr marL="220345">
                        <a:lnSpc>
                          <a:spcPct val="100000"/>
                        </a:lnSpc>
                        <a:spcBef>
                          <a:spcPts val="785"/>
                        </a:spcBef>
                      </a:pPr>
                      <a:r>
                        <a:rPr sz="1200" spc="40" dirty="0">
                          <a:solidFill>
                            <a:srgbClr val="666666"/>
                          </a:solidFill>
                          <a:latin typeface="Catamaran"/>
                          <a:cs typeface="Catamaran"/>
                        </a:rPr>
                        <a:t>Finance</a:t>
                      </a:r>
                      <a:r>
                        <a:rPr sz="1200" spc="-5" dirty="0">
                          <a:solidFill>
                            <a:srgbClr val="666666"/>
                          </a:solidFill>
                          <a:latin typeface="Catamaran"/>
                          <a:cs typeface="Catamaran"/>
                        </a:rPr>
                        <a:t> </a:t>
                      </a:r>
                      <a:r>
                        <a:rPr sz="1200" spc="35" dirty="0">
                          <a:solidFill>
                            <a:srgbClr val="666666"/>
                          </a:solidFill>
                          <a:latin typeface="Catamaran"/>
                          <a:cs typeface="Catamaran"/>
                        </a:rPr>
                        <a:t>(factoring)</a:t>
                      </a:r>
                      <a:endParaRPr sz="1200">
                        <a:latin typeface="Catamaran"/>
                        <a:cs typeface="Catamaran"/>
                      </a:endParaRPr>
                    </a:p>
                  </a:txBody>
                  <a:tcPr marL="0" marR="0" marT="99695" marB="0">
                    <a:lnT w="12700">
                      <a:solidFill>
                        <a:srgbClr val="CCCCCC"/>
                      </a:solidFill>
                      <a:prstDash val="solid"/>
                    </a:lnT>
                  </a:tcPr>
                </a:tc>
                <a:tc>
                  <a:txBody>
                    <a:bodyPr/>
                    <a:lstStyle/>
                    <a:p>
                      <a:pPr marL="408305">
                        <a:lnSpc>
                          <a:spcPct val="100000"/>
                        </a:lnSpc>
                        <a:spcBef>
                          <a:spcPts val="785"/>
                        </a:spcBef>
                      </a:pPr>
                      <a:r>
                        <a:rPr lang="en-US" sz="1200" spc="40" dirty="0">
                          <a:solidFill>
                            <a:srgbClr val="666666"/>
                          </a:solidFill>
                          <a:latin typeface="Catamaran"/>
                          <a:cs typeface="Catamaran"/>
                        </a:rPr>
                        <a:t>Industry</a:t>
                      </a:r>
                      <a:r>
                        <a:rPr sz="1200" spc="-10" dirty="0">
                          <a:solidFill>
                            <a:srgbClr val="666666"/>
                          </a:solidFill>
                          <a:latin typeface="Catamaran"/>
                          <a:cs typeface="Catamaran"/>
                        </a:rPr>
                        <a:t> </a:t>
                      </a:r>
                      <a:r>
                        <a:rPr sz="1200" spc="40" dirty="0">
                          <a:solidFill>
                            <a:srgbClr val="666666"/>
                          </a:solidFill>
                          <a:latin typeface="Catamaran"/>
                          <a:cs typeface="Catamaran"/>
                        </a:rPr>
                        <a:t>agnostic</a:t>
                      </a:r>
                      <a:endParaRPr sz="1200" dirty="0">
                        <a:latin typeface="Catamaran"/>
                        <a:cs typeface="Catamaran"/>
                      </a:endParaRPr>
                    </a:p>
                  </a:txBody>
                  <a:tcPr marL="0" marR="0" marT="99695" marB="0">
                    <a:lnT w="12700">
                      <a:solidFill>
                        <a:srgbClr val="CCCCCC"/>
                      </a:solidFill>
                      <a:prstDash val="solid"/>
                    </a:lnT>
                  </a:tcPr>
                </a:tc>
                <a:extLst>
                  <a:ext uri="{0D108BD9-81ED-4DB2-BD59-A6C34878D82A}">
                    <a16:rowId xmlns:a16="http://schemas.microsoft.com/office/drawing/2014/main" val="10004"/>
                  </a:ext>
                </a:extLst>
              </a:tr>
            </a:tbl>
          </a:graphicData>
        </a:graphic>
      </p:graphicFrame>
      <p:sp>
        <p:nvSpPr>
          <p:cNvPr id="8" name="object 8"/>
          <p:cNvSpPr txBox="1"/>
          <p:nvPr/>
        </p:nvSpPr>
        <p:spPr>
          <a:xfrm>
            <a:off x="4436696" y="6545512"/>
            <a:ext cx="2214880" cy="398780"/>
          </a:xfrm>
          <a:prstGeom prst="rect">
            <a:avLst/>
          </a:prstGeom>
        </p:spPr>
        <p:txBody>
          <a:bodyPr vert="horz" wrap="square" lIns="0" tIns="5080" rIns="0" bIns="0" rtlCol="0">
            <a:spAutoFit/>
          </a:bodyPr>
          <a:lstStyle/>
          <a:p>
            <a:pPr marL="12700" marR="5080">
              <a:lnSpc>
                <a:spcPct val="104200"/>
              </a:lnSpc>
              <a:spcBef>
                <a:spcPts val="40"/>
              </a:spcBef>
            </a:pPr>
            <a:r>
              <a:rPr sz="1200" spc="50" dirty="0">
                <a:solidFill>
                  <a:srgbClr val="666666"/>
                </a:solidFill>
                <a:latin typeface="Catamaran"/>
                <a:cs typeface="Catamaran"/>
              </a:rPr>
              <a:t>Wide</a:t>
            </a:r>
            <a:r>
              <a:rPr sz="1200" spc="-5" dirty="0">
                <a:solidFill>
                  <a:srgbClr val="666666"/>
                </a:solidFill>
                <a:latin typeface="Catamaran"/>
                <a:cs typeface="Catamaran"/>
              </a:rPr>
              <a:t> </a:t>
            </a:r>
            <a:r>
              <a:rPr sz="1200" spc="40" dirty="0">
                <a:solidFill>
                  <a:srgbClr val="666666"/>
                </a:solidFill>
                <a:latin typeface="Catamaran"/>
                <a:cs typeface="Catamaran"/>
              </a:rPr>
              <a:t>array</a:t>
            </a:r>
            <a:r>
              <a:rPr sz="1200" spc="-5" dirty="0">
                <a:solidFill>
                  <a:srgbClr val="666666"/>
                </a:solidFill>
                <a:latin typeface="Catamaran"/>
                <a:cs typeface="Catamaran"/>
              </a:rPr>
              <a:t> </a:t>
            </a:r>
            <a:r>
              <a:rPr sz="1200" spc="40" dirty="0">
                <a:solidFill>
                  <a:srgbClr val="666666"/>
                </a:solidFill>
                <a:latin typeface="Catamaran"/>
                <a:cs typeface="Catamaran"/>
              </a:rPr>
              <a:t>of</a:t>
            </a:r>
            <a:r>
              <a:rPr sz="1200" dirty="0">
                <a:solidFill>
                  <a:srgbClr val="666666"/>
                </a:solidFill>
                <a:latin typeface="Catamaran"/>
                <a:cs typeface="Catamaran"/>
              </a:rPr>
              <a:t> </a:t>
            </a:r>
            <a:r>
              <a:rPr sz="1200" spc="50" dirty="0">
                <a:solidFill>
                  <a:srgbClr val="666666"/>
                </a:solidFill>
                <a:latin typeface="Catamaran"/>
                <a:cs typeface="Catamaran"/>
              </a:rPr>
              <a:t>payment</a:t>
            </a:r>
            <a:r>
              <a:rPr sz="1200" spc="-5" dirty="0">
                <a:solidFill>
                  <a:srgbClr val="666666"/>
                </a:solidFill>
                <a:latin typeface="Catamaran"/>
                <a:cs typeface="Catamaran"/>
              </a:rPr>
              <a:t> </a:t>
            </a:r>
            <a:r>
              <a:rPr sz="1200" spc="40" dirty="0">
                <a:solidFill>
                  <a:srgbClr val="666666"/>
                </a:solidFill>
                <a:latin typeface="Catamaran"/>
                <a:cs typeface="Catamaran"/>
              </a:rPr>
              <a:t>solutions </a:t>
            </a:r>
            <a:r>
              <a:rPr sz="1200" spc="-265" dirty="0">
                <a:solidFill>
                  <a:srgbClr val="666666"/>
                </a:solidFill>
                <a:latin typeface="Catamaran"/>
                <a:cs typeface="Catamaran"/>
              </a:rPr>
              <a:t> </a:t>
            </a:r>
            <a:r>
              <a:rPr sz="1200" spc="40" dirty="0">
                <a:solidFill>
                  <a:srgbClr val="666666"/>
                </a:solidFill>
                <a:latin typeface="Catamaran"/>
                <a:cs typeface="Catamaran"/>
              </a:rPr>
              <a:t>Partner</a:t>
            </a:r>
            <a:r>
              <a:rPr sz="1200" spc="15" dirty="0">
                <a:solidFill>
                  <a:srgbClr val="666666"/>
                </a:solidFill>
                <a:latin typeface="Catamaran"/>
                <a:cs typeface="Catamaran"/>
              </a:rPr>
              <a:t> </a:t>
            </a:r>
            <a:r>
              <a:rPr sz="1200" spc="40" dirty="0">
                <a:solidFill>
                  <a:srgbClr val="666666"/>
                </a:solidFill>
                <a:latin typeface="Catamaran"/>
                <a:cs typeface="Catamaran"/>
              </a:rPr>
              <a:t>to</a:t>
            </a:r>
            <a:r>
              <a:rPr sz="1200" spc="15" dirty="0">
                <a:solidFill>
                  <a:srgbClr val="666666"/>
                </a:solidFill>
                <a:latin typeface="Catamaran"/>
                <a:cs typeface="Catamaran"/>
              </a:rPr>
              <a:t> </a:t>
            </a:r>
            <a:r>
              <a:rPr sz="1200" spc="45" dirty="0">
                <a:solidFill>
                  <a:srgbClr val="666666"/>
                </a:solidFill>
                <a:latin typeface="Catamaran"/>
                <a:cs typeface="Catamaran"/>
              </a:rPr>
              <a:t>growers</a:t>
            </a:r>
            <a:endParaRPr sz="1200">
              <a:latin typeface="Catamaran"/>
              <a:cs typeface="Catamaran"/>
            </a:endParaRPr>
          </a:p>
        </p:txBody>
      </p:sp>
      <p:pic>
        <p:nvPicPr>
          <p:cNvPr id="11" name="object 11"/>
          <p:cNvPicPr/>
          <p:nvPr/>
        </p:nvPicPr>
        <p:blipFill>
          <a:blip r:embed="rId2" cstate="print"/>
          <a:stretch>
            <a:fillRect/>
          </a:stretch>
        </p:blipFill>
        <p:spPr>
          <a:xfrm>
            <a:off x="4292901" y="2777361"/>
            <a:ext cx="63690" cy="63677"/>
          </a:xfrm>
          <a:prstGeom prst="rect">
            <a:avLst/>
          </a:prstGeom>
        </p:spPr>
      </p:pic>
      <p:pic>
        <p:nvPicPr>
          <p:cNvPr id="12" name="object 12"/>
          <p:cNvPicPr/>
          <p:nvPr/>
        </p:nvPicPr>
        <p:blipFill>
          <a:blip r:embed="rId2" cstate="print"/>
          <a:stretch>
            <a:fillRect/>
          </a:stretch>
        </p:blipFill>
        <p:spPr>
          <a:xfrm>
            <a:off x="4293297" y="2975259"/>
            <a:ext cx="63690" cy="63677"/>
          </a:xfrm>
          <a:prstGeom prst="rect">
            <a:avLst/>
          </a:prstGeom>
        </p:spPr>
      </p:pic>
      <p:pic>
        <p:nvPicPr>
          <p:cNvPr id="13" name="object 13"/>
          <p:cNvPicPr/>
          <p:nvPr/>
        </p:nvPicPr>
        <p:blipFill>
          <a:blip r:embed="rId2" cstate="print"/>
          <a:stretch>
            <a:fillRect/>
          </a:stretch>
        </p:blipFill>
        <p:spPr>
          <a:xfrm>
            <a:off x="4296171" y="3364711"/>
            <a:ext cx="63690" cy="63677"/>
          </a:xfrm>
          <a:prstGeom prst="rect">
            <a:avLst/>
          </a:prstGeom>
        </p:spPr>
      </p:pic>
      <p:pic>
        <p:nvPicPr>
          <p:cNvPr id="14" name="object 14"/>
          <p:cNvPicPr/>
          <p:nvPr/>
        </p:nvPicPr>
        <p:blipFill>
          <a:blip r:embed="rId2" cstate="print"/>
          <a:stretch>
            <a:fillRect/>
          </a:stretch>
        </p:blipFill>
        <p:spPr>
          <a:xfrm>
            <a:off x="4303863" y="3978950"/>
            <a:ext cx="63690" cy="63677"/>
          </a:xfrm>
          <a:prstGeom prst="rect">
            <a:avLst/>
          </a:prstGeom>
        </p:spPr>
      </p:pic>
      <p:pic>
        <p:nvPicPr>
          <p:cNvPr id="15" name="object 15"/>
          <p:cNvPicPr/>
          <p:nvPr/>
        </p:nvPicPr>
        <p:blipFill>
          <a:blip r:embed="rId2" cstate="print"/>
          <a:stretch>
            <a:fillRect/>
          </a:stretch>
        </p:blipFill>
        <p:spPr>
          <a:xfrm>
            <a:off x="4303863" y="4367727"/>
            <a:ext cx="63690" cy="63677"/>
          </a:xfrm>
          <a:prstGeom prst="rect">
            <a:avLst/>
          </a:prstGeom>
        </p:spPr>
      </p:pic>
      <p:pic>
        <p:nvPicPr>
          <p:cNvPr id="16" name="object 16"/>
          <p:cNvPicPr/>
          <p:nvPr/>
        </p:nvPicPr>
        <p:blipFill>
          <a:blip r:embed="rId2" cstate="print"/>
          <a:stretch>
            <a:fillRect/>
          </a:stretch>
        </p:blipFill>
        <p:spPr>
          <a:xfrm>
            <a:off x="4303863" y="4530526"/>
            <a:ext cx="63690" cy="63677"/>
          </a:xfrm>
          <a:prstGeom prst="rect">
            <a:avLst/>
          </a:prstGeom>
        </p:spPr>
      </p:pic>
      <p:pic>
        <p:nvPicPr>
          <p:cNvPr id="17" name="object 17"/>
          <p:cNvPicPr/>
          <p:nvPr/>
        </p:nvPicPr>
        <p:blipFill>
          <a:blip r:embed="rId2" cstate="print"/>
          <a:stretch>
            <a:fillRect/>
          </a:stretch>
        </p:blipFill>
        <p:spPr>
          <a:xfrm>
            <a:off x="4303863" y="4931437"/>
            <a:ext cx="63690" cy="63677"/>
          </a:xfrm>
          <a:prstGeom prst="rect">
            <a:avLst/>
          </a:prstGeom>
        </p:spPr>
      </p:pic>
      <p:pic>
        <p:nvPicPr>
          <p:cNvPr id="18" name="object 18"/>
          <p:cNvPicPr/>
          <p:nvPr/>
        </p:nvPicPr>
        <p:blipFill>
          <a:blip r:embed="rId3" cstate="print"/>
          <a:stretch>
            <a:fillRect/>
          </a:stretch>
        </p:blipFill>
        <p:spPr>
          <a:xfrm>
            <a:off x="4303863" y="5480160"/>
            <a:ext cx="63690" cy="63703"/>
          </a:xfrm>
          <a:prstGeom prst="rect">
            <a:avLst/>
          </a:prstGeom>
        </p:spPr>
      </p:pic>
      <p:pic>
        <p:nvPicPr>
          <p:cNvPr id="19" name="object 19"/>
          <p:cNvPicPr/>
          <p:nvPr/>
        </p:nvPicPr>
        <p:blipFill>
          <a:blip r:embed="rId4" cstate="print"/>
          <a:stretch>
            <a:fillRect/>
          </a:stretch>
        </p:blipFill>
        <p:spPr>
          <a:xfrm>
            <a:off x="4303863" y="5670660"/>
            <a:ext cx="63690" cy="63703"/>
          </a:xfrm>
          <a:prstGeom prst="rect">
            <a:avLst/>
          </a:prstGeom>
        </p:spPr>
      </p:pic>
      <p:pic>
        <p:nvPicPr>
          <p:cNvPr id="20" name="object 20"/>
          <p:cNvPicPr/>
          <p:nvPr/>
        </p:nvPicPr>
        <p:blipFill>
          <a:blip r:embed="rId4" cstate="print"/>
          <a:stretch>
            <a:fillRect/>
          </a:stretch>
        </p:blipFill>
        <p:spPr>
          <a:xfrm>
            <a:off x="4303863" y="6061150"/>
            <a:ext cx="63690" cy="63703"/>
          </a:xfrm>
          <a:prstGeom prst="rect">
            <a:avLst/>
          </a:prstGeom>
        </p:spPr>
      </p:pic>
      <p:pic>
        <p:nvPicPr>
          <p:cNvPr id="21" name="object 21"/>
          <p:cNvPicPr/>
          <p:nvPr/>
        </p:nvPicPr>
        <p:blipFill>
          <a:blip r:embed="rId3" cstate="print"/>
          <a:stretch>
            <a:fillRect/>
          </a:stretch>
        </p:blipFill>
        <p:spPr>
          <a:xfrm>
            <a:off x="4303863" y="6499013"/>
            <a:ext cx="63690" cy="63703"/>
          </a:xfrm>
          <a:prstGeom prst="rect">
            <a:avLst/>
          </a:prstGeom>
        </p:spPr>
      </p:pic>
      <p:pic>
        <p:nvPicPr>
          <p:cNvPr id="22" name="object 22"/>
          <p:cNvPicPr/>
          <p:nvPr/>
        </p:nvPicPr>
        <p:blipFill>
          <a:blip r:embed="rId3" cstate="print"/>
          <a:stretch>
            <a:fillRect/>
          </a:stretch>
        </p:blipFill>
        <p:spPr>
          <a:xfrm>
            <a:off x="4303863" y="6625811"/>
            <a:ext cx="63690" cy="63703"/>
          </a:xfrm>
          <a:prstGeom prst="rect">
            <a:avLst/>
          </a:prstGeom>
        </p:spPr>
      </p:pic>
      <p:pic>
        <p:nvPicPr>
          <p:cNvPr id="23" name="object 23"/>
          <p:cNvPicPr/>
          <p:nvPr/>
        </p:nvPicPr>
        <p:blipFill>
          <a:blip r:embed="rId3" cstate="print"/>
          <a:stretch>
            <a:fillRect/>
          </a:stretch>
        </p:blipFill>
        <p:spPr>
          <a:xfrm>
            <a:off x="4303863" y="6816311"/>
            <a:ext cx="63690" cy="63703"/>
          </a:xfrm>
          <a:prstGeom prst="rect">
            <a:avLst/>
          </a:prstGeom>
        </p:spPr>
      </p:pic>
      <p:pic>
        <p:nvPicPr>
          <p:cNvPr id="24" name="object 24"/>
          <p:cNvPicPr/>
          <p:nvPr/>
        </p:nvPicPr>
        <p:blipFill>
          <a:blip r:embed="rId4" cstate="print"/>
          <a:stretch>
            <a:fillRect/>
          </a:stretch>
        </p:blipFill>
        <p:spPr>
          <a:xfrm>
            <a:off x="8538735" y="2770368"/>
            <a:ext cx="63690" cy="63677"/>
          </a:xfrm>
          <a:prstGeom prst="rect">
            <a:avLst/>
          </a:prstGeom>
        </p:spPr>
      </p:pic>
      <p:pic>
        <p:nvPicPr>
          <p:cNvPr id="25" name="object 25"/>
          <p:cNvPicPr/>
          <p:nvPr/>
        </p:nvPicPr>
        <p:blipFill>
          <a:blip r:embed="rId2" cstate="print"/>
          <a:stretch>
            <a:fillRect/>
          </a:stretch>
        </p:blipFill>
        <p:spPr>
          <a:xfrm>
            <a:off x="8530560" y="3170262"/>
            <a:ext cx="63690" cy="63677"/>
          </a:xfrm>
          <a:prstGeom prst="rect">
            <a:avLst/>
          </a:prstGeom>
        </p:spPr>
      </p:pic>
      <p:pic>
        <p:nvPicPr>
          <p:cNvPr id="26" name="object 26"/>
          <p:cNvPicPr/>
          <p:nvPr/>
        </p:nvPicPr>
        <p:blipFill>
          <a:blip r:embed="rId2" cstate="print"/>
          <a:stretch>
            <a:fillRect/>
          </a:stretch>
        </p:blipFill>
        <p:spPr>
          <a:xfrm>
            <a:off x="8538735" y="3551255"/>
            <a:ext cx="63690" cy="63677"/>
          </a:xfrm>
          <a:prstGeom prst="rect">
            <a:avLst/>
          </a:prstGeom>
        </p:spPr>
      </p:pic>
      <p:pic>
        <p:nvPicPr>
          <p:cNvPr id="27" name="object 27"/>
          <p:cNvPicPr/>
          <p:nvPr/>
        </p:nvPicPr>
        <p:blipFill>
          <a:blip r:embed="rId2" cstate="print"/>
          <a:stretch>
            <a:fillRect/>
          </a:stretch>
        </p:blipFill>
        <p:spPr>
          <a:xfrm>
            <a:off x="8538735" y="3986186"/>
            <a:ext cx="63690" cy="63677"/>
          </a:xfrm>
          <a:prstGeom prst="rect">
            <a:avLst/>
          </a:prstGeom>
        </p:spPr>
      </p:pic>
      <p:pic>
        <p:nvPicPr>
          <p:cNvPr id="28" name="object 28"/>
          <p:cNvPicPr/>
          <p:nvPr/>
        </p:nvPicPr>
        <p:blipFill>
          <a:blip r:embed="rId2" cstate="print"/>
          <a:stretch>
            <a:fillRect/>
          </a:stretch>
        </p:blipFill>
        <p:spPr>
          <a:xfrm>
            <a:off x="8538735" y="4350101"/>
            <a:ext cx="63690" cy="63677"/>
          </a:xfrm>
          <a:prstGeom prst="rect">
            <a:avLst/>
          </a:prstGeom>
        </p:spPr>
      </p:pic>
      <p:pic>
        <p:nvPicPr>
          <p:cNvPr id="29" name="object 29"/>
          <p:cNvPicPr/>
          <p:nvPr/>
        </p:nvPicPr>
        <p:blipFill>
          <a:blip r:embed="rId4" cstate="print"/>
          <a:stretch>
            <a:fillRect/>
          </a:stretch>
        </p:blipFill>
        <p:spPr>
          <a:xfrm>
            <a:off x="8538735" y="4739109"/>
            <a:ext cx="63690" cy="63677"/>
          </a:xfrm>
          <a:prstGeom prst="rect">
            <a:avLst/>
          </a:prstGeom>
        </p:spPr>
      </p:pic>
      <p:pic>
        <p:nvPicPr>
          <p:cNvPr id="30" name="object 30"/>
          <p:cNvPicPr/>
          <p:nvPr/>
        </p:nvPicPr>
        <p:blipFill>
          <a:blip r:embed="rId4" cstate="print"/>
          <a:stretch>
            <a:fillRect/>
          </a:stretch>
        </p:blipFill>
        <p:spPr>
          <a:xfrm>
            <a:off x="8538735" y="5483646"/>
            <a:ext cx="63690" cy="63703"/>
          </a:xfrm>
          <a:prstGeom prst="rect">
            <a:avLst/>
          </a:prstGeom>
        </p:spPr>
      </p:pic>
      <p:pic>
        <p:nvPicPr>
          <p:cNvPr id="31" name="object 31"/>
          <p:cNvPicPr/>
          <p:nvPr/>
        </p:nvPicPr>
        <p:blipFill>
          <a:blip r:embed="rId3" cstate="print"/>
          <a:stretch>
            <a:fillRect/>
          </a:stretch>
        </p:blipFill>
        <p:spPr>
          <a:xfrm>
            <a:off x="8538735" y="6497070"/>
            <a:ext cx="63690" cy="63703"/>
          </a:xfrm>
          <a:prstGeom prst="rect">
            <a:avLst/>
          </a:prstGeom>
        </p:spPr>
      </p:pic>
      <p:pic>
        <p:nvPicPr>
          <p:cNvPr id="32" name="object 32"/>
          <p:cNvPicPr/>
          <p:nvPr/>
        </p:nvPicPr>
        <p:blipFill>
          <a:blip r:embed="rId3" cstate="print"/>
          <a:stretch>
            <a:fillRect/>
          </a:stretch>
        </p:blipFill>
        <p:spPr>
          <a:xfrm>
            <a:off x="8538735" y="6643499"/>
            <a:ext cx="63690" cy="63703"/>
          </a:xfrm>
          <a:prstGeom prst="rect">
            <a:avLst/>
          </a:prstGeom>
        </p:spPr>
      </p:pic>
      <p:sp>
        <p:nvSpPr>
          <p:cNvPr id="33" name="object 11">
            <a:extLst>
              <a:ext uri="{FF2B5EF4-FFF2-40B4-BE49-F238E27FC236}">
                <a16:creationId xmlns:a16="http://schemas.microsoft.com/office/drawing/2014/main" id="{593C3E61-06B6-43F0-A25B-290A14CBCC91}"/>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7</a:t>
            </a:r>
            <a:endParaRPr lang="en-US" sz="1400" spc="20" dirty="0">
              <a:solidFill>
                <a:srgbClr val="999999"/>
              </a:solidFill>
              <a:latin typeface="Catamaran"/>
              <a:cs typeface="Catamaran"/>
            </a:endParaRPr>
          </a:p>
        </p:txBody>
      </p:sp>
      <p:pic>
        <p:nvPicPr>
          <p:cNvPr id="1026" name="Picture 2">
            <a:extLst>
              <a:ext uri="{FF2B5EF4-FFF2-40B4-BE49-F238E27FC236}">
                <a16:creationId xmlns:a16="http://schemas.microsoft.com/office/drawing/2014/main" id="{A32A86AF-4634-4F07-90BF-5C4329C0D0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267" y="2603221"/>
            <a:ext cx="950162" cy="9501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ading in real time for Global Dairy Trade | ClearPoint">
            <a:extLst>
              <a:ext uri="{FF2B5EF4-FFF2-40B4-BE49-F238E27FC236}">
                <a16:creationId xmlns:a16="http://schemas.microsoft.com/office/drawing/2014/main" id="{D39D8AD1-E289-49CD-9B1F-3B475AA364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824" y="4190691"/>
            <a:ext cx="971268" cy="4814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lobal E-Commerce Marketplace Platform Leader Mirakl Relies on MadCap Flare  to Create a Modern Documentation Web Portal that Helps Customers and Mirakl  Employees Find Answers Faster">
            <a:extLst>
              <a:ext uri="{FF2B5EF4-FFF2-40B4-BE49-F238E27FC236}">
                <a16:creationId xmlns:a16="http://schemas.microsoft.com/office/drawing/2014/main" id="{EA0A0EE3-79EE-40DD-9C13-DE8FD70EFE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922" y="5536827"/>
            <a:ext cx="824507" cy="4864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ducePay - Empowering Growers from Seed to Sale">
            <a:extLst>
              <a:ext uri="{FF2B5EF4-FFF2-40B4-BE49-F238E27FC236}">
                <a16:creationId xmlns:a16="http://schemas.microsoft.com/office/drawing/2014/main" id="{85DF3B61-4175-412F-AE4F-CA5C97A377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937" y="6625811"/>
            <a:ext cx="1281181" cy="254203"/>
          </a:xfrm>
          <a:prstGeom prst="rect">
            <a:avLst/>
          </a:prstGeom>
          <a:noFill/>
          <a:extLst>
            <a:ext uri="{909E8E84-426E-40DD-AFC4-6F175D3DCCD1}">
              <a14:hiddenFill xmlns:a14="http://schemas.microsoft.com/office/drawing/2010/main">
                <a:solidFill>
                  <a:srgbClr val="FFFFFF"/>
                </a:solidFill>
              </a14:hiddenFill>
            </a:ext>
          </a:extLst>
        </p:spPr>
      </p:pic>
      <p:sp>
        <p:nvSpPr>
          <p:cNvPr id="39" name="object 20">
            <a:extLst>
              <a:ext uri="{FF2B5EF4-FFF2-40B4-BE49-F238E27FC236}">
                <a16:creationId xmlns:a16="http://schemas.microsoft.com/office/drawing/2014/main" id="{39E23203-8F6F-4A8B-8128-855AE6BD940D}"/>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pic>
        <p:nvPicPr>
          <p:cNvPr id="40" name="object 19">
            <a:extLst>
              <a:ext uri="{FF2B5EF4-FFF2-40B4-BE49-F238E27FC236}">
                <a16:creationId xmlns:a16="http://schemas.microsoft.com/office/drawing/2014/main" id="{5CC24AB8-17CD-48CF-84D4-E069F0D78D7B}"/>
              </a:ext>
            </a:extLst>
          </p:cNvPr>
          <p:cNvPicPr/>
          <p:nvPr/>
        </p:nvPicPr>
        <p:blipFill>
          <a:blip r:embed="rId4" cstate="print"/>
          <a:stretch>
            <a:fillRect/>
          </a:stretch>
        </p:blipFill>
        <p:spPr>
          <a:xfrm>
            <a:off x="4303863" y="5836353"/>
            <a:ext cx="63690" cy="63703"/>
          </a:xfrm>
          <a:prstGeom prst="rect">
            <a:avLst/>
          </a:prstGeom>
        </p:spPr>
      </p:pic>
      <p:sp>
        <p:nvSpPr>
          <p:cNvPr id="41" name="object 5">
            <a:extLst>
              <a:ext uri="{FF2B5EF4-FFF2-40B4-BE49-F238E27FC236}">
                <a16:creationId xmlns:a16="http://schemas.microsoft.com/office/drawing/2014/main" id="{F7279725-CEB7-429F-AB5D-AD809366C97B}"/>
              </a:ext>
            </a:extLst>
          </p:cNvPr>
          <p:cNvSpPr/>
          <p:nvPr/>
        </p:nvSpPr>
        <p:spPr>
          <a:xfrm>
            <a:off x="1862418" y="962509"/>
            <a:ext cx="1828916" cy="815963"/>
          </a:xfrm>
          <a:custGeom>
            <a:avLst/>
            <a:gdLst/>
            <a:ahLst/>
            <a:cxnLst/>
            <a:rect l="l" t="t" r="r" b="b"/>
            <a:pathLst>
              <a:path w="1686560" h="836929">
                <a:moveTo>
                  <a:pt x="1622780" y="0"/>
                </a:moveTo>
                <a:lnTo>
                  <a:pt x="63500" y="0"/>
                </a:lnTo>
                <a:lnTo>
                  <a:pt x="38785" y="4990"/>
                </a:lnTo>
                <a:lnTo>
                  <a:pt x="18600" y="18600"/>
                </a:lnTo>
                <a:lnTo>
                  <a:pt x="4990" y="38785"/>
                </a:lnTo>
                <a:lnTo>
                  <a:pt x="0" y="63499"/>
                </a:lnTo>
                <a:lnTo>
                  <a:pt x="0" y="773061"/>
                </a:lnTo>
                <a:lnTo>
                  <a:pt x="4990" y="797776"/>
                </a:lnTo>
                <a:lnTo>
                  <a:pt x="18600" y="817960"/>
                </a:lnTo>
                <a:lnTo>
                  <a:pt x="38785" y="831570"/>
                </a:lnTo>
                <a:lnTo>
                  <a:pt x="63500" y="836561"/>
                </a:lnTo>
                <a:lnTo>
                  <a:pt x="1622780" y="836561"/>
                </a:lnTo>
                <a:lnTo>
                  <a:pt x="1647495" y="831570"/>
                </a:lnTo>
                <a:lnTo>
                  <a:pt x="1667679" y="817960"/>
                </a:lnTo>
                <a:lnTo>
                  <a:pt x="1681289" y="797776"/>
                </a:lnTo>
                <a:lnTo>
                  <a:pt x="1686280" y="773061"/>
                </a:lnTo>
                <a:lnTo>
                  <a:pt x="1686280" y="63499"/>
                </a:lnTo>
                <a:lnTo>
                  <a:pt x="1681289" y="38785"/>
                </a:lnTo>
                <a:lnTo>
                  <a:pt x="1667679" y="18600"/>
                </a:lnTo>
                <a:lnTo>
                  <a:pt x="1647495" y="4990"/>
                </a:lnTo>
                <a:lnTo>
                  <a:pt x="1622780" y="0"/>
                </a:lnTo>
                <a:close/>
              </a:path>
            </a:pathLst>
          </a:custGeom>
          <a:solidFill>
            <a:srgbClr val="CAE3C2"/>
          </a:solidFill>
        </p:spPr>
        <p:txBody>
          <a:bodyPr wrap="square" lIns="0" tIns="0" rIns="0" bIns="0" rtlCol="0"/>
          <a:lstStyle/>
          <a:p>
            <a:endParaRPr/>
          </a:p>
        </p:txBody>
      </p:sp>
      <p:sp>
        <p:nvSpPr>
          <p:cNvPr id="42" name="object 6">
            <a:extLst>
              <a:ext uri="{FF2B5EF4-FFF2-40B4-BE49-F238E27FC236}">
                <a16:creationId xmlns:a16="http://schemas.microsoft.com/office/drawing/2014/main" id="{3C0EE58D-750F-4E83-90CA-9B32BF7114DA}"/>
              </a:ext>
            </a:extLst>
          </p:cNvPr>
          <p:cNvSpPr/>
          <p:nvPr/>
        </p:nvSpPr>
        <p:spPr>
          <a:xfrm>
            <a:off x="3739204" y="962509"/>
            <a:ext cx="1828916" cy="815963"/>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61"/>
                </a:lnTo>
                <a:lnTo>
                  <a:pt x="4989" y="797776"/>
                </a:lnTo>
                <a:lnTo>
                  <a:pt x="18595" y="817960"/>
                </a:lnTo>
                <a:lnTo>
                  <a:pt x="38779" y="831570"/>
                </a:lnTo>
                <a:lnTo>
                  <a:pt x="63499" y="836561"/>
                </a:lnTo>
                <a:lnTo>
                  <a:pt x="1622767" y="836561"/>
                </a:lnTo>
                <a:lnTo>
                  <a:pt x="1647482" y="831570"/>
                </a:lnTo>
                <a:lnTo>
                  <a:pt x="1667667" y="817960"/>
                </a:lnTo>
                <a:lnTo>
                  <a:pt x="1681276" y="797776"/>
                </a:lnTo>
                <a:lnTo>
                  <a:pt x="1686267" y="773061"/>
                </a:lnTo>
                <a:lnTo>
                  <a:pt x="1686267" y="63499"/>
                </a:lnTo>
                <a:lnTo>
                  <a:pt x="1681276" y="38785"/>
                </a:lnTo>
                <a:lnTo>
                  <a:pt x="1667667" y="18600"/>
                </a:lnTo>
                <a:lnTo>
                  <a:pt x="1647482" y="4990"/>
                </a:lnTo>
                <a:lnTo>
                  <a:pt x="1622767" y="0"/>
                </a:lnTo>
                <a:close/>
              </a:path>
            </a:pathLst>
          </a:custGeom>
          <a:solidFill>
            <a:srgbClr val="F7FCD1"/>
          </a:solidFill>
        </p:spPr>
        <p:txBody>
          <a:bodyPr wrap="square" lIns="0" tIns="0" rIns="0" bIns="0" rtlCol="0"/>
          <a:lstStyle/>
          <a:p>
            <a:endParaRPr/>
          </a:p>
        </p:txBody>
      </p:sp>
      <p:sp>
        <p:nvSpPr>
          <p:cNvPr id="43" name="object 7">
            <a:extLst>
              <a:ext uri="{FF2B5EF4-FFF2-40B4-BE49-F238E27FC236}">
                <a16:creationId xmlns:a16="http://schemas.microsoft.com/office/drawing/2014/main" id="{BE7F3AF2-4B54-4ABF-B8FC-88CAEE260D63}"/>
              </a:ext>
            </a:extLst>
          </p:cNvPr>
          <p:cNvSpPr/>
          <p:nvPr/>
        </p:nvSpPr>
        <p:spPr>
          <a:xfrm>
            <a:off x="5624360" y="962504"/>
            <a:ext cx="1828916" cy="815963"/>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61"/>
                </a:lnTo>
                <a:lnTo>
                  <a:pt x="4989" y="797781"/>
                </a:lnTo>
                <a:lnTo>
                  <a:pt x="18595" y="817965"/>
                </a:lnTo>
                <a:lnTo>
                  <a:pt x="38779" y="831572"/>
                </a:lnTo>
                <a:lnTo>
                  <a:pt x="63499" y="836561"/>
                </a:lnTo>
                <a:lnTo>
                  <a:pt x="1622767" y="836561"/>
                </a:lnTo>
                <a:lnTo>
                  <a:pt x="1647482" y="831572"/>
                </a:lnTo>
                <a:lnTo>
                  <a:pt x="1667667" y="817965"/>
                </a:lnTo>
                <a:lnTo>
                  <a:pt x="1681276" y="797781"/>
                </a:lnTo>
                <a:lnTo>
                  <a:pt x="1686267" y="773061"/>
                </a:lnTo>
                <a:lnTo>
                  <a:pt x="1686267" y="63499"/>
                </a:lnTo>
                <a:lnTo>
                  <a:pt x="1681276" y="38785"/>
                </a:lnTo>
                <a:lnTo>
                  <a:pt x="1667667" y="18600"/>
                </a:lnTo>
                <a:lnTo>
                  <a:pt x="1647482" y="4990"/>
                </a:lnTo>
                <a:lnTo>
                  <a:pt x="1622767" y="0"/>
                </a:lnTo>
                <a:close/>
              </a:path>
            </a:pathLst>
          </a:custGeom>
          <a:solidFill>
            <a:srgbClr val="D1EBF7"/>
          </a:solidFill>
        </p:spPr>
        <p:txBody>
          <a:bodyPr wrap="square" lIns="0" tIns="0" rIns="0" bIns="0" rtlCol="0"/>
          <a:lstStyle/>
          <a:p>
            <a:endParaRPr/>
          </a:p>
        </p:txBody>
      </p:sp>
      <p:sp>
        <p:nvSpPr>
          <p:cNvPr id="45" name="object 9">
            <a:extLst>
              <a:ext uri="{FF2B5EF4-FFF2-40B4-BE49-F238E27FC236}">
                <a16:creationId xmlns:a16="http://schemas.microsoft.com/office/drawing/2014/main" id="{64793C37-A9F6-45CB-9FD6-7E478C934F2D}"/>
              </a:ext>
            </a:extLst>
          </p:cNvPr>
          <p:cNvSpPr/>
          <p:nvPr/>
        </p:nvSpPr>
        <p:spPr>
          <a:xfrm>
            <a:off x="7509516" y="962867"/>
            <a:ext cx="1828916" cy="815963"/>
          </a:xfrm>
          <a:custGeom>
            <a:avLst/>
            <a:gdLst/>
            <a:ahLst/>
            <a:cxnLst/>
            <a:rect l="l" t="t" r="r" b="b"/>
            <a:pathLst>
              <a:path w="1686560" h="836929">
                <a:moveTo>
                  <a:pt x="1622780" y="0"/>
                </a:moveTo>
                <a:lnTo>
                  <a:pt x="63500" y="0"/>
                </a:lnTo>
                <a:lnTo>
                  <a:pt x="38785" y="4990"/>
                </a:lnTo>
                <a:lnTo>
                  <a:pt x="18600" y="18600"/>
                </a:lnTo>
                <a:lnTo>
                  <a:pt x="4990" y="38785"/>
                </a:lnTo>
                <a:lnTo>
                  <a:pt x="0" y="63499"/>
                </a:lnTo>
                <a:lnTo>
                  <a:pt x="0" y="773074"/>
                </a:lnTo>
                <a:lnTo>
                  <a:pt x="4990" y="797789"/>
                </a:lnTo>
                <a:lnTo>
                  <a:pt x="18600" y="817973"/>
                </a:lnTo>
                <a:lnTo>
                  <a:pt x="38785" y="831583"/>
                </a:lnTo>
                <a:lnTo>
                  <a:pt x="63500" y="836574"/>
                </a:lnTo>
                <a:lnTo>
                  <a:pt x="1622780" y="836574"/>
                </a:lnTo>
                <a:lnTo>
                  <a:pt x="1647495" y="831583"/>
                </a:lnTo>
                <a:lnTo>
                  <a:pt x="1667679" y="817973"/>
                </a:lnTo>
                <a:lnTo>
                  <a:pt x="1681289" y="797789"/>
                </a:lnTo>
                <a:lnTo>
                  <a:pt x="1686280" y="773074"/>
                </a:lnTo>
                <a:lnTo>
                  <a:pt x="1686280" y="63499"/>
                </a:lnTo>
                <a:lnTo>
                  <a:pt x="1681289" y="38785"/>
                </a:lnTo>
                <a:lnTo>
                  <a:pt x="1667679" y="18600"/>
                </a:lnTo>
                <a:lnTo>
                  <a:pt x="1647495" y="4990"/>
                </a:lnTo>
                <a:lnTo>
                  <a:pt x="1622780" y="0"/>
                </a:lnTo>
                <a:close/>
              </a:path>
            </a:pathLst>
          </a:custGeom>
          <a:solidFill>
            <a:srgbClr val="CAE3C2"/>
          </a:solidFill>
        </p:spPr>
        <p:txBody>
          <a:bodyPr wrap="square" lIns="0" tIns="0" rIns="0" bIns="0" rtlCol="0"/>
          <a:lstStyle/>
          <a:p>
            <a:endParaRPr dirty="0"/>
          </a:p>
        </p:txBody>
      </p:sp>
      <p:sp>
        <p:nvSpPr>
          <p:cNvPr id="48" name="object 22">
            <a:extLst>
              <a:ext uri="{FF2B5EF4-FFF2-40B4-BE49-F238E27FC236}">
                <a16:creationId xmlns:a16="http://schemas.microsoft.com/office/drawing/2014/main" id="{BA3BB9CC-E73C-4D6A-B2E2-75A4F855E163}"/>
              </a:ext>
            </a:extLst>
          </p:cNvPr>
          <p:cNvSpPr/>
          <p:nvPr/>
        </p:nvSpPr>
        <p:spPr>
          <a:xfrm>
            <a:off x="9394672" y="962504"/>
            <a:ext cx="1828916" cy="815963"/>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74"/>
                </a:lnTo>
                <a:lnTo>
                  <a:pt x="4989" y="797789"/>
                </a:lnTo>
                <a:lnTo>
                  <a:pt x="18595" y="817973"/>
                </a:lnTo>
                <a:lnTo>
                  <a:pt x="38779" y="831583"/>
                </a:lnTo>
                <a:lnTo>
                  <a:pt x="63499" y="836574"/>
                </a:lnTo>
                <a:lnTo>
                  <a:pt x="1622767" y="836574"/>
                </a:lnTo>
                <a:lnTo>
                  <a:pt x="1647488" y="831583"/>
                </a:lnTo>
                <a:lnTo>
                  <a:pt x="1667671" y="817973"/>
                </a:lnTo>
                <a:lnTo>
                  <a:pt x="1681278" y="797789"/>
                </a:lnTo>
                <a:lnTo>
                  <a:pt x="1686267" y="773074"/>
                </a:lnTo>
                <a:lnTo>
                  <a:pt x="1686267" y="63499"/>
                </a:lnTo>
                <a:lnTo>
                  <a:pt x="1681278" y="38785"/>
                </a:lnTo>
                <a:lnTo>
                  <a:pt x="1667671" y="18600"/>
                </a:lnTo>
                <a:lnTo>
                  <a:pt x="1647488" y="4990"/>
                </a:lnTo>
                <a:lnTo>
                  <a:pt x="1622767" y="0"/>
                </a:lnTo>
                <a:close/>
              </a:path>
            </a:pathLst>
          </a:custGeom>
          <a:solidFill>
            <a:srgbClr val="F7FCD1"/>
          </a:solidFill>
        </p:spPr>
        <p:txBody>
          <a:bodyPr wrap="square" lIns="0" tIns="0" rIns="0" bIns="0" rtlCol="0"/>
          <a:lstStyle/>
          <a:p>
            <a:endParaRPr/>
          </a:p>
        </p:txBody>
      </p:sp>
      <p:sp>
        <p:nvSpPr>
          <p:cNvPr id="10" name="TextBox 9">
            <a:extLst>
              <a:ext uri="{FF2B5EF4-FFF2-40B4-BE49-F238E27FC236}">
                <a16:creationId xmlns:a16="http://schemas.microsoft.com/office/drawing/2014/main" id="{4AD4C6C8-839E-444B-80F8-705442EC92ED}"/>
              </a:ext>
            </a:extLst>
          </p:cNvPr>
          <p:cNvSpPr txBox="1"/>
          <p:nvPr/>
        </p:nvSpPr>
        <p:spPr>
          <a:xfrm>
            <a:off x="565372" y="656871"/>
            <a:ext cx="3024287" cy="338554"/>
          </a:xfrm>
          <a:prstGeom prst="rect">
            <a:avLst/>
          </a:prstGeom>
          <a:noFill/>
        </p:spPr>
        <p:txBody>
          <a:bodyPr wrap="square" rtlCol="0">
            <a:spAutoFit/>
          </a:bodyPr>
          <a:lstStyle/>
          <a:p>
            <a:r>
              <a:rPr lang="en-US" sz="1600" b="1" dirty="0">
                <a:latin typeface="Catamaran"/>
              </a:rPr>
              <a:t>Our competitive advantage: </a:t>
            </a:r>
            <a:endParaRPr lang="en-NZ" sz="1600" b="1" dirty="0">
              <a:latin typeface="Catamaran"/>
            </a:endParaRPr>
          </a:p>
        </p:txBody>
      </p:sp>
      <p:sp>
        <p:nvSpPr>
          <p:cNvPr id="34" name="TextBox 33">
            <a:extLst>
              <a:ext uri="{FF2B5EF4-FFF2-40B4-BE49-F238E27FC236}">
                <a16:creationId xmlns:a16="http://schemas.microsoft.com/office/drawing/2014/main" id="{EB8A844C-94D8-470C-9B4F-3E234745DD4A}"/>
              </a:ext>
            </a:extLst>
          </p:cNvPr>
          <p:cNvSpPr txBox="1"/>
          <p:nvPr/>
        </p:nvSpPr>
        <p:spPr>
          <a:xfrm>
            <a:off x="1843368" y="974752"/>
            <a:ext cx="1849516" cy="769441"/>
          </a:xfrm>
          <a:prstGeom prst="rect">
            <a:avLst/>
          </a:prstGeom>
          <a:noFill/>
        </p:spPr>
        <p:txBody>
          <a:bodyPr wrap="square" rtlCol="0">
            <a:spAutoFit/>
          </a:bodyPr>
          <a:lstStyle/>
          <a:p>
            <a:pPr algn="ctr"/>
            <a:r>
              <a:rPr lang="en-US" sz="1100" dirty="0">
                <a:latin typeface="Catamran"/>
              </a:rPr>
              <a:t>Our ability to seamlessly white label the platform so it looks and feels like it belongs to our customer</a:t>
            </a:r>
            <a:endParaRPr lang="en-NZ" sz="1100" dirty="0">
              <a:latin typeface="Catamran"/>
            </a:endParaRPr>
          </a:p>
        </p:txBody>
      </p:sp>
      <p:sp>
        <p:nvSpPr>
          <p:cNvPr id="55" name="TextBox 54">
            <a:extLst>
              <a:ext uri="{FF2B5EF4-FFF2-40B4-BE49-F238E27FC236}">
                <a16:creationId xmlns:a16="http://schemas.microsoft.com/office/drawing/2014/main" id="{22AD06F8-B925-480D-9DCD-EB1723461453}"/>
              </a:ext>
            </a:extLst>
          </p:cNvPr>
          <p:cNvSpPr txBox="1"/>
          <p:nvPr/>
        </p:nvSpPr>
        <p:spPr>
          <a:xfrm>
            <a:off x="3738049" y="974752"/>
            <a:ext cx="1849516" cy="769441"/>
          </a:xfrm>
          <a:prstGeom prst="rect">
            <a:avLst/>
          </a:prstGeom>
          <a:noFill/>
        </p:spPr>
        <p:txBody>
          <a:bodyPr wrap="square" rtlCol="0">
            <a:spAutoFit/>
          </a:bodyPr>
          <a:lstStyle/>
          <a:p>
            <a:pPr algn="ctr"/>
            <a:r>
              <a:rPr lang="en-US" sz="1100" dirty="0">
                <a:latin typeface="Catamran"/>
              </a:rPr>
              <a:t>Our clean &amp; intuitive interface that separates users from the complexity of trade</a:t>
            </a:r>
            <a:endParaRPr lang="en-NZ" sz="1100" dirty="0">
              <a:latin typeface="Catamran"/>
            </a:endParaRPr>
          </a:p>
        </p:txBody>
      </p:sp>
      <p:sp>
        <p:nvSpPr>
          <p:cNvPr id="56" name="TextBox 55">
            <a:extLst>
              <a:ext uri="{FF2B5EF4-FFF2-40B4-BE49-F238E27FC236}">
                <a16:creationId xmlns:a16="http://schemas.microsoft.com/office/drawing/2014/main" id="{31A617E9-F19F-441A-8D8D-DFB0C4597D84}"/>
              </a:ext>
            </a:extLst>
          </p:cNvPr>
          <p:cNvSpPr txBox="1"/>
          <p:nvPr/>
        </p:nvSpPr>
        <p:spPr>
          <a:xfrm>
            <a:off x="5605310" y="962505"/>
            <a:ext cx="1849516" cy="769441"/>
          </a:xfrm>
          <a:prstGeom prst="rect">
            <a:avLst/>
          </a:prstGeom>
          <a:noFill/>
        </p:spPr>
        <p:txBody>
          <a:bodyPr wrap="square" rtlCol="0">
            <a:spAutoFit/>
          </a:bodyPr>
          <a:lstStyle/>
          <a:p>
            <a:pPr algn="ctr"/>
            <a:r>
              <a:rPr lang="en-US" sz="1100" dirty="0">
                <a:latin typeface="Catamran"/>
              </a:rPr>
              <a:t>Our status as industry agnostic – we are not affiliated with any major trader </a:t>
            </a:r>
            <a:endParaRPr lang="en-NZ" sz="1100" dirty="0">
              <a:latin typeface="Catamran"/>
            </a:endParaRPr>
          </a:p>
        </p:txBody>
      </p:sp>
      <p:sp>
        <p:nvSpPr>
          <p:cNvPr id="57" name="TextBox 56">
            <a:extLst>
              <a:ext uri="{FF2B5EF4-FFF2-40B4-BE49-F238E27FC236}">
                <a16:creationId xmlns:a16="http://schemas.microsoft.com/office/drawing/2014/main" id="{986ED188-A6E7-4BAA-A1F9-6155149DE3FB}"/>
              </a:ext>
            </a:extLst>
          </p:cNvPr>
          <p:cNvSpPr txBox="1"/>
          <p:nvPr/>
        </p:nvSpPr>
        <p:spPr>
          <a:xfrm>
            <a:off x="7482096" y="1108952"/>
            <a:ext cx="1849516" cy="430887"/>
          </a:xfrm>
          <a:prstGeom prst="rect">
            <a:avLst/>
          </a:prstGeom>
          <a:noFill/>
        </p:spPr>
        <p:txBody>
          <a:bodyPr wrap="square" rtlCol="0">
            <a:spAutoFit/>
          </a:bodyPr>
          <a:lstStyle/>
          <a:p>
            <a:pPr algn="ctr"/>
            <a:r>
              <a:rPr lang="en-US" sz="1100" dirty="0">
                <a:latin typeface="Catamran"/>
              </a:rPr>
              <a:t>Our expertise in commodity trading </a:t>
            </a:r>
            <a:endParaRPr lang="en-NZ" sz="1100" dirty="0">
              <a:latin typeface="Catamran"/>
            </a:endParaRPr>
          </a:p>
        </p:txBody>
      </p:sp>
      <p:sp>
        <p:nvSpPr>
          <p:cNvPr id="58" name="TextBox 57">
            <a:extLst>
              <a:ext uri="{FF2B5EF4-FFF2-40B4-BE49-F238E27FC236}">
                <a16:creationId xmlns:a16="http://schemas.microsoft.com/office/drawing/2014/main" id="{6F6E1BBF-5BAA-4692-BF17-DF4A7D64A2C5}"/>
              </a:ext>
            </a:extLst>
          </p:cNvPr>
          <p:cNvSpPr txBox="1"/>
          <p:nvPr/>
        </p:nvSpPr>
        <p:spPr>
          <a:xfrm>
            <a:off x="9384372" y="974752"/>
            <a:ext cx="1849516" cy="769441"/>
          </a:xfrm>
          <a:prstGeom prst="rect">
            <a:avLst/>
          </a:prstGeom>
          <a:noFill/>
        </p:spPr>
        <p:txBody>
          <a:bodyPr wrap="square" rtlCol="0">
            <a:spAutoFit/>
          </a:bodyPr>
          <a:lstStyle/>
          <a:p>
            <a:pPr algn="ctr"/>
            <a:r>
              <a:rPr lang="en-US" sz="1100" dirty="0">
                <a:latin typeface="Catamran"/>
              </a:rPr>
              <a:t>Our commitment to allowing our customers to set the rules of what, when and with whom they trade</a:t>
            </a:r>
            <a:endParaRPr lang="en-NZ" sz="1100" dirty="0">
              <a:latin typeface="Catamr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473" y="1676"/>
            <a:ext cx="13196569" cy="7560309"/>
            <a:chOff x="5473" y="1676"/>
            <a:chExt cx="13196569" cy="7560309"/>
          </a:xfrm>
        </p:grpSpPr>
        <p:pic>
          <p:nvPicPr>
            <p:cNvPr id="3" name="object 3"/>
            <p:cNvPicPr/>
            <p:nvPr/>
          </p:nvPicPr>
          <p:blipFill>
            <a:blip r:embed="rId2" cstate="print"/>
            <a:stretch>
              <a:fillRect/>
            </a:stretch>
          </p:blipFill>
          <p:spPr>
            <a:xfrm>
              <a:off x="9392564" y="6644665"/>
              <a:ext cx="3808933" cy="917016"/>
            </a:xfrm>
            <a:prstGeom prst="rect">
              <a:avLst/>
            </a:prstGeom>
          </p:spPr>
        </p:pic>
        <p:pic>
          <p:nvPicPr>
            <p:cNvPr id="4" name="object 4"/>
            <p:cNvPicPr/>
            <p:nvPr/>
          </p:nvPicPr>
          <p:blipFill>
            <a:blip r:embed="rId3" cstate="print"/>
            <a:stretch>
              <a:fillRect/>
            </a:stretch>
          </p:blipFill>
          <p:spPr>
            <a:xfrm>
              <a:off x="10947" y="1676"/>
              <a:ext cx="13190550" cy="7560005"/>
            </a:xfrm>
            <a:prstGeom prst="rect">
              <a:avLst/>
            </a:prstGeom>
          </p:spPr>
        </p:pic>
        <p:sp>
          <p:nvSpPr>
            <p:cNvPr id="5" name="object 5"/>
            <p:cNvSpPr/>
            <p:nvPr/>
          </p:nvSpPr>
          <p:spPr>
            <a:xfrm>
              <a:off x="5473" y="3123"/>
              <a:ext cx="13196569" cy="7557134"/>
            </a:xfrm>
            <a:custGeom>
              <a:avLst/>
              <a:gdLst/>
              <a:ahLst/>
              <a:cxnLst/>
              <a:rect l="l" t="t" r="r" b="b"/>
              <a:pathLst>
                <a:path w="13196569" h="7557134">
                  <a:moveTo>
                    <a:pt x="13196023" y="0"/>
                  </a:moveTo>
                  <a:lnTo>
                    <a:pt x="0" y="0"/>
                  </a:lnTo>
                  <a:lnTo>
                    <a:pt x="0" y="7557122"/>
                  </a:lnTo>
                  <a:lnTo>
                    <a:pt x="13196023" y="7557122"/>
                  </a:lnTo>
                  <a:lnTo>
                    <a:pt x="13196023" y="0"/>
                  </a:lnTo>
                  <a:close/>
                </a:path>
              </a:pathLst>
            </a:custGeom>
            <a:solidFill>
              <a:srgbClr val="FFFFFF">
                <a:alpha val="59999"/>
              </a:srgbClr>
            </a:solidFill>
          </p:spPr>
          <p:txBody>
            <a:bodyPr wrap="square" lIns="0" tIns="0" rIns="0" bIns="0" rtlCol="0"/>
            <a:lstStyle/>
            <a:p>
              <a:endParaRPr/>
            </a:p>
          </p:txBody>
        </p:sp>
      </p:grpSp>
      <p:sp>
        <p:nvSpPr>
          <p:cNvPr id="6" name="object 6"/>
          <p:cNvSpPr/>
          <p:nvPr/>
        </p:nvSpPr>
        <p:spPr>
          <a:xfrm>
            <a:off x="14860" y="-1234"/>
            <a:ext cx="13201650" cy="7560945"/>
          </a:xfrm>
          <a:custGeom>
            <a:avLst/>
            <a:gdLst/>
            <a:ahLst/>
            <a:cxnLst/>
            <a:rect l="l" t="t" r="r" b="b"/>
            <a:pathLst>
              <a:path w="13201650" h="7560945">
                <a:moveTo>
                  <a:pt x="13201497" y="0"/>
                </a:moveTo>
                <a:lnTo>
                  <a:pt x="0" y="0"/>
                </a:lnTo>
                <a:lnTo>
                  <a:pt x="0" y="7560767"/>
                </a:lnTo>
                <a:lnTo>
                  <a:pt x="13201497" y="7560767"/>
                </a:lnTo>
                <a:lnTo>
                  <a:pt x="13201497" y="0"/>
                </a:lnTo>
                <a:close/>
              </a:path>
            </a:pathLst>
          </a:custGeom>
          <a:solidFill>
            <a:srgbClr val="1F2F42"/>
          </a:solidFill>
        </p:spPr>
        <p:txBody>
          <a:bodyPr wrap="square" lIns="0" tIns="0" rIns="0" bIns="0" rtlCol="0"/>
          <a:lstStyle/>
          <a:p>
            <a:endParaRPr dirty="0"/>
          </a:p>
        </p:txBody>
      </p:sp>
      <p:sp>
        <p:nvSpPr>
          <p:cNvPr id="18" name="object 18"/>
          <p:cNvSpPr txBox="1"/>
          <p:nvPr/>
        </p:nvSpPr>
        <p:spPr>
          <a:xfrm>
            <a:off x="739352" y="1803400"/>
            <a:ext cx="6245008" cy="3711272"/>
          </a:xfrm>
          <a:prstGeom prst="rect">
            <a:avLst/>
          </a:prstGeom>
        </p:spPr>
        <p:txBody>
          <a:bodyPr vert="horz" wrap="square" lIns="0" tIns="66040" rIns="0" bIns="0" rtlCol="0">
            <a:spAutoFit/>
          </a:bodyPr>
          <a:lstStyle/>
          <a:p>
            <a:pPr marL="12700">
              <a:lnSpc>
                <a:spcPct val="100000"/>
              </a:lnSpc>
              <a:spcBef>
                <a:spcPts val="520"/>
              </a:spcBef>
            </a:pPr>
            <a:r>
              <a:rPr lang="en-US" sz="2400" b="1" spc="130" dirty="0">
                <a:solidFill>
                  <a:srgbClr val="1AB5E4"/>
                </a:solidFill>
                <a:latin typeface="Museo"/>
                <a:cs typeface="Times New Roman"/>
              </a:rPr>
              <a:t>The next chapter in our journey</a:t>
            </a:r>
          </a:p>
          <a:p>
            <a:pPr marL="12700">
              <a:lnSpc>
                <a:spcPct val="100000"/>
              </a:lnSpc>
              <a:spcBef>
                <a:spcPts val="520"/>
              </a:spcBef>
            </a:pPr>
            <a:endParaRPr lang="en-US" sz="2700" spc="130" dirty="0">
              <a:solidFill>
                <a:srgbClr val="1AB5E4"/>
              </a:solidFill>
              <a:latin typeface="Museo"/>
              <a:cs typeface="Times New Roman"/>
            </a:endParaRPr>
          </a:p>
          <a:p>
            <a:pPr marL="12700">
              <a:lnSpc>
                <a:spcPct val="100000"/>
              </a:lnSpc>
              <a:spcBef>
                <a:spcPts val="520"/>
              </a:spcBef>
            </a:pPr>
            <a:endParaRPr lang="en-US" sz="2700" spc="130" dirty="0">
              <a:solidFill>
                <a:srgbClr val="1AB5E4"/>
              </a:solidFill>
              <a:latin typeface="Museo"/>
              <a:cs typeface="Times New Roman"/>
            </a:endParaRPr>
          </a:p>
          <a:p>
            <a:pPr marL="12700">
              <a:lnSpc>
                <a:spcPct val="100000"/>
              </a:lnSpc>
              <a:spcBef>
                <a:spcPts val="520"/>
              </a:spcBef>
            </a:pPr>
            <a:endParaRPr lang="en-US" sz="2700" spc="130" dirty="0">
              <a:solidFill>
                <a:srgbClr val="1AB5E4"/>
              </a:solidFill>
              <a:latin typeface="Museo"/>
              <a:cs typeface="Times New Roman"/>
            </a:endParaRPr>
          </a:p>
          <a:p>
            <a:pPr marL="12700">
              <a:lnSpc>
                <a:spcPct val="100000"/>
              </a:lnSpc>
              <a:spcBef>
                <a:spcPts val="520"/>
              </a:spcBef>
            </a:pPr>
            <a:endParaRPr lang="en-US" sz="2700" spc="130" dirty="0">
              <a:solidFill>
                <a:srgbClr val="1AB5E4"/>
              </a:solidFill>
              <a:latin typeface="Museo"/>
              <a:cs typeface="Times New Roman"/>
            </a:endParaRPr>
          </a:p>
          <a:p>
            <a:pPr marL="12700">
              <a:lnSpc>
                <a:spcPct val="100000"/>
              </a:lnSpc>
              <a:spcBef>
                <a:spcPts val="520"/>
              </a:spcBef>
            </a:pPr>
            <a:r>
              <a:rPr lang="en-US" sz="2400" spc="130" dirty="0">
                <a:solidFill>
                  <a:srgbClr val="1AB5E4"/>
                </a:solidFill>
                <a:latin typeface="Museo"/>
                <a:cs typeface="Times New Roman"/>
              </a:rPr>
              <a:t>Nui aims to become an industry leader in commodity trading through embracing </a:t>
            </a:r>
            <a:r>
              <a:rPr lang="en-US" sz="2700" b="1" spc="130" dirty="0">
                <a:solidFill>
                  <a:srgbClr val="1AB5E4"/>
                </a:solidFill>
                <a:latin typeface="Museo"/>
                <a:cs typeface="Times New Roman"/>
              </a:rPr>
              <a:t>three key paths to growth. </a:t>
            </a:r>
            <a:endParaRPr sz="2700" b="1" dirty="0">
              <a:latin typeface="Museo"/>
              <a:cs typeface="Times New Roman"/>
            </a:endParaRPr>
          </a:p>
        </p:txBody>
      </p:sp>
      <p:sp>
        <p:nvSpPr>
          <p:cNvPr id="19" name="object 19"/>
          <p:cNvSpPr/>
          <p:nvPr/>
        </p:nvSpPr>
        <p:spPr>
          <a:xfrm>
            <a:off x="690619" y="329244"/>
            <a:ext cx="916305" cy="862330"/>
          </a:xfrm>
          <a:custGeom>
            <a:avLst/>
            <a:gdLst/>
            <a:ahLst/>
            <a:cxnLst/>
            <a:rect l="l" t="t" r="r" b="b"/>
            <a:pathLst>
              <a:path w="916305" h="862330">
                <a:moveTo>
                  <a:pt x="457444" y="0"/>
                </a:moveTo>
                <a:lnTo>
                  <a:pt x="411230" y="3810"/>
                </a:lnTo>
                <a:lnTo>
                  <a:pt x="367479" y="15240"/>
                </a:lnTo>
                <a:lnTo>
                  <a:pt x="326905" y="34290"/>
                </a:lnTo>
                <a:lnTo>
                  <a:pt x="290225" y="59690"/>
                </a:lnTo>
                <a:lnTo>
                  <a:pt x="258155" y="92709"/>
                </a:lnTo>
                <a:lnTo>
                  <a:pt x="231409" y="130809"/>
                </a:lnTo>
                <a:lnTo>
                  <a:pt x="34940" y="471170"/>
                </a:lnTo>
                <a:lnTo>
                  <a:pt x="15467" y="513080"/>
                </a:lnTo>
                <a:lnTo>
                  <a:pt x="3783" y="557530"/>
                </a:lnTo>
                <a:lnTo>
                  <a:pt x="0" y="600710"/>
                </a:lnTo>
                <a:lnTo>
                  <a:pt x="0" y="603250"/>
                </a:lnTo>
                <a:lnTo>
                  <a:pt x="3783" y="646430"/>
                </a:lnTo>
                <a:lnTo>
                  <a:pt x="15467" y="689610"/>
                </a:lnTo>
                <a:lnTo>
                  <a:pt x="34940" y="732790"/>
                </a:lnTo>
                <a:lnTo>
                  <a:pt x="61350" y="770890"/>
                </a:lnTo>
                <a:lnTo>
                  <a:pt x="93324" y="802640"/>
                </a:lnTo>
                <a:lnTo>
                  <a:pt x="130070" y="828040"/>
                </a:lnTo>
                <a:lnTo>
                  <a:pt x="170790" y="847090"/>
                </a:lnTo>
                <a:lnTo>
                  <a:pt x="214690" y="858519"/>
                </a:lnTo>
                <a:lnTo>
                  <a:pt x="260975" y="862330"/>
                </a:lnTo>
                <a:lnTo>
                  <a:pt x="653913" y="862330"/>
                </a:lnTo>
                <a:lnTo>
                  <a:pt x="700198" y="858519"/>
                </a:lnTo>
                <a:lnTo>
                  <a:pt x="744098" y="847090"/>
                </a:lnTo>
                <a:lnTo>
                  <a:pt x="784820" y="828040"/>
                </a:lnTo>
                <a:lnTo>
                  <a:pt x="795844" y="820419"/>
                </a:lnTo>
                <a:lnTo>
                  <a:pt x="260975" y="820419"/>
                </a:lnTo>
                <a:lnTo>
                  <a:pt x="214585" y="816610"/>
                </a:lnTo>
                <a:lnTo>
                  <a:pt x="171169" y="802640"/>
                </a:lnTo>
                <a:lnTo>
                  <a:pt x="131873" y="779780"/>
                </a:lnTo>
                <a:lnTo>
                  <a:pt x="97841" y="749300"/>
                </a:lnTo>
                <a:lnTo>
                  <a:pt x="70221" y="711200"/>
                </a:lnTo>
                <a:lnTo>
                  <a:pt x="50994" y="669290"/>
                </a:lnTo>
                <a:lnTo>
                  <a:pt x="41381" y="623570"/>
                </a:lnTo>
                <a:lnTo>
                  <a:pt x="41381" y="579120"/>
                </a:lnTo>
                <a:lnTo>
                  <a:pt x="50994" y="534670"/>
                </a:lnTo>
                <a:lnTo>
                  <a:pt x="70221" y="491490"/>
                </a:lnTo>
                <a:lnTo>
                  <a:pt x="266703" y="151130"/>
                </a:lnTo>
                <a:lnTo>
                  <a:pt x="294322" y="113030"/>
                </a:lnTo>
                <a:lnTo>
                  <a:pt x="328350" y="82550"/>
                </a:lnTo>
                <a:lnTo>
                  <a:pt x="367642" y="59690"/>
                </a:lnTo>
                <a:lnTo>
                  <a:pt x="411055" y="45720"/>
                </a:lnTo>
                <a:lnTo>
                  <a:pt x="457444" y="40640"/>
                </a:lnTo>
                <a:lnTo>
                  <a:pt x="597697" y="40640"/>
                </a:lnTo>
                <a:lnTo>
                  <a:pt x="588470" y="34290"/>
                </a:lnTo>
                <a:lnTo>
                  <a:pt x="547665" y="15240"/>
                </a:lnTo>
                <a:lnTo>
                  <a:pt x="503733" y="3810"/>
                </a:lnTo>
                <a:lnTo>
                  <a:pt x="457444" y="0"/>
                </a:lnTo>
                <a:close/>
              </a:path>
              <a:path w="916305" h="862330">
                <a:moveTo>
                  <a:pt x="597697" y="40640"/>
                </a:moveTo>
                <a:lnTo>
                  <a:pt x="457444" y="40640"/>
                </a:lnTo>
                <a:lnTo>
                  <a:pt x="503834" y="45720"/>
                </a:lnTo>
                <a:lnTo>
                  <a:pt x="547250" y="59690"/>
                </a:lnTo>
                <a:lnTo>
                  <a:pt x="586546" y="82550"/>
                </a:lnTo>
                <a:lnTo>
                  <a:pt x="620577" y="113030"/>
                </a:lnTo>
                <a:lnTo>
                  <a:pt x="648198" y="151130"/>
                </a:lnTo>
                <a:lnTo>
                  <a:pt x="844667" y="491490"/>
                </a:lnTo>
                <a:lnTo>
                  <a:pt x="863894" y="534670"/>
                </a:lnTo>
                <a:lnTo>
                  <a:pt x="873507" y="579120"/>
                </a:lnTo>
                <a:lnTo>
                  <a:pt x="873507" y="623570"/>
                </a:lnTo>
                <a:lnTo>
                  <a:pt x="863894" y="669290"/>
                </a:lnTo>
                <a:lnTo>
                  <a:pt x="844667" y="711200"/>
                </a:lnTo>
                <a:lnTo>
                  <a:pt x="817139" y="749300"/>
                </a:lnTo>
                <a:lnTo>
                  <a:pt x="783293" y="779780"/>
                </a:lnTo>
                <a:lnTo>
                  <a:pt x="744136" y="802640"/>
                </a:lnTo>
                <a:lnTo>
                  <a:pt x="700674" y="816610"/>
                </a:lnTo>
                <a:lnTo>
                  <a:pt x="653913" y="820419"/>
                </a:lnTo>
                <a:lnTo>
                  <a:pt x="795844" y="820419"/>
                </a:lnTo>
                <a:lnTo>
                  <a:pt x="853545" y="770890"/>
                </a:lnTo>
                <a:lnTo>
                  <a:pt x="879960" y="732790"/>
                </a:lnTo>
                <a:lnTo>
                  <a:pt x="899835" y="689610"/>
                </a:lnTo>
                <a:lnTo>
                  <a:pt x="911788" y="646430"/>
                </a:lnTo>
                <a:lnTo>
                  <a:pt x="915730" y="603250"/>
                </a:lnTo>
                <a:lnTo>
                  <a:pt x="915737" y="600710"/>
                </a:lnTo>
                <a:lnTo>
                  <a:pt x="912035" y="557530"/>
                </a:lnTo>
                <a:lnTo>
                  <a:pt x="900382" y="513080"/>
                </a:lnTo>
                <a:lnTo>
                  <a:pt x="880913" y="471170"/>
                </a:lnTo>
                <a:lnTo>
                  <a:pt x="684444" y="130809"/>
                </a:lnTo>
                <a:lnTo>
                  <a:pt x="657628" y="92709"/>
                </a:lnTo>
                <a:lnTo>
                  <a:pt x="625380" y="59690"/>
                </a:lnTo>
                <a:lnTo>
                  <a:pt x="597697" y="40640"/>
                </a:lnTo>
                <a:close/>
              </a:path>
              <a:path w="916305" h="862330">
                <a:moveTo>
                  <a:pt x="336324" y="467359"/>
                </a:moveTo>
                <a:lnTo>
                  <a:pt x="332908" y="473709"/>
                </a:lnTo>
                <a:lnTo>
                  <a:pt x="329764" y="481330"/>
                </a:lnTo>
                <a:lnTo>
                  <a:pt x="326801" y="488950"/>
                </a:lnTo>
                <a:lnTo>
                  <a:pt x="323929" y="496570"/>
                </a:lnTo>
                <a:lnTo>
                  <a:pt x="317053" y="514350"/>
                </a:lnTo>
                <a:lnTo>
                  <a:pt x="309021" y="533400"/>
                </a:lnTo>
                <a:lnTo>
                  <a:pt x="299381" y="549910"/>
                </a:lnTo>
                <a:lnTo>
                  <a:pt x="287683" y="565150"/>
                </a:lnTo>
                <a:lnTo>
                  <a:pt x="280152" y="572770"/>
                </a:lnTo>
                <a:lnTo>
                  <a:pt x="273253" y="580390"/>
                </a:lnTo>
                <a:lnTo>
                  <a:pt x="266891" y="585470"/>
                </a:lnTo>
                <a:lnTo>
                  <a:pt x="260975" y="590550"/>
                </a:lnTo>
                <a:lnTo>
                  <a:pt x="260975" y="618490"/>
                </a:lnTo>
                <a:lnTo>
                  <a:pt x="231409" y="618490"/>
                </a:lnTo>
                <a:lnTo>
                  <a:pt x="225682" y="626110"/>
                </a:lnTo>
                <a:lnTo>
                  <a:pt x="208588" y="646430"/>
                </a:lnTo>
                <a:lnTo>
                  <a:pt x="186219" y="664210"/>
                </a:lnTo>
                <a:lnTo>
                  <a:pt x="129352" y="698500"/>
                </a:lnTo>
                <a:lnTo>
                  <a:pt x="117909" y="707390"/>
                </a:lnTo>
                <a:lnTo>
                  <a:pt x="146302" y="737870"/>
                </a:lnTo>
                <a:lnTo>
                  <a:pt x="180503" y="760730"/>
                </a:lnTo>
                <a:lnTo>
                  <a:pt x="219174" y="774700"/>
                </a:lnTo>
                <a:lnTo>
                  <a:pt x="260975" y="779780"/>
                </a:lnTo>
                <a:lnTo>
                  <a:pt x="290540" y="779780"/>
                </a:lnTo>
                <a:lnTo>
                  <a:pt x="304996" y="740410"/>
                </a:lnTo>
                <a:lnTo>
                  <a:pt x="321060" y="708660"/>
                </a:lnTo>
                <a:lnTo>
                  <a:pt x="357304" y="665480"/>
                </a:lnTo>
                <a:lnTo>
                  <a:pt x="393784" y="642620"/>
                </a:lnTo>
                <a:lnTo>
                  <a:pt x="414855" y="632460"/>
                </a:lnTo>
                <a:lnTo>
                  <a:pt x="424778" y="626110"/>
                </a:lnTo>
                <a:lnTo>
                  <a:pt x="432432" y="621030"/>
                </a:lnTo>
                <a:lnTo>
                  <a:pt x="344896" y="621030"/>
                </a:lnTo>
                <a:lnTo>
                  <a:pt x="344896" y="499109"/>
                </a:lnTo>
                <a:lnTo>
                  <a:pt x="344361" y="488950"/>
                </a:lnTo>
                <a:lnTo>
                  <a:pt x="342753" y="480059"/>
                </a:lnTo>
                <a:lnTo>
                  <a:pt x="340074" y="472440"/>
                </a:lnTo>
                <a:lnTo>
                  <a:pt x="336324" y="467359"/>
                </a:lnTo>
                <a:close/>
              </a:path>
              <a:path w="916305" h="862330">
                <a:moveTo>
                  <a:pt x="449824" y="615950"/>
                </a:moveTo>
                <a:lnTo>
                  <a:pt x="418970" y="638810"/>
                </a:lnTo>
                <a:lnTo>
                  <a:pt x="387464" y="655320"/>
                </a:lnTo>
                <a:lnTo>
                  <a:pt x="375525" y="662940"/>
                </a:lnTo>
                <a:lnTo>
                  <a:pt x="344724" y="687070"/>
                </a:lnTo>
                <a:lnTo>
                  <a:pt x="313254" y="741680"/>
                </a:lnTo>
                <a:lnTo>
                  <a:pt x="299126" y="778510"/>
                </a:lnTo>
                <a:lnTo>
                  <a:pt x="450764" y="778510"/>
                </a:lnTo>
                <a:lnTo>
                  <a:pt x="465926" y="763270"/>
                </a:lnTo>
                <a:lnTo>
                  <a:pt x="480458" y="749300"/>
                </a:lnTo>
                <a:lnTo>
                  <a:pt x="493021" y="737870"/>
                </a:lnTo>
                <a:lnTo>
                  <a:pt x="502275" y="731520"/>
                </a:lnTo>
                <a:lnTo>
                  <a:pt x="506085" y="728980"/>
                </a:lnTo>
                <a:lnTo>
                  <a:pt x="511813" y="723900"/>
                </a:lnTo>
                <a:lnTo>
                  <a:pt x="522779" y="715010"/>
                </a:lnTo>
                <a:lnTo>
                  <a:pt x="538754" y="708660"/>
                </a:lnTo>
                <a:lnTo>
                  <a:pt x="564385" y="704850"/>
                </a:lnTo>
                <a:lnTo>
                  <a:pt x="800080" y="704850"/>
                </a:lnTo>
                <a:lnTo>
                  <a:pt x="805299" y="697230"/>
                </a:lnTo>
                <a:lnTo>
                  <a:pt x="810339" y="689610"/>
                </a:lnTo>
                <a:lnTo>
                  <a:pt x="821977" y="665480"/>
                </a:lnTo>
                <a:lnTo>
                  <a:pt x="829768" y="641350"/>
                </a:lnTo>
                <a:lnTo>
                  <a:pt x="832392" y="624840"/>
                </a:lnTo>
                <a:lnTo>
                  <a:pt x="475704" y="624840"/>
                </a:lnTo>
                <a:lnTo>
                  <a:pt x="466154" y="623570"/>
                </a:lnTo>
                <a:lnTo>
                  <a:pt x="457498" y="619760"/>
                </a:lnTo>
                <a:lnTo>
                  <a:pt x="449824" y="615950"/>
                </a:lnTo>
                <a:close/>
              </a:path>
              <a:path w="916305" h="862330">
                <a:moveTo>
                  <a:pt x="564445" y="713740"/>
                </a:moveTo>
                <a:lnTo>
                  <a:pt x="525696" y="722630"/>
                </a:lnTo>
                <a:lnTo>
                  <a:pt x="508942" y="736600"/>
                </a:lnTo>
                <a:lnTo>
                  <a:pt x="505132" y="737870"/>
                </a:lnTo>
                <a:lnTo>
                  <a:pt x="486660" y="753110"/>
                </a:lnTo>
                <a:lnTo>
                  <a:pt x="473886" y="765810"/>
                </a:lnTo>
                <a:lnTo>
                  <a:pt x="460301" y="778510"/>
                </a:lnTo>
                <a:lnTo>
                  <a:pt x="653913" y="778510"/>
                </a:lnTo>
                <a:lnTo>
                  <a:pt x="689565" y="775970"/>
                </a:lnTo>
                <a:lnTo>
                  <a:pt x="723067" y="765810"/>
                </a:lnTo>
                <a:lnTo>
                  <a:pt x="753707" y="749300"/>
                </a:lnTo>
                <a:lnTo>
                  <a:pt x="780773" y="726440"/>
                </a:lnTo>
                <a:lnTo>
                  <a:pt x="721110" y="726440"/>
                </a:lnTo>
                <a:lnTo>
                  <a:pt x="691230" y="725170"/>
                </a:lnTo>
                <a:lnTo>
                  <a:pt x="602414" y="716280"/>
                </a:lnTo>
                <a:lnTo>
                  <a:pt x="564445" y="713740"/>
                </a:lnTo>
                <a:close/>
              </a:path>
              <a:path w="916305" h="862330">
                <a:moveTo>
                  <a:pt x="757159" y="725170"/>
                </a:moveTo>
                <a:lnTo>
                  <a:pt x="749290" y="725170"/>
                </a:lnTo>
                <a:lnTo>
                  <a:pt x="721110" y="726440"/>
                </a:lnTo>
                <a:lnTo>
                  <a:pt x="772903" y="726440"/>
                </a:lnTo>
                <a:lnTo>
                  <a:pt x="757159" y="725170"/>
                </a:lnTo>
                <a:close/>
              </a:path>
              <a:path w="916305" h="862330">
                <a:moveTo>
                  <a:pt x="791449" y="716280"/>
                </a:moveTo>
                <a:lnTo>
                  <a:pt x="759690" y="716280"/>
                </a:lnTo>
                <a:lnTo>
                  <a:pt x="769318" y="717550"/>
                </a:lnTo>
                <a:lnTo>
                  <a:pt x="778946" y="717550"/>
                </a:lnTo>
                <a:lnTo>
                  <a:pt x="788393" y="720090"/>
                </a:lnTo>
                <a:lnTo>
                  <a:pt x="791449" y="716280"/>
                </a:lnTo>
                <a:close/>
              </a:path>
              <a:path w="916305" h="862330">
                <a:moveTo>
                  <a:pt x="800080" y="704850"/>
                </a:moveTo>
                <a:lnTo>
                  <a:pt x="564385" y="704850"/>
                </a:lnTo>
                <a:lnTo>
                  <a:pt x="604319" y="707390"/>
                </a:lnTo>
                <a:lnTo>
                  <a:pt x="655021" y="713740"/>
                </a:lnTo>
                <a:lnTo>
                  <a:pt x="692307" y="716280"/>
                </a:lnTo>
                <a:lnTo>
                  <a:pt x="722079" y="717550"/>
                </a:lnTo>
                <a:lnTo>
                  <a:pt x="750242" y="717550"/>
                </a:lnTo>
                <a:lnTo>
                  <a:pt x="759690" y="716280"/>
                </a:lnTo>
                <a:lnTo>
                  <a:pt x="791449" y="716280"/>
                </a:lnTo>
                <a:lnTo>
                  <a:pt x="794505" y="712470"/>
                </a:lnTo>
                <a:lnTo>
                  <a:pt x="800080" y="704850"/>
                </a:lnTo>
                <a:close/>
              </a:path>
              <a:path w="916305" h="862330">
                <a:moveTo>
                  <a:pt x="552821" y="107950"/>
                </a:moveTo>
                <a:lnTo>
                  <a:pt x="543283" y="111759"/>
                </a:lnTo>
                <a:lnTo>
                  <a:pt x="535650" y="114300"/>
                </a:lnTo>
                <a:lnTo>
                  <a:pt x="528983" y="114300"/>
                </a:lnTo>
                <a:lnTo>
                  <a:pt x="487551" y="120650"/>
                </a:lnTo>
                <a:lnTo>
                  <a:pt x="455779" y="134620"/>
                </a:lnTo>
                <a:lnTo>
                  <a:pt x="432948" y="149859"/>
                </a:lnTo>
                <a:lnTo>
                  <a:pt x="418341" y="163830"/>
                </a:lnTo>
                <a:lnTo>
                  <a:pt x="415483" y="166370"/>
                </a:lnTo>
                <a:lnTo>
                  <a:pt x="411660" y="172720"/>
                </a:lnTo>
                <a:lnTo>
                  <a:pt x="405945" y="177800"/>
                </a:lnTo>
                <a:lnTo>
                  <a:pt x="388494" y="200660"/>
                </a:lnTo>
                <a:lnTo>
                  <a:pt x="367198" y="224790"/>
                </a:lnTo>
                <a:lnTo>
                  <a:pt x="343577" y="248920"/>
                </a:lnTo>
                <a:lnTo>
                  <a:pt x="299512" y="285750"/>
                </a:lnTo>
                <a:lnTo>
                  <a:pt x="282909" y="303530"/>
                </a:lnTo>
                <a:lnTo>
                  <a:pt x="268453" y="322580"/>
                </a:lnTo>
                <a:lnTo>
                  <a:pt x="255247" y="341630"/>
                </a:lnTo>
                <a:lnTo>
                  <a:pt x="250224" y="349250"/>
                </a:lnTo>
                <a:lnTo>
                  <a:pt x="245114" y="356870"/>
                </a:lnTo>
                <a:lnTo>
                  <a:pt x="239826" y="364490"/>
                </a:lnTo>
                <a:lnTo>
                  <a:pt x="234267" y="373380"/>
                </a:lnTo>
                <a:lnTo>
                  <a:pt x="221199" y="386080"/>
                </a:lnTo>
                <a:lnTo>
                  <a:pt x="201960" y="401320"/>
                </a:lnTo>
                <a:lnTo>
                  <a:pt x="178608" y="416559"/>
                </a:lnTo>
                <a:lnTo>
                  <a:pt x="153203" y="430530"/>
                </a:lnTo>
                <a:lnTo>
                  <a:pt x="106467" y="511809"/>
                </a:lnTo>
                <a:lnTo>
                  <a:pt x="88229" y="556260"/>
                </a:lnTo>
                <a:lnTo>
                  <a:pt x="82149" y="601980"/>
                </a:lnTo>
                <a:lnTo>
                  <a:pt x="88229" y="646430"/>
                </a:lnTo>
                <a:lnTo>
                  <a:pt x="106467" y="690880"/>
                </a:lnTo>
                <a:lnTo>
                  <a:pt x="108372" y="694690"/>
                </a:lnTo>
                <a:lnTo>
                  <a:pt x="111242" y="698500"/>
                </a:lnTo>
                <a:lnTo>
                  <a:pt x="113147" y="702310"/>
                </a:lnTo>
                <a:lnTo>
                  <a:pt x="118862" y="697230"/>
                </a:lnTo>
                <a:lnTo>
                  <a:pt x="125542" y="692150"/>
                </a:lnTo>
                <a:lnTo>
                  <a:pt x="156794" y="674370"/>
                </a:lnTo>
                <a:lnTo>
                  <a:pt x="181457" y="659130"/>
                </a:lnTo>
                <a:lnTo>
                  <a:pt x="203438" y="641350"/>
                </a:lnTo>
                <a:lnTo>
                  <a:pt x="219967" y="622300"/>
                </a:lnTo>
                <a:lnTo>
                  <a:pt x="222824" y="618490"/>
                </a:lnTo>
                <a:lnTo>
                  <a:pt x="218062" y="618490"/>
                </a:lnTo>
                <a:lnTo>
                  <a:pt x="218062" y="427990"/>
                </a:lnTo>
                <a:lnTo>
                  <a:pt x="297952" y="427990"/>
                </a:lnTo>
                <a:lnTo>
                  <a:pt x="301182" y="426720"/>
                </a:lnTo>
                <a:lnTo>
                  <a:pt x="310330" y="424180"/>
                </a:lnTo>
                <a:lnTo>
                  <a:pt x="319121" y="422909"/>
                </a:lnTo>
                <a:lnTo>
                  <a:pt x="380247" y="422909"/>
                </a:lnTo>
                <a:lnTo>
                  <a:pt x="382041" y="421640"/>
                </a:lnTo>
                <a:lnTo>
                  <a:pt x="397835" y="407670"/>
                </a:lnTo>
                <a:lnTo>
                  <a:pt x="411483" y="393700"/>
                </a:lnTo>
                <a:lnTo>
                  <a:pt x="421198" y="379730"/>
                </a:lnTo>
                <a:lnTo>
                  <a:pt x="438330" y="356870"/>
                </a:lnTo>
                <a:lnTo>
                  <a:pt x="468280" y="327660"/>
                </a:lnTo>
                <a:lnTo>
                  <a:pt x="508072" y="298450"/>
                </a:lnTo>
                <a:lnTo>
                  <a:pt x="554728" y="279400"/>
                </a:lnTo>
                <a:lnTo>
                  <a:pt x="605272" y="276860"/>
                </a:lnTo>
                <a:lnTo>
                  <a:pt x="673180" y="276860"/>
                </a:lnTo>
                <a:lnTo>
                  <a:pt x="612905" y="171450"/>
                </a:lnTo>
                <a:lnTo>
                  <a:pt x="600434" y="152400"/>
                </a:lnTo>
                <a:lnTo>
                  <a:pt x="586082" y="135890"/>
                </a:lnTo>
                <a:lnTo>
                  <a:pt x="570121" y="120650"/>
                </a:lnTo>
                <a:lnTo>
                  <a:pt x="552821" y="107950"/>
                </a:lnTo>
                <a:close/>
              </a:path>
              <a:path w="916305" h="862330">
                <a:moveTo>
                  <a:pt x="558549" y="596900"/>
                </a:moveTo>
                <a:lnTo>
                  <a:pt x="522303" y="618490"/>
                </a:lnTo>
                <a:lnTo>
                  <a:pt x="512614" y="621030"/>
                </a:lnTo>
                <a:lnTo>
                  <a:pt x="503465" y="623570"/>
                </a:lnTo>
                <a:lnTo>
                  <a:pt x="494674" y="624840"/>
                </a:lnTo>
                <a:lnTo>
                  <a:pt x="832392" y="624840"/>
                </a:lnTo>
                <a:lnTo>
                  <a:pt x="833199" y="619760"/>
                </a:lnTo>
                <a:lnTo>
                  <a:pt x="566169" y="619760"/>
                </a:lnTo>
                <a:lnTo>
                  <a:pt x="558549" y="596900"/>
                </a:lnTo>
                <a:close/>
              </a:path>
              <a:path w="916305" h="862330">
                <a:moveTo>
                  <a:pt x="603367" y="284480"/>
                </a:moveTo>
                <a:lnTo>
                  <a:pt x="555261" y="285750"/>
                </a:lnTo>
                <a:lnTo>
                  <a:pt x="510358" y="304800"/>
                </a:lnTo>
                <a:lnTo>
                  <a:pt x="471864" y="332740"/>
                </a:lnTo>
                <a:lnTo>
                  <a:pt x="442985" y="361950"/>
                </a:lnTo>
                <a:lnTo>
                  <a:pt x="416660" y="397510"/>
                </a:lnTo>
                <a:lnTo>
                  <a:pt x="402727" y="411480"/>
                </a:lnTo>
                <a:lnTo>
                  <a:pt x="386826" y="424180"/>
                </a:lnTo>
                <a:lnTo>
                  <a:pt x="370652" y="436880"/>
                </a:lnTo>
                <a:lnTo>
                  <a:pt x="373510" y="439420"/>
                </a:lnTo>
                <a:lnTo>
                  <a:pt x="374475" y="441959"/>
                </a:lnTo>
                <a:lnTo>
                  <a:pt x="380733" y="452120"/>
                </a:lnTo>
                <a:lnTo>
                  <a:pt x="385201" y="464820"/>
                </a:lnTo>
                <a:lnTo>
                  <a:pt x="387882" y="480059"/>
                </a:lnTo>
                <a:lnTo>
                  <a:pt x="388775" y="496570"/>
                </a:lnTo>
                <a:lnTo>
                  <a:pt x="388775" y="621030"/>
                </a:lnTo>
                <a:lnTo>
                  <a:pt x="432432" y="621030"/>
                </a:lnTo>
                <a:lnTo>
                  <a:pt x="434346" y="619760"/>
                </a:lnTo>
                <a:lnTo>
                  <a:pt x="444096" y="610870"/>
                </a:lnTo>
                <a:lnTo>
                  <a:pt x="435330" y="600710"/>
                </a:lnTo>
                <a:lnTo>
                  <a:pt x="429072" y="586740"/>
                </a:lnTo>
                <a:lnTo>
                  <a:pt x="425319" y="570230"/>
                </a:lnTo>
                <a:lnTo>
                  <a:pt x="424068" y="551180"/>
                </a:lnTo>
                <a:lnTo>
                  <a:pt x="424068" y="426720"/>
                </a:lnTo>
                <a:lnTo>
                  <a:pt x="759492" y="426720"/>
                </a:lnTo>
                <a:lnTo>
                  <a:pt x="741965" y="396240"/>
                </a:lnTo>
                <a:lnTo>
                  <a:pt x="643423" y="396240"/>
                </a:lnTo>
                <a:lnTo>
                  <a:pt x="636755" y="393700"/>
                </a:lnTo>
                <a:lnTo>
                  <a:pt x="627217" y="384810"/>
                </a:lnTo>
                <a:lnTo>
                  <a:pt x="624347" y="377190"/>
                </a:lnTo>
                <a:lnTo>
                  <a:pt x="624347" y="369570"/>
                </a:lnTo>
                <a:lnTo>
                  <a:pt x="625312" y="363220"/>
                </a:lnTo>
                <a:lnTo>
                  <a:pt x="627217" y="356870"/>
                </a:lnTo>
                <a:lnTo>
                  <a:pt x="636755" y="346710"/>
                </a:lnTo>
                <a:lnTo>
                  <a:pt x="642470" y="344170"/>
                </a:lnTo>
                <a:lnTo>
                  <a:pt x="712023" y="344170"/>
                </a:lnTo>
                <a:lnTo>
                  <a:pt x="680621" y="289560"/>
                </a:lnTo>
                <a:lnTo>
                  <a:pt x="636274" y="287020"/>
                </a:lnTo>
                <a:lnTo>
                  <a:pt x="617586" y="285750"/>
                </a:lnTo>
                <a:lnTo>
                  <a:pt x="603367" y="284480"/>
                </a:lnTo>
                <a:close/>
              </a:path>
              <a:path w="916305" h="862330">
                <a:moveTo>
                  <a:pt x="603773" y="453390"/>
                </a:moveTo>
                <a:lnTo>
                  <a:pt x="595734" y="453390"/>
                </a:lnTo>
                <a:lnTo>
                  <a:pt x="595734" y="619760"/>
                </a:lnTo>
                <a:lnTo>
                  <a:pt x="629122" y="619760"/>
                </a:lnTo>
                <a:lnTo>
                  <a:pt x="629122" y="457200"/>
                </a:lnTo>
                <a:lnTo>
                  <a:pt x="603773" y="453390"/>
                </a:lnTo>
                <a:close/>
              </a:path>
              <a:path w="916305" h="862330">
                <a:moveTo>
                  <a:pt x="672036" y="472440"/>
                </a:moveTo>
                <a:lnTo>
                  <a:pt x="672036" y="619760"/>
                </a:lnTo>
                <a:lnTo>
                  <a:pt x="833199" y="619760"/>
                </a:lnTo>
                <a:lnTo>
                  <a:pt x="833804" y="615950"/>
                </a:lnTo>
                <a:lnTo>
                  <a:pt x="834177" y="590550"/>
                </a:lnTo>
                <a:lnTo>
                  <a:pt x="809486" y="588010"/>
                </a:lnTo>
                <a:lnTo>
                  <a:pt x="755970" y="579120"/>
                </a:lnTo>
                <a:lnTo>
                  <a:pt x="720797" y="549910"/>
                </a:lnTo>
                <a:lnTo>
                  <a:pt x="688505" y="496570"/>
                </a:lnTo>
                <a:lnTo>
                  <a:pt x="681739" y="483870"/>
                </a:lnTo>
                <a:lnTo>
                  <a:pt x="678716" y="480059"/>
                </a:lnTo>
                <a:lnTo>
                  <a:pt x="676811" y="476250"/>
                </a:lnTo>
                <a:lnTo>
                  <a:pt x="674906" y="474980"/>
                </a:lnTo>
                <a:lnTo>
                  <a:pt x="672036" y="472440"/>
                </a:lnTo>
                <a:close/>
              </a:path>
              <a:path w="916305" h="862330">
                <a:moveTo>
                  <a:pt x="551868" y="453390"/>
                </a:moveTo>
                <a:lnTo>
                  <a:pt x="514712" y="491490"/>
                </a:lnTo>
                <a:lnTo>
                  <a:pt x="499175" y="529590"/>
                </a:lnTo>
                <a:lnTo>
                  <a:pt x="492497" y="546100"/>
                </a:lnTo>
                <a:lnTo>
                  <a:pt x="484746" y="562610"/>
                </a:lnTo>
                <a:lnTo>
                  <a:pt x="475567" y="579120"/>
                </a:lnTo>
                <a:lnTo>
                  <a:pt x="480329" y="585470"/>
                </a:lnTo>
                <a:lnTo>
                  <a:pt x="487009" y="588010"/>
                </a:lnTo>
                <a:lnTo>
                  <a:pt x="496547" y="588010"/>
                </a:lnTo>
                <a:lnTo>
                  <a:pt x="509083" y="586740"/>
                </a:lnTo>
                <a:lnTo>
                  <a:pt x="522422" y="581660"/>
                </a:lnTo>
                <a:lnTo>
                  <a:pt x="536654" y="572770"/>
                </a:lnTo>
                <a:lnTo>
                  <a:pt x="551868" y="561340"/>
                </a:lnTo>
                <a:lnTo>
                  <a:pt x="551868" y="453390"/>
                </a:lnTo>
                <a:close/>
              </a:path>
              <a:path w="916305" h="862330">
                <a:moveTo>
                  <a:pt x="759492" y="426720"/>
                </a:moveTo>
                <a:lnTo>
                  <a:pt x="672036" y="426720"/>
                </a:lnTo>
                <a:lnTo>
                  <a:pt x="672036" y="463550"/>
                </a:lnTo>
                <a:lnTo>
                  <a:pt x="677763" y="466090"/>
                </a:lnTo>
                <a:lnTo>
                  <a:pt x="684444" y="474980"/>
                </a:lnTo>
                <a:lnTo>
                  <a:pt x="690760" y="485140"/>
                </a:lnTo>
                <a:lnTo>
                  <a:pt x="694232" y="491490"/>
                </a:lnTo>
                <a:lnTo>
                  <a:pt x="697791" y="499109"/>
                </a:lnTo>
                <a:lnTo>
                  <a:pt x="710252" y="520700"/>
                </a:lnTo>
                <a:lnTo>
                  <a:pt x="740175" y="561340"/>
                </a:lnTo>
                <a:lnTo>
                  <a:pt x="786253" y="576580"/>
                </a:lnTo>
                <a:lnTo>
                  <a:pt x="807893" y="580390"/>
                </a:lnTo>
                <a:lnTo>
                  <a:pt x="831319" y="584200"/>
                </a:lnTo>
                <a:lnTo>
                  <a:pt x="828281" y="566420"/>
                </a:lnTo>
                <a:lnTo>
                  <a:pt x="823451" y="547370"/>
                </a:lnTo>
                <a:lnTo>
                  <a:pt x="816832" y="529590"/>
                </a:lnTo>
                <a:lnTo>
                  <a:pt x="808421" y="511809"/>
                </a:lnTo>
                <a:lnTo>
                  <a:pt x="759492" y="426720"/>
                </a:lnTo>
                <a:close/>
              </a:path>
              <a:path w="916305" h="862330">
                <a:moveTo>
                  <a:pt x="322011" y="457200"/>
                </a:moveTo>
                <a:lnTo>
                  <a:pt x="316283" y="457200"/>
                </a:lnTo>
                <a:lnTo>
                  <a:pt x="303755" y="459740"/>
                </a:lnTo>
                <a:lnTo>
                  <a:pt x="290420" y="464820"/>
                </a:lnTo>
                <a:lnTo>
                  <a:pt x="276189" y="473709"/>
                </a:lnTo>
                <a:lnTo>
                  <a:pt x="260975" y="485140"/>
                </a:lnTo>
                <a:lnTo>
                  <a:pt x="260975" y="580390"/>
                </a:lnTo>
                <a:lnTo>
                  <a:pt x="265462" y="576580"/>
                </a:lnTo>
                <a:lnTo>
                  <a:pt x="270393" y="571500"/>
                </a:lnTo>
                <a:lnTo>
                  <a:pt x="275861" y="566420"/>
                </a:lnTo>
                <a:lnTo>
                  <a:pt x="302464" y="529590"/>
                </a:lnTo>
                <a:lnTo>
                  <a:pt x="320672" y="485140"/>
                </a:lnTo>
                <a:lnTo>
                  <a:pt x="323918" y="476250"/>
                </a:lnTo>
                <a:lnTo>
                  <a:pt x="327166" y="468630"/>
                </a:lnTo>
                <a:lnTo>
                  <a:pt x="330596" y="461009"/>
                </a:lnTo>
                <a:lnTo>
                  <a:pt x="326786" y="459740"/>
                </a:lnTo>
                <a:lnTo>
                  <a:pt x="322011" y="457200"/>
                </a:lnTo>
                <a:close/>
              </a:path>
              <a:path w="916305" h="862330">
                <a:moveTo>
                  <a:pt x="550916" y="426720"/>
                </a:moveTo>
                <a:lnTo>
                  <a:pt x="466982" y="426720"/>
                </a:lnTo>
                <a:lnTo>
                  <a:pt x="466982" y="557530"/>
                </a:lnTo>
                <a:lnTo>
                  <a:pt x="467934" y="566420"/>
                </a:lnTo>
                <a:lnTo>
                  <a:pt x="470804" y="571500"/>
                </a:lnTo>
                <a:lnTo>
                  <a:pt x="478865" y="556260"/>
                </a:lnTo>
                <a:lnTo>
                  <a:pt x="485944" y="541020"/>
                </a:lnTo>
                <a:lnTo>
                  <a:pt x="492130" y="525780"/>
                </a:lnTo>
                <a:lnTo>
                  <a:pt x="497512" y="511809"/>
                </a:lnTo>
                <a:lnTo>
                  <a:pt x="507330" y="487680"/>
                </a:lnTo>
                <a:lnTo>
                  <a:pt x="518132" y="466090"/>
                </a:lnTo>
                <a:lnTo>
                  <a:pt x="531976" y="452120"/>
                </a:lnTo>
                <a:lnTo>
                  <a:pt x="550916" y="445770"/>
                </a:lnTo>
                <a:lnTo>
                  <a:pt x="550916" y="426720"/>
                </a:lnTo>
                <a:close/>
              </a:path>
              <a:path w="916305" h="862330">
                <a:moveTo>
                  <a:pt x="297952" y="427990"/>
                </a:moveTo>
                <a:lnTo>
                  <a:pt x="247627" y="427990"/>
                </a:lnTo>
                <a:lnTo>
                  <a:pt x="255247" y="450850"/>
                </a:lnTo>
                <a:lnTo>
                  <a:pt x="263464" y="444500"/>
                </a:lnTo>
                <a:lnTo>
                  <a:pt x="272303" y="439420"/>
                </a:lnTo>
                <a:lnTo>
                  <a:pt x="281675" y="434340"/>
                </a:lnTo>
                <a:lnTo>
                  <a:pt x="297952" y="427990"/>
                </a:lnTo>
                <a:close/>
              </a:path>
              <a:path w="916305" h="862330">
                <a:moveTo>
                  <a:pt x="628170" y="426720"/>
                </a:moveTo>
                <a:lnTo>
                  <a:pt x="594782" y="426720"/>
                </a:lnTo>
                <a:lnTo>
                  <a:pt x="594782" y="444500"/>
                </a:lnTo>
                <a:lnTo>
                  <a:pt x="603356" y="444500"/>
                </a:lnTo>
                <a:lnTo>
                  <a:pt x="628170" y="448309"/>
                </a:lnTo>
                <a:lnTo>
                  <a:pt x="628170" y="426720"/>
                </a:lnTo>
                <a:close/>
              </a:path>
              <a:path w="916305" h="862330">
                <a:moveTo>
                  <a:pt x="380247" y="422909"/>
                </a:moveTo>
                <a:lnTo>
                  <a:pt x="339200" y="422909"/>
                </a:lnTo>
                <a:lnTo>
                  <a:pt x="349319" y="425450"/>
                </a:lnTo>
                <a:lnTo>
                  <a:pt x="358185" y="427990"/>
                </a:lnTo>
                <a:lnTo>
                  <a:pt x="365890" y="433070"/>
                </a:lnTo>
                <a:lnTo>
                  <a:pt x="380247" y="422909"/>
                </a:lnTo>
                <a:close/>
              </a:path>
              <a:path w="916305" h="862330">
                <a:moveTo>
                  <a:pt x="458396" y="82550"/>
                </a:moveTo>
                <a:lnTo>
                  <a:pt x="411459" y="88900"/>
                </a:lnTo>
                <a:lnTo>
                  <a:pt x="368988" y="106680"/>
                </a:lnTo>
                <a:lnTo>
                  <a:pt x="332595" y="134620"/>
                </a:lnTo>
                <a:lnTo>
                  <a:pt x="303888" y="172720"/>
                </a:lnTo>
                <a:lnTo>
                  <a:pt x="161775" y="417830"/>
                </a:lnTo>
                <a:lnTo>
                  <a:pt x="202436" y="391160"/>
                </a:lnTo>
                <a:lnTo>
                  <a:pt x="235063" y="360680"/>
                </a:lnTo>
                <a:lnTo>
                  <a:pt x="245462" y="345440"/>
                </a:lnTo>
                <a:lnTo>
                  <a:pt x="264254" y="318770"/>
                </a:lnTo>
                <a:lnTo>
                  <a:pt x="279093" y="298450"/>
                </a:lnTo>
                <a:lnTo>
                  <a:pt x="296078" y="280670"/>
                </a:lnTo>
                <a:lnTo>
                  <a:pt x="316283" y="264160"/>
                </a:lnTo>
                <a:lnTo>
                  <a:pt x="340148" y="243840"/>
                </a:lnTo>
                <a:lnTo>
                  <a:pt x="363386" y="219710"/>
                </a:lnTo>
                <a:lnTo>
                  <a:pt x="384297" y="195580"/>
                </a:lnTo>
                <a:lnTo>
                  <a:pt x="401183" y="173990"/>
                </a:lnTo>
                <a:lnTo>
                  <a:pt x="405945" y="167640"/>
                </a:lnTo>
                <a:lnTo>
                  <a:pt x="410721" y="162559"/>
                </a:lnTo>
                <a:lnTo>
                  <a:pt x="453154" y="127000"/>
                </a:lnTo>
                <a:lnTo>
                  <a:pt x="529935" y="107950"/>
                </a:lnTo>
                <a:lnTo>
                  <a:pt x="533745" y="107950"/>
                </a:lnTo>
                <a:lnTo>
                  <a:pt x="539473" y="106680"/>
                </a:lnTo>
                <a:lnTo>
                  <a:pt x="544236" y="104140"/>
                </a:lnTo>
                <a:lnTo>
                  <a:pt x="524383" y="95250"/>
                </a:lnTo>
                <a:lnTo>
                  <a:pt x="503459" y="88900"/>
                </a:lnTo>
                <a:lnTo>
                  <a:pt x="481463" y="83820"/>
                </a:lnTo>
                <a:lnTo>
                  <a:pt x="458396" y="82550"/>
                </a:lnTo>
                <a:close/>
              </a:path>
              <a:path w="916305" h="862330">
                <a:moveTo>
                  <a:pt x="712023" y="344170"/>
                </a:moveTo>
                <a:lnTo>
                  <a:pt x="657736" y="344170"/>
                </a:lnTo>
                <a:lnTo>
                  <a:pt x="663451" y="346710"/>
                </a:lnTo>
                <a:lnTo>
                  <a:pt x="672988" y="356870"/>
                </a:lnTo>
                <a:lnTo>
                  <a:pt x="675858" y="363220"/>
                </a:lnTo>
                <a:lnTo>
                  <a:pt x="675858" y="377190"/>
                </a:lnTo>
                <a:lnTo>
                  <a:pt x="672988" y="383540"/>
                </a:lnTo>
                <a:lnTo>
                  <a:pt x="663451" y="394970"/>
                </a:lnTo>
                <a:lnTo>
                  <a:pt x="656783" y="396240"/>
                </a:lnTo>
                <a:lnTo>
                  <a:pt x="741965" y="396240"/>
                </a:lnTo>
                <a:lnTo>
                  <a:pt x="712023" y="344170"/>
                </a:lnTo>
                <a:close/>
              </a:path>
              <a:path w="916305" h="862330">
                <a:moveTo>
                  <a:pt x="673180" y="276860"/>
                </a:moveTo>
                <a:lnTo>
                  <a:pt x="605272" y="276860"/>
                </a:lnTo>
                <a:lnTo>
                  <a:pt x="618063" y="279400"/>
                </a:lnTo>
                <a:lnTo>
                  <a:pt x="635322" y="280670"/>
                </a:lnTo>
                <a:lnTo>
                  <a:pt x="676811" y="283210"/>
                </a:lnTo>
                <a:lnTo>
                  <a:pt x="673180" y="276860"/>
                </a:lnTo>
                <a:close/>
              </a:path>
            </a:pathLst>
          </a:custGeom>
          <a:solidFill>
            <a:srgbClr val="FFFFFF">
              <a:alpha val="19999"/>
            </a:srgbClr>
          </a:solidFill>
        </p:spPr>
        <p:txBody>
          <a:bodyPr wrap="square" lIns="0" tIns="0" rIns="0" bIns="0" rtlCol="0"/>
          <a:lstStyle/>
          <a:p>
            <a:endParaRPr/>
          </a:p>
        </p:txBody>
      </p:sp>
      <p:sp>
        <p:nvSpPr>
          <p:cNvPr id="20" name="object 20"/>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a:latin typeface="Arial"/>
              <a:cs typeface="Arial"/>
            </a:endParaRPr>
          </a:p>
        </p:txBody>
      </p:sp>
      <p:sp>
        <p:nvSpPr>
          <p:cNvPr id="21" name="object 11">
            <a:extLst>
              <a:ext uri="{FF2B5EF4-FFF2-40B4-BE49-F238E27FC236}">
                <a16:creationId xmlns:a16="http://schemas.microsoft.com/office/drawing/2014/main" id="{7CAD3311-6C24-4017-9C3F-6AFE1A116907}"/>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8</a:t>
            </a:r>
            <a:endParaRPr lang="en-US" sz="1400" spc="20" dirty="0">
              <a:solidFill>
                <a:srgbClr val="999999"/>
              </a:solidFill>
              <a:latin typeface="Catamaran"/>
              <a:cs typeface="Catamaran"/>
            </a:endParaRPr>
          </a:p>
        </p:txBody>
      </p:sp>
      <p:sp>
        <p:nvSpPr>
          <p:cNvPr id="30" name="object 7">
            <a:extLst>
              <a:ext uri="{FF2B5EF4-FFF2-40B4-BE49-F238E27FC236}">
                <a16:creationId xmlns:a16="http://schemas.microsoft.com/office/drawing/2014/main" id="{CA6F30C4-74AD-477F-B232-0B7845D42C6C}"/>
              </a:ext>
            </a:extLst>
          </p:cNvPr>
          <p:cNvSpPr txBox="1"/>
          <p:nvPr/>
        </p:nvSpPr>
        <p:spPr>
          <a:xfrm>
            <a:off x="8853804" y="4902279"/>
            <a:ext cx="6350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Museo 500"/>
                <a:cs typeface="Museo 500"/>
              </a:rPr>
              <a:t>Nui</a:t>
            </a:r>
            <a:r>
              <a:rPr sz="1200" spc="-80" dirty="0">
                <a:solidFill>
                  <a:srgbClr val="FFFFFF"/>
                </a:solidFill>
                <a:latin typeface="Museo 500"/>
                <a:cs typeface="Museo 500"/>
              </a:rPr>
              <a:t> </a:t>
            </a:r>
            <a:r>
              <a:rPr sz="1200" spc="-5" dirty="0">
                <a:solidFill>
                  <a:srgbClr val="FFFFFF"/>
                </a:solidFill>
                <a:latin typeface="Museo 500"/>
                <a:cs typeface="Museo 500"/>
              </a:rPr>
              <a:t>now</a:t>
            </a:r>
            <a:endParaRPr sz="1200" dirty="0">
              <a:latin typeface="Museo 500"/>
              <a:cs typeface="Museo 500"/>
            </a:endParaRPr>
          </a:p>
        </p:txBody>
      </p:sp>
      <p:sp>
        <p:nvSpPr>
          <p:cNvPr id="31" name="object 8">
            <a:extLst>
              <a:ext uri="{FF2B5EF4-FFF2-40B4-BE49-F238E27FC236}">
                <a16:creationId xmlns:a16="http://schemas.microsoft.com/office/drawing/2014/main" id="{54DD190D-4069-4876-A280-F30EE186E8BD}"/>
              </a:ext>
            </a:extLst>
          </p:cNvPr>
          <p:cNvSpPr/>
          <p:nvPr/>
        </p:nvSpPr>
        <p:spPr>
          <a:xfrm>
            <a:off x="7881384" y="1869515"/>
            <a:ext cx="3660775" cy="4812665"/>
          </a:xfrm>
          <a:custGeom>
            <a:avLst/>
            <a:gdLst/>
            <a:ahLst/>
            <a:cxnLst/>
            <a:rect l="l" t="t" r="r" b="b"/>
            <a:pathLst>
              <a:path w="3660775" h="4812665">
                <a:moveTo>
                  <a:pt x="2658313" y="447941"/>
                </a:moveTo>
                <a:lnTo>
                  <a:pt x="2618625" y="420154"/>
                </a:lnTo>
                <a:lnTo>
                  <a:pt x="2578354" y="393141"/>
                </a:lnTo>
                <a:lnTo>
                  <a:pt x="2537523" y="366928"/>
                </a:lnTo>
                <a:lnTo>
                  <a:pt x="2496134" y="341515"/>
                </a:lnTo>
                <a:lnTo>
                  <a:pt x="2454211" y="316915"/>
                </a:lnTo>
                <a:lnTo>
                  <a:pt x="2411742" y="293154"/>
                </a:lnTo>
                <a:lnTo>
                  <a:pt x="2368766" y="270217"/>
                </a:lnTo>
                <a:lnTo>
                  <a:pt x="2325268" y="248132"/>
                </a:lnTo>
                <a:lnTo>
                  <a:pt x="2281288" y="226923"/>
                </a:lnTo>
                <a:lnTo>
                  <a:pt x="2236800" y="206565"/>
                </a:lnTo>
                <a:lnTo>
                  <a:pt x="2191855" y="187109"/>
                </a:lnTo>
                <a:lnTo>
                  <a:pt x="2146427" y="168529"/>
                </a:lnTo>
                <a:lnTo>
                  <a:pt x="2100554" y="150863"/>
                </a:lnTo>
                <a:lnTo>
                  <a:pt x="2054237" y="134124"/>
                </a:lnTo>
                <a:lnTo>
                  <a:pt x="2007489" y="118300"/>
                </a:lnTo>
                <a:lnTo>
                  <a:pt x="1960321" y="103416"/>
                </a:lnTo>
                <a:lnTo>
                  <a:pt x="1912747" y="89484"/>
                </a:lnTo>
                <a:lnTo>
                  <a:pt x="1864766" y="76517"/>
                </a:lnTo>
                <a:lnTo>
                  <a:pt x="1816392" y="64528"/>
                </a:lnTo>
                <a:lnTo>
                  <a:pt x="1767662" y="53517"/>
                </a:lnTo>
                <a:lnTo>
                  <a:pt x="1718551" y="43497"/>
                </a:lnTo>
                <a:lnTo>
                  <a:pt x="1669084" y="34493"/>
                </a:lnTo>
                <a:lnTo>
                  <a:pt x="1619275" y="26504"/>
                </a:lnTo>
                <a:lnTo>
                  <a:pt x="1569148" y="19532"/>
                </a:lnTo>
                <a:lnTo>
                  <a:pt x="1518678" y="13614"/>
                </a:lnTo>
                <a:lnTo>
                  <a:pt x="1467916" y="8750"/>
                </a:lnTo>
                <a:lnTo>
                  <a:pt x="1416850" y="4940"/>
                </a:lnTo>
                <a:lnTo>
                  <a:pt x="1365491" y="2209"/>
                </a:lnTo>
                <a:lnTo>
                  <a:pt x="1313865" y="558"/>
                </a:lnTo>
                <a:lnTo>
                  <a:pt x="1261960" y="0"/>
                </a:lnTo>
                <a:lnTo>
                  <a:pt x="1208735" y="584"/>
                </a:lnTo>
                <a:lnTo>
                  <a:pt x="1155788" y="2324"/>
                </a:lnTo>
                <a:lnTo>
                  <a:pt x="1103134" y="5194"/>
                </a:lnTo>
                <a:lnTo>
                  <a:pt x="1050772" y="9194"/>
                </a:lnTo>
                <a:lnTo>
                  <a:pt x="998740" y="14312"/>
                </a:lnTo>
                <a:lnTo>
                  <a:pt x="947026" y="20548"/>
                </a:lnTo>
                <a:lnTo>
                  <a:pt x="895654" y="27863"/>
                </a:lnTo>
                <a:lnTo>
                  <a:pt x="844638" y="36258"/>
                </a:lnTo>
                <a:lnTo>
                  <a:pt x="793978" y="45720"/>
                </a:lnTo>
                <a:lnTo>
                  <a:pt x="743699" y="56248"/>
                </a:lnTo>
                <a:lnTo>
                  <a:pt x="693801" y="67818"/>
                </a:lnTo>
                <a:lnTo>
                  <a:pt x="644309" y="80416"/>
                </a:lnTo>
                <a:lnTo>
                  <a:pt x="595223" y="94030"/>
                </a:lnTo>
                <a:lnTo>
                  <a:pt x="546557" y="108661"/>
                </a:lnTo>
                <a:lnTo>
                  <a:pt x="498335" y="124282"/>
                </a:lnTo>
                <a:lnTo>
                  <a:pt x="450557" y="140881"/>
                </a:lnTo>
                <a:lnTo>
                  <a:pt x="403237" y="158457"/>
                </a:lnTo>
                <a:lnTo>
                  <a:pt x="356387" y="176999"/>
                </a:lnTo>
                <a:lnTo>
                  <a:pt x="310019" y="196481"/>
                </a:lnTo>
                <a:lnTo>
                  <a:pt x="264147" y="216890"/>
                </a:lnTo>
                <a:lnTo>
                  <a:pt x="218782" y="238239"/>
                </a:lnTo>
                <a:lnTo>
                  <a:pt x="173939" y="260489"/>
                </a:lnTo>
                <a:lnTo>
                  <a:pt x="129628" y="283641"/>
                </a:lnTo>
                <a:lnTo>
                  <a:pt x="85864" y="307670"/>
                </a:lnTo>
                <a:lnTo>
                  <a:pt x="42646" y="332587"/>
                </a:lnTo>
                <a:lnTo>
                  <a:pt x="0" y="358355"/>
                </a:lnTo>
                <a:lnTo>
                  <a:pt x="0" y="373329"/>
                </a:lnTo>
                <a:lnTo>
                  <a:pt x="41008" y="348348"/>
                </a:lnTo>
                <a:lnTo>
                  <a:pt x="82537" y="324167"/>
                </a:lnTo>
                <a:lnTo>
                  <a:pt x="124599" y="300812"/>
                </a:lnTo>
                <a:lnTo>
                  <a:pt x="167157" y="278269"/>
                </a:lnTo>
                <a:lnTo>
                  <a:pt x="210223" y="256565"/>
                </a:lnTo>
                <a:lnTo>
                  <a:pt x="253784" y="235699"/>
                </a:lnTo>
                <a:lnTo>
                  <a:pt x="297802" y="215696"/>
                </a:lnTo>
                <a:lnTo>
                  <a:pt x="342303" y="196570"/>
                </a:lnTo>
                <a:lnTo>
                  <a:pt x="387261" y="178320"/>
                </a:lnTo>
                <a:lnTo>
                  <a:pt x="432650" y="160959"/>
                </a:lnTo>
                <a:lnTo>
                  <a:pt x="478485" y="144500"/>
                </a:lnTo>
                <a:lnTo>
                  <a:pt x="524738" y="128943"/>
                </a:lnTo>
                <a:lnTo>
                  <a:pt x="571398" y="114325"/>
                </a:lnTo>
                <a:lnTo>
                  <a:pt x="618464" y="100634"/>
                </a:lnTo>
                <a:lnTo>
                  <a:pt x="665924" y="87884"/>
                </a:lnTo>
                <a:lnTo>
                  <a:pt x="713765" y="76098"/>
                </a:lnTo>
                <a:lnTo>
                  <a:pt x="761974" y="65278"/>
                </a:lnTo>
                <a:lnTo>
                  <a:pt x="810539" y="55435"/>
                </a:lnTo>
                <a:lnTo>
                  <a:pt x="859447" y="46583"/>
                </a:lnTo>
                <a:lnTo>
                  <a:pt x="908697" y="38735"/>
                </a:lnTo>
                <a:lnTo>
                  <a:pt x="958278" y="31902"/>
                </a:lnTo>
                <a:lnTo>
                  <a:pt x="1008164" y="26073"/>
                </a:lnTo>
                <a:lnTo>
                  <a:pt x="1058354" y="21297"/>
                </a:lnTo>
                <a:lnTo>
                  <a:pt x="1108849" y="17551"/>
                </a:lnTo>
                <a:lnTo>
                  <a:pt x="1159611" y="14871"/>
                </a:lnTo>
                <a:lnTo>
                  <a:pt x="1210665" y="13246"/>
                </a:lnTo>
                <a:lnTo>
                  <a:pt x="1261960" y="12700"/>
                </a:lnTo>
                <a:lnTo>
                  <a:pt x="1313903" y="13258"/>
                </a:lnTo>
                <a:lnTo>
                  <a:pt x="1365580" y="14922"/>
                </a:lnTo>
                <a:lnTo>
                  <a:pt x="1416977" y="17665"/>
                </a:lnTo>
                <a:lnTo>
                  <a:pt x="1468081" y="21501"/>
                </a:lnTo>
                <a:lnTo>
                  <a:pt x="1518894" y="26403"/>
                </a:lnTo>
                <a:lnTo>
                  <a:pt x="1569377" y="32359"/>
                </a:lnTo>
                <a:lnTo>
                  <a:pt x="1619554" y="39357"/>
                </a:lnTo>
                <a:lnTo>
                  <a:pt x="1669389" y="47409"/>
                </a:lnTo>
                <a:lnTo>
                  <a:pt x="1718881" y="56464"/>
                </a:lnTo>
                <a:lnTo>
                  <a:pt x="1768017" y="66548"/>
                </a:lnTo>
                <a:lnTo>
                  <a:pt x="1816773" y="77622"/>
                </a:lnTo>
                <a:lnTo>
                  <a:pt x="1865160" y="89687"/>
                </a:lnTo>
                <a:lnTo>
                  <a:pt x="1913153" y="102743"/>
                </a:lnTo>
                <a:lnTo>
                  <a:pt x="1960753" y="116751"/>
                </a:lnTo>
                <a:lnTo>
                  <a:pt x="2007933" y="131724"/>
                </a:lnTo>
                <a:lnTo>
                  <a:pt x="2054682" y="147637"/>
                </a:lnTo>
                <a:lnTo>
                  <a:pt x="2100999" y="164490"/>
                </a:lnTo>
                <a:lnTo>
                  <a:pt x="2146871" y="182257"/>
                </a:lnTo>
                <a:lnTo>
                  <a:pt x="2192286" y="200939"/>
                </a:lnTo>
                <a:lnTo>
                  <a:pt x="2237219" y="220522"/>
                </a:lnTo>
                <a:lnTo>
                  <a:pt x="2281682" y="240995"/>
                </a:lnTo>
                <a:lnTo>
                  <a:pt x="2325649" y="262343"/>
                </a:lnTo>
                <a:lnTo>
                  <a:pt x="2369121" y="284556"/>
                </a:lnTo>
                <a:lnTo>
                  <a:pt x="2412073" y="307619"/>
                </a:lnTo>
                <a:lnTo>
                  <a:pt x="2454491" y="331533"/>
                </a:lnTo>
                <a:lnTo>
                  <a:pt x="2496375" y="356273"/>
                </a:lnTo>
                <a:lnTo>
                  <a:pt x="2537714" y="381838"/>
                </a:lnTo>
                <a:lnTo>
                  <a:pt x="2578493" y="408216"/>
                </a:lnTo>
                <a:lnTo>
                  <a:pt x="2618689" y="435381"/>
                </a:lnTo>
                <a:lnTo>
                  <a:pt x="2658313" y="463334"/>
                </a:lnTo>
                <a:lnTo>
                  <a:pt x="2658313" y="447941"/>
                </a:lnTo>
                <a:close/>
              </a:path>
              <a:path w="3660775" h="4812665">
                <a:moveTo>
                  <a:pt x="3660381" y="2598470"/>
                </a:moveTo>
                <a:lnTo>
                  <a:pt x="3647630" y="2598470"/>
                </a:lnTo>
                <a:lnTo>
                  <a:pt x="3643325" y="2646261"/>
                </a:lnTo>
                <a:lnTo>
                  <a:pt x="3638092" y="2693784"/>
                </a:lnTo>
                <a:lnTo>
                  <a:pt x="3631920" y="2741028"/>
                </a:lnTo>
                <a:lnTo>
                  <a:pt x="3624846" y="2787980"/>
                </a:lnTo>
                <a:lnTo>
                  <a:pt x="3616858" y="2834627"/>
                </a:lnTo>
                <a:lnTo>
                  <a:pt x="3607968" y="2880969"/>
                </a:lnTo>
                <a:lnTo>
                  <a:pt x="3598189" y="2926994"/>
                </a:lnTo>
                <a:lnTo>
                  <a:pt x="3587534" y="2972701"/>
                </a:lnTo>
                <a:lnTo>
                  <a:pt x="3576015" y="3018053"/>
                </a:lnTo>
                <a:lnTo>
                  <a:pt x="3563620" y="3063075"/>
                </a:lnTo>
                <a:lnTo>
                  <a:pt x="3550386" y="3107728"/>
                </a:lnTo>
                <a:lnTo>
                  <a:pt x="3536302" y="3152013"/>
                </a:lnTo>
                <a:lnTo>
                  <a:pt x="3521392" y="3195929"/>
                </a:lnTo>
                <a:lnTo>
                  <a:pt x="3505657" y="3239465"/>
                </a:lnTo>
                <a:lnTo>
                  <a:pt x="3489096" y="3282607"/>
                </a:lnTo>
                <a:lnTo>
                  <a:pt x="3471735" y="3325342"/>
                </a:lnTo>
                <a:lnTo>
                  <a:pt x="3453587" y="3367671"/>
                </a:lnTo>
                <a:lnTo>
                  <a:pt x="3434651" y="3409581"/>
                </a:lnTo>
                <a:lnTo>
                  <a:pt x="3414928" y="3451047"/>
                </a:lnTo>
                <a:lnTo>
                  <a:pt x="3394443" y="3492081"/>
                </a:lnTo>
                <a:lnTo>
                  <a:pt x="3373209" y="3532670"/>
                </a:lnTo>
                <a:lnTo>
                  <a:pt x="3351212" y="3572789"/>
                </a:lnTo>
                <a:lnTo>
                  <a:pt x="3328479" y="3612451"/>
                </a:lnTo>
                <a:lnTo>
                  <a:pt x="3305022" y="3651631"/>
                </a:lnTo>
                <a:lnTo>
                  <a:pt x="3280841" y="3690328"/>
                </a:lnTo>
                <a:lnTo>
                  <a:pt x="3255949" y="3728516"/>
                </a:lnTo>
                <a:lnTo>
                  <a:pt x="3230346" y="3766210"/>
                </a:lnTo>
                <a:lnTo>
                  <a:pt x="3204057" y="3803396"/>
                </a:lnTo>
                <a:lnTo>
                  <a:pt x="3177082" y="3840048"/>
                </a:lnTo>
                <a:lnTo>
                  <a:pt x="3149447" y="3876167"/>
                </a:lnTo>
                <a:lnTo>
                  <a:pt x="3121126" y="3911739"/>
                </a:lnTo>
                <a:lnTo>
                  <a:pt x="3092170" y="3946766"/>
                </a:lnTo>
                <a:lnTo>
                  <a:pt x="3062554" y="3981221"/>
                </a:lnTo>
                <a:lnTo>
                  <a:pt x="3032302" y="4015117"/>
                </a:lnTo>
                <a:lnTo>
                  <a:pt x="3001429" y="4048429"/>
                </a:lnTo>
                <a:lnTo>
                  <a:pt x="2969933" y="4081145"/>
                </a:lnTo>
                <a:lnTo>
                  <a:pt x="2937827" y="4113263"/>
                </a:lnTo>
                <a:lnTo>
                  <a:pt x="2905125" y="4144784"/>
                </a:lnTo>
                <a:lnTo>
                  <a:pt x="2871838" y="4175683"/>
                </a:lnTo>
                <a:lnTo>
                  <a:pt x="2837954" y="4205948"/>
                </a:lnTo>
                <a:lnTo>
                  <a:pt x="2803512" y="4235577"/>
                </a:lnTo>
                <a:lnTo>
                  <a:pt x="2768511" y="4264571"/>
                </a:lnTo>
                <a:lnTo>
                  <a:pt x="2732951" y="4292892"/>
                </a:lnTo>
                <a:lnTo>
                  <a:pt x="2696845" y="4320565"/>
                </a:lnTo>
                <a:lnTo>
                  <a:pt x="2660218" y="4347553"/>
                </a:lnTo>
                <a:lnTo>
                  <a:pt x="2623058" y="4373867"/>
                </a:lnTo>
                <a:lnTo>
                  <a:pt x="2585377" y="4399483"/>
                </a:lnTo>
                <a:lnTo>
                  <a:pt x="2547201" y="4424400"/>
                </a:lnTo>
                <a:lnTo>
                  <a:pt x="2508516" y="4448607"/>
                </a:lnTo>
                <a:lnTo>
                  <a:pt x="2469350" y="4472089"/>
                </a:lnTo>
                <a:lnTo>
                  <a:pt x="2429713" y="4494835"/>
                </a:lnTo>
                <a:lnTo>
                  <a:pt x="2389606" y="4516856"/>
                </a:lnTo>
                <a:lnTo>
                  <a:pt x="2349030" y="4538116"/>
                </a:lnTo>
                <a:lnTo>
                  <a:pt x="2308009" y="4558627"/>
                </a:lnTo>
                <a:lnTo>
                  <a:pt x="2266556" y="4578362"/>
                </a:lnTo>
                <a:lnTo>
                  <a:pt x="2224659" y="4597324"/>
                </a:lnTo>
                <a:lnTo>
                  <a:pt x="2182342" y="4615497"/>
                </a:lnTo>
                <a:lnTo>
                  <a:pt x="2139619" y="4632884"/>
                </a:lnTo>
                <a:lnTo>
                  <a:pt x="2096490" y="4649457"/>
                </a:lnTo>
                <a:lnTo>
                  <a:pt x="2052967" y="4665218"/>
                </a:lnTo>
                <a:lnTo>
                  <a:pt x="2009063" y="4680166"/>
                </a:lnTo>
                <a:lnTo>
                  <a:pt x="1964791" y="4694263"/>
                </a:lnTo>
                <a:lnTo>
                  <a:pt x="1920138" y="4707534"/>
                </a:lnTo>
                <a:lnTo>
                  <a:pt x="1875142" y="4719942"/>
                </a:lnTo>
                <a:lnTo>
                  <a:pt x="1829790" y="4731499"/>
                </a:lnTo>
                <a:lnTo>
                  <a:pt x="1784108" y="4742180"/>
                </a:lnTo>
                <a:lnTo>
                  <a:pt x="1738083" y="4751971"/>
                </a:lnTo>
                <a:lnTo>
                  <a:pt x="1691754" y="4760887"/>
                </a:lnTo>
                <a:lnTo>
                  <a:pt x="1645119" y="4768901"/>
                </a:lnTo>
                <a:lnTo>
                  <a:pt x="1598168" y="4776013"/>
                </a:lnTo>
                <a:lnTo>
                  <a:pt x="1550936" y="4782197"/>
                </a:lnTo>
                <a:lnTo>
                  <a:pt x="1503426" y="4787455"/>
                </a:lnTo>
                <a:lnTo>
                  <a:pt x="1455635" y="4791786"/>
                </a:lnTo>
                <a:lnTo>
                  <a:pt x="1407591" y="4795164"/>
                </a:lnTo>
                <a:lnTo>
                  <a:pt x="1359281" y="4797590"/>
                </a:lnTo>
                <a:lnTo>
                  <a:pt x="1310741" y="4799050"/>
                </a:lnTo>
                <a:lnTo>
                  <a:pt x="1261960" y="4799546"/>
                </a:lnTo>
                <a:lnTo>
                  <a:pt x="1210652" y="4799000"/>
                </a:lnTo>
                <a:lnTo>
                  <a:pt x="1159611" y="4797387"/>
                </a:lnTo>
                <a:lnTo>
                  <a:pt x="1108849" y="4794694"/>
                </a:lnTo>
                <a:lnTo>
                  <a:pt x="1058354" y="4790960"/>
                </a:lnTo>
                <a:lnTo>
                  <a:pt x="1008164" y="4786173"/>
                </a:lnTo>
                <a:lnTo>
                  <a:pt x="958278" y="4780356"/>
                </a:lnTo>
                <a:lnTo>
                  <a:pt x="908697" y="4773511"/>
                </a:lnTo>
                <a:lnTo>
                  <a:pt x="859447" y="4765662"/>
                </a:lnTo>
                <a:lnTo>
                  <a:pt x="810539" y="4756810"/>
                </a:lnTo>
                <a:lnTo>
                  <a:pt x="761974" y="4746968"/>
                </a:lnTo>
                <a:lnTo>
                  <a:pt x="713765" y="4736147"/>
                </a:lnTo>
                <a:lnTo>
                  <a:pt x="665924" y="4724362"/>
                </a:lnTo>
                <a:lnTo>
                  <a:pt x="618464" y="4711611"/>
                </a:lnTo>
                <a:lnTo>
                  <a:pt x="571398" y="4697920"/>
                </a:lnTo>
                <a:lnTo>
                  <a:pt x="524738" y="4683303"/>
                </a:lnTo>
                <a:lnTo>
                  <a:pt x="478485" y="4667758"/>
                </a:lnTo>
                <a:lnTo>
                  <a:pt x="432650" y="4651299"/>
                </a:lnTo>
                <a:lnTo>
                  <a:pt x="387248" y="4633938"/>
                </a:lnTo>
                <a:lnTo>
                  <a:pt x="342303" y="4615675"/>
                </a:lnTo>
                <a:lnTo>
                  <a:pt x="297802" y="4596549"/>
                </a:lnTo>
                <a:lnTo>
                  <a:pt x="253771" y="4576546"/>
                </a:lnTo>
                <a:lnTo>
                  <a:pt x="210223" y="4555693"/>
                </a:lnTo>
                <a:lnTo>
                  <a:pt x="167157" y="4533989"/>
                </a:lnTo>
                <a:lnTo>
                  <a:pt x="124587" y="4511446"/>
                </a:lnTo>
                <a:lnTo>
                  <a:pt x="82537" y="4488078"/>
                </a:lnTo>
                <a:lnTo>
                  <a:pt x="40995" y="4463897"/>
                </a:lnTo>
                <a:lnTo>
                  <a:pt x="0" y="4438916"/>
                </a:lnTo>
                <a:lnTo>
                  <a:pt x="0" y="4453890"/>
                </a:lnTo>
                <a:lnTo>
                  <a:pt x="42646" y="4479658"/>
                </a:lnTo>
                <a:lnTo>
                  <a:pt x="85852" y="4504575"/>
                </a:lnTo>
                <a:lnTo>
                  <a:pt x="129628" y="4528617"/>
                </a:lnTo>
                <a:lnTo>
                  <a:pt x="173939" y="4551756"/>
                </a:lnTo>
                <a:lnTo>
                  <a:pt x="218782" y="4574019"/>
                </a:lnTo>
                <a:lnTo>
                  <a:pt x="264147" y="4595355"/>
                </a:lnTo>
                <a:lnTo>
                  <a:pt x="310019" y="4615777"/>
                </a:lnTo>
                <a:lnTo>
                  <a:pt x="356374" y="4635258"/>
                </a:lnTo>
                <a:lnTo>
                  <a:pt x="403225" y="4653788"/>
                </a:lnTo>
                <a:lnTo>
                  <a:pt x="450545" y="4671365"/>
                </a:lnTo>
                <a:lnTo>
                  <a:pt x="498322" y="4687976"/>
                </a:lnTo>
                <a:lnTo>
                  <a:pt x="546557" y="4703597"/>
                </a:lnTo>
                <a:lnTo>
                  <a:pt x="595210" y="4718215"/>
                </a:lnTo>
                <a:lnTo>
                  <a:pt x="644296" y="4731842"/>
                </a:lnTo>
                <a:lnTo>
                  <a:pt x="693788" y="4744440"/>
                </a:lnTo>
                <a:lnTo>
                  <a:pt x="743686" y="4755997"/>
                </a:lnTo>
                <a:lnTo>
                  <a:pt x="793965" y="4766526"/>
                </a:lnTo>
                <a:lnTo>
                  <a:pt x="844626" y="4775987"/>
                </a:lnTo>
                <a:lnTo>
                  <a:pt x="895642" y="4784395"/>
                </a:lnTo>
                <a:lnTo>
                  <a:pt x="947013" y="4791710"/>
                </a:lnTo>
                <a:lnTo>
                  <a:pt x="998728" y="4797933"/>
                </a:lnTo>
                <a:lnTo>
                  <a:pt x="1050772" y="4803051"/>
                </a:lnTo>
                <a:lnTo>
                  <a:pt x="1103122" y="4807051"/>
                </a:lnTo>
                <a:lnTo>
                  <a:pt x="1155776" y="4809934"/>
                </a:lnTo>
                <a:lnTo>
                  <a:pt x="1208722" y="4811661"/>
                </a:lnTo>
                <a:lnTo>
                  <a:pt x="1261960" y="4812246"/>
                </a:lnTo>
                <a:lnTo>
                  <a:pt x="1311008" y="4811750"/>
                </a:lnTo>
                <a:lnTo>
                  <a:pt x="1359827" y="4810277"/>
                </a:lnTo>
                <a:lnTo>
                  <a:pt x="1408391" y="4807839"/>
                </a:lnTo>
                <a:lnTo>
                  <a:pt x="1456715" y="4804435"/>
                </a:lnTo>
                <a:lnTo>
                  <a:pt x="1504772" y="4800092"/>
                </a:lnTo>
                <a:lnTo>
                  <a:pt x="1552549" y="4794796"/>
                </a:lnTo>
                <a:lnTo>
                  <a:pt x="1600047" y="4788573"/>
                </a:lnTo>
                <a:lnTo>
                  <a:pt x="1647253" y="4781423"/>
                </a:lnTo>
                <a:lnTo>
                  <a:pt x="1694154" y="4773358"/>
                </a:lnTo>
                <a:lnTo>
                  <a:pt x="1740738" y="4764392"/>
                </a:lnTo>
                <a:lnTo>
                  <a:pt x="1787017" y="4754537"/>
                </a:lnTo>
                <a:lnTo>
                  <a:pt x="1832952" y="4743793"/>
                </a:lnTo>
                <a:lnTo>
                  <a:pt x="1878558" y="4732172"/>
                </a:lnTo>
                <a:lnTo>
                  <a:pt x="1923808" y="4719688"/>
                </a:lnTo>
                <a:lnTo>
                  <a:pt x="1968703" y="4706353"/>
                </a:lnTo>
                <a:lnTo>
                  <a:pt x="2013229" y="4692167"/>
                </a:lnTo>
                <a:lnTo>
                  <a:pt x="2057374" y="4677143"/>
                </a:lnTo>
                <a:lnTo>
                  <a:pt x="2101138" y="4661281"/>
                </a:lnTo>
                <a:lnTo>
                  <a:pt x="2144509" y="4644606"/>
                </a:lnTo>
                <a:lnTo>
                  <a:pt x="2187460" y="4627130"/>
                </a:lnTo>
                <a:lnTo>
                  <a:pt x="2230018" y="4608842"/>
                </a:lnTo>
                <a:lnTo>
                  <a:pt x="2272131" y="4589767"/>
                </a:lnTo>
                <a:lnTo>
                  <a:pt x="2313825" y="4569917"/>
                </a:lnTo>
                <a:lnTo>
                  <a:pt x="2355075" y="4549292"/>
                </a:lnTo>
                <a:lnTo>
                  <a:pt x="2395867" y="4527905"/>
                </a:lnTo>
                <a:lnTo>
                  <a:pt x="2436190" y="4505757"/>
                </a:lnTo>
                <a:lnTo>
                  <a:pt x="2476055" y="4482871"/>
                </a:lnTo>
                <a:lnTo>
                  <a:pt x="2515438" y="4459249"/>
                </a:lnTo>
                <a:lnTo>
                  <a:pt x="2554325" y="4434916"/>
                </a:lnTo>
                <a:lnTo>
                  <a:pt x="2592717" y="4409846"/>
                </a:lnTo>
                <a:lnTo>
                  <a:pt x="2630601" y="4384078"/>
                </a:lnTo>
                <a:lnTo>
                  <a:pt x="2667965" y="4357624"/>
                </a:lnTo>
                <a:lnTo>
                  <a:pt x="2704795" y="4330471"/>
                </a:lnTo>
                <a:lnTo>
                  <a:pt x="2741091" y="4302645"/>
                </a:lnTo>
                <a:lnTo>
                  <a:pt x="2776855" y="4274147"/>
                </a:lnTo>
                <a:lnTo>
                  <a:pt x="2812046" y="4245000"/>
                </a:lnTo>
                <a:lnTo>
                  <a:pt x="2846679" y="4215193"/>
                </a:lnTo>
                <a:lnTo>
                  <a:pt x="2880728" y="4184751"/>
                </a:lnTo>
                <a:lnTo>
                  <a:pt x="2914205" y="4153674"/>
                </a:lnTo>
                <a:lnTo>
                  <a:pt x="2947085" y="4121975"/>
                </a:lnTo>
                <a:lnTo>
                  <a:pt x="2979356" y="4089666"/>
                </a:lnTo>
                <a:lnTo>
                  <a:pt x="3011030" y="4056761"/>
                </a:lnTo>
                <a:lnTo>
                  <a:pt x="3042069" y="4023258"/>
                </a:lnTo>
                <a:lnTo>
                  <a:pt x="3072473" y="3989159"/>
                </a:lnTo>
                <a:lnTo>
                  <a:pt x="3102241" y="3954500"/>
                </a:lnTo>
                <a:lnTo>
                  <a:pt x="3131362" y="3919283"/>
                </a:lnTo>
                <a:lnTo>
                  <a:pt x="3159823" y="3883495"/>
                </a:lnTo>
                <a:lnTo>
                  <a:pt x="3187623" y="3847173"/>
                </a:lnTo>
                <a:lnTo>
                  <a:pt x="3214738" y="3810304"/>
                </a:lnTo>
                <a:lnTo>
                  <a:pt x="3241167" y="3772916"/>
                </a:lnTo>
                <a:lnTo>
                  <a:pt x="3266884" y="3735006"/>
                </a:lnTo>
                <a:lnTo>
                  <a:pt x="3291916" y="3696589"/>
                </a:lnTo>
                <a:lnTo>
                  <a:pt x="3316224" y="3657663"/>
                </a:lnTo>
                <a:lnTo>
                  <a:pt x="3339808" y="3618268"/>
                </a:lnTo>
                <a:lnTo>
                  <a:pt x="3362655" y="3578377"/>
                </a:lnTo>
                <a:lnTo>
                  <a:pt x="3384753" y="3538016"/>
                </a:lnTo>
                <a:lnTo>
                  <a:pt x="3406102" y="3497199"/>
                </a:lnTo>
                <a:lnTo>
                  <a:pt x="3426688" y="3455936"/>
                </a:lnTo>
                <a:lnTo>
                  <a:pt x="3446500" y="3414217"/>
                </a:lnTo>
                <a:lnTo>
                  <a:pt x="3465538" y="3372078"/>
                </a:lnTo>
                <a:lnTo>
                  <a:pt x="3483775" y="3329508"/>
                </a:lnTo>
                <a:lnTo>
                  <a:pt x="3501212" y="3286518"/>
                </a:lnTo>
                <a:lnTo>
                  <a:pt x="3517849" y="3243135"/>
                </a:lnTo>
                <a:lnTo>
                  <a:pt x="3533660" y="3199346"/>
                </a:lnTo>
                <a:lnTo>
                  <a:pt x="3548646" y="3155188"/>
                </a:lnTo>
                <a:lnTo>
                  <a:pt x="3562794" y="3110636"/>
                </a:lnTo>
                <a:lnTo>
                  <a:pt x="3576091" y="3065729"/>
                </a:lnTo>
                <a:lnTo>
                  <a:pt x="3588524" y="3020453"/>
                </a:lnTo>
                <a:lnTo>
                  <a:pt x="3600107" y="2974835"/>
                </a:lnTo>
                <a:lnTo>
                  <a:pt x="3610800" y="2928874"/>
                </a:lnTo>
                <a:lnTo>
                  <a:pt x="3620617" y="2882582"/>
                </a:lnTo>
                <a:lnTo>
                  <a:pt x="3629533" y="2835986"/>
                </a:lnTo>
                <a:lnTo>
                  <a:pt x="3637546" y="2789059"/>
                </a:lnTo>
                <a:lnTo>
                  <a:pt x="3644646" y="2741841"/>
                </a:lnTo>
                <a:lnTo>
                  <a:pt x="3650831" y="2694330"/>
                </a:lnTo>
                <a:lnTo>
                  <a:pt x="3656076" y="2646540"/>
                </a:lnTo>
                <a:lnTo>
                  <a:pt x="3660381" y="2598470"/>
                </a:lnTo>
                <a:close/>
              </a:path>
            </a:pathLst>
          </a:custGeom>
          <a:solidFill>
            <a:srgbClr val="FFFFFF">
              <a:alpha val="50000"/>
            </a:srgbClr>
          </a:solidFill>
        </p:spPr>
        <p:txBody>
          <a:bodyPr wrap="square" lIns="0" tIns="0" rIns="0" bIns="0" rtlCol="0"/>
          <a:lstStyle/>
          <a:p>
            <a:endParaRPr/>
          </a:p>
        </p:txBody>
      </p:sp>
      <p:sp>
        <p:nvSpPr>
          <p:cNvPr id="32" name="object 9">
            <a:extLst>
              <a:ext uri="{FF2B5EF4-FFF2-40B4-BE49-F238E27FC236}">
                <a16:creationId xmlns:a16="http://schemas.microsoft.com/office/drawing/2014/main" id="{211CD7CD-8A53-4736-B6CB-BBCA5B771F1F}"/>
              </a:ext>
            </a:extLst>
          </p:cNvPr>
          <p:cNvSpPr txBox="1"/>
          <p:nvPr/>
        </p:nvSpPr>
        <p:spPr>
          <a:xfrm>
            <a:off x="7960182" y="2298305"/>
            <a:ext cx="1245393" cy="624530"/>
          </a:xfrm>
          <a:prstGeom prst="rect">
            <a:avLst/>
          </a:prstGeom>
        </p:spPr>
        <p:txBody>
          <a:bodyPr vert="horz" wrap="square" lIns="0" tIns="191770" rIns="0" bIns="0" rtlCol="0">
            <a:spAutoFit/>
          </a:bodyPr>
          <a:lstStyle/>
          <a:p>
            <a:pPr marL="12700">
              <a:lnSpc>
                <a:spcPct val="100000"/>
              </a:lnSpc>
              <a:spcBef>
                <a:spcPts val="985"/>
              </a:spcBef>
            </a:pPr>
            <a:r>
              <a:rPr lang="en-US" sz="1400" b="1" spc="20" dirty="0">
                <a:solidFill>
                  <a:schemeClr val="bg1"/>
                </a:solidFill>
                <a:latin typeface="Catamaran SemiBold"/>
                <a:cs typeface="Catamaran SemiBold"/>
              </a:rPr>
              <a:t>Expanding in vertical sectors </a:t>
            </a:r>
            <a:endParaRPr sz="1400" dirty="0">
              <a:solidFill>
                <a:schemeClr val="bg1"/>
              </a:solidFill>
              <a:latin typeface="Catamaran SemiBold"/>
              <a:cs typeface="Catamaran SemiBold"/>
            </a:endParaRPr>
          </a:p>
        </p:txBody>
      </p:sp>
      <p:sp>
        <p:nvSpPr>
          <p:cNvPr id="35" name="object 12">
            <a:extLst>
              <a:ext uri="{FF2B5EF4-FFF2-40B4-BE49-F238E27FC236}">
                <a16:creationId xmlns:a16="http://schemas.microsoft.com/office/drawing/2014/main" id="{017803BF-DC50-4BC6-B24B-E72BCB815CFC}"/>
              </a:ext>
            </a:extLst>
          </p:cNvPr>
          <p:cNvSpPr txBox="1"/>
          <p:nvPr/>
        </p:nvSpPr>
        <p:spPr>
          <a:xfrm>
            <a:off x="10559092" y="4364275"/>
            <a:ext cx="1391499" cy="443711"/>
          </a:xfrm>
          <a:prstGeom prst="rect">
            <a:avLst/>
          </a:prstGeom>
        </p:spPr>
        <p:txBody>
          <a:bodyPr vert="horz" wrap="square" lIns="0" tIns="12700" rIns="0" bIns="0" rtlCol="0">
            <a:spAutoFit/>
          </a:bodyPr>
          <a:lstStyle/>
          <a:p>
            <a:pPr marL="12700">
              <a:lnSpc>
                <a:spcPct val="100000"/>
              </a:lnSpc>
              <a:spcBef>
                <a:spcPts val="100"/>
              </a:spcBef>
            </a:pPr>
            <a:r>
              <a:rPr lang="en-US" sz="1400" b="1" spc="15" dirty="0">
                <a:solidFill>
                  <a:srgbClr val="FFFFFF"/>
                </a:solidFill>
                <a:latin typeface="Catamaran SemiBold"/>
                <a:cs typeface="Catamaran SemiBold"/>
              </a:rPr>
              <a:t>Enhancing platform features</a:t>
            </a:r>
            <a:endParaRPr sz="1400" dirty="0">
              <a:latin typeface="Catamaran SemiBold"/>
              <a:cs typeface="Catamaran SemiBold"/>
            </a:endParaRPr>
          </a:p>
        </p:txBody>
      </p:sp>
      <p:grpSp>
        <p:nvGrpSpPr>
          <p:cNvPr id="36" name="object 13">
            <a:extLst>
              <a:ext uri="{FF2B5EF4-FFF2-40B4-BE49-F238E27FC236}">
                <a16:creationId xmlns:a16="http://schemas.microsoft.com/office/drawing/2014/main" id="{2CCBC1CA-35AC-40BB-8FE8-FDC5E3347445}"/>
              </a:ext>
            </a:extLst>
          </p:cNvPr>
          <p:cNvGrpSpPr/>
          <p:nvPr/>
        </p:nvGrpSpPr>
        <p:grpSpPr>
          <a:xfrm>
            <a:off x="7881387" y="981519"/>
            <a:ext cx="3715385" cy="4345940"/>
            <a:chOff x="8976172" y="981519"/>
            <a:chExt cx="3715385" cy="4345940"/>
          </a:xfrm>
        </p:grpSpPr>
        <p:pic>
          <p:nvPicPr>
            <p:cNvPr id="37" name="object 14">
              <a:extLst>
                <a:ext uri="{FF2B5EF4-FFF2-40B4-BE49-F238E27FC236}">
                  <a16:creationId xmlns:a16="http://schemas.microsoft.com/office/drawing/2014/main" id="{4C517208-0D6D-4E13-BCD3-251CAD5523F3}"/>
                </a:ext>
              </a:extLst>
            </p:cNvPr>
            <p:cNvPicPr/>
            <p:nvPr/>
          </p:nvPicPr>
          <p:blipFill>
            <a:blip r:embed="rId4" cstate="print"/>
            <a:stretch>
              <a:fillRect/>
            </a:stretch>
          </p:blipFill>
          <p:spPr>
            <a:xfrm>
              <a:off x="9772084" y="3695547"/>
              <a:ext cx="1038337" cy="967219"/>
            </a:xfrm>
            <a:prstGeom prst="rect">
              <a:avLst/>
            </a:prstGeom>
          </p:spPr>
        </p:pic>
        <p:pic>
          <p:nvPicPr>
            <p:cNvPr id="38" name="object 15">
              <a:extLst>
                <a:ext uri="{FF2B5EF4-FFF2-40B4-BE49-F238E27FC236}">
                  <a16:creationId xmlns:a16="http://schemas.microsoft.com/office/drawing/2014/main" id="{30DE8778-58BB-4326-83A3-667EF5C62F40}"/>
                </a:ext>
              </a:extLst>
            </p:cNvPr>
            <p:cNvPicPr/>
            <p:nvPr/>
          </p:nvPicPr>
          <p:blipFill>
            <a:blip r:embed="rId5" cstate="print"/>
            <a:stretch>
              <a:fillRect/>
            </a:stretch>
          </p:blipFill>
          <p:spPr>
            <a:xfrm>
              <a:off x="9772084" y="3729259"/>
              <a:ext cx="1038337" cy="933507"/>
            </a:xfrm>
            <a:prstGeom prst="rect">
              <a:avLst/>
            </a:prstGeom>
          </p:spPr>
        </p:pic>
        <p:sp>
          <p:nvSpPr>
            <p:cNvPr id="39" name="object 16">
              <a:extLst>
                <a:ext uri="{FF2B5EF4-FFF2-40B4-BE49-F238E27FC236}">
                  <a16:creationId xmlns:a16="http://schemas.microsoft.com/office/drawing/2014/main" id="{DA943773-D047-47CF-BB95-68E0A43E1C18}"/>
                </a:ext>
              </a:extLst>
            </p:cNvPr>
            <p:cNvSpPr/>
            <p:nvPr/>
          </p:nvSpPr>
          <p:spPr>
            <a:xfrm>
              <a:off x="9714002" y="3638079"/>
              <a:ext cx="1155065" cy="1082675"/>
            </a:xfrm>
            <a:custGeom>
              <a:avLst/>
              <a:gdLst/>
              <a:ahLst/>
              <a:cxnLst/>
              <a:rect l="l" t="t" r="r" b="b"/>
              <a:pathLst>
                <a:path w="1155065" h="1082675">
                  <a:moveTo>
                    <a:pt x="482320" y="631012"/>
                  </a:moveTo>
                  <a:lnTo>
                    <a:pt x="477202" y="587844"/>
                  </a:lnTo>
                  <a:lnTo>
                    <a:pt x="450011" y="542874"/>
                  </a:lnTo>
                  <a:lnTo>
                    <a:pt x="395541" y="527265"/>
                  </a:lnTo>
                  <a:lnTo>
                    <a:pt x="383476" y="527951"/>
                  </a:lnTo>
                  <a:lnTo>
                    <a:pt x="344868" y="538238"/>
                  </a:lnTo>
                  <a:lnTo>
                    <a:pt x="306857" y="559041"/>
                  </a:lnTo>
                  <a:lnTo>
                    <a:pt x="295275" y="567880"/>
                  </a:lnTo>
                  <a:lnTo>
                    <a:pt x="284492" y="536054"/>
                  </a:lnTo>
                  <a:lnTo>
                    <a:pt x="244055" y="536054"/>
                  </a:lnTo>
                  <a:lnTo>
                    <a:pt x="244055" y="802246"/>
                  </a:lnTo>
                  <a:lnTo>
                    <a:pt x="304431" y="802246"/>
                  </a:lnTo>
                  <a:lnTo>
                    <a:pt x="304431" y="616178"/>
                  </a:lnTo>
                  <a:lnTo>
                    <a:pt x="325589" y="600100"/>
                  </a:lnTo>
                  <a:lnTo>
                    <a:pt x="345401" y="588606"/>
                  </a:lnTo>
                  <a:lnTo>
                    <a:pt x="363855" y="581710"/>
                  </a:lnTo>
                  <a:lnTo>
                    <a:pt x="380974" y="579412"/>
                  </a:lnTo>
                  <a:lnTo>
                    <a:pt x="398665" y="582879"/>
                  </a:lnTo>
                  <a:lnTo>
                    <a:pt x="411302" y="593267"/>
                  </a:lnTo>
                  <a:lnTo>
                    <a:pt x="418884" y="610590"/>
                  </a:lnTo>
                  <a:lnTo>
                    <a:pt x="421411" y="634834"/>
                  </a:lnTo>
                  <a:lnTo>
                    <a:pt x="421411" y="802246"/>
                  </a:lnTo>
                  <a:lnTo>
                    <a:pt x="482320" y="802246"/>
                  </a:lnTo>
                  <a:lnTo>
                    <a:pt x="482320" y="631012"/>
                  </a:lnTo>
                  <a:close/>
                </a:path>
                <a:path w="1155065" h="1082675">
                  <a:moveTo>
                    <a:pt x="767473" y="536054"/>
                  </a:moveTo>
                  <a:lnTo>
                    <a:pt x="706564" y="536054"/>
                  </a:lnTo>
                  <a:lnTo>
                    <a:pt x="706564" y="722122"/>
                  </a:lnTo>
                  <a:lnTo>
                    <a:pt x="685406" y="738212"/>
                  </a:lnTo>
                  <a:lnTo>
                    <a:pt x="665594" y="749693"/>
                  </a:lnTo>
                  <a:lnTo>
                    <a:pt x="647128" y="756589"/>
                  </a:lnTo>
                  <a:lnTo>
                    <a:pt x="630021" y="758888"/>
                  </a:lnTo>
                  <a:lnTo>
                    <a:pt x="612330" y="755421"/>
                  </a:lnTo>
                  <a:lnTo>
                    <a:pt x="599694" y="745032"/>
                  </a:lnTo>
                  <a:lnTo>
                    <a:pt x="592112" y="727710"/>
                  </a:lnTo>
                  <a:lnTo>
                    <a:pt x="589584" y="703453"/>
                  </a:lnTo>
                  <a:lnTo>
                    <a:pt x="589584" y="536054"/>
                  </a:lnTo>
                  <a:lnTo>
                    <a:pt x="529209" y="536054"/>
                  </a:lnTo>
                  <a:lnTo>
                    <a:pt x="529209" y="707301"/>
                  </a:lnTo>
                  <a:lnTo>
                    <a:pt x="534606" y="752678"/>
                  </a:lnTo>
                  <a:lnTo>
                    <a:pt x="550773" y="785101"/>
                  </a:lnTo>
                  <a:lnTo>
                    <a:pt x="577723" y="804545"/>
                  </a:lnTo>
                  <a:lnTo>
                    <a:pt x="615454" y="811034"/>
                  </a:lnTo>
                  <a:lnTo>
                    <a:pt x="627519" y="810348"/>
                  </a:lnTo>
                  <a:lnTo>
                    <a:pt x="666127" y="800049"/>
                  </a:lnTo>
                  <a:lnTo>
                    <a:pt x="704138" y="779272"/>
                  </a:lnTo>
                  <a:lnTo>
                    <a:pt x="715733" y="770420"/>
                  </a:lnTo>
                  <a:lnTo>
                    <a:pt x="726503" y="802246"/>
                  </a:lnTo>
                  <a:lnTo>
                    <a:pt x="767473" y="802246"/>
                  </a:lnTo>
                  <a:lnTo>
                    <a:pt x="767473" y="536054"/>
                  </a:lnTo>
                  <a:close/>
                </a:path>
                <a:path w="1155065" h="1082675">
                  <a:moveTo>
                    <a:pt x="875169" y="535800"/>
                  </a:moveTo>
                  <a:lnTo>
                    <a:pt x="814247" y="535800"/>
                  </a:lnTo>
                  <a:lnTo>
                    <a:pt x="814247" y="802005"/>
                  </a:lnTo>
                  <a:lnTo>
                    <a:pt x="875169" y="802005"/>
                  </a:lnTo>
                  <a:lnTo>
                    <a:pt x="875169" y="535800"/>
                  </a:lnTo>
                  <a:close/>
                </a:path>
                <a:path w="1155065" h="1082675">
                  <a:moveTo>
                    <a:pt x="880021" y="456222"/>
                  </a:moveTo>
                  <a:lnTo>
                    <a:pt x="857846" y="422681"/>
                  </a:lnTo>
                  <a:lnTo>
                    <a:pt x="843902" y="420001"/>
                  </a:lnTo>
                  <a:lnTo>
                    <a:pt x="836879" y="420674"/>
                  </a:lnTo>
                  <a:lnTo>
                    <a:pt x="809498" y="449072"/>
                  </a:lnTo>
                  <a:lnTo>
                    <a:pt x="808863" y="456222"/>
                  </a:lnTo>
                  <a:lnTo>
                    <a:pt x="809472" y="463626"/>
                  </a:lnTo>
                  <a:lnTo>
                    <a:pt x="836663" y="492340"/>
                  </a:lnTo>
                  <a:lnTo>
                    <a:pt x="843902" y="493001"/>
                  </a:lnTo>
                  <a:lnTo>
                    <a:pt x="851154" y="492340"/>
                  </a:lnTo>
                  <a:lnTo>
                    <a:pt x="879360" y="463626"/>
                  </a:lnTo>
                  <a:lnTo>
                    <a:pt x="880021" y="456222"/>
                  </a:lnTo>
                  <a:close/>
                </a:path>
                <a:path w="1155065" h="1082675">
                  <a:moveTo>
                    <a:pt x="1154493" y="754697"/>
                  </a:moveTo>
                  <a:lnTo>
                    <a:pt x="1147749" y="710145"/>
                  </a:lnTo>
                  <a:lnTo>
                    <a:pt x="1134237" y="666572"/>
                  </a:lnTo>
                  <a:lnTo>
                    <a:pt x="1113980" y="624624"/>
                  </a:lnTo>
                  <a:lnTo>
                    <a:pt x="1096416" y="594207"/>
                  </a:lnTo>
                  <a:lnTo>
                    <a:pt x="1096416" y="751649"/>
                  </a:lnTo>
                  <a:lnTo>
                    <a:pt x="1096416" y="802601"/>
                  </a:lnTo>
                  <a:lnTo>
                    <a:pt x="1085672" y="852843"/>
                  </a:lnTo>
                  <a:lnTo>
                    <a:pt x="1064196" y="900912"/>
                  </a:lnTo>
                  <a:lnTo>
                    <a:pt x="1033310" y="943546"/>
                  </a:lnTo>
                  <a:lnTo>
                    <a:pt x="995184" y="977963"/>
                  </a:lnTo>
                  <a:lnTo>
                    <a:pt x="951052" y="1003439"/>
                  </a:lnTo>
                  <a:lnTo>
                    <a:pt x="902182" y="1019263"/>
                  </a:lnTo>
                  <a:lnTo>
                    <a:pt x="849820" y="1024699"/>
                  </a:lnTo>
                  <a:lnTo>
                    <a:pt x="304660" y="1024699"/>
                  </a:lnTo>
                  <a:lnTo>
                    <a:pt x="252298" y="1019263"/>
                  </a:lnTo>
                  <a:lnTo>
                    <a:pt x="203428" y="1003439"/>
                  </a:lnTo>
                  <a:lnTo>
                    <a:pt x="159308" y="977963"/>
                  </a:lnTo>
                  <a:lnTo>
                    <a:pt x="121183" y="943546"/>
                  </a:lnTo>
                  <a:lnTo>
                    <a:pt x="90284" y="900912"/>
                  </a:lnTo>
                  <a:lnTo>
                    <a:pt x="68808" y="852843"/>
                  </a:lnTo>
                  <a:lnTo>
                    <a:pt x="58077" y="802601"/>
                  </a:lnTo>
                  <a:lnTo>
                    <a:pt x="58077" y="751649"/>
                  </a:lnTo>
                  <a:lnTo>
                    <a:pt x="68808" y="701421"/>
                  </a:lnTo>
                  <a:lnTo>
                    <a:pt x="90284" y="653351"/>
                  </a:lnTo>
                  <a:lnTo>
                    <a:pt x="362851" y="181254"/>
                  </a:lnTo>
                  <a:lnTo>
                    <a:pt x="393750" y="138620"/>
                  </a:lnTo>
                  <a:lnTo>
                    <a:pt x="431876" y="104203"/>
                  </a:lnTo>
                  <a:lnTo>
                    <a:pt x="476008" y="78727"/>
                  </a:lnTo>
                  <a:lnTo>
                    <a:pt x="524878" y="62903"/>
                  </a:lnTo>
                  <a:lnTo>
                    <a:pt x="577240" y="57480"/>
                  </a:lnTo>
                  <a:lnTo>
                    <a:pt x="629615" y="62903"/>
                  </a:lnTo>
                  <a:lnTo>
                    <a:pt x="678484" y="78727"/>
                  </a:lnTo>
                  <a:lnTo>
                    <a:pt x="722604" y="104203"/>
                  </a:lnTo>
                  <a:lnTo>
                    <a:pt x="760742" y="138620"/>
                  </a:lnTo>
                  <a:lnTo>
                    <a:pt x="791616" y="181254"/>
                  </a:lnTo>
                  <a:lnTo>
                    <a:pt x="1064196" y="653351"/>
                  </a:lnTo>
                  <a:lnTo>
                    <a:pt x="1085672" y="701421"/>
                  </a:lnTo>
                  <a:lnTo>
                    <a:pt x="1096416" y="751649"/>
                  </a:lnTo>
                  <a:lnTo>
                    <a:pt x="1096416" y="594207"/>
                  </a:lnTo>
                  <a:lnTo>
                    <a:pt x="841413" y="152514"/>
                  </a:lnTo>
                  <a:lnTo>
                    <a:pt x="815200" y="113995"/>
                  </a:lnTo>
                  <a:lnTo>
                    <a:pt x="784212" y="80505"/>
                  </a:lnTo>
                  <a:lnTo>
                    <a:pt x="755383" y="57480"/>
                  </a:lnTo>
                  <a:lnTo>
                    <a:pt x="749007" y="52387"/>
                  </a:lnTo>
                  <a:lnTo>
                    <a:pt x="710145" y="29946"/>
                  </a:lnTo>
                  <a:lnTo>
                    <a:pt x="668197" y="13525"/>
                  </a:lnTo>
                  <a:lnTo>
                    <a:pt x="623709" y="3429"/>
                  </a:lnTo>
                  <a:lnTo>
                    <a:pt x="577240" y="0"/>
                  </a:lnTo>
                  <a:lnTo>
                    <a:pt x="530783" y="3429"/>
                  </a:lnTo>
                  <a:lnTo>
                    <a:pt x="486295" y="13525"/>
                  </a:lnTo>
                  <a:lnTo>
                    <a:pt x="444347" y="29946"/>
                  </a:lnTo>
                  <a:lnTo>
                    <a:pt x="405485" y="52387"/>
                  </a:lnTo>
                  <a:lnTo>
                    <a:pt x="370268" y="80505"/>
                  </a:lnTo>
                  <a:lnTo>
                    <a:pt x="339293" y="113995"/>
                  </a:lnTo>
                  <a:lnTo>
                    <a:pt x="313080" y="152514"/>
                  </a:lnTo>
                  <a:lnTo>
                    <a:pt x="40513" y="624624"/>
                  </a:lnTo>
                  <a:lnTo>
                    <a:pt x="20256" y="666572"/>
                  </a:lnTo>
                  <a:lnTo>
                    <a:pt x="6756" y="710145"/>
                  </a:lnTo>
                  <a:lnTo>
                    <a:pt x="0" y="754697"/>
                  </a:lnTo>
                  <a:lnTo>
                    <a:pt x="0" y="799566"/>
                  </a:lnTo>
                  <a:lnTo>
                    <a:pt x="6756" y="844118"/>
                  </a:lnTo>
                  <a:lnTo>
                    <a:pt x="20256" y="887691"/>
                  </a:lnTo>
                  <a:lnTo>
                    <a:pt x="40513" y="929652"/>
                  </a:lnTo>
                  <a:lnTo>
                    <a:pt x="66713" y="968171"/>
                  </a:lnTo>
                  <a:lnTo>
                    <a:pt x="97701" y="1001649"/>
                  </a:lnTo>
                  <a:lnTo>
                    <a:pt x="132905" y="1029766"/>
                  </a:lnTo>
                  <a:lnTo>
                    <a:pt x="171767" y="1052195"/>
                  </a:lnTo>
                  <a:lnTo>
                    <a:pt x="213715" y="1068628"/>
                  </a:lnTo>
                  <a:lnTo>
                    <a:pt x="258203" y="1078712"/>
                  </a:lnTo>
                  <a:lnTo>
                    <a:pt x="304660" y="1082154"/>
                  </a:lnTo>
                  <a:lnTo>
                    <a:pt x="849820" y="1082154"/>
                  </a:lnTo>
                  <a:lnTo>
                    <a:pt x="896289" y="1078712"/>
                  </a:lnTo>
                  <a:lnTo>
                    <a:pt x="940777" y="1068628"/>
                  </a:lnTo>
                  <a:lnTo>
                    <a:pt x="982726" y="1052195"/>
                  </a:lnTo>
                  <a:lnTo>
                    <a:pt x="1021588" y="1029766"/>
                  </a:lnTo>
                  <a:lnTo>
                    <a:pt x="1056792" y="1001649"/>
                  </a:lnTo>
                  <a:lnTo>
                    <a:pt x="1087780" y="968171"/>
                  </a:lnTo>
                  <a:lnTo>
                    <a:pt x="1113980" y="929652"/>
                  </a:lnTo>
                  <a:lnTo>
                    <a:pt x="1134237" y="887691"/>
                  </a:lnTo>
                  <a:lnTo>
                    <a:pt x="1147749" y="844118"/>
                  </a:lnTo>
                  <a:lnTo>
                    <a:pt x="1154493" y="799566"/>
                  </a:lnTo>
                  <a:lnTo>
                    <a:pt x="1154493" y="754697"/>
                  </a:lnTo>
                  <a:close/>
                </a:path>
              </a:pathLst>
            </a:custGeom>
            <a:solidFill>
              <a:srgbClr val="FFFFFF"/>
            </a:solidFill>
          </p:spPr>
          <p:txBody>
            <a:bodyPr wrap="square" lIns="0" tIns="0" rIns="0" bIns="0" rtlCol="0"/>
            <a:lstStyle/>
            <a:p>
              <a:endParaRPr/>
            </a:p>
          </p:txBody>
        </p:sp>
        <p:sp>
          <p:nvSpPr>
            <p:cNvPr id="40" name="object 17">
              <a:extLst>
                <a:ext uri="{FF2B5EF4-FFF2-40B4-BE49-F238E27FC236}">
                  <a16:creationId xmlns:a16="http://schemas.microsoft.com/office/drawing/2014/main" id="{8C311387-2100-43A8-9C96-2C0C6CF6A365}"/>
                </a:ext>
              </a:extLst>
            </p:cNvPr>
            <p:cNvSpPr/>
            <p:nvPr/>
          </p:nvSpPr>
          <p:spPr>
            <a:xfrm>
              <a:off x="9655762" y="3580759"/>
              <a:ext cx="1271270" cy="1196975"/>
            </a:xfrm>
            <a:custGeom>
              <a:avLst/>
              <a:gdLst/>
              <a:ahLst/>
              <a:cxnLst/>
              <a:rect l="l" t="t" r="r" b="b"/>
              <a:pathLst>
                <a:path w="1271270" h="1196975">
                  <a:moveTo>
                    <a:pt x="635492" y="0"/>
                  </a:moveTo>
                  <a:lnTo>
                    <a:pt x="587087" y="3131"/>
                  </a:lnTo>
                  <a:lnTo>
                    <a:pt x="540411" y="12355"/>
                  </a:lnTo>
                  <a:lnTo>
                    <a:pt x="495911" y="27412"/>
                  </a:lnTo>
                  <a:lnTo>
                    <a:pt x="454033" y="48045"/>
                  </a:lnTo>
                  <a:lnTo>
                    <a:pt x="415226" y="73996"/>
                  </a:lnTo>
                  <a:lnTo>
                    <a:pt x="379935" y="105007"/>
                  </a:lnTo>
                  <a:lnTo>
                    <a:pt x="348609" y="140820"/>
                  </a:lnTo>
                  <a:lnTo>
                    <a:pt x="321693" y="181178"/>
                  </a:lnTo>
                  <a:lnTo>
                    <a:pt x="49120" y="653275"/>
                  </a:lnTo>
                  <a:lnTo>
                    <a:pt x="27630" y="696760"/>
                  </a:lnTo>
                  <a:lnTo>
                    <a:pt x="12280" y="741793"/>
                  </a:lnTo>
                  <a:lnTo>
                    <a:pt x="3070" y="787859"/>
                  </a:lnTo>
                  <a:lnTo>
                    <a:pt x="0" y="834442"/>
                  </a:lnTo>
                  <a:lnTo>
                    <a:pt x="3070" y="881025"/>
                  </a:lnTo>
                  <a:lnTo>
                    <a:pt x="12280" y="927093"/>
                  </a:lnTo>
                  <a:lnTo>
                    <a:pt x="27630" y="972129"/>
                  </a:lnTo>
                  <a:lnTo>
                    <a:pt x="49120" y="1015619"/>
                  </a:lnTo>
                  <a:lnTo>
                    <a:pt x="76035" y="1055972"/>
                  </a:lnTo>
                  <a:lnTo>
                    <a:pt x="107360" y="1091782"/>
                  </a:lnTo>
                  <a:lnTo>
                    <a:pt x="142649" y="1122790"/>
                  </a:lnTo>
                  <a:lnTo>
                    <a:pt x="181456" y="1148740"/>
                  </a:lnTo>
                  <a:lnTo>
                    <a:pt x="223332" y="1169372"/>
                  </a:lnTo>
                  <a:lnTo>
                    <a:pt x="267831" y="1184429"/>
                  </a:lnTo>
                  <a:lnTo>
                    <a:pt x="314507" y="1193652"/>
                  </a:lnTo>
                  <a:lnTo>
                    <a:pt x="362912" y="1196784"/>
                  </a:lnTo>
                  <a:lnTo>
                    <a:pt x="908072" y="1196784"/>
                  </a:lnTo>
                  <a:lnTo>
                    <a:pt x="956473" y="1193652"/>
                  </a:lnTo>
                  <a:lnTo>
                    <a:pt x="1003147" y="1184429"/>
                  </a:lnTo>
                  <a:lnTo>
                    <a:pt x="1047646" y="1169372"/>
                  </a:lnTo>
                  <a:lnTo>
                    <a:pt x="1089523" y="1148740"/>
                  </a:lnTo>
                  <a:lnTo>
                    <a:pt x="1103388" y="1139469"/>
                  </a:lnTo>
                  <a:lnTo>
                    <a:pt x="362912" y="1139469"/>
                  </a:lnTo>
                  <a:lnTo>
                    <a:pt x="316450" y="1136032"/>
                  </a:lnTo>
                  <a:lnTo>
                    <a:pt x="271961" y="1125939"/>
                  </a:lnTo>
                  <a:lnTo>
                    <a:pt x="230005" y="1109514"/>
                  </a:lnTo>
                  <a:lnTo>
                    <a:pt x="191145" y="1087079"/>
                  </a:lnTo>
                  <a:lnTo>
                    <a:pt x="155941" y="1058961"/>
                  </a:lnTo>
                  <a:lnTo>
                    <a:pt x="124956" y="1025482"/>
                  </a:lnTo>
                  <a:lnTo>
                    <a:pt x="98752" y="986967"/>
                  </a:lnTo>
                  <a:lnTo>
                    <a:pt x="78499" y="945011"/>
                  </a:lnTo>
                  <a:lnTo>
                    <a:pt x="64998" y="901433"/>
                  </a:lnTo>
                  <a:lnTo>
                    <a:pt x="58247" y="856884"/>
                  </a:lnTo>
                  <a:lnTo>
                    <a:pt x="58247" y="812010"/>
                  </a:lnTo>
                  <a:lnTo>
                    <a:pt x="64998" y="767460"/>
                  </a:lnTo>
                  <a:lnTo>
                    <a:pt x="78499" y="723883"/>
                  </a:lnTo>
                  <a:lnTo>
                    <a:pt x="98752" y="681926"/>
                  </a:lnTo>
                  <a:lnTo>
                    <a:pt x="371332" y="209816"/>
                  </a:lnTo>
                  <a:lnTo>
                    <a:pt x="397536" y="171297"/>
                  </a:lnTo>
                  <a:lnTo>
                    <a:pt x="428521" y="137817"/>
                  </a:lnTo>
                  <a:lnTo>
                    <a:pt x="463725" y="109699"/>
                  </a:lnTo>
                  <a:lnTo>
                    <a:pt x="502585" y="87266"/>
                  </a:lnTo>
                  <a:lnTo>
                    <a:pt x="544541" y="70842"/>
                  </a:lnTo>
                  <a:lnTo>
                    <a:pt x="589030" y="60750"/>
                  </a:lnTo>
                  <a:lnTo>
                    <a:pt x="635492" y="57315"/>
                  </a:lnTo>
                  <a:lnTo>
                    <a:pt x="830809" y="57315"/>
                  </a:lnTo>
                  <a:lnTo>
                    <a:pt x="816944" y="48044"/>
                  </a:lnTo>
                  <a:lnTo>
                    <a:pt x="775069" y="27411"/>
                  </a:lnTo>
                  <a:lnTo>
                    <a:pt x="730571" y="12355"/>
                  </a:lnTo>
                  <a:lnTo>
                    <a:pt x="683896" y="3131"/>
                  </a:lnTo>
                  <a:lnTo>
                    <a:pt x="635492" y="0"/>
                  </a:lnTo>
                  <a:close/>
                </a:path>
                <a:path w="1271270" h="1196975">
                  <a:moveTo>
                    <a:pt x="830809" y="57315"/>
                  </a:moveTo>
                  <a:lnTo>
                    <a:pt x="635492" y="57315"/>
                  </a:lnTo>
                  <a:lnTo>
                    <a:pt x="681953" y="60751"/>
                  </a:lnTo>
                  <a:lnTo>
                    <a:pt x="726443" y="70844"/>
                  </a:lnTo>
                  <a:lnTo>
                    <a:pt x="768399" y="87271"/>
                  </a:lnTo>
                  <a:lnTo>
                    <a:pt x="807261" y="109706"/>
                  </a:lnTo>
                  <a:lnTo>
                    <a:pt x="842467" y="137827"/>
                  </a:lnTo>
                  <a:lnTo>
                    <a:pt x="873455" y="171309"/>
                  </a:lnTo>
                  <a:lnTo>
                    <a:pt x="899664" y="209829"/>
                  </a:lnTo>
                  <a:lnTo>
                    <a:pt x="1172232" y="681926"/>
                  </a:lnTo>
                  <a:lnTo>
                    <a:pt x="1192484" y="723883"/>
                  </a:lnTo>
                  <a:lnTo>
                    <a:pt x="1205985" y="767460"/>
                  </a:lnTo>
                  <a:lnTo>
                    <a:pt x="1212736" y="812010"/>
                  </a:lnTo>
                  <a:lnTo>
                    <a:pt x="1212736" y="856884"/>
                  </a:lnTo>
                  <a:lnTo>
                    <a:pt x="1205985" y="901433"/>
                  </a:lnTo>
                  <a:lnTo>
                    <a:pt x="1192484" y="945011"/>
                  </a:lnTo>
                  <a:lnTo>
                    <a:pt x="1172232" y="986967"/>
                  </a:lnTo>
                  <a:lnTo>
                    <a:pt x="1146023" y="1025482"/>
                  </a:lnTo>
                  <a:lnTo>
                    <a:pt x="1115037" y="1058961"/>
                  </a:lnTo>
                  <a:lnTo>
                    <a:pt x="1079833" y="1087079"/>
                  </a:lnTo>
                  <a:lnTo>
                    <a:pt x="1040974" y="1109514"/>
                  </a:lnTo>
                  <a:lnTo>
                    <a:pt x="999020" y="1125939"/>
                  </a:lnTo>
                  <a:lnTo>
                    <a:pt x="954533" y="1136032"/>
                  </a:lnTo>
                  <a:lnTo>
                    <a:pt x="908072" y="1139469"/>
                  </a:lnTo>
                  <a:lnTo>
                    <a:pt x="1103388" y="1139469"/>
                  </a:lnTo>
                  <a:lnTo>
                    <a:pt x="1163622" y="1091782"/>
                  </a:lnTo>
                  <a:lnTo>
                    <a:pt x="1194948" y="1055972"/>
                  </a:lnTo>
                  <a:lnTo>
                    <a:pt x="1221863" y="1015619"/>
                  </a:lnTo>
                  <a:lnTo>
                    <a:pt x="1243354" y="972129"/>
                  </a:lnTo>
                  <a:lnTo>
                    <a:pt x="1258704" y="927093"/>
                  </a:lnTo>
                  <a:lnTo>
                    <a:pt x="1267914" y="881025"/>
                  </a:lnTo>
                  <a:lnTo>
                    <a:pt x="1270984" y="834442"/>
                  </a:lnTo>
                  <a:lnTo>
                    <a:pt x="1267914" y="787859"/>
                  </a:lnTo>
                  <a:lnTo>
                    <a:pt x="1258704" y="741793"/>
                  </a:lnTo>
                  <a:lnTo>
                    <a:pt x="1243354" y="696760"/>
                  </a:lnTo>
                  <a:lnTo>
                    <a:pt x="1221863" y="653275"/>
                  </a:lnTo>
                  <a:lnTo>
                    <a:pt x="949275" y="181165"/>
                  </a:lnTo>
                  <a:lnTo>
                    <a:pt x="922361" y="140812"/>
                  </a:lnTo>
                  <a:lnTo>
                    <a:pt x="891037" y="105002"/>
                  </a:lnTo>
                  <a:lnTo>
                    <a:pt x="855749" y="73993"/>
                  </a:lnTo>
                  <a:lnTo>
                    <a:pt x="830809" y="57315"/>
                  </a:lnTo>
                  <a:close/>
                </a:path>
              </a:pathLst>
            </a:custGeom>
            <a:solidFill>
              <a:srgbClr val="E6E0D7"/>
            </a:solidFill>
          </p:spPr>
          <p:txBody>
            <a:bodyPr wrap="square" lIns="0" tIns="0" rIns="0" bIns="0" rtlCol="0"/>
            <a:lstStyle/>
            <a:p>
              <a:endParaRPr/>
            </a:p>
          </p:txBody>
        </p:sp>
        <p:sp>
          <p:nvSpPr>
            <p:cNvPr id="41" name="object 18">
              <a:extLst>
                <a:ext uri="{FF2B5EF4-FFF2-40B4-BE49-F238E27FC236}">
                  <a16:creationId xmlns:a16="http://schemas.microsoft.com/office/drawing/2014/main" id="{6C789260-5CB1-452C-880A-0EE1D20CD5BE}"/>
                </a:ext>
              </a:extLst>
            </p:cNvPr>
            <p:cNvSpPr/>
            <p:nvPr/>
          </p:nvSpPr>
          <p:spPr>
            <a:xfrm>
              <a:off x="9239631" y="2050663"/>
              <a:ext cx="3451860" cy="3276600"/>
            </a:xfrm>
            <a:custGeom>
              <a:avLst/>
              <a:gdLst/>
              <a:ahLst/>
              <a:cxnLst/>
              <a:rect l="l" t="t" r="r" b="b"/>
              <a:pathLst>
                <a:path w="3451859" h="3276600">
                  <a:moveTo>
                    <a:pt x="957197" y="1193800"/>
                  </a:moveTo>
                  <a:lnTo>
                    <a:pt x="874576" y="1193800"/>
                  </a:lnTo>
                  <a:lnTo>
                    <a:pt x="783043" y="1219200"/>
                  </a:lnTo>
                  <a:lnTo>
                    <a:pt x="651728" y="1257300"/>
                  </a:lnTo>
                  <a:lnTo>
                    <a:pt x="609744" y="1282700"/>
                  </a:lnTo>
                  <a:lnTo>
                    <a:pt x="568733" y="1295400"/>
                  </a:lnTo>
                  <a:lnTo>
                    <a:pt x="528743" y="1320800"/>
                  </a:lnTo>
                  <a:lnTo>
                    <a:pt x="489823" y="1346200"/>
                  </a:lnTo>
                  <a:lnTo>
                    <a:pt x="452021" y="1371600"/>
                  </a:lnTo>
                  <a:lnTo>
                    <a:pt x="415383" y="1397000"/>
                  </a:lnTo>
                  <a:lnTo>
                    <a:pt x="379959" y="1422400"/>
                  </a:lnTo>
                  <a:lnTo>
                    <a:pt x="345795" y="1447800"/>
                  </a:lnTo>
                  <a:lnTo>
                    <a:pt x="312941" y="1485900"/>
                  </a:lnTo>
                  <a:lnTo>
                    <a:pt x="281443" y="1511300"/>
                  </a:lnTo>
                  <a:lnTo>
                    <a:pt x="251350" y="1549400"/>
                  </a:lnTo>
                  <a:lnTo>
                    <a:pt x="222710" y="1587500"/>
                  </a:lnTo>
                  <a:lnTo>
                    <a:pt x="195570" y="1625600"/>
                  </a:lnTo>
                  <a:lnTo>
                    <a:pt x="169978" y="1663700"/>
                  </a:lnTo>
                  <a:lnTo>
                    <a:pt x="145983" y="1701800"/>
                  </a:lnTo>
                  <a:lnTo>
                    <a:pt x="123633" y="1739900"/>
                  </a:lnTo>
                  <a:lnTo>
                    <a:pt x="102974" y="1778000"/>
                  </a:lnTo>
                  <a:lnTo>
                    <a:pt x="84056" y="1816100"/>
                  </a:lnTo>
                  <a:lnTo>
                    <a:pt x="66925" y="1866900"/>
                  </a:lnTo>
                  <a:lnTo>
                    <a:pt x="51631" y="1905000"/>
                  </a:lnTo>
                  <a:lnTo>
                    <a:pt x="38220" y="1955800"/>
                  </a:lnTo>
                  <a:lnTo>
                    <a:pt x="26741" y="1993900"/>
                  </a:lnTo>
                  <a:lnTo>
                    <a:pt x="17242" y="2044700"/>
                  </a:lnTo>
                  <a:lnTo>
                    <a:pt x="9770" y="2082800"/>
                  </a:lnTo>
                  <a:lnTo>
                    <a:pt x="4374" y="2133600"/>
                  </a:lnTo>
                  <a:lnTo>
                    <a:pt x="1101" y="2184400"/>
                  </a:lnTo>
                  <a:lnTo>
                    <a:pt x="0" y="2235200"/>
                  </a:lnTo>
                  <a:lnTo>
                    <a:pt x="1084" y="2273300"/>
                  </a:lnTo>
                  <a:lnTo>
                    <a:pt x="4305" y="2324100"/>
                  </a:lnTo>
                  <a:lnTo>
                    <a:pt x="9618" y="2374900"/>
                  </a:lnTo>
                  <a:lnTo>
                    <a:pt x="16973" y="2425700"/>
                  </a:lnTo>
                  <a:lnTo>
                    <a:pt x="26326" y="2463800"/>
                  </a:lnTo>
                  <a:lnTo>
                    <a:pt x="37630" y="2514600"/>
                  </a:lnTo>
                  <a:lnTo>
                    <a:pt x="50836" y="2552700"/>
                  </a:lnTo>
                  <a:lnTo>
                    <a:pt x="65900" y="2603500"/>
                  </a:lnTo>
                  <a:lnTo>
                    <a:pt x="82773" y="2641600"/>
                  </a:lnTo>
                  <a:lnTo>
                    <a:pt x="101410" y="2679700"/>
                  </a:lnTo>
                  <a:lnTo>
                    <a:pt x="121763" y="2717800"/>
                  </a:lnTo>
                  <a:lnTo>
                    <a:pt x="143786" y="2755900"/>
                  </a:lnTo>
                  <a:lnTo>
                    <a:pt x="167431" y="2794000"/>
                  </a:lnTo>
                  <a:lnTo>
                    <a:pt x="192653" y="2832100"/>
                  </a:lnTo>
                  <a:lnTo>
                    <a:pt x="219404" y="2870200"/>
                  </a:lnTo>
                  <a:lnTo>
                    <a:pt x="247637" y="2908300"/>
                  </a:lnTo>
                  <a:lnTo>
                    <a:pt x="277307" y="2946400"/>
                  </a:lnTo>
                  <a:lnTo>
                    <a:pt x="308365" y="2971800"/>
                  </a:lnTo>
                  <a:lnTo>
                    <a:pt x="340766" y="3009900"/>
                  </a:lnTo>
                  <a:lnTo>
                    <a:pt x="374462" y="3035300"/>
                  </a:lnTo>
                  <a:lnTo>
                    <a:pt x="409407" y="3060700"/>
                  </a:lnTo>
                  <a:lnTo>
                    <a:pt x="445553" y="3086100"/>
                  </a:lnTo>
                  <a:lnTo>
                    <a:pt x="482855" y="3111500"/>
                  </a:lnTo>
                  <a:lnTo>
                    <a:pt x="521266" y="3136900"/>
                  </a:lnTo>
                  <a:lnTo>
                    <a:pt x="560738" y="3162300"/>
                  </a:lnTo>
                  <a:lnTo>
                    <a:pt x="601225" y="3187700"/>
                  </a:lnTo>
                  <a:lnTo>
                    <a:pt x="728307" y="3225800"/>
                  </a:lnTo>
                  <a:lnTo>
                    <a:pt x="772386" y="3251200"/>
                  </a:lnTo>
                  <a:lnTo>
                    <a:pt x="817246" y="3251200"/>
                  </a:lnTo>
                  <a:lnTo>
                    <a:pt x="909121" y="3276600"/>
                  </a:lnTo>
                  <a:lnTo>
                    <a:pt x="1195227" y="3276600"/>
                  </a:lnTo>
                  <a:lnTo>
                    <a:pt x="1241853" y="3263900"/>
                  </a:lnTo>
                  <a:lnTo>
                    <a:pt x="910841" y="3263900"/>
                  </a:lnTo>
                  <a:lnTo>
                    <a:pt x="820075" y="3238500"/>
                  </a:lnTo>
                  <a:lnTo>
                    <a:pt x="775756" y="3238500"/>
                  </a:lnTo>
                  <a:lnTo>
                    <a:pt x="732210" y="3225800"/>
                  </a:lnTo>
                  <a:lnTo>
                    <a:pt x="689481" y="3200400"/>
                  </a:lnTo>
                  <a:lnTo>
                    <a:pt x="606662" y="3175000"/>
                  </a:lnTo>
                  <a:lnTo>
                    <a:pt x="566664" y="3149600"/>
                  </a:lnTo>
                  <a:lnTo>
                    <a:pt x="527669" y="3124200"/>
                  </a:lnTo>
                  <a:lnTo>
                    <a:pt x="489722" y="3098800"/>
                  </a:lnTo>
                  <a:lnTo>
                    <a:pt x="452871" y="3086100"/>
                  </a:lnTo>
                  <a:lnTo>
                    <a:pt x="417160" y="3048000"/>
                  </a:lnTo>
                  <a:lnTo>
                    <a:pt x="382638" y="3022600"/>
                  </a:lnTo>
                  <a:lnTo>
                    <a:pt x="349348" y="2997200"/>
                  </a:lnTo>
                  <a:lnTo>
                    <a:pt x="317339" y="2971800"/>
                  </a:lnTo>
                  <a:lnTo>
                    <a:pt x="286656" y="2933700"/>
                  </a:lnTo>
                  <a:lnTo>
                    <a:pt x="257345" y="2895600"/>
                  </a:lnTo>
                  <a:lnTo>
                    <a:pt x="229453" y="2870200"/>
                  </a:lnTo>
                  <a:lnTo>
                    <a:pt x="203025" y="2832100"/>
                  </a:lnTo>
                  <a:lnTo>
                    <a:pt x="178108" y="2794000"/>
                  </a:lnTo>
                  <a:lnTo>
                    <a:pt x="154748" y="2755900"/>
                  </a:lnTo>
                  <a:lnTo>
                    <a:pt x="132991" y="2717800"/>
                  </a:lnTo>
                  <a:lnTo>
                    <a:pt x="112884" y="2679700"/>
                  </a:lnTo>
                  <a:lnTo>
                    <a:pt x="94473" y="2641600"/>
                  </a:lnTo>
                  <a:lnTo>
                    <a:pt x="77803" y="2590800"/>
                  </a:lnTo>
                  <a:lnTo>
                    <a:pt x="62922" y="2552700"/>
                  </a:lnTo>
                  <a:lnTo>
                    <a:pt x="49875" y="2501900"/>
                  </a:lnTo>
                  <a:lnTo>
                    <a:pt x="38708" y="2463800"/>
                  </a:lnTo>
                  <a:lnTo>
                    <a:pt x="29468" y="2413000"/>
                  </a:lnTo>
                  <a:lnTo>
                    <a:pt x="22201" y="2374900"/>
                  </a:lnTo>
                  <a:lnTo>
                    <a:pt x="16953" y="2324100"/>
                  </a:lnTo>
                  <a:lnTo>
                    <a:pt x="13771" y="2273300"/>
                  </a:lnTo>
                  <a:lnTo>
                    <a:pt x="12700" y="2235200"/>
                  </a:lnTo>
                  <a:lnTo>
                    <a:pt x="13771" y="2184400"/>
                  </a:lnTo>
                  <a:lnTo>
                    <a:pt x="16953" y="2133600"/>
                  </a:lnTo>
                  <a:lnTo>
                    <a:pt x="22201" y="2095500"/>
                  </a:lnTo>
                  <a:lnTo>
                    <a:pt x="29468" y="2044700"/>
                  </a:lnTo>
                  <a:lnTo>
                    <a:pt x="38708" y="1993900"/>
                  </a:lnTo>
                  <a:lnTo>
                    <a:pt x="49875" y="1955800"/>
                  </a:lnTo>
                  <a:lnTo>
                    <a:pt x="62922" y="1917700"/>
                  </a:lnTo>
                  <a:lnTo>
                    <a:pt x="77803" y="1866900"/>
                  </a:lnTo>
                  <a:lnTo>
                    <a:pt x="94473" y="1828800"/>
                  </a:lnTo>
                  <a:lnTo>
                    <a:pt x="112884" y="1790700"/>
                  </a:lnTo>
                  <a:lnTo>
                    <a:pt x="132991" y="1752600"/>
                  </a:lnTo>
                  <a:lnTo>
                    <a:pt x="154748" y="1701800"/>
                  </a:lnTo>
                  <a:lnTo>
                    <a:pt x="178108" y="1663700"/>
                  </a:lnTo>
                  <a:lnTo>
                    <a:pt x="203025" y="1638300"/>
                  </a:lnTo>
                  <a:lnTo>
                    <a:pt x="229453" y="1600200"/>
                  </a:lnTo>
                  <a:lnTo>
                    <a:pt x="257345" y="1562100"/>
                  </a:lnTo>
                  <a:lnTo>
                    <a:pt x="286656" y="1524000"/>
                  </a:lnTo>
                  <a:lnTo>
                    <a:pt x="317339" y="1498600"/>
                  </a:lnTo>
                  <a:lnTo>
                    <a:pt x="349348" y="1460500"/>
                  </a:lnTo>
                  <a:lnTo>
                    <a:pt x="382638" y="1435100"/>
                  </a:lnTo>
                  <a:lnTo>
                    <a:pt x="417160" y="1409700"/>
                  </a:lnTo>
                  <a:lnTo>
                    <a:pt x="452871" y="1384300"/>
                  </a:lnTo>
                  <a:lnTo>
                    <a:pt x="489722" y="1358900"/>
                  </a:lnTo>
                  <a:lnTo>
                    <a:pt x="527669" y="1333500"/>
                  </a:lnTo>
                  <a:lnTo>
                    <a:pt x="566664" y="1308100"/>
                  </a:lnTo>
                  <a:lnTo>
                    <a:pt x="606662" y="1295400"/>
                  </a:lnTo>
                  <a:lnTo>
                    <a:pt x="647616" y="1270000"/>
                  </a:lnTo>
                  <a:lnTo>
                    <a:pt x="775756" y="1231900"/>
                  </a:lnTo>
                  <a:lnTo>
                    <a:pt x="865118" y="1206500"/>
                  </a:lnTo>
                  <a:lnTo>
                    <a:pt x="910841" y="1206500"/>
                  </a:lnTo>
                  <a:lnTo>
                    <a:pt x="957197" y="1193800"/>
                  </a:lnTo>
                  <a:close/>
                </a:path>
                <a:path w="3451859" h="3276600">
                  <a:moveTo>
                    <a:pt x="1229825" y="1193800"/>
                  </a:moveTo>
                  <a:lnTo>
                    <a:pt x="1146049" y="1193800"/>
                  </a:lnTo>
                  <a:lnTo>
                    <a:pt x="1192405" y="1206500"/>
                  </a:lnTo>
                  <a:lnTo>
                    <a:pt x="1238128" y="1206500"/>
                  </a:lnTo>
                  <a:lnTo>
                    <a:pt x="1327491" y="1231900"/>
                  </a:lnTo>
                  <a:lnTo>
                    <a:pt x="1455632" y="1270000"/>
                  </a:lnTo>
                  <a:lnTo>
                    <a:pt x="1496586" y="1295400"/>
                  </a:lnTo>
                  <a:lnTo>
                    <a:pt x="1536585" y="1308100"/>
                  </a:lnTo>
                  <a:lnTo>
                    <a:pt x="1575581" y="1333500"/>
                  </a:lnTo>
                  <a:lnTo>
                    <a:pt x="1613528" y="1358900"/>
                  </a:lnTo>
                  <a:lnTo>
                    <a:pt x="1650380" y="1384300"/>
                  </a:lnTo>
                  <a:lnTo>
                    <a:pt x="1686090" y="1409700"/>
                  </a:lnTo>
                  <a:lnTo>
                    <a:pt x="1720614" y="1435100"/>
                  </a:lnTo>
                  <a:lnTo>
                    <a:pt x="1753903" y="1460500"/>
                  </a:lnTo>
                  <a:lnTo>
                    <a:pt x="1785913" y="1498600"/>
                  </a:lnTo>
                  <a:lnTo>
                    <a:pt x="1816597" y="1524000"/>
                  </a:lnTo>
                  <a:lnTo>
                    <a:pt x="1845908" y="1562100"/>
                  </a:lnTo>
                  <a:lnTo>
                    <a:pt x="1873801" y="1600200"/>
                  </a:lnTo>
                  <a:lnTo>
                    <a:pt x="1900230" y="1638300"/>
                  </a:lnTo>
                  <a:lnTo>
                    <a:pt x="1925147" y="1663700"/>
                  </a:lnTo>
                  <a:lnTo>
                    <a:pt x="1948507" y="1701800"/>
                  </a:lnTo>
                  <a:lnTo>
                    <a:pt x="1970264" y="1752600"/>
                  </a:lnTo>
                  <a:lnTo>
                    <a:pt x="1990372" y="1790700"/>
                  </a:lnTo>
                  <a:lnTo>
                    <a:pt x="2008784" y="1828800"/>
                  </a:lnTo>
                  <a:lnTo>
                    <a:pt x="2025454" y="1866900"/>
                  </a:lnTo>
                  <a:lnTo>
                    <a:pt x="2040335" y="1917700"/>
                  </a:lnTo>
                  <a:lnTo>
                    <a:pt x="2053383" y="1955800"/>
                  </a:lnTo>
                  <a:lnTo>
                    <a:pt x="2064550" y="1993900"/>
                  </a:lnTo>
                  <a:lnTo>
                    <a:pt x="2073790" y="2044700"/>
                  </a:lnTo>
                  <a:lnTo>
                    <a:pt x="2081057" y="2095500"/>
                  </a:lnTo>
                  <a:lnTo>
                    <a:pt x="2086305" y="2133600"/>
                  </a:lnTo>
                  <a:lnTo>
                    <a:pt x="2089488" y="2184400"/>
                  </a:lnTo>
                  <a:lnTo>
                    <a:pt x="2090559" y="2235200"/>
                  </a:lnTo>
                  <a:lnTo>
                    <a:pt x="2089488" y="2273300"/>
                  </a:lnTo>
                  <a:lnTo>
                    <a:pt x="2086305" y="2324100"/>
                  </a:lnTo>
                  <a:lnTo>
                    <a:pt x="2081057" y="2374900"/>
                  </a:lnTo>
                  <a:lnTo>
                    <a:pt x="2073790" y="2413000"/>
                  </a:lnTo>
                  <a:lnTo>
                    <a:pt x="2064550" y="2463800"/>
                  </a:lnTo>
                  <a:lnTo>
                    <a:pt x="2053383" y="2501900"/>
                  </a:lnTo>
                  <a:lnTo>
                    <a:pt x="2040335" y="2552700"/>
                  </a:lnTo>
                  <a:lnTo>
                    <a:pt x="2025454" y="2590800"/>
                  </a:lnTo>
                  <a:lnTo>
                    <a:pt x="2008784" y="2641600"/>
                  </a:lnTo>
                  <a:lnTo>
                    <a:pt x="1990372" y="2679700"/>
                  </a:lnTo>
                  <a:lnTo>
                    <a:pt x="1970264" y="2717800"/>
                  </a:lnTo>
                  <a:lnTo>
                    <a:pt x="1948507" y="2755900"/>
                  </a:lnTo>
                  <a:lnTo>
                    <a:pt x="1925147" y="2794000"/>
                  </a:lnTo>
                  <a:lnTo>
                    <a:pt x="1900230" y="2832100"/>
                  </a:lnTo>
                  <a:lnTo>
                    <a:pt x="1873801" y="2870200"/>
                  </a:lnTo>
                  <a:lnTo>
                    <a:pt x="1845908" y="2895600"/>
                  </a:lnTo>
                  <a:lnTo>
                    <a:pt x="1816597" y="2933700"/>
                  </a:lnTo>
                  <a:lnTo>
                    <a:pt x="1785913" y="2971800"/>
                  </a:lnTo>
                  <a:lnTo>
                    <a:pt x="1753903" y="2997200"/>
                  </a:lnTo>
                  <a:lnTo>
                    <a:pt x="1720614" y="3022600"/>
                  </a:lnTo>
                  <a:lnTo>
                    <a:pt x="1686090" y="3048000"/>
                  </a:lnTo>
                  <a:lnTo>
                    <a:pt x="1650380" y="3086100"/>
                  </a:lnTo>
                  <a:lnTo>
                    <a:pt x="1613528" y="3098800"/>
                  </a:lnTo>
                  <a:lnTo>
                    <a:pt x="1575581" y="3124200"/>
                  </a:lnTo>
                  <a:lnTo>
                    <a:pt x="1536585" y="3149600"/>
                  </a:lnTo>
                  <a:lnTo>
                    <a:pt x="1496586" y="3175000"/>
                  </a:lnTo>
                  <a:lnTo>
                    <a:pt x="1413767" y="3200400"/>
                  </a:lnTo>
                  <a:lnTo>
                    <a:pt x="1371037" y="3225800"/>
                  </a:lnTo>
                  <a:lnTo>
                    <a:pt x="1327491" y="3238500"/>
                  </a:lnTo>
                  <a:lnTo>
                    <a:pt x="1283172" y="3238500"/>
                  </a:lnTo>
                  <a:lnTo>
                    <a:pt x="1192405" y="3263900"/>
                  </a:lnTo>
                  <a:lnTo>
                    <a:pt x="1241853" y="3263900"/>
                  </a:lnTo>
                  <a:lnTo>
                    <a:pt x="1377329" y="3225800"/>
                  </a:lnTo>
                  <a:lnTo>
                    <a:pt x="1463504" y="3200400"/>
                  </a:lnTo>
                  <a:lnTo>
                    <a:pt x="1505205" y="3175000"/>
                  </a:lnTo>
                  <a:lnTo>
                    <a:pt x="1545918" y="3162300"/>
                  </a:lnTo>
                  <a:lnTo>
                    <a:pt x="1585595" y="3136900"/>
                  </a:lnTo>
                  <a:lnTo>
                    <a:pt x="1624189" y="3111500"/>
                  </a:lnTo>
                  <a:lnTo>
                    <a:pt x="1661651" y="3086100"/>
                  </a:lnTo>
                  <a:lnTo>
                    <a:pt x="1697935" y="3060700"/>
                  </a:lnTo>
                  <a:lnTo>
                    <a:pt x="1732991" y="3035300"/>
                  </a:lnTo>
                  <a:lnTo>
                    <a:pt x="1766772" y="2997200"/>
                  </a:lnTo>
                  <a:lnTo>
                    <a:pt x="1799231" y="2971800"/>
                  </a:lnTo>
                  <a:lnTo>
                    <a:pt x="1830320" y="2933700"/>
                  </a:lnTo>
                  <a:lnTo>
                    <a:pt x="1859990" y="2908300"/>
                  </a:lnTo>
                  <a:lnTo>
                    <a:pt x="1888195" y="2870200"/>
                  </a:lnTo>
                  <a:lnTo>
                    <a:pt x="1914886" y="2832100"/>
                  </a:lnTo>
                  <a:lnTo>
                    <a:pt x="1940015" y="2794000"/>
                  </a:lnTo>
                  <a:lnTo>
                    <a:pt x="1963535" y="2755900"/>
                  </a:lnTo>
                  <a:lnTo>
                    <a:pt x="1985398" y="2717800"/>
                  </a:lnTo>
                  <a:lnTo>
                    <a:pt x="2005556" y="2667000"/>
                  </a:lnTo>
                  <a:lnTo>
                    <a:pt x="2023961" y="2628900"/>
                  </a:lnTo>
                  <a:lnTo>
                    <a:pt x="2040566" y="2590800"/>
                  </a:lnTo>
                  <a:lnTo>
                    <a:pt x="2055322" y="2540000"/>
                  </a:lnTo>
                  <a:lnTo>
                    <a:pt x="2068183" y="2501900"/>
                  </a:lnTo>
                  <a:lnTo>
                    <a:pt x="2079099" y="2451100"/>
                  </a:lnTo>
                  <a:lnTo>
                    <a:pt x="2088024" y="2413000"/>
                  </a:lnTo>
                  <a:lnTo>
                    <a:pt x="2094909" y="2362200"/>
                  </a:lnTo>
                  <a:lnTo>
                    <a:pt x="2099707" y="2311400"/>
                  </a:lnTo>
                  <a:lnTo>
                    <a:pt x="2102370" y="2260600"/>
                  </a:lnTo>
                  <a:lnTo>
                    <a:pt x="3388069" y="2260600"/>
                  </a:lnTo>
                  <a:lnTo>
                    <a:pt x="3451402" y="2235200"/>
                  </a:lnTo>
                  <a:lnTo>
                    <a:pt x="3365902" y="2197100"/>
                  </a:lnTo>
                  <a:lnTo>
                    <a:pt x="2102370" y="2197100"/>
                  </a:lnTo>
                  <a:lnTo>
                    <a:pt x="2099676" y="2146300"/>
                  </a:lnTo>
                  <a:lnTo>
                    <a:pt x="2094811" y="2095500"/>
                  </a:lnTo>
                  <a:lnTo>
                    <a:pt x="2087825" y="2057400"/>
                  </a:lnTo>
                  <a:lnTo>
                    <a:pt x="2078766" y="2006600"/>
                  </a:lnTo>
                  <a:lnTo>
                    <a:pt x="2067684" y="1955800"/>
                  </a:lnTo>
                  <a:lnTo>
                    <a:pt x="2054626" y="1917700"/>
                  </a:lnTo>
                  <a:lnTo>
                    <a:pt x="2039644" y="1866900"/>
                  </a:lnTo>
                  <a:lnTo>
                    <a:pt x="2022784" y="1828800"/>
                  </a:lnTo>
                  <a:lnTo>
                    <a:pt x="2004097" y="1790700"/>
                  </a:lnTo>
                  <a:lnTo>
                    <a:pt x="1983632" y="1739900"/>
                  </a:lnTo>
                  <a:lnTo>
                    <a:pt x="1961437" y="1701800"/>
                  </a:lnTo>
                  <a:lnTo>
                    <a:pt x="1937561" y="1663700"/>
                  </a:lnTo>
                  <a:lnTo>
                    <a:pt x="1912054" y="1625600"/>
                  </a:lnTo>
                  <a:lnTo>
                    <a:pt x="1884965" y="1587500"/>
                  </a:lnTo>
                  <a:lnTo>
                    <a:pt x="1856342" y="1549400"/>
                  </a:lnTo>
                  <a:lnTo>
                    <a:pt x="1826235" y="1524000"/>
                  </a:lnTo>
                  <a:lnTo>
                    <a:pt x="1794692" y="1485900"/>
                  </a:lnTo>
                  <a:lnTo>
                    <a:pt x="1761763" y="1460500"/>
                  </a:lnTo>
                  <a:lnTo>
                    <a:pt x="1727496" y="1422400"/>
                  </a:lnTo>
                  <a:lnTo>
                    <a:pt x="1691942" y="1397000"/>
                  </a:lnTo>
                  <a:lnTo>
                    <a:pt x="1655147" y="1371600"/>
                  </a:lnTo>
                  <a:lnTo>
                    <a:pt x="1617163" y="1346200"/>
                  </a:lnTo>
                  <a:lnTo>
                    <a:pt x="1578037" y="1320800"/>
                  </a:lnTo>
                  <a:lnTo>
                    <a:pt x="1537819" y="1295400"/>
                  </a:lnTo>
                  <a:lnTo>
                    <a:pt x="1496557" y="1282700"/>
                  </a:lnTo>
                  <a:lnTo>
                    <a:pt x="1454302" y="1257300"/>
                  </a:lnTo>
                  <a:lnTo>
                    <a:pt x="1322059" y="1219200"/>
                  </a:lnTo>
                  <a:lnTo>
                    <a:pt x="1229825" y="1193800"/>
                  </a:lnTo>
                  <a:close/>
                </a:path>
                <a:path w="3451859" h="3276600">
                  <a:moveTo>
                    <a:pt x="3388069" y="2260600"/>
                  </a:moveTo>
                  <a:lnTo>
                    <a:pt x="3166402" y="2260600"/>
                  </a:lnTo>
                  <a:lnTo>
                    <a:pt x="3166402" y="2349500"/>
                  </a:lnTo>
                  <a:lnTo>
                    <a:pt x="3388069" y="2260600"/>
                  </a:lnTo>
                  <a:close/>
                </a:path>
                <a:path w="3451859" h="3276600">
                  <a:moveTo>
                    <a:pt x="3166402" y="2108200"/>
                  </a:moveTo>
                  <a:lnTo>
                    <a:pt x="3166402" y="2197100"/>
                  </a:lnTo>
                  <a:lnTo>
                    <a:pt x="3365902" y="2197100"/>
                  </a:lnTo>
                  <a:lnTo>
                    <a:pt x="3166402" y="2108200"/>
                  </a:lnTo>
                  <a:close/>
                </a:path>
                <a:path w="3451859" h="3276600">
                  <a:moveTo>
                    <a:pt x="1134790" y="1181100"/>
                  </a:moveTo>
                  <a:lnTo>
                    <a:pt x="968853" y="1181100"/>
                  </a:lnTo>
                  <a:lnTo>
                    <a:pt x="921396" y="1193800"/>
                  </a:lnTo>
                  <a:lnTo>
                    <a:pt x="1182633" y="1193800"/>
                  </a:lnTo>
                  <a:lnTo>
                    <a:pt x="1134790" y="1181100"/>
                  </a:lnTo>
                  <a:close/>
                </a:path>
                <a:path w="3451859" h="3276600">
                  <a:moveTo>
                    <a:pt x="1086345" y="279400"/>
                  </a:moveTo>
                  <a:lnTo>
                    <a:pt x="1016901" y="279400"/>
                  </a:lnTo>
                  <a:lnTo>
                    <a:pt x="1016901" y="1181100"/>
                  </a:lnTo>
                  <a:lnTo>
                    <a:pt x="1086345" y="1181100"/>
                  </a:lnTo>
                  <a:lnTo>
                    <a:pt x="1086345" y="279400"/>
                  </a:lnTo>
                  <a:close/>
                </a:path>
                <a:path w="3451859" h="3276600">
                  <a:moveTo>
                    <a:pt x="1051623" y="0"/>
                  </a:moveTo>
                  <a:lnTo>
                    <a:pt x="927188" y="279400"/>
                  </a:lnTo>
                  <a:lnTo>
                    <a:pt x="1176058" y="279400"/>
                  </a:lnTo>
                  <a:lnTo>
                    <a:pt x="1051623" y="0"/>
                  </a:lnTo>
                  <a:close/>
                </a:path>
              </a:pathLst>
            </a:custGeom>
            <a:solidFill>
              <a:srgbClr val="FFFFFF">
                <a:alpha val="50000"/>
              </a:srgbClr>
            </a:solidFill>
          </p:spPr>
          <p:txBody>
            <a:bodyPr wrap="square" lIns="0" tIns="0" rIns="0" bIns="0" rtlCol="0"/>
            <a:lstStyle/>
            <a:p>
              <a:endParaRPr dirty="0"/>
            </a:p>
          </p:txBody>
        </p:sp>
        <p:sp>
          <p:nvSpPr>
            <p:cNvPr id="42" name="object 19">
              <a:extLst>
                <a:ext uri="{FF2B5EF4-FFF2-40B4-BE49-F238E27FC236}">
                  <a16:creationId xmlns:a16="http://schemas.microsoft.com/office/drawing/2014/main" id="{964F6599-9BA7-4C2A-8426-AE5F6EBBD9DC}"/>
                </a:ext>
              </a:extLst>
            </p:cNvPr>
            <p:cNvSpPr/>
            <p:nvPr/>
          </p:nvSpPr>
          <p:spPr>
            <a:xfrm>
              <a:off x="8976172" y="987869"/>
              <a:ext cx="3465195" cy="0"/>
            </a:xfrm>
            <a:custGeom>
              <a:avLst/>
              <a:gdLst/>
              <a:ahLst/>
              <a:cxnLst/>
              <a:rect l="l" t="t" r="r" b="b"/>
              <a:pathLst>
                <a:path w="3465195">
                  <a:moveTo>
                    <a:pt x="0" y="0"/>
                  </a:moveTo>
                  <a:lnTo>
                    <a:pt x="3465118" y="0"/>
                  </a:lnTo>
                </a:path>
              </a:pathLst>
            </a:custGeom>
            <a:ln w="12700">
              <a:solidFill>
                <a:srgbClr val="FFFFFF"/>
              </a:solidFill>
            </a:ln>
          </p:spPr>
          <p:txBody>
            <a:bodyPr wrap="square" lIns="0" tIns="0" rIns="0" bIns="0" rtlCol="0"/>
            <a:lstStyle/>
            <a:p>
              <a:endParaRPr/>
            </a:p>
          </p:txBody>
        </p:sp>
      </p:grpSp>
      <p:sp>
        <p:nvSpPr>
          <p:cNvPr id="22" name="Arrow: Left 21">
            <a:extLst>
              <a:ext uri="{FF2B5EF4-FFF2-40B4-BE49-F238E27FC236}">
                <a16:creationId xmlns:a16="http://schemas.microsoft.com/office/drawing/2014/main" id="{E69144C5-4C85-4F22-8043-0EE39A1F4CAA}"/>
              </a:ext>
            </a:extLst>
          </p:cNvPr>
          <p:cNvSpPr/>
          <p:nvPr/>
        </p:nvSpPr>
        <p:spPr>
          <a:xfrm rot="8380259">
            <a:off x="9805406" y="3021038"/>
            <a:ext cx="1356472" cy="164165"/>
          </a:xfrm>
          <a:prstGeom prst="leftArrow">
            <a:avLst>
              <a:gd name="adj1" fmla="val 31758"/>
              <a:gd name="adj2" fmla="val 121948"/>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object 12">
            <a:extLst>
              <a:ext uri="{FF2B5EF4-FFF2-40B4-BE49-F238E27FC236}">
                <a16:creationId xmlns:a16="http://schemas.microsoft.com/office/drawing/2014/main" id="{738A2672-C56D-48D9-AB99-CBB2303B63F2}"/>
              </a:ext>
            </a:extLst>
          </p:cNvPr>
          <p:cNvSpPr txBox="1"/>
          <p:nvPr/>
        </p:nvSpPr>
        <p:spPr>
          <a:xfrm>
            <a:off x="10723295" y="3245252"/>
            <a:ext cx="1513155" cy="443711"/>
          </a:xfrm>
          <a:prstGeom prst="rect">
            <a:avLst/>
          </a:prstGeom>
        </p:spPr>
        <p:txBody>
          <a:bodyPr vert="horz" wrap="square" lIns="0" tIns="12700" rIns="0" bIns="0" rtlCol="0">
            <a:spAutoFit/>
          </a:bodyPr>
          <a:lstStyle/>
          <a:p>
            <a:pPr marL="12700">
              <a:lnSpc>
                <a:spcPct val="100000"/>
              </a:lnSpc>
              <a:spcBef>
                <a:spcPts val="100"/>
              </a:spcBef>
            </a:pPr>
            <a:r>
              <a:rPr lang="en-US" sz="1400" b="1" spc="15" dirty="0">
                <a:solidFill>
                  <a:srgbClr val="FFFFFF"/>
                </a:solidFill>
                <a:latin typeface="Catamaran SemiBold"/>
                <a:cs typeface="Catamaran SemiBold"/>
              </a:rPr>
              <a:t>Becoming a platform operator</a:t>
            </a:r>
            <a:endParaRPr sz="1400" dirty="0">
              <a:latin typeface="Catamaran SemiBold"/>
              <a:cs typeface="Catamaran SemiBold"/>
            </a:endParaRPr>
          </a:p>
        </p:txBody>
      </p:sp>
      <p:sp>
        <p:nvSpPr>
          <p:cNvPr id="46" name="object 72">
            <a:extLst>
              <a:ext uri="{FF2B5EF4-FFF2-40B4-BE49-F238E27FC236}">
                <a16:creationId xmlns:a16="http://schemas.microsoft.com/office/drawing/2014/main" id="{5C28181E-F07D-4E9E-AFAE-7B0B2E540487}"/>
              </a:ext>
            </a:extLst>
          </p:cNvPr>
          <p:cNvSpPr/>
          <p:nvPr/>
        </p:nvSpPr>
        <p:spPr>
          <a:xfrm>
            <a:off x="7577020" y="2413545"/>
            <a:ext cx="325755" cy="325755"/>
          </a:xfrm>
          <a:custGeom>
            <a:avLst/>
            <a:gdLst/>
            <a:ahLst/>
            <a:cxnLst/>
            <a:rect l="l" t="t" r="r" b="b"/>
            <a:pathLst>
              <a:path w="325755" h="325755">
                <a:moveTo>
                  <a:pt x="162788" y="0"/>
                </a:moveTo>
                <a:lnTo>
                  <a:pt x="119513" y="5815"/>
                </a:lnTo>
                <a:lnTo>
                  <a:pt x="80627" y="22225"/>
                </a:lnTo>
                <a:lnTo>
                  <a:pt x="47680" y="47680"/>
                </a:lnTo>
                <a:lnTo>
                  <a:pt x="22225" y="80627"/>
                </a:lnTo>
                <a:lnTo>
                  <a:pt x="5815" y="119513"/>
                </a:lnTo>
                <a:lnTo>
                  <a:pt x="0" y="162788"/>
                </a:lnTo>
                <a:lnTo>
                  <a:pt x="5815" y="206063"/>
                </a:lnTo>
                <a:lnTo>
                  <a:pt x="22225" y="244950"/>
                </a:lnTo>
                <a:lnTo>
                  <a:pt x="47680" y="277896"/>
                </a:lnTo>
                <a:lnTo>
                  <a:pt x="80627" y="303351"/>
                </a:lnTo>
                <a:lnTo>
                  <a:pt x="119513" y="319762"/>
                </a:lnTo>
                <a:lnTo>
                  <a:pt x="162788" y="325577"/>
                </a:lnTo>
                <a:lnTo>
                  <a:pt x="206063" y="319762"/>
                </a:lnTo>
                <a:lnTo>
                  <a:pt x="244950" y="303351"/>
                </a:lnTo>
                <a:lnTo>
                  <a:pt x="277896" y="277896"/>
                </a:lnTo>
                <a:lnTo>
                  <a:pt x="303351" y="244950"/>
                </a:lnTo>
                <a:lnTo>
                  <a:pt x="319762" y="206063"/>
                </a:lnTo>
                <a:lnTo>
                  <a:pt x="325577" y="162788"/>
                </a:lnTo>
                <a:lnTo>
                  <a:pt x="319762" y="119513"/>
                </a:lnTo>
                <a:lnTo>
                  <a:pt x="303351" y="80627"/>
                </a:lnTo>
                <a:lnTo>
                  <a:pt x="277896" y="47680"/>
                </a:lnTo>
                <a:lnTo>
                  <a:pt x="244950" y="22225"/>
                </a:lnTo>
                <a:lnTo>
                  <a:pt x="206063" y="5815"/>
                </a:lnTo>
                <a:lnTo>
                  <a:pt x="162788" y="0"/>
                </a:ln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47" name="object 73">
            <a:extLst>
              <a:ext uri="{FF2B5EF4-FFF2-40B4-BE49-F238E27FC236}">
                <a16:creationId xmlns:a16="http://schemas.microsoft.com/office/drawing/2014/main" id="{B1F26124-2AD5-41B6-946C-DC369115DE31}"/>
              </a:ext>
            </a:extLst>
          </p:cNvPr>
          <p:cNvSpPr txBox="1"/>
          <p:nvPr/>
        </p:nvSpPr>
        <p:spPr>
          <a:xfrm>
            <a:off x="7665574" y="2410539"/>
            <a:ext cx="108585" cy="305435"/>
          </a:xfrm>
          <a:prstGeom prst="rect">
            <a:avLst/>
          </a:prstGeom>
          <a:noFill/>
        </p:spPr>
        <p:txBody>
          <a:bodyPr vert="horz" wrap="square" lIns="0" tIns="17145" rIns="0" bIns="0" rtlCol="0">
            <a:spAutoFit/>
          </a:bodyPr>
          <a:lstStyle/>
          <a:p>
            <a:pPr marL="12700">
              <a:lnSpc>
                <a:spcPct val="100000"/>
              </a:lnSpc>
              <a:spcBef>
                <a:spcPts val="135"/>
              </a:spcBef>
            </a:pPr>
            <a:r>
              <a:rPr sz="1800" b="1" spc="30" dirty="0">
                <a:solidFill>
                  <a:srgbClr val="FFFFFF"/>
                </a:solidFill>
                <a:latin typeface="Catamaran-SemiBold"/>
                <a:cs typeface="Catamaran-SemiBold"/>
              </a:rPr>
              <a:t>1</a:t>
            </a:r>
            <a:endParaRPr sz="1800" dirty="0">
              <a:latin typeface="Catamaran-SemiBold"/>
              <a:cs typeface="Catamaran-SemiBold"/>
            </a:endParaRPr>
          </a:p>
        </p:txBody>
      </p:sp>
      <p:sp>
        <p:nvSpPr>
          <p:cNvPr id="48" name="object 7">
            <a:extLst>
              <a:ext uri="{FF2B5EF4-FFF2-40B4-BE49-F238E27FC236}">
                <a16:creationId xmlns:a16="http://schemas.microsoft.com/office/drawing/2014/main" id="{64B02715-C668-40D0-B8BC-BCC643A1445B}"/>
              </a:ext>
            </a:extLst>
          </p:cNvPr>
          <p:cNvSpPr/>
          <p:nvPr/>
        </p:nvSpPr>
        <p:spPr>
          <a:xfrm>
            <a:off x="10413838" y="3215593"/>
            <a:ext cx="288214" cy="325755"/>
          </a:xfrm>
          <a:custGeom>
            <a:avLst/>
            <a:gdLst/>
            <a:ahLst/>
            <a:cxnLst/>
            <a:rect l="l" t="t" r="r" b="b"/>
            <a:pathLst>
              <a:path w="325755" h="325755">
                <a:moveTo>
                  <a:pt x="162788" y="0"/>
                </a:moveTo>
                <a:lnTo>
                  <a:pt x="119513" y="5815"/>
                </a:lnTo>
                <a:lnTo>
                  <a:pt x="80627" y="22225"/>
                </a:lnTo>
                <a:lnTo>
                  <a:pt x="47680" y="47680"/>
                </a:lnTo>
                <a:lnTo>
                  <a:pt x="22225" y="80627"/>
                </a:lnTo>
                <a:lnTo>
                  <a:pt x="5815" y="119513"/>
                </a:lnTo>
                <a:lnTo>
                  <a:pt x="0" y="162788"/>
                </a:lnTo>
                <a:lnTo>
                  <a:pt x="5815" y="206063"/>
                </a:lnTo>
                <a:lnTo>
                  <a:pt x="22225" y="244950"/>
                </a:lnTo>
                <a:lnTo>
                  <a:pt x="47680" y="277896"/>
                </a:lnTo>
                <a:lnTo>
                  <a:pt x="80627" y="303351"/>
                </a:lnTo>
                <a:lnTo>
                  <a:pt x="119513" y="319762"/>
                </a:lnTo>
                <a:lnTo>
                  <a:pt x="162788" y="325577"/>
                </a:lnTo>
                <a:lnTo>
                  <a:pt x="206063" y="319762"/>
                </a:lnTo>
                <a:lnTo>
                  <a:pt x="244950" y="303351"/>
                </a:lnTo>
                <a:lnTo>
                  <a:pt x="277896" y="277896"/>
                </a:lnTo>
                <a:lnTo>
                  <a:pt x="303351" y="244950"/>
                </a:lnTo>
                <a:lnTo>
                  <a:pt x="319762" y="206063"/>
                </a:lnTo>
                <a:lnTo>
                  <a:pt x="325577" y="162788"/>
                </a:lnTo>
                <a:lnTo>
                  <a:pt x="319762" y="119513"/>
                </a:lnTo>
                <a:lnTo>
                  <a:pt x="303351" y="80627"/>
                </a:lnTo>
                <a:lnTo>
                  <a:pt x="277896" y="47680"/>
                </a:lnTo>
                <a:lnTo>
                  <a:pt x="244950" y="22225"/>
                </a:lnTo>
                <a:lnTo>
                  <a:pt x="206063" y="5815"/>
                </a:lnTo>
                <a:lnTo>
                  <a:pt x="162788" y="0"/>
                </a:lnTo>
                <a:close/>
              </a:path>
            </a:pathLst>
          </a:custGeom>
          <a:solidFill>
            <a:srgbClr val="00B0F0"/>
          </a:solidFill>
        </p:spPr>
        <p:txBody>
          <a:bodyPr wrap="square" lIns="0" tIns="0" rIns="0" bIns="0" rtlCol="0"/>
          <a:lstStyle/>
          <a:p>
            <a:endParaRPr/>
          </a:p>
        </p:txBody>
      </p:sp>
      <p:sp>
        <p:nvSpPr>
          <p:cNvPr id="49" name="object 8">
            <a:extLst>
              <a:ext uri="{FF2B5EF4-FFF2-40B4-BE49-F238E27FC236}">
                <a16:creationId xmlns:a16="http://schemas.microsoft.com/office/drawing/2014/main" id="{937255EB-C634-4833-BA33-7CF40E2172A4}"/>
              </a:ext>
            </a:extLst>
          </p:cNvPr>
          <p:cNvSpPr txBox="1"/>
          <p:nvPr/>
        </p:nvSpPr>
        <p:spPr>
          <a:xfrm>
            <a:off x="10488930" y="3204925"/>
            <a:ext cx="125848" cy="305435"/>
          </a:xfrm>
          <a:prstGeom prst="rect">
            <a:avLst/>
          </a:prstGeom>
          <a:noFill/>
        </p:spPr>
        <p:txBody>
          <a:bodyPr vert="horz" wrap="square" lIns="0" tIns="17145" rIns="0" bIns="0" rtlCol="0">
            <a:spAutoFit/>
          </a:bodyPr>
          <a:lstStyle/>
          <a:p>
            <a:pPr marL="12700">
              <a:lnSpc>
                <a:spcPct val="100000"/>
              </a:lnSpc>
              <a:spcBef>
                <a:spcPts val="135"/>
              </a:spcBef>
            </a:pPr>
            <a:r>
              <a:rPr sz="1800" b="1" spc="40" dirty="0">
                <a:solidFill>
                  <a:srgbClr val="FFFFFF"/>
                </a:solidFill>
                <a:latin typeface="Catamaran-SemiBold"/>
                <a:cs typeface="Catamaran-SemiBold"/>
              </a:rPr>
              <a:t>2</a:t>
            </a:r>
            <a:endParaRPr sz="1800" dirty="0">
              <a:latin typeface="Catamaran-SemiBold"/>
              <a:cs typeface="Catamaran-SemiBold"/>
            </a:endParaRPr>
          </a:p>
        </p:txBody>
      </p:sp>
      <p:sp>
        <p:nvSpPr>
          <p:cNvPr id="50" name="object 72">
            <a:extLst>
              <a:ext uri="{FF2B5EF4-FFF2-40B4-BE49-F238E27FC236}">
                <a16:creationId xmlns:a16="http://schemas.microsoft.com/office/drawing/2014/main" id="{66764AAA-333A-4F79-975A-F8CF0B56B8E1}"/>
              </a:ext>
            </a:extLst>
          </p:cNvPr>
          <p:cNvSpPr/>
          <p:nvPr/>
        </p:nvSpPr>
        <p:spPr>
          <a:xfrm>
            <a:off x="10233337" y="4352216"/>
            <a:ext cx="325755" cy="325755"/>
          </a:xfrm>
          <a:custGeom>
            <a:avLst/>
            <a:gdLst/>
            <a:ahLst/>
            <a:cxnLst/>
            <a:rect l="l" t="t" r="r" b="b"/>
            <a:pathLst>
              <a:path w="325755" h="325755">
                <a:moveTo>
                  <a:pt x="162788" y="0"/>
                </a:moveTo>
                <a:lnTo>
                  <a:pt x="119513" y="5815"/>
                </a:lnTo>
                <a:lnTo>
                  <a:pt x="80627" y="22225"/>
                </a:lnTo>
                <a:lnTo>
                  <a:pt x="47680" y="47680"/>
                </a:lnTo>
                <a:lnTo>
                  <a:pt x="22225" y="80627"/>
                </a:lnTo>
                <a:lnTo>
                  <a:pt x="5815" y="119513"/>
                </a:lnTo>
                <a:lnTo>
                  <a:pt x="0" y="162788"/>
                </a:lnTo>
                <a:lnTo>
                  <a:pt x="5815" y="206063"/>
                </a:lnTo>
                <a:lnTo>
                  <a:pt x="22225" y="244950"/>
                </a:lnTo>
                <a:lnTo>
                  <a:pt x="47680" y="277896"/>
                </a:lnTo>
                <a:lnTo>
                  <a:pt x="80627" y="303351"/>
                </a:lnTo>
                <a:lnTo>
                  <a:pt x="119513" y="319762"/>
                </a:lnTo>
                <a:lnTo>
                  <a:pt x="162788" y="325577"/>
                </a:lnTo>
                <a:lnTo>
                  <a:pt x="206063" y="319762"/>
                </a:lnTo>
                <a:lnTo>
                  <a:pt x="244950" y="303351"/>
                </a:lnTo>
                <a:lnTo>
                  <a:pt x="277896" y="277896"/>
                </a:lnTo>
                <a:lnTo>
                  <a:pt x="303351" y="244950"/>
                </a:lnTo>
                <a:lnTo>
                  <a:pt x="319762" y="206063"/>
                </a:lnTo>
                <a:lnTo>
                  <a:pt x="325577" y="162788"/>
                </a:lnTo>
                <a:lnTo>
                  <a:pt x="319762" y="119513"/>
                </a:lnTo>
                <a:lnTo>
                  <a:pt x="303351" y="80627"/>
                </a:lnTo>
                <a:lnTo>
                  <a:pt x="277896" y="47680"/>
                </a:lnTo>
                <a:lnTo>
                  <a:pt x="244950" y="22225"/>
                </a:lnTo>
                <a:lnTo>
                  <a:pt x="206063" y="5815"/>
                </a:lnTo>
                <a:lnTo>
                  <a:pt x="162788" y="0"/>
                </a:ln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51" name="object 73">
            <a:extLst>
              <a:ext uri="{FF2B5EF4-FFF2-40B4-BE49-F238E27FC236}">
                <a16:creationId xmlns:a16="http://schemas.microsoft.com/office/drawing/2014/main" id="{ADB3B8D7-58DE-4EFB-8C8D-B6DE4912ABD1}"/>
              </a:ext>
            </a:extLst>
          </p:cNvPr>
          <p:cNvSpPr txBox="1"/>
          <p:nvPr/>
        </p:nvSpPr>
        <p:spPr>
          <a:xfrm>
            <a:off x="10329260" y="4362375"/>
            <a:ext cx="108585" cy="305435"/>
          </a:xfrm>
          <a:prstGeom prst="rect">
            <a:avLst/>
          </a:prstGeom>
          <a:noFill/>
        </p:spPr>
        <p:txBody>
          <a:bodyPr vert="horz" wrap="square" lIns="0" tIns="17145" rIns="0" bIns="0" rtlCol="0">
            <a:spAutoFit/>
          </a:bodyPr>
          <a:lstStyle/>
          <a:p>
            <a:pPr marL="12700">
              <a:lnSpc>
                <a:spcPct val="100000"/>
              </a:lnSpc>
              <a:spcBef>
                <a:spcPts val="135"/>
              </a:spcBef>
            </a:pPr>
            <a:r>
              <a:rPr lang="en-US" sz="1800" b="1" spc="30" dirty="0">
                <a:solidFill>
                  <a:srgbClr val="FFFFFF"/>
                </a:solidFill>
                <a:latin typeface="Catamaran-SemiBold"/>
                <a:cs typeface="Catamaran-SemiBold"/>
              </a:rPr>
              <a:t>3</a:t>
            </a:r>
            <a:endParaRPr sz="1800" dirty="0">
              <a:latin typeface="Catamaran-SemiBold"/>
              <a:cs typeface="Catamaran-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1650" y="1718712"/>
            <a:ext cx="3888104" cy="3998264"/>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04B9D5">
              <a:alpha val="5999"/>
            </a:srgbClr>
          </a:solidFill>
        </p:spPr>
        <p:txBody>
          <a:bodyPr wrap="square" lIns="0" tIns="0" rIns="0" bIns="0" rtlCol="0"/>
          <a:lstStyle/>
          <a:p>
            <a:endParaRPr dirty="0"/>
          </a:p>
        </p:txBody>
      </p:sp>
      <p:sp>
        <p:nvSpPr>
          <p:cNvPr id="3" name="object 3"/>
          <p:cNvSpPr/>
          <p:nvPr/>
        </p:nvSpPr>
        <p:spPr>
          <a:xfrm>
            <a:off x="4516176" y="1702213"/>
            <a:ext cx="3888104" cy="3998265"/>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04B9D5">
              <a:alpha val="11997"/>
            </a:srgbClr>
          </a:solidFill>
        </p:spPr>
        <p:txBody>
          <a:bodyPr wrap="square" lIns="0" tIns="0" rIns="0" bIns="0" rtlCol="0"/>
          <a:lstStyle/>
          <a:p>
            <a:endParaRPr/>
          </a:p>
        </p:txBody>
      </p:sp>
      <p:sp>
        <p:nvSpPr>
          <p:cNvPr id="4" name="object 4"/>
          <p:cNvSpPr/>
          <p:nvPr/>
        </p:nvSpPr>
        <p:spPr>
          <a:xfrm>
            <a:off x="8514506" y="1702214"/>
            <a:ext cx="3888104" cy="3998263"/>
          </a:xfrm>
          <a:custGeom>
            <a:avLst/>
            <a:gdLst/>
            <a:ahLst/>
            <a:cxnLst/>
            <a:rect l="l" t="t" r="r" b="b"/>
            <a:pathLst>
              <a:path w="3888104" h="4880610">
                <a:moveTo>
                  <a:pt x="3717455" y="0"/>
                </a:moveTo>
                <a:lnTo>
                  <a:pt x="170103" y="0"/>
                </a:lnTo>
                <a:lnTo>
                  <a:pt x="124880" y="6075"/>
                </a:lnTo>
                <a:lnTo>
                  <a:pt x="84245" y="23221"/>
                </a:lnTo>
                <a:lnTo>
                  <a:pt x="49818" y="49815"/>
                </a:lnTo>
                <a:lnTo>
                  <a:pt x="23222" y="84237"/>
                </a:lnTo>
                <a:lnTo>
                  <a:pt x="6075" y="124865"/>
                </a:lnTo>
                <a:lnTo>
                  <a:pt x="0" y="170078"/>
                </a:lnTo>
                <a:lnTo>
                  <a:pt x="0" y="4710417"/>
                </a:lnTo>
                <a:lnTo>
                  <a:pt x="6075" y="4755635"/>
                </a:lnTo>
                <a:lnTo>
                  <a:pt x="23222" y="4796266"/>
                </a:lnTo>
                <a:lnTo>
                  <a:pt x="49818" y="4830691"/>
                </a:lnTo>
                <a:lnTo>
                  <a:pt x="84245" y="4857286"/>
                </a:lnTo>
                <a:lnTo>
                  <a:pt x="124880" y="4874432"/>
                </a:lnTo>
                <a:lnTo>
                  <a:pt x="170103" y="4880508"/>
                </a:lnTo>
                <a:lnTo>
                  <a:pt x="3717455" y="4880508"/>
                </a:lnTo>
                <a:lnTo>
                  <a:pt x="3762668" y="4874432"/>
                </a:lnTo>
                <a:lnTo>
                  <a:pt x="3803299" y="4857286"/>
                </a:lnTo>
                <a:lnTo>
                  <a:pt x="3837724" y="4830691"/>
                </a:lnTo>
                <a:lnTo>
                  <a:pt x="3864321" y="4796266"/>
                </a:lnTo>
                <a:lnTo>
                  <a:pt x="3881469" y="4755635"/>
                </a:lnTo>
                <a:lnTo>
                  <a:pt x="3887546" y="4710417"/>
                </a:lnTo>
                <a:lnTo>
                  <a:pt x="3887546" y="170078"/>
                </a:lnTo>
                <a:lnTo>
                  <a:pt x="3881469" y="124865"/>
                </a:lnTo>
                <a:lnTo>
                  <a:pt x="3864321" y="84237"/>
                </a:lnTo>
                <a:lnTo>
                  <a:pt x="3837724" y="49815"/>
                </a:lnTo>
                <a:lnTo>
                  <a:pt x="3803299" y="23221"/>
                </a:lnTo>
                <a:lnTo>
                  <a:pt x="3762668" y="6075"/>
                </a:lnTo>
                <a:lnTo>
                  <a:pt x="3717455" y="0"/>
                </a:lnTo>
                <a:close/>
              </a:path>
            </a:pathLst>
          </a:custGeom>
          <a:solidFill>
            <a:srgbClr val="04B9D5">
              <a:alpha val="17999"/>
            </a:srgbClr>
          </a:solidFill>
        </p:spPr>
        <p:txBody>
          <a:bodyPr wrap="square" lIns="0" tIns="0" rIns="0" bIns="0" rtlCol="0"/>
          <a:lstStyle/>
          <a:p>
            <a:endParaRPr/>
          </a:p>
        </p:txBody>
      </p:sp>
      <p:sp>
        <p:nvSpPr>
          <p:cNvPr id="17" name="object 17"/>
          <p:cNvSpPr txBox="1"/>
          <p:nvPr/>
        </p:nvSpPr>
        <p:spPr>
          <a:xfrm>
            <a:off x="4572099" y="1884529"/>
            <a:ext cx="3461385" cy="3818994"/>
          </a:xfrm>
          <a:prstGeom prst="rect">
            <a:avLst/>
          </a:prstGeom>
        </p:spPr>
        <p:txBody>
          <a:bodyPr vert="horz" wrap="square" lIns="0" tIns="22860" rIns="0" bIns="0" rtlCol="0">
            <a:spAutoFit/>
          </a:bodyPr>
          <a:lstStyle/>
          <a:p>
            <a:pPr marL="179705" marR="34925">
              <a:lnSpc>
                <a:spcPts val="1400"/>
              </a:lnSpc>
              <a:spcBef>
                <a:spcPts val="120"/>
              </a:spcBef>
            </a:pPr>
            <a:r>
              <a:rPr lang="en-US" sz="1200" spc="10" dirty="0">
                <a:solidFill>
                  <a:srgbClr val="666667"/>
                </a:solidFill>
                <a:latin typeface="Catamaran"/>
                <a:cs typeface="Catamaran"/>
              </a:rPr>
              <a:t>We’ll</a:t>
            </a:r>
            <a:r>
              <a:rPr lang="en-US" sz="1200" spc="5" dirty="0">
                <a:solidFill>
                  <a:srgbClr val="666667"/>
                </a:solidFill>
                <a:latin typeface="Catamaran"/>
                <a:cs typeface="Catamaran"/>
              </a:rPr>
              <a:t> </a:t>
            </a:r>
            <a:r>
              <a:rPr lang="en-US" sz="1200" spc="15" dirty="0">
                <a:solidFill>
                  <a:srgbClr val="666667"/>
                </a:solidFill>
                <a:latin typeface="Catamaran"/>
                <a:cs typeface="Catamaran"/>
              </a:rPr>
              <a:t>use</a:t>
            </a:r>
            <a:r>
              <a:rPr lang="en-US" sz="1200" spc="5" dirty="0">
                <a:solidFill>
                  <a:srgbClr val="666667"/>
                </a:solidFill>
                <a:latin typeface="Catamaran"/>
                <a:cs typeface="Catamaran"/>
              </a:rPr>
              <a:t> </a:t>
            </a:r>
            <a:r>
              <a:rPr lang="en-US" sz="1200" spc="15" dirty="0">
                <a:solidFill>
                  <a:srgbClr val="666667"/>
                </a:solidFill>
                <a:latin typeface="Catamaran"/>
                <a:cs typeface="Catamaran"/>
              </a:rPr>
              <a:t>our</a:t>
            </a:r>
            <a:r>
              <a:rPr lang="en-US" sz="1200" spc="5" dirty="0">
                <a:solidFill>
                  <a:srgbClr val="666667"/>
                </a:solidFill>
                <a:latin typeface="Catamaran"/>
                <a:cs typeface="Catamaran"/>
              </a:rPr>
              <a:t> </a:t>
            </a:r>
            <a:r>
              <a:rPr lang="en-US" sz="1200" spc="15" dirty="0">
                <a:solidFill>
                  <a:srgbClr val="666667"/>
                </a:solidFill>
                <a:latin typeface="Catamaran"/>
                <a:cs typeface="Catamaran"/>
              </a:rPr>
              <a:t>experience</a:t>
            </a:r>
            <a:r>
              <a:rPr lang="en-US" sz="1200" spc="5" dirty="0">
                <a:solidFill>
                  <a:srgbClr val="666667"/>
                </a:solidFill>
                <a:latin typeface="Catamaran"/>
                <a:cs typeface="Catamaran"/>
              </a:rPr>
              <a:t> </a:t>
            </a:r>
            <a:r>
              <a:rPr lang="en-US" sz="1200" spc="10" dirty="0">
                <a:solidFill>
                  <a:srgbClr val="666667"/>
                </a:solidFill>
                <a:latin typeface="Catamaran"/>
                <a:cs typeface="Catamaran"/>
              </a:rPr>
              <a:t>in</a:t>
            </a:r>
            <a:r>
              <a:rPr lang="en-US" sz="1200" spc="5" dirty="0">
                <a:solidFill>
                  <a:srgbClr val="666667"/>
                </a:solidFill>
                <a:latin typeface="Catamaran"/>
                <a:cs typeface="Catamaran"/>
              </a:rPr>
              <a:t> </a:t>
            </a:r>
            <a:r>
              <a:rPr lang="en-US" sz="1200" spc="10" dirty="0">
                <a:solidFill>
                  <a:srgbClr val="666667"/>
                </a:solidFill>
                <a:latin typeface="Catamaran"/>
                <a:cs typeface="Catamaran"/>
              </a:rPr>
              <a:t>dairy</a:t>
            </a:r>
            <a:r>
              <a:rPr lang="en-US" sz="1200" spc="5" dirty="0">
                <a:solidFill>
                  <a:srgbClr val="666667"/>
                </a:solidFill>
                <a:latin typeface="Catamaran"/>
                <a:cs typeface="Catamaran"/>
              </a:rPr>
              <a:t> </a:t>
            </a:r>
            <a:r>
              <a:rPr lang="en-US" sz="1200" spc="15" dirty="0">
                <a:solidFill>
                  <a:srgbClr val="666667"/>
                </a:solidFill>
                <a:latin typeface="Catamaran"/>
                <a:cs typeface="Catamaran"/>
              </a:rPr>
              <a:t>and</a:t>
            </a:r>
            <a:r>
              <a:rPr lang="en-US" sz="1200" spc="5" dirty="0">
                <a:solidFill>
                  <a:srgbClr val="666667"/>
                </a:solidFill>
                <a:latin typeface="Catamaran"/>
                <a:cs typeface="Catamaran"/>
              </a:rPr>
              <a:t> </a:t>
            </a:r>
            <a:r>
              <a:rPr lang="en-US" sz="1200" spc="15" dirty="0">
                <a:solidFill>
                  <a:srgbClr val="666667"/>
                </a:solidFill>
                <a:latin typeface="Catamaran"/>
                <a:cs typeface="Catamaran"/>
              </a:rPr>
              <a:t>other</a:t>
            </a:r>
            <a:r>
              <a:rPr lang="en-US" sz="1200" spc="5" dirty="0">
                <a:solidFill>
                  <a:srgbClr val="666667"/>
                </a:solidFill>
                <a:latin typeface="Catamaran"/>
                <a:cs typeface="Catamaran"/>
              </a:rPr>
              <a:t> </a:t>
            </a:r>
            <a:r>
              <a:rPr lang="en-US" sz="1200" spc="15" dirty="0">
                <a:solidFill>
                  <a:srgbClr val="666667"/>
                </a:solidFill>
                <a:latin typeface="Catamaran"/>
                <a:cs typeface="Catamaran"/>
              </a:rPr>
              <a:t>sectors </a:t>
            </a:r>
            <a:r>
              <a:rPr lang="en-US" sz="1200" spc="-265" dirty="0">
                <a:solidFill>
                  <a:srgbClr val="666667"/>
                </a:solidFill>
                <a:latin typeface="Catamaran"/>
                <a:cs typeface="Catamaran"/>
              </a:rPr>
              <a:t> </a:t>
            </a:r>
            <a:r>
              <a:rPr lang="en-US" sz="1200" spc="15" dirty="0">
                <a:solidFill>
                  <a:srgbClr val="666667"/>
                </a:solidFill>
                <a:latin typeface="Catamaran"/>
                <a:cs typeface="Catamaran"/>
              </a:rPr>
              <a:t>to </a:t>
            </a:r>
            <a:r>
              <a:rPr lang="en-US" sz="1200" spc="10" dirty="0">
                <a:solidFill>
                  <a:srgbClr val="666667"/>
                </a:solidFill>
                <a:latin typeface="Catamaran"/>
                <a:cs typeface="Catamaran"/>
              </a:rPr>
              <a:t>build </a:t>
            </a:r>
            <a:r>
              <a:rPr lang="en-US" sz="1200" spc="15" dirty="0">
                <a:solidFill>
                  <a:srgbClr val="666667"/>
                </a:solidFill>
                <a:latin typeface="Catamaran"/>
                <a:cs typeface="Catamaran"/>
              </a:rPr>
              <a:t>out a strong online trading ecosystem </a:t>
            </a:r>
            <a:r>
              <a:rPr lang="en-US" sz="1200" spc="10" dirty="0">
                <a:solidFill>
                  <a:srgbClr val="666667"/>
                </a:solidFill>
                <a:latin typeface="Catamaran"/>
                <a:cs typeface="Catamaran"/>
              </a:rPr>
              <a:t>for </a:t>
            </a:r>
            <a:r>
              <a:rPr lang="en-US" sz="1200" spc="15" dirty="0">
                <a:solidFill>
                  <a:srgbClr val="666667"/>
                </a:solidFill>
                <a:latin typeface="Catamaran"/>
                <a:cs typeface="Catamaran"/>
              </a:rPr>
              <a:t> ethanol.</a:t>
            </a:r>
            <a:endParaRPr lang="en-NZ" sz="1200" spc="20" dirty="0">
              <a:solidFill>
                <a:srgbClr val="666667"/>
              </a:solidFill>
              <a:latin typeface="Catamaran"/>
              <a:cs typeface="Catamaran"/>
            </a:endParaRPr>
          </a:p>
          <a:p>
            <a:pPr marL="179705" marR="34925">
              <a:lnSpc>
                <a:spcPts val="1400"/>
              </a:lnSpc>
              <a:spcBef>
                <a:spcPts val="120"/>
              </a:spcBef>
            </a:pPr>
            <a:endParaRPr lang="en-NZ" sz="1200" spc="20" dirty="0">
              <a:solidFill>
                <a:srgbClr val="666667"/>
              </a:solidFill>
              <a:latin typeface="Catamaran"/>
              <a:cs typeface="Catamaran"/>
            </a:endParaRPr>
          </a:p>
          <a:p>
            <a:pPr marL="179705" marR="34925">
              <a:lnSpc>
                <a:spcPts val="1400"/>
              </a:lnSpc>
              <a:spcBef>
                <a:spcPts val="120"/>
              </a:spcBef>
            </a:pPr>
            <a:r>
              <a:rPr sz="1200" spc="20" dirty="0">
                <a:solidFill>
                  <a:srgbClr val="666667"/>
                </a:solidFill>
                <a:latin typeface="Catamaran"/>
                <a:cs typeface="Catamaran"/>
              </a:rPr>
              <a:t>A </a:t>
            </a:r>
            <a:r>
              <a:rPr sz="1200" spc="15" dirty="0">
                <a:solidFill>
                  <a:srgbClr val="666667"/>
                </a:solidFill>
                <a:latin typeface="Catamaran"/>
                <a:cs typeface="Catamaran"/>
              </a:rPr>
              <a:t>year-long discovery exercise has allowed us to </a:t>
            </a:r>
            <a:r>
              <a:rPr sz="1200" spc="20" dirty="0">
                <a:solidFill>
                  <a:srgbClr val="666667"/>
                </a:solidFill>
                <a:latin typeface="Catamaran"/>
                <a:cs typeface="Catamaran"/>
              </a:rPr>
              <a:t> </a:t>
            </a:r>
            <a:r>
              <a:rPr sz="1200" spc="15" dirty="0">
                <a:solidFill>
                  <a:srgbClr val="666667"/>
                </a:solidFill>
                <a:latin typeface="Catamaran"/>
                <a:cs typeface="Catamaran"/>
              </a:rPr>
              <a:t>confirm</a:t>
            </a:r>
            <a:r>
              <a:rPr sz="1200" dirty="0">
                <a:solidFill>
                  <a:srgbClr val="666667"/>
                </a:solidFill>
                <a:latin typeface="Catamaran"/>
                <a:cs typeface="Catamaran"/>
              </a:rPr>
              <a:t> </a:t>
            </a:r>
            <a:r>
              <a:rPr sz="1200" spc="15" dirty="0">
                <a:solidFill>
                  <a:srgbClr val="666667"/>
                </a:solidFill>
                <a:latin typeface="Catamaran"/>
                <a:cs typeface="Catamaran"/>
              </a:rPr>
              <a:t>there</a:t>
            </a:r>
            <a:r>
              <a:rPr sz="1200" dirty="0">
                <a:solidFill>
                  <a:srgbClr val="666667"/>
                </a:solidFill>
                <a:latin typeface="Catamaran"/>
                <a:cs typeface="Catamaran"/>
              </a:rPr>
              <a:t> </a:t>
            </a:r>
            <a:r>
              <a:rPr sz="1200" spc="10" dirty="0">
                <a:solidFill>
                  <a:srgbClr val="666667"/>
                </a:solidFill>
                <a:latin typeface="Catamaran"/>
                <a:cs typeface="Catamaran"/>
              </a:rPr>
              <a:t>is</a:t>
            </a:r>
            <a:r>
              <a:rPr sz="1200" dirty="0">
                <a:solidFill>
                  <a:srgbClr val="666667"/>
                </a:solidFill>
                <a:latin typeface="Catamaran"/>
                <a:cs typeface="Catamaran"/>
              </a:rPr>
              <a:t> </a:t>
            </a:r>
            <a:r>
              <a:rPr sz="1200" spc="15" dirty="0">
                <a:solidFill>
                  <a:srgbClr val="666667"/>
                </a:solidFill>
                <a:latin typeface="Catamaran"/>
                <a:cs typeface="Catamaran"/>
              </a:rPr>
              <a:t>a</a:t>
            </a:r>
            <a:r>
              <a:rPr sz="1200" dirty="0">
                <a:solidFill>
                  <a:srgbClr val="666667"/>
                </a:solidFill>
                <a:latin typeface="Catamaran"/>
                <a:cs typeface="Catamaran"/>
              </a:rPr>
              <a:t> </a:t>
            </a:r>
            <a:r>
              <a:rPr sz="1200" spc="15" dirty="0">
                <a:solidFill>
                  <a:srgbClr val="666667"/>
                </a:solidFill>
                <a:latin typeface="Catamaran"/>
                <a:cs typeface="Catamaran"/>
              </a:rPr>
              <a:t>strong</a:t>
            </a:r>
            <a:r>
              <a:rPr sz="1200" dirty="0">
                <a:solidFill>
                  <a:srgbClr val="666667"/>
                </a:solidFill>
                <a:latin typeface="Catamaran"/>
                <a:cs typeface="Catamaran"/>
              </a:rPr>
              <a:t> </a:t>
            </a:r>
            <a:r>
              <a:rPr sz="1200" spc="15" dirty="0">
                <a:solidFill>
                  <a:srgbClr val="666667"/>
                </a:solidFill>
                <a:latin typeface="Catamaran"/>
                <a:cs typeface="Catamaran"/>
              </a:rPr>
              <a:t>business</a:t>
            </a:r>
            <a:r>
              <a:rPr sz="1200" dirty="0">
                <a:solidFill>
                  <a:srgbClr val="666667"/>
                </a:solidFill>
                <a:latin typeface="Catamaran"/>
                <a:cs typeface="Catamaran"/>
              </a:rPr>
              <a:t> </a:t>
            </a:r>
            <a:r>
              <a:rPr sz="1200" spc="15" dirty="0">
                <a:solidFill>
                  <a:srgbClr val="666667"/>
                </a:solidFill>
                <a:latin typeface="Catamaran"/>
                <a:cs typeface="Catamaran"/>
              </a:rPr>
              <a:t>case</a:t>
            </a:r>
            <a:r>
              <a:rPr sz="1200" dirty="0">
                <a:solidFill>
                  <a:srgbClr val="666667"/>
                </a:solidFill>
                <a:latin typeface="Catamaran"/>
                <a:cs typeface="Catamaran"/>
              </a:rPr>
              <a:t> </a:t>
            </a:r>
            <a:r>
              <a:rPr sz="1200" spc="15" dirty="0">
                <a:solidFill>
                  <a:srgbClr val="666667"/>
                </a:solidFill>
                <a:latin typeface="Catamaran"/>
                <a:cs typeface="Catamaran"/>
              </a:rPr>
              <a:t>to</a:t>
            </a:r>
            <a:r>
              <a:rPr sz="1200" spc="5" dirty="0">
                <a:solidFill>
                  <a:srgbClr val="666667"/>
                </a:solidFill>
                <a:latin typeface="Catamaran"/>
                <a:cs typeface="Catamaran"/>
              </a:rPr>
              <a:t> </a:t>
            </a:r>
            <a:r>
              <a:rPr sz="1200" spc="15" dirty="0">
                <a:solidFill>
                  <a:srgbClr val="666667"/>
                </a:solidFill>
                <a:latin typeface="Catamaran"/>
                <a:cs typeface="Catamaran"/>
              </a:rPr>
              <a:t>proceed </a:t>
            </a:r>
            <a:r>
              <a:rPr sz="1200" spc="-265" dirty="0">
                <a:solidFill>
                  <a:srgbClr val="666667"/>
                </a:solidFill>
                <a:latin typeface="Catamaran"/>
                <a:cs typeface="Catamaran"/>
              </a:rPr>
              <a:t> </a:t>
            </a:r>
            <a:r>
              <a:rPr sz="1200" spc="15" dirty="0">
                <a:solidFill>
                  <a:srgbClr val="666667"/>
                </a:solidFill>
                <a:latin typeface="Catamaran"/>
                <a:cs typeface="Catamaran"/>
              </a:rPr>
              <a:t>with</a:t>
            </a:r>
            <a:r>
              <a:rPr sz="1200" dirty="0">
                <a:solidFill>
                  <a:srgbClr val="666667"/>
                </a:solidFill>
                <a:latin typeface="Catamaran"/>
                <a:cs typeface="Catamaran"/>
              </a:rPr>
              <a:t> </a:t>
            </a:r>
            <a:r>
              <a:rPr sz="1200" spc="10" dirty="0">
                <a:solidFill>
                  <a:srgbClr val="666667"/>
                </a:solidFill>
                <a:latin typeface="Catamaran"/>
                <a:cs typeface="Catamaran"/>
              </a:rPr>
              <a:t>this</a:t>
            </a:r>
            <a:r>
              <a:rPr lang="en-US" sz="1200" spc="10" dirty="0">
                <a:solidFill>
                  <a:srgbClr val="666667"/>
                </a:solidFill>
                <a:latin typeface="Catamaran"/>
                <a:cs typeface="Catamaran"/>
              </a:rPr>
              <a:t>.</a:t>
            </a:r>
            <a:endParaRPr sz="1200" dirty="0">
              <a:latin typeface="Catamaran"/>
              <a:cs typeface="Catamaran"/>
            </a:endParaRPr>
          </a:p>
          <a:p>
            <a:pPr marL="179705" marR="205740">
              <a:lnSpc>
                <a:spcPts val="1400"/>
              </a:lnSpc>
              <a:spcBef>
                <a:spcPts val="1400"/>
              </a:spcBef>
            </a:pPr>
            <a:r>
              <a:rPr sz="1200" spc="15" dirty="0">
                <a:solidFill>
                  <a:srgbClr val="666667"/>
                </a:solidFill>
                <a:latin typeface="Catamaran"/>
                <a:cs typeface="Catamaran"/>
              </a:rPr>
              <a:t>The platform </a:t>
            </a:r>
            <a:r>
              <a:rPr sz="1200" spc="10" dirty="0">
                <a:solidFill>
                  <a:srgbClr val="666667"/>
                </a:solidFill>
                <a:latin typeface="Catamaran"/>
                <a:cs typeface="Catamaran"/>
              </a:rPr>
              <a:t>itself will </a:t>
            </a:r>
            <a:r>
              <a:rPr sz="1200" spc="15" dirty="0">
                <a:solidFill>
                  <a:srgbClr val="666667"/>
                </a:solidFill>
                <a:latin typeface="Catamaran"/>
                <a:cs typeface="Catamaran"/>
              </a:rPr>
              <a:t>use </a:t>
            </a:r>
            <a:r>
              <a:rPr sz="1200" spc="10" dirty="0">
                <a:solidFill>
                  <a:srgbClr val="666667"/>
                </a:solidFill>
                <a:latin typeface="Catamaran"/>
                <a:cs typeface="Catamaran"/>
              </a:rPr>
              <a:t>functionality in </a:t>
            </a:r>
            <a:r>
              <a:rPr sz="1200" spc="15" dirty="0">
                <a:solidFill>
                  <a:srgbClr val="666667"/>
                </a:solidFill>
                <a:latin typeface="Catamaran"/>
                <a:cs typeface="Catamaran"/>
              </a:rPr>
              <a:t>place </a:t>
            </a:r>
            <a:r>
              <a:rPr sz="1200" spc="-270" dirty="0">
                <a:solidFill>
                  <a:srgbClr val="666667"/>
                </a:solidFill>
                <a:latin typeface="Catamaran"/>
                <a:cs typeface="Catamaran"/>
              </a:rPr>
              <a:t> </a:t>
            </a:r>
            <a:r>
              <a:rPr sz="1200" spc="15" dirty="0">
                <a:solidFill>
                  <a:srgbClr val="666667"/>
                </a:solidFill>
                <a:latin typeface="Catamaran"/>
                <a:cs typeface="Catamaran"/>
              </a:rPr>
              <a:t>within</a:t>
            </a:r>
            <a:r>
              <a:rPr sz="1200" dirty="0">
                <a:solidFill>
                  <a:srgbClr val="666667"/>
                </a:solidFill>
                <a:latin typeface="Catamaran"/>
                <a:cs typeface="Catamaran"/>
              </a:rPr>
              <a:t> </a:t>
            </a:r>
            <a:r>
              <a:rPr sz="1200" spc="15" dirty="0">
                <a:solidFill>
                  <a:srgbClr val="666667"/>
                </a:solidFill>
                <a:latin typeface="Catamaran"/>
                <a:cs typeface="Catamaran"/>
              </a:rPr>
              <a:t>the</a:t>
            </a:r>
            <a:r>
              <a:rPr sz="1200" spc="5" dirty="0">
                <a:solidFill>
                  <a:srgbClr val="666667"/>
                </a:solidFill>
                <a:latin typeface="Catamaran"/>
                <a:cs typeface="Catamaran"/>
              </a:rPr>
              <a:t> </a:t>
            </a:r>
            <a:r>
              <a:rPr sz="1200" spc="20" dirty="0">
                <a:solidFill>
                  <a:srgbClr val="666667"/>
                </a:solidFill>
                <a:latin typeface="Catamaran"/>
                <a:cs typeface="Catamaran"/>
              </a:rPr>
              <a:t>DAO</a:t>
            </a:r>
            <a:r>
              <a:rPr sz="1200" spc="5" dirty="0">
                <a:solidFill>
                  <a:srgbClr val="666667"/>
                </a:solidFill>
                <a:latin typeface="Catamaran"/>
                <a:cs typeface="Catamaran"/>
              </a:rPr>
              <a:t> </a:t>
            </a:r>
            <a:r>
              <a:rPr sz="1200" spc="15" dirty="0">
                <a:solidFill>
                  <a:srgbClr val="666667"/>
                </a:solidFill>
                <a:latin typeface="Catamaran"/>
                <a:cs typeface="Catamaran"/>
              </a:rPr>
              <a:t>model</a:t>
            </a:r>
            <a:r>
              <a:rPr lang="en-US" sz="1200" spc="15" dirty="0">
                <a:solidFill>
                  <a:srgbClr val="666667"/>
                </a:solidFill>
                <a:latin typeface="Catamaran"/>
                <a:cs typeface="Catamaran"/>
              </a:rPr>
              <a:t>.</a:t>
            </a:r>
            <a:endParaRPr sz="1200" dirty="0">
              <a:latin typeface="Catamaran"/>
              <a:cs typeface="Catamaran"/>
            </a:endParaRPr>
          </a:p>
          <a:p>
            <a:pPr marL="179705" marR="5080">
              <a:lnSpc>
                <a:spcPts val="1400"/>
              </a:lnSpc>
              <a:spcBef>
                <a:spcPts val="1400"/>
              </a:spcBef>
            </a:pPr>
            <a:r>
              <a:rPr sz="1200" spc="20" dirty="0">
                <a:solidFill>
                  <a:srgbClr val="666667"/>
                </a:solidFill>
                <a:latin typeface="Catamaran"/>
                <a:cs typeface="Catamaran"/>
              </a:rPr>
              <a:t>Once </a:t>
            </a:r>
            <a:r>
              <a:rPr sz="1200" spc="15" dirty="0">
                <a:solidFill>
                  <a:srgbClr val="666667"/>
                </a:solidFill>
                <a:latin typeface="Catamaran"/>
                <a:cs typeface="Catamaran"/>
              </a:rPr>
              <a:t>commercials are </a:t>
            </a:r>
            <a:r>
              <a:rPr sz="1200" spc="10" dirty="0">
                <a:solidFill>
                  <a:srgbClr val="666667"/>
                </a:solidFill>
                <a:latin typeface="Catamaran"/>
                <a:cs typeface="Catamaran"/>
              </a:rPr>
              <a:t>in place,</a:t>
            </a:r>
            <a:r>
              <a:rPr lang="en-US" sz="1200" spc="10" dirty="0">
                <a:solidFill>
                  <a:srgbClr val="666667"/>
                </a:solidFill>
                <a:latin typeface="Catamaran"/>
                <a:cs typeface="Catamaran"/>
              </a:rPr>
              <a:t> </a:t>
            </a:r>
            <a:r>
              <a:rPr sz="1200" spc="10" dirty="0">
                <a:solidFill>
                  <a:srgbClr val="666667"/>
                </a:solidFill>
                <a:latin typeface="Catamaran"/>
                <a:cs typeface="Catamaran"/>
              </a:rPr>
              <a:t>we’ll </a:t>
            </a:r>
            <a:r>
              <a:rPr sz="1200" spc="15" dirty="0">
                <a:solidFill>
                  <a:srgbClr val="666667"/>
                </a:solidFill>
                <a:latin typeface="Catamaran"/>
                <a:cs typeface="Catamaran"/>
              </a:rPr>
              <a:t>work with </a:t>
            </a:r>
            <a:r>
              <a:rPr sz="1200" spc="20" dirty="0">
                <a:solidFill>
                  <a:srgbClr val="666667"/>
                </a:solidFill>
                <a:latin typeface="Catamaran"/>
                <a:cs typeface="Catamaran"/>
              </a:rPr>
              <a:t> </a:t>
            </a:r>
            <a:r>
              <a:rPr sz="1200" spc="15" dirty="0">
                <a:solidFill>
                  <a:srgbClr val="666667"/>
                </a:solidFill>
                <a:latin typeface="Catamaran"/>
                <a:cs typeface="Catamaran"/>
              </a:rPr>
              <a:t>our </a:t>
            </a:r>
            <a:r>
              <a:rPr sz="1200" spc="10" dirty="0">
                <a:solidFill>
                  <a:srgbClr val="666667"/>
                </a:solidFill>
                <a:latin typeface="Catamaran"/>
                <a:cs typeface="Catamaran"/>
              </a:rPr>
              <a:t>partner</a:t>
            </a:r>
            <a:r>
              <a:rPr lang="en-US" sz="1200" spc="10" dirty="0">
                <a:solidFill>
                  <a:srgbClr val="666667"/>
                </a:solidFill>
                <a:latin typeface="Catamaran"/>
                <a:cs typeface="Catamaran"/>
              </a:rPr>
              <a:t> in Brazil</a:t>
            </a:r>
            <a:r>
              <a:rPr sz="1200" spc="10" dirty="0">
                <a:solidFill>
                  <a:srgbClr val="666667"/>
                </a:solidFill>
                <a:latin typeface="Catamaran"/>
                <a:cs typeface="Catamaran"/>
              </a:rPr>
              <a:t> </a:t>
            </a:r>
            <a:r>
              <a:rPr sz="1200" spc="15" dirty="0">
                <a:solidFill>
                  <a:srgbClr val="666667"/>
                </a:solidFill>
                <a:latin typeface="Catamaran"/>
                <a:cs typeface="Catamaran"/>
              </a:rPr>
              <a:t>on a detailed implementa</a:t>
            </a:r>
            <a:r>
              <a:rPr sz="1200" spc="-265" dirty="0">
                <a:solidFill>
                  <a:srgbClr val="666667"/>
                </a:solidFill>
                <a:latin typeface="Catamaran"/>
                <a:cs typeface="Catamaran"/>
              </a:rPr>
              <a:t> </a:t>
            </a:r>
            <a:r>
              <a:rPr sz="1200" spc="10" dirty="0">
                <a:solidFill>
                  <a:srgbClr val="666667"/>
                </a:solidFill>
                <a:latin typeface="Catamaran"/>
                <a:cs typeface="Catamaran"/>
              </a:rPr>
              <a:t>tion</a:t>
            </a:r>
            <a:r>
              <a:rPr sz="1200" dirty="0">
                <a:solidFill>
                  <a:srgbClr val="666667"/>
                </a:solidFill>
                <a:latin typeface="Catamaran"/>
                <a:cs typeface="Catamaran"/>
              </a:rPr>
              <a:t> </a:t>
            </a:r>
            <a:r>
              <a:rPr sz="1200" spc="15" dirty="0">
                <a:solidFill>
                  <a:srgbClr val="666667"/>
                </a:solidFill>
                <a:latin typeface="Catamaran"/>
                <a:cs typeface="Catamaran"/>
              </a:rPr>
              <a:t>plan</a:t>
            </a:r>
            <a:r>
              <a:rPr sz="1200" spc="5" dirty="0">
                <a:solidFill>
                  <a:srgbClr val="666667"/>
                </a:solidFill>
                <a:latin typeface="Catamaran"/>
                <a:cs typeface="Catamaran"/>
              </a:rPr>
              <a:t> </a:t>
            </a:r>
            <a:r>
              <a:rPr sz="1200" spc="15" dirty="0">
                <a:solidFill>
                  <a:srgbClr val="666667"/>
                </a:solidFill>
                <a:latin typeface="Catamaran"/>
                <a:cs typeface="Catamaran"/>
              </a:rPr>
              <a:t>including</a:t>
            </a:r>
            <a:r>
              <a:rPr sz="1200" spc="5" dirty="0">
                <a:solidFill>
                  <a:srgbClr val="666667"/>
                </a:solidFill>
                <a:latin typeface="Catamaran"/>
                <a:cs typeface="Catamaran"/>
              </a:rPr>
              <a:t> </a:t>
            </a:r>
            <a:r>
              <a:rPr sz="1200" spc="15" dirty="0">
                <a:solidFill>
                  <a:srgbClr val="666667"/>
                </a:solidFill>
                <a:latin typeface="Catamaran"/>
                <a:cs typeface="Catamaran"/>
              </a:rPr>
              <a:t>user</a:t>
            </a:r>
            <a:r>
              <a:rPr sz="1200" spc="5" dirty="0">
                <a:solidFill>
                  <a:srgbClr val="666667"/>
                </a:solidFill>
                <a:latin typeface="Catamaran"/>
                <a:cs typeface="Catamaran"/>
              </a:rPr>
              <a:t> </a:t>
            </a:r>
            <a:r>
              <a:rPr sz="1200" spc="15" dirty="0">
                <a:solidFill>
                  <a:srgbClr val="666667"/>
                </a:solidFill>
                <a:latin typeface="Catamaran"/>
                <a:cs typeface="Catamaran"/>
              </a:rPr>
              <a:t>set-up</a:t>
            </a:r>
            <a:r>
              <a:rPr sz="1200" dirty="0">
                <a:solidFill>
                  <a:srgbClr val="666667"/>
                </a:solidFill>
                <a:latin typeface="Catamaran"/>
                <a:cs typeface="Catamaran"/>
              </a:rPr>
              <a:t> </a:t>
            </a:r>
            <a:r>
              <a:rPr sz="1200" spc="15" dirty="0">
                <a:solidFill>
                  <a:srgbClr val="666667"/>
                </a:solidFill>
                <a:latin typeface="Catamaran"/>
                <a:cs typeface="Catamaran"/>
              </a:rPr>
              <a:t>and</a:t>
            </a:r>
            <a:r>
              <a:rPr sz="1200" spc="5" dirty="0">
                <a:solidFill>
                  <a:srgbClr val="666667"/>
                </a:solidFill>
                <a:latin typeface="Catamaran"/>
                <a:cs typeface="Catamaran"/>
              </a:rPr>
              <a:t> </a:t>
            </a:r>
            <a:r>
              <a:rPr sz="1200" spc="10" dirty="0">
                <a:solidFill>
                  <a:srgbClr val="666667"/>
                </a:solidFill>
                <a:latin typeface="Catamaran"/>
                <a:cs typeface="Catamaran"/>
              </a:rPr>
              <a:t>training</a:t>
            </a:r>
            <a:r>
              <a:rPr lang="en-US" sz="1200" spc="10" dirty="0">
                <a:solidFill>
                  <a:srgbClr val="666667"/>
                </a:solidFill>
                <a:latin typeface="Catamaran"/>
                <a:cs typeface="Catamaran"/>
              </a:rPr>
              <a:t>.</a:t>
            </a:r>
            <a:endParaRPr sz="1200" dirty="0">
              <a:latin typeface="Catamaran"/>
              <a:cs typeface="Catamaran"/>
            </a:endParaRPr>
          </a:p>
          <a:p>
            <a:pPr marL="179705" marR="192405">
              <a:lnSpc>
                <a:spcPts val="1400"/>
              </a:lnSpc>
              <a:spcBef>
                <a:spcPts val="1405"/>
              </a:spcBef>
            </a:pPr>
            <a:r>
              <a:rPr sz="1200" spc="15" dirty="0">
                <a:solidFill>
                  <a:srgbClr val="666667"/>
                </a:solidFill>
                <a:latin typeface="Catamaran"/>
                <a:cs typeface="Catamaran"/>
              </a:rPr>
              <a:t>Trading</a:t>
            </a:r>
            <a:r>
              <a:rPr sz="1200" dirty="0">
                <a:solidFill>
                  <a:srgbClr val="666667"/>
                </a:solidFill>
                <a:latin typeface="Catamaran"/>
                <a:cs typeface="Catamaran"/>
              </a:rPr>
              <a:t> </a:t>
            </a:r>
            <a:r>
              <a:rPr sz="1200" spc="15" dirty="0">
                <a:solidFill>
                  <a:srgbClr val="666667"/>
                </a:solidFill>
                <a:latin typeface="Catamaran"/>
                <a:cs typeface="Catamaran"/>
              </a:rPr>
              <a:t>through</a:t>
            </a:r>
            <a:r>
              <a:rPr sz="1200" dirty="0">
                <a:solidFill>
                  <a:srgbClr val="666667"/>
                </a:solidFill>
                <a:latin typeface="Catamaran"/>
                <a:cs typeface="Catamaran"/>
              </a:rPr>
              <a:t> </a:t>
            </a:r>
            <a:r>
              <a:rPr sz="1200" spc="15" dirty="0">
                <a:solidFill>
                  <a:srgbClr val="666667"/>
                </a:solidFill>
                <a:latin typeface="Catamaran"/>
                <a:cs typeface="Catamaran"/>
              </a:rPr>
              <a:t>the</a:t>
            </a:r>
            <a:r>
              <a:rPr sz="1200" dirty="0">
                <a:solidFill>
                  <a:srgbClr val="666667"/>
                </a:solidFill>
                <a:latin typeface="Catamaran"/>
                <a:cs typeface="Catamaran"/>
              </a:rPr>
              <a:t> </a:t>
            </a:r>
            <a:r>
              <a:rPr sz="1200" spc="15" dirty="0">
                <a:solidFill>
                  <a:srgbClr val="666667"/>
                </a:solidFill>
                <a:latin typeface="Catamaran"/>
                <a:cs typeface="Catamaran"/>
              </a:rPr>
              <a:t>platform</a:t>
            </a:r>
            <a:r>
              <a:rPr sz="1200" dirty="0">
                <a:solidFill>
                  <a:srgbClr val="666667"/>
                </a:solidFill>
                <a:latin typeface="Catamaran"/>
                <a:cs typeface="Catamaran"/>
              </a:rPr>
              <a:t> </a:t>
            </a:r>
            <a:r>
              <a:rPr sz="1200" spc="10" dirty="0">
                <a:solidFill>
                  <a:srgbClr val="666667"/>
                </a:solidFill>
                <a:latin typeface="Catamaran"/>
                <a:cs typeface="Catamaran"/>
              </a:rPr>
              <a:t>will</a:t>
            </a:r>
            <a:r>
              <a:rPr sz="1200" dirty="0">
                <a:solidFill>
                  <a:srgbClr val="666667"/>
                </a:solidFill>
                <a:latin typeface="Catamaran"/>
                <a:cs typeface="Catamaran"/>
              </a:rPr>
              <a:t> </a:t>
            </a:r>
            <a:r>
              <a:rPr sz="1200" spc="15" dirty="0">
                <a:solidFill>
                  <a:srgbClr val="666667"/>
                </a:solidFill>
                <a:latin typeface="Catamaran"/>
                <a:cs typeface="Catamaran"/>
              </a:rPr>
              <a:t>improve</a:t>
            </a:r>
            <a:r>
              <a:rPr sz="1200" dirty="0">
                <a:solidFill>
                  <a:srgbClr val="666667"/>
                </a:solidFill>
                <a:latin typeface="Catamaran"/>
                <a:cs typeface="Catamaran"/>
              </a:rPr>
              <a:t> </a:t>
            </a:r>
            <a:r>
              <a:rPr sz="1200" spc="15" dirty="0">
                <a:solidFill>
                  <a:srgbClr val="666667"/>
                </a:solidFill>
                <a:latin typeface="Catamaran"/>
                <a:cs typeface="Catamaran"/>
              </a:rPr>
              <a:t>trade </a:t>
            </a:r>
            <a:r>
              <a:rPr sz="1200" spc="-265" dirty="0">
                <a:solidFill>
                  <a:srgbClr val="666667"/>
                </a:solidFill>
                <a:latin typeface="Catamaran"/>
                <a:cs typeface="Catamaran"/>
              </a:rPr>
              <a:t> </a:t>
            </a:r>
            <a:r>
              <a:rPr sz="1200" spc="10" dirty="0">
                <a:solidFill>
                  <a:srgbClr val="666667"/>
                </a:solidFill>
                <a:latin typeface="Catamaran"/>
                <a:cs typeface="Catamaran"/>
              </a:rPr>
              <a:t>efficiency for all partner</a:t>
            </a:r>
            <a:r>
              <a:rPr lang="en-US" sz="1200" spc="10" dirty="0">
                <a:solidFill>
                  <a:srgbClr val="666667"/>
                </a:solidFill>
                <a:latin typeface="Catamaran"/>
                <a:cs typeface="Catamaran"/>
              </a:rPr>
              <a:t>s</a:t>
            </a:r>
            <a:r>
              <a:rPr sz="1200" spc="10" dirty="0">
                <a:solidFill>
                  <a:srgbClr val="666667"/>
                </a:solidFill>
                <a:latin typeface="Catamaran"/>
                <a:cs typeface="Catamaran"/>
              </a:rPr>
              <a:t> </a:t>
            </a:r>
            <a:r>
              <a:rPr sz="1200" spc="15" dirty="0">
                <a:solidFill>
                  <a:srgbClr val="666667"/>
                </a:solidFill>
                <a:latin typeface="Catamaran"/>
                <a:cs typeface="Catamaran"/>
              </a:rPr>
              <a:t>and bring with </a:t>
            </a:r>
            <a:r>
              <a:rPr sz="1200" spc="5" dirty="0">
                <a:solidFill>
                  <a:srgbClr val="666667"/>
                </a:solidFill>
                <a:latin typeface="Catamaran"/>
                <a:cs typeface="Catamaran"/>
              </a:rPr>
              <a:t>it </a:t>
            </a:r>
            <a:r>
              <a:rPr sz="1200" spc="15" dirty="0">
                <a:solidFill>
                  <a:srgbClr val="666667"/>
                </a:solidFill>
                <a:latin typeface="Catamaran"/>
                <a:cs typeface="Catamaran"/>
              </a:rPr>
              <a:t>the </a:t>
            </a:r>
            <a:r>
              <a:rPr sz="1200" spc="20" dirty="0">
                <a:solidFill>
                  <a:srgbClr val="666667"/>
                </a:solidFill>
                <a:latin typeface="Catamaran"/>
                <a:cs typeface="Catamaran"/>
              </a:rPr>
              <a:t> </a:t>
            </a:r>
            <a:r>
              <a:rPr sz="1200" spc="15" dirty="0">
                <a:solidFill>
                  <a:srgbClr val="666667"/>
                </a:solidFill>
                <a:latin typeface="Catamaran"/>
                <a:cs typeface="Catamaran"/>
              </a:rPr>
              <a:t>market</a:t>
            </a:r>
            <a:r>
              <a:rPr sz="1200" dirty="0">
                <a:solidFill>
                  <a:srgbClr val="666667"/>
                </a:solidFill>
                <a:latin typeface="Catamaran"/>
                <a:cs typeface="Catamaran"/>
              </a:rPr>
              <a:t> </a:t>
            </a:r>
            <a:r>
              <a:rPr sz="1200" spc="15" dirty="0">
                <a:solidFill>
                  <a:srgbClr val="666667"/>
                </a:solidFill>
                <a:latin typeface="Catamaran"/>
                <a:cs typeface="Catamaran"/>
              </a:rPr>
              <a:t>transparency</a:t>
            </a:r>
            <a:r>
              <a:rPr sz="1200" spc="5" dirty="0">
                <a:solidFill>
                  <a:srgbClr val="666667"/>
                </a:solidFill>
                <a:latin typeface="Catamaran"/>
                <a:cs typeface="Catamaran"/>
              </a:rPr>
              <a:t> </a:t>
            </a:r>
            <a:r>
              <a:rPr sz="1200" spc="15" dirty="0">
                <a:solidFill>
                  <a:srgbClr val="666667"/>
                </a:solidFill>
                <a:latin typeface="Catamaran"/>
                <a:cs typeface="Catamaran"/>
              </a:rPr>
              <a:t>that</a:t>
            </a:r>
            <a:r>
              <a:rPr sz="1200" spc="5" dirty="0">
                <a:solidFill>
                  <a:srgbClr val="666667"/>
                </a:solidFill>
                <a:latin typeface="Catamaran"/>
                <a:cs typeface="Catamaran"/>
              </a:rPr>
              <a:t> </a:t>
            </a:r>
            <a:r>
              <a:rPr sz="1200" spc="10" dirty="0">
                <a:solidFill>
                  <a:srgbClr val="666667"/>
                </a:solidFill>
                <a:latin typeface="Catamaran"/>
                <a:cs typeface="Catamaran"/>
              </a:rPr>
              <a:t>all</a:t>
            </a:r>
            <a:r>
              <a:rPr sz="1200" dirty="0">
                <a:solidFill>
                  <a:srgbClr val="666667"/>
                </a:solidFill>
                <a:latin typeface="Catamaran"/>
                <a:cs typeface="Catamaran"/>
              </a:rPr>
              <a:t> </a:t>
            </a:r>
            <a:r>
              <a:rPr sz="1200" spc="10" dirty="0">
                <a:solidFill>
                  <a:srgbClr val="666667"/>
                </a:solidFill>
                <a:latin typeface="Catamaran"/>
                <a:cs typeface="Catamaran"/>
              </a:rPr>
              <a:t>parties</a:t>
            </a:r>
            <a:r>
              <a:rPr sz="1200" spc="5" dirty="0">
                <a:solidFill>
                  <a:srgbClr val="666667"/>
                </a:solidFill>
                <a:latin typeface="Catamaran"/>
                <a:cs typeface="Catamaran"/>
              </a:rPr>
              <a:t> </a:t>
            </a:r>
            <a:r>
              <a:rPr sz="1200" spc="15" dirty="0">
                <a:solidFill>
                  <a:srgbClr val="666667"/>
                </a:solidFill>
                <a:latin typeface="Catamaran"/>
                <a:cs typeface="Catamaran"/>
              </a:rPr>
              <a:t>seek</a:t>
            </a:r>
            <a:r>
              <a:rPr lang="en-US" sz="1200" spc="15" dirty="0">
                <a:solidFill>
                  <a:srgbClr val="666667"/>
                </a:solidFill>
                <a:latin typeface="Catamaran"/>
                <a:cs typeface="Catamaran"/>
              </a:rPr>
              <a:t>.</a:t>
            </a:r>
          </a:p>
          <a:p>
            <a:pPr marL="179705" marR="192405">
              <a:lnSpc>
                <a:spcPts val="1400"/>
              </a:lnSpc>
              <a:spcBef>
                <a:spcPts val="1405"/>
              </a:spcBef>
            </a:pPr>
            <a:r>
              <a:rPr lang="en-NZ" sz="1200" spc="15" dirty="0">
                <a:solidFill>
                  <a:srgbClr val="666667"/>
                </a:solidFill>
                <a:latin typeface="Catamaran"/>
                <a:cs typeface="Catamaran"/>
              </a:rPr>
              <a:t>We are aiming to launch the ethanol platform in July.</a:t>
            </a:r>
          </a:p>
        </p:txBody>
      </p:sp>
      <p:sp>
        <p:nvSpPr>
          <p:cNvPr id="18" name="object 18"/>
          <p:cNvSpPr txBox="1"/>
          <p:nvPr/>
        </p:nvSpPr>
        <p:spPr>
          <a:xfrm>
            <a:off x="8606269" y="1647297"/>
            <a:ext cx="3556635" cy="3647152"/>
          </a:xfrm>
          <a:prstGeom prst="rect">
            <a:avLst/>
          </a:prstGeom>
        </p:spPr>
        <p:txBody>
          <a:bodyPr vert="horz" wrap="square" lIns="0" tIns="12700" rIns="0" bIns="0" rtlCol="0">
            <a:spAutoFit/>
          </a:bodyPr>
          <a:lstStyle/>
          <a:p>
            <a:pPr marL="12700">
              <a:lnSpc>
                <a:spcPct val="100000"/>
              </a:lnSpc>
              <a:spcBef>
                <a:spcPts val="1150"/>
              </a:spcBef>
            </a:pPr>
            <a:endParaRPr lang="en-GB" sz="1200" dirty="0">
              <a:latin typeface="Catamaran-SemiBold"/>
              <a:cs typeface="Catamaran-SemiBold"/>
            </a:endParaRPr>
          </a:p>
          <a:p>
            <a:pPr marL="179705" marR="54610">
              <a:lnSpc>
                <a:spcPts val="1400"/>
              </a:lnSpc>
              <a:spcBef>
                <a:spcPts val="265"/>
              </a:spcBef>
            </a:pPr>
            <a:r>
              <a:rPr sz="1200" spc="10" dirty="0">
                <a:solidFill>
                  <a:srgbClr val="666667"/>
                </a:solidFill>
                <a:latin typeface="Catamaran"/>
                <a:cs typeface="Catamaran"/>
              </a:rPr>
              <a:t>Pilot </a:t>
            </a:r>
            <a:r>
              <a:rPr sz="1200" spc="15" dirty="0">
                <a:solidFill>
                  <a:srgbClr val="666667"/>
                </a:solidFill>
                <a:latin typeface="Catamaran"/>
                <a:cs typeface="Catamaran"/>
              </a:rPr>
              <a:t>customers </a:t>
            </a:r>
            <a:r>
              <a:rPr sz="1200" spc="10" dirty="0">
                <a:solidFill>
                  <a:srgbClr val="666667"/>
                </a:solidFill>
                <a:latin typeface="Catamaran"/>
                <a:cs typeface="Catamaran"/>
              </a:rPr>
              <a:t>in </a:t>
            </a:r>
            <a:r>
              <a:rPr sz="1200" spc="15" dirty="0">
                <a:solidFill>
                  <a:srgbClr val="666667"/>
                </a:solidFill>
                <a:latin typeface="Catamaran"/>
                <a:cs typeface="Catamaran"/>
              </a:rPr>
              <a:t>produce, meat and </a:t>
            </a:r>
            <a:r>
              <a:rPr sz="1200" spc="20" dirty="0">
                <a:solidFill>
                  <a:srgbClr val="666667"/>
                </a:solidFill>
                <a:latin typeface="Catamaran"/>
                <a:cs typeface="Catamaran"/>
              </a:rPr>
              <a:t>now </a:t>
            </a:r>
            <a:r>
              <a:rPr sz="1200" spc="15" dirty="0">
                <a:solidFill>
                  <a:srgbClr val="666667"/>
                </a:solidFill>
                <a:latin typeface="Catamaran"/>
                <a:cs typeface="Catamaran"/>
              </a:rPr>
              <a:t>ethanol </a:t>
            </a:r>
            <a:r>
              <a:rPr sz="1200" spc="20" dirty="0">
                <a:solidFill>
                  <a:srgbClr val="666667"/>
                </a:solidFill>
                <a:latin typeface="Catamaran"/>
                <a:cs typeface="Catamaran"/>
              </a:rPr>
              <a:t> </a:t>
            </a:r>
            <a:r>
              <a:rPr sz="1200" spc="15" dirty="0">
                <a:solidFill>
                  <a:srgbClr val="666667"/>
                </a:solidFill>
                <a:latin typeface="Catamaran"/>
                <a:cs typeface="Catamaran"/>
              </a:rPr>
              <a:t>confirm</a:t>
            </a:r>
            <a:r>
              <a:rPr sz="1200" dirty="0">
                <a:solidFill>
                  <a:srgbClr val="666667"/>
                </a:solidFill>
                <a:latin typeface="Catamaran"/>
                <a:cs typeface="Catamaran"/>
              </a:rPr>
              <a:t> </a:t>
            </a:r>
            <a:r>
              <a:rPr sz="1200" spc="15" dirty="0">
                <a:solidFill>
                  <a:srgbClr val="666667"/>
                </a:solidFill>
                <a:latin typeface="Catamaran"/>
                <a:cs typeface="Catamaran"/>
              </a:rPr>
              <a:t>to</a:t>
            </a:r>
            <a:r>
              <a:rPr sz="1200" spc="5" dirty="0">
                <a:solidFill>
                  <a:srgbClr val="666667"/>
                </a:solidFill>
                <a:latin typeface="Catamaran"/>
                <a:cs typeface="Catamaran"/>
              </a:rPr>
              <a:t> </a:t>
            </a:r>
            <a:r>
              <a:rPr sz="1200" spc="15" dirty="0">
                <a:solidFill>
                  <a:srgbClr val="666667"/>
                </a:solidFill>
                <a:latin typeface="Catamaran"/>
                <a:cs typeface="Catamaran"/>
              </a:rPr>
              <a:t>us</a:t>
            </a:r>
            <a:r>
              <a:rPr sz="1200" spc="5" dirty="0">
                <a:solidFill>
                  <a:srgbClr val="666667"/>
                </a:solidFill>
                <a:latin typeface="Catamaran"/>
                <a:cs typeface="Catamaran"/>
              </a:rPr>
              <a:t> </a:t>
            </a:r>
            <a:r>
              <a:rPr sz="1200" spc="15" dirty="0">
                <a:solidFill>
                  <a:srgbClr val="666667"/>
                </a:solidFill>
                <a:latin typeface="Catamaran"/>
                <a:cs typeface="Catamaran"/>
              </a:rPr>
              <a:t>that</a:t>
            </a:r>
            <a:r>
              <a:rPr sz="1200" spc="5" dirty="0">
                <a:solidFill>
                  <a:srgbClr val="666667"/>
                </a:solidFill>
                <a:latin typeface="Catamaran"/>
                <a:cs typeface="Catamaran"/>
              </a:rPr>
              <a:t> </a:t>
            </a:r>
            <a:r>
              <a:rPr sz="1200" spc="15" dirty="0">
                <a:solidFill>
                  <a:srgbClr val="666667"/>
                </a:solidFill>
                <a:latin typeface="Catamaran"/>
                <a:cs typeface="Catamaran"/>
              </a:rPr>
              <a:t>the</a:t>
            </a:r>
            <a:r>
              <a:rPr sz="1200" spc="5" dirty="0">
                <a:solidFill>
                  <a:srgbClr val="666667"/>
                </a:solidFill>
                <a:latin typeface="Catamaran"/>
                <a:cs typeface="Catamaran"/>
              </a:rPr>
              <a:t> </a:t>
            </a:r>
            <a:r>
              <a:rPr sz="1200" spc="15" dirty="0">
                <a:solidFill>
                  <a:srgbClr val="666667"/>
                </a:solidFill>
                <a:latin typeface="Catamaran"/>
                <a:cs typeface="Catamaran"/>
              </a:rPr>
              <a:t>Nui</a:t>
            </a:r>
            <a:r>
              <a:rPr sz="1200" spc="5" dirty="0">
                <a:solidFill>
                  <a:srgbClr val="666667"/>
                </a:solidFill>
                <a:latin typeface="Catamaran"/>
                <a:cs typeface="Catamaran"/>
              </a:rPr>
              <a:t> </a:t>
            </a:r>
            <a:r>
              <a:rPr sz="1200" spc="15" dirty="0">
                <a:solidFill>
                  <a:srgbClr val="666667"/>
                </a:solidFill>
                <a:latin typeface="Catamaran"/>
                <a:cs typeface="Catamaran"/>
              </a:rPr>
              <a:t>platform</a:t>
            </a:r>
            <a:r>
              <a:rPr sz="1200" dirty="0">
                <a:solidFill>
                  <a:srgbClr val="666667"/>
                </a:solidFill>
                <a:latin typeface="Catamaran"/>
                <a:cs typeface="Catamaran"/>
              </a:rPr>
              <a:t> </a:t>
            </a:r>
            <a:r>
              <a:rPr sz="1200" spc="15" dirty="0">
                <a:solidFill>
                  <a:srgbClr val="666667"/>
                </a:solidFill>
                <a:latin typeface="Catamaran"/>
                <a:cs typeface="Catamaran"/>
              </a:rPr>
              <a:t>can</a:t>
            </a:r>
            <a:r>
              <a:rPr sz="1200" spc="5" dirty="0">
                <a:solidFill>
                  <a:srgbClr val="666667"/>
                </a:solidFill>
                <a:latin typeface="Catamaran"/>
                <a:cs typeface="Catamaran"/>
              </a:rPr>
              <a:t> </a:t>
            </a:r>
            <a:r>
              <a:rPr sz="1200" spc="15" dirty="0">
                <a:solidFill>
                  <a:srgbClr val="666667"/>
                </a:solidFill>
                <a:latin typeface="Catamaran"/>
                <a:cs typeface="Catamaran"/>
              </a:rPr>
              <a:t>be</a:t>
            </a:r>
            <a:r>
              <a:rPr sz="1200" spc="5" dirty="0">
                <a:solidFill>
                  <a:srgbClr val="666667"/>
                </a:solidFill>
                <a:latin typeface="Catamaran"/>
                <a:cs typeface="Catamaran"/>
              </a:rPr>
              <a:t> </a:t>
            </a:r>
            <a:r>
              <a:rPr sz="1200" spc="10" dirty="0">
                <a:solidFill>
                  <a:srgbClr val="666667"/>
                </a:solidFill>
                <a:latin typeface="Catamaran"/>
                <a:cs typeface="Catamaran"/>
              </a:rPr>
              <a:t>effective </a:t>
            </a:r>
            <a:r>
              <a:rPr sz="1200" spc="-265" dirty="0">
                <a:solidFill>
                  <a:srgbClr val="666667"/>
                </a:solidFill>
                <a:latin typeface="Catamaran"/>
                <a:cs typeface="Catamaran"/>
              </a:rPr>
              <a:t> </a:t>
            </a:r>
            <a:r>
              <a:rPr sz="1200" spc="10" dirty="0">
                <a:solidFill>
                  <a:srgbClr val="666667"/>
                </a:solidFill>
                <a:latin typeface="Catamaran"/>
                <a:cs typeface="Catamaran"/>
              </a:rPr>
              <a:t>in</a:t>
            </a:r>
            <a:r>
              <a:rPr sz="1200" dirty="0">
                <a:solidFill>
                  <a:srgbClr val="666667"/>
                </a:solidFill>
                <a:latin typeface="Catamaran"/>
                <a:cs typeface="Catamaran"/>
              </a:rPr>
              <a:t> </a:t>
            </a:r>
            <a:r>
              <a:rPr sz="1200" spc="20" dirty="0">
                <a:solidFill>
                  <a:srgbClr val="666667"/>
                </a:solidFill>
                <a:latin typeface="Catamaran"/>
                <a:cs typeface="Catamaran"/>
              </a:rPr>
              <a:t>many</a:t>
            </a:r>
            <a:r>
              <a:rPr sz="1200" spc="5" dirty="0">
                <a:solidFill>
                  <a:srgbClr val="666667"/>
                </a:solidFill>
                <a:latin typeface="Catamaran"/>
                <a:cs typeface="Catamaran"/>
              </a:rPr>
              <a:t> </a:t>
            </a:r>
            <a:r>
              <a:rPr sz="1200" spc="15" dirty="0">
                <a:solidFill>
                  <a:srgbClr val="666667"/>
                </a:solidFill>
                <a:latin typeface="Catamaran"/>
                <a:cs typeface="Catamaran"/>
              </a:rPr>
              <a:t>sectors</a:t>
            </a:r>
            <a:r>
              <a:rPr lang="en-US" sz="1200" spc="15" dirty="0">
                <a:solidFill>
                  <a:srgbClr val="666667"/>
                </a:solidFill>
                <a:latin typeface="Catamaran"/>
                <a:cs typeface="Catamaran"/>
              </a:rPr>
              <a:t>.</a:t>
            </a:r>
            <a:endParaRPr sz="1200" dirty="0">
              <a:latin typeface="Catamaran"/>
              <a:cs typeface="Catamaran"/>
            </a:endParaRPr>
          </a:p>
          <a:p>
            <a:pPr marL="179705" marR="23495">
              <a:lnSpc>
                <a:spcPts val="1400"/>
              </a:lnSpc>
              <a:spcBef>
                <a:spcPts val="1400"/>
              </a:spcBef>
            </a:pPr>
            <a:r>
              <a:rPr sz="1200" spc="20" dirty="0">
                <a:solidFill>
                  <a:srgbClr val="666667"/>
                </a:solidFill>
                <a:latin typeface="Catamaran"/>
                <a:cs typeface="Catamaran"/>
              </a:rPr>
              <a:t>We</a:t>
            </a:r>
            <a:r>
              <a:rPr sz="1200" dirty="0">
                <a:solidFill>
                  <a:srgbClr val="666667"/>
                </a:solidFill>
                <a:latin typeface="Catamaran"/>
                <a:cs typeface="Catamaran"/>
              </a:rPr>
              <a:t> </a:t>
            </a:r>
            <a:r>
              <a:rPr sz="1200" spc="15" dirty="0">
                <a:solidFill>
                  <a:srgbClr val="666667"/>
                </a:solidFill>
                <a:latin typeface="Catamaran"/>
                <a:cs typeface="Catamaran"/>
              </a:rPr>
              <a:t>do</a:t>
            </a:r>
            <a:r>
              <a:rPr sz="1200" dirty="0">
                <a:solidFill>
                  <a:srgbClr val="666667"/>
                </a:solidFill>
                <a:latin typeface="Catamaran"/>
                <a:cs typeface="Catamaran"/>
              </a:rPr>
              <a:t> </a:t>
            </a:r>
            <a:r>
              <a:rPr sz="1200" spc="15" dirty="0">
                <a:solidFill>
                  <a:srgbClr val="666667"/>
                </a:solidFill>
                <a:latin typeface="Catamaran"/>
                <a:cs typeface="Catamaran"/>
              </a:rPr>
              <a:t>recognise,</a:t>
            </a:r>
            <a:r>
              <a:rPr sz="1200" spc="5" dirty="0">
                <a:solidFill>
                  <a:srgbClr val="666667"/>
                </a:solidFill>
                <a:latin typeface="Catamaran"/>
                <a:cs typeface="Catamaran"/>
              </a:rPr>
              <a:t> </a:t>
            </a:r>
            <a:r>
              <a:rPr sz="1200" spc="15" dirty="0">
                <a:solidFill>
                  <a:srgbClr val="666667"/>
                </a:solidFill>
                <a:latin typeface="Catamaran"/>
                <a:cs typeface="Catamaran"/>
              </a:rPr>
              <a:t>however,</a:t>
            </a:r>
            <a:r>
              <a:rPr sz="1200" dirty="0">
                <a:solidFill>
                  <a:srgbClr val="666667"/>
                </a:solidFill>
                <a:latin typeface="Catamaran"/>
                <a:cs typeface="Catamaran"/>
              </a:rPr>
              <a:t> </a:t>
            </a:r>
            <a:r>
              <a:rPr sz="1200" spc="15" dirty="0">
                <a:solidFill>
                  <a:srgbClr val="666667"/>
                </a:solidFill>
                <a:latin typeface="Catamaran"/>
                <a:cs typeface="Catamaran"/>
              </a:rPr>
              <a:t>that</a:t>
            </a:r>
            <a:r>
              <a:rPr sz="1200" dirty="0">
                <a:solidFill>
                  <a:srgbClr val="666667"/>
                </a:solidFill>
                <a:latin typeface="Catamaran"/>
                <a:cs typeface="Catamaran"/>
              </a:rPr>
              <a:t> </a:t>
            </a:r>
            <a:r>
              <a:rPr sz="1200" spc="15" dirty="0">
                <a:solidFill>
                  <a:srgbClr val="666667"/>
                </a:solidFill>
                <a:latin typeface="Catamaran"/>
                <a:cs typeface="Catamaran"/>
              </a:rPr>
              <a:t>to</a:t>
            </a:r>
            <a:r>
              <a:rPr sz="1200" spc="5" dirty="0">
                <a:solidFill>
                  <a:srgbClr val="666667"/>
                </a:solidFill>
                <a:latin typeface="Catamaran"/>
                <a:cs typeface="Catamaran"/>
              </a:rPr>
              <a:t> </a:t>
            </a:r>
            <a:r>
              <a:rPr sz="1200" spc="15" dirty="0">
                <a:solidFill>
                  <a:srgbClr val="666667"/>
                </a:solidFill>
                <a:latin typeface="Catamaran"/>
                <a:cs typeface="Catamaran"/>
              </a:rPr>
              <a:t>succeed</a:t>
            </a:r>
            <a:r>
              <a:rPr sz="1200" dirty="0">
                <a:solidFill>
                  <a:srgbClr val="666667"/>
                </a:solidFill>
                <a:latin typeface="Catamaran"/>
                <a:cs typeface="Catamaran"/>
              </a:rPr>
              <a:t> </a:t>
            </a:r>
            <a:r>
              <a:rPr sz="1200" spc="20" dirty="0">
                <a:solidFill>
                  <a:srgbClr val="666667"/>
                </a:solidFill>
                <a:latin typeface="Catamaran"/>
                <a:cs typeface="Catamaran"/>
              </a:rPr>
              <a:t>we</a:t>
            </a:r>
            <a:r>
              <a:rPr sz="1200" dirty="0">
                <a:solidFill>
                  <a:srgbClr val="666667"/>
                </a:solidFill>
                <a:latin typeface="Catamaran"/>
                <a:cs typeface="Catamaran"/>
              </a:rPr>
              <a:t> </a:t>
            </a:r>
            <a:r>
              <a:rPr sz="1200" spc="15" dirty="0">
                <a:solidFill>
                  <a:srgbClr val="666667"/>
                </a:solidFill>
                <a:latin typeface="Catamaran"/>
                <a:cs typeface="Catamaran"/>
              </a:rPr>
              <a:t>need </a:t>
            </a:r>
            <a:r>
              <a:rPr sz="1200" spc="-265" dirty="0">
                <a:solidFill>
                  <a:srgbClr val="666667"/>
                </a:solidFill>
                <a:latin typeface="Catamaran"/>
                <a:cs typeface="Catamaran"/>
              </a:rPr>
              <a:t> </a:t>
            </a:r>
            <a:r>
              <a:rPr sz="1200" spc="15" dirty="0">
                <a:solidFill>
                  <a:srgbClr val="666667"/>
                </a:solidFill>
                <a:latin typeface="Catamaran"/>
                <a:cs typeface="Catamaran"/>
              </a:rPr>
              <a:t>the </a:t>
            </a:r>
            <a:r>
              <a:rPr sz="1200" spc="10" dirty="0">
                <a:solidFill>
                  <a:srgbClr val="666667"/>
                </a:solidFill>
                <a:latin typeface="Catamaran"/>
                <a:cs typeface="Catamaran"/>
              </a:rPr>
              <a:t>right partners </a:t>
            </a:r>
            <a:r>
              <a:rPr sz="1200" spc="15" dirty="0">
                <a:solidFill>
                  <a:srgbClr val="666667"/>
                </a:solidFill>
                <a:latin typeface="Catamaran"/>
                <a:cs typeface="Catamaran"/>
              </a:rPr>
              <a:t>and a strong knowledge</a:t>
            </a:r>
            <a:r>
              <a:rPr sz="1200" spc="20" dirty="0">
                <a:solidFill>
                  <a:srgbClr val="666667"/>
                </a:solidFill>
                <a:latin typeface="Catamaran"/>
                <a:cs typeface="Catamaran"/>
              </a:rPr>
              <a:t> </a:t>
            </a:r>
            <a:r>
              <a:rPr sz="1200" spc="15" dirty="0">
                <a:solidFill>
                  <a:srgbClr val="666667"/>
                </a:solidFill>
                <a:latin typeface="Catamaran"/>
                <a:cs typeface="Catamaran"/>
              </a:rPr>
              <a:t>of</a:t>
            </a:r>
            <a:r>
              <a:rPr sz="1200" dirty="0">
                <a:solidFill>
                  <a:srgbClr val="666667"/>
                </a:solidFill>
                <a:latin typeface="Catamaran"/>
                <a:cs typeface="Catamaran"/>
              </a:rPr>
              <a:t> </a:t>
            </a:r>
            <a:r>
              <a:rPr sz="1200" spc="15" dirty="0">
                <a:solidFill>
                  <a:srgbClr val="666667"/>
                </a:solidFill>
                <a:latin typeface="Catamaran"/>
                <a:cs typeface="Catamaran"/>
              </a:rPr>
              <a:t>the</a:t>
            </a:r>
            <a:r>
              <a:rPr sz="1200" spc="5" dirty="0">
                <a:solidFill>
                  <a:srgbClr val="666667"/>
                </a:solidFill>
                <a:latin typeface="Catamaran"/>
                <a:cs typeface="Catamaran"/>
              </a:rPr>
              <a:t> </a:t>
            </a:r>
            <a:r>
              <a:rPr sz="1200" spc="15" dirty="0">
                <a:solidFill>
                  <a:srgbClr val="666667"/>
                </a:solidFill>
                <a:latin typeface="Catamaran"/>
                <a:cs typeface="Catamaran"/>
              </a:rPr>
              <a:t>sector</a:t>
            </a:r>
            <a:r>
              <a:rPr lang="en-US" sz="1200" spc="15" dirty="0">
                <a:solidFill>
                  <a:srgbClr val="666667"/>
                </a:solidFill>
                <a:latin typeface="Catamaran"/>
                <a:cs typeface="Catamaran"/>
              </a:rPr>
              <a:t>.</a:t>
            </a:r>
            <a:endParaRPr sz="1200" dirty="0">
              <a:latin typeface="Catamaran"/>
              <a:cs typeface="Catamaran"/>
            </a:endParaRPr>
          </a:p>
          <a:p>
            <a:pPr marL="179705" marR="256540">
              <a:lnSpc>
                <a:spcPts val="1400"/>
              </a:lnSpc>
              <a:spcBef>
                <a:spcPts val="1400"/>
              </a:spcBef>
            </a:pPr>
            <a:r>
              <a:rPr sz="1200" spc="20" dirty="0">
                <a:solidFill>
                  <a:srgbClr val="666667"/>
                </a:solidFill>
                <a:latin typeface="Catamaran"/>
                <a:cs typeface="Catamaran"/>
              </a:rPr>
              <a:t>We</a:t>
            </a:r>
            <a:r>
              <a:rPr sz="1200" spc="5" dirty="0">
                <a:solidFill>
                  <a:srgbClr val="666667"/>
                </a:solidFill>
                <a:latin typeface="Catamaran"/>
                <a:cs typeface="Catamaran"/>
              </a:rPr>
              <a:t> </a:t>
            </a:r>
            <a:r>
              <a:rPr sz="1200" spc="15" dirty="0">
                <a:solidFill>
                  <a:srgbClr val="666667"/>
                </a:solidFill>
                <a:latin typeface="Catamaran"/>
                <a:cs typeface="Catamaran"/>
              </a:rPr>
              <a:t>want</a:t>
            </a:r>
            <a:r>
              <a:rPr sz="1200" spc="5" dirty="0">
                <a:solidFill>
                  <a:srgbClr val="666667"/>
                </a:solidFill>
                <a:latin typeface="Catamaran"/>
                <a:cs typeface="Catamaran"/>
              </a:rPr>
              <a:t> </a:t>
            </a:r>
            <a:r>
              <a:rPr sz="1200" spc="15" dirty="0">
                <a:solidFill>
                  <a:srgbClr val="666667"/>
                </a:solidFill>
                <a:latin typeface="Catamaran"/>
                <a:cs typeface="Catamaran"/>
              </a:rPr>
              <a:t>to</a:t>
            </a:r>
            <a:r>
              <a:rPr sz="1200" spc="5" dirty="0">
                <a:solidFill>
                  <a:srgbClr val="666667"/>
                </a:solidFill>
                <a:latin typeface="Catamaran"/>
                <a:cs typeface="Catamaran"/>
              </a:rPr>
              <a:t> </a:t>
            </a:r>
            <a:r>
              <a:rPr sz="1200" spc="15" dirty="0">
                <a:solidFill>
                  <a:srgbClr val="666667"/>
                </a:solidFill>
                <a:latin typeface="Catamaran"/>
                <a:cs typeface="Catamaran"/>
              </a:rPr>
              <a:t>focus</a:t>
            </a:r>
            <a:r>
              <a:rPr sz="1200" dirty="0">
                <a:solidFill>
                  <a:srgbClr val="666667"/>
                </a:solidFill>
                <a:latin typeface="Catamaran"/>
                <a:cs typeface="Catamaran"/>
              </a:rPr>
              <a:t> </a:t>
            </a:r>
            <a:r>
              <a:rPr sz="1200" spc="10" dirty="0">
                <a:solidFill>
                  <a:srgbClr val="666667"/>
                </a:solidFill>
                <a:latin typeface="Catamaran"/>
                <a:cs typeface="Catamaran"/>
              </a:rPr>
              <a:t>in</a:t>
            </a:r>
            <a:r>
              <a:rPr sz="1200" spc="5" dirty="0">
                <a:solidFill>
                  <a:srgbClr val="666667"/>
                </a:solidFill>
                <a:latin typeface="Catamaran"/>
                <a:cs typeface="Catamaran"/>
              </a:rPr>
              <a:t> </a:t>
            </a:r>
            <a:r>
              <a:rPr sz="1200" spc="15" dirty="0">
                <a:solidFill>
                  <a:srgbClr val="666667"/>
                </a:solidFill>
                <a:latin typeface="Catamaran"/>
                <a:cs typeface="Catamaran"/>
              </a:rPr>
              <a:t>on</a:t>
            </a:r>
            <a:r>
              <a:rPr sz="1200" spc="5" dirty="0">
                <a:solidFill>
                  <a:srgbClr val="666667"/>
                </a:solidFill>
                <a:latin typeface="Catamaran"/>
                <a:cs typeface="Catamaran"/>
              </a:rPr>
              <a:t> </a:t>
            </a:r>
            <a:r>
              <a:rPr sz="1200" spc="15" dirty="0">
                <a:solidFill>
                  <a:srgbClr val="666667"/>
                </a:solidFill>
                <a:latin typeface="Catamaran"/>
                <a:cs typeface="Catamaran"/>
              </a:rPr>
              <a:t>true</a:t>
            </a:r>
            <a:r>
              <a:rPr sz="1200" spc="5" dirty="0">
                <a:solidFill>
                  <a:srgbClr val="666667"/>
                </a:solidFill>
                <a:latin typeface="Catamaran"/>
                <a:cs typeface="Catamaran"/>
              </a:rPr>
              <a:t> </a:t>
            </a:r>
            <a:r>
              <a:rPr sz="1200" spc="15" dirty="0">
                <a:solidFill>
                  <a:srgbClr val="666667"/>
                </a:solidFill>
                <a:latin typeface="Catamaran"/>
                <a:cs typeface="Catamaran"/>
              </a:rPr>
              <a:t>commodity</a:t>
            </a:r>
            <a:r>
              <a:rPr sz="1200" spc="5" dirty="0">
                <a:solidFill>
                  <a:srgbClr val="666667"/>
                </a:solidFill>
                <a:latin typeface="Catamaran"/>
                <a:cs typeface="Catamaran"/>
              </a:rPr>
              <a:t> </a:t>
            </a:r>
            <a:r>
              <a:rPr sz="1200" spc="15" dirty="0">
                <a:solidFill>
                  <a:srgbClr val="666667"/>
                </a:solidFill>
                <a:latin typeface="Catamaran"/>
                <a:cs typeface="Catamaran"/>
              </a:rPr>
              <a:t>markets </a:t>
            </a:r>
            <a:r>
              <a:rPr sz="1200" spc="-260" dirty="0">
                <a:solidFill>
                  <a:srgbClr val="666667"/>
                </a:solidFill>
                <a:latin typeface="Catamaran"/>
                <a:cs typeface="Catamaran"/>
              </a:rPr>
              <a:t> </a:t>
            </a:r>
            <a:r>
              <a:rPr sz="1200" spc="15" dirty="0">
                <a:solidFill>
                  <a:srgbClr val="666667"/>
                </a:solidFill>
                <a:latin typeface="Catamaran"/>
                <a:cs typeface="Catamaran"/>
              </a:rPr>
              <a:t>with a large spot market and a large number of </a:t>
            </a:r>
            <a:r>
              <a:rPr sz="1200" spc="20" dirty="0">
                <a:solidFill>
                  <a:srgbClr val="666667"/>
                </a:solidFill>
                <a:latin typeface="Catamaran"/>
                <a:cs typeface="Catamaran"/>
              </a:rPr>
              <a:t> </a:t>
            </a:r>
            <a:r>
              <a:rPr sz="1200" spc="15" dirty="0">
                <a:solidFill>
                  <a:srgbClr val="666667"/>
                </a:solidFill>
                <a:latin typeface="Catamaran"/>
                <a:cs typeface="Catamaran"/>
              </a:rPr>
              <a:t>buyers</a:t>
            </a:r>
            <a:r>
              <a:rPr sz="1200" dirty="0">
                <a:solidFill>
                  <a:srgbClr val="666667"/>
                </a:solidFill>
                <a:latin typeface="Catamaran"/>
                <a:cs typeface="Catamaran"/>
              </a:rPr>
              <a:t> </a:t>
            </a:r>
            <a:r>
              <a:rPr sz="1200" spc="15" dirty="0">
                <a:solidFill>
                  <a:srgbClr val="666667"/>
                </a:solidFill>
                <a:latin typeface="Catamaran"/>
                <a:cs typeface="Catamaran"/>
              </a:rPr>
              <a:t>and</a:t>
            </a:r>
            <a:r>
              <a:rPr sz="1200" spc="5" dirty="0">
                <a:solidFill>
                  <a:srgbClr val="666667"/>
                </a:solidFill>
                <a:latin typeface="Catamaran"/>
                <a:cs typeface="Catamaran"/>
              </a:rPr>
              <a:t> </a:t>
            </a:r>
            <a:r>
              <a:rPr sz="1200" spc="10" dirty="0">
                <a:solidFill>
                  <a:srgbClr val="666667"/>
                </a:solidFill>
                <a:latin typeface="Catamaran"/>
                <a:cs typeface="Catamaran"/>
              </a:rPr>
              <a:t>sellers</a:t>
            </a:r>
            <a:r>
              <a:rPr lang="en-US" sz="1200" spc="10" dirty="0">
                <a:solidFill>
                  <a:srgbClr val="666667"/>
                </a:solidFill>
                <a:latin typeface="Catamaran"/>
                <a:cs typeface="Catamaran"/>
              </a:rPr>
              <a:t>.</a:t>
            </a:r>
            <a:endParaRPr sz="1200" dirty="0">
              <a:latin typeface="Catamaran"/>
              <a:cs typeface="Catamaran"/>
            </a:endParaRPr>
          </a:p>
          <a:p>
            <a:pPr marL="179705" marR="5080">
              <a:lnSpc>
                <a:spcPts val="1400"/>
              </a:lnSpc>
              <a:spcBef>
                <a:spcPts val="1400"/>
              </a:spcBef>
            </a:pPr>
            <a:r>
              <a:rPr sz="1200" spc="20" dirty="0">
                <a:solidFill>
                  <a:srgbClr val="666667"/>
                </a:solidFill>
                <a:latin typeface="Catamaran"/>
                <a:cs typeface="Catamaran"/>
              </a:rPr>
              <a:t>A</a:t>
            </a:r>
            <a:r>
              <a:rPr sz="1200" spc="5" dirty="0">
                <a:solidFill>
                  <a:srgbClr val="666667"/>
                </a:solidFill>
                <a:latin typeface="Catamaran"/>
                <a:cs typeface="Catamaran"/>
              </a:rPr>
              <a:t> </a:t>
            </a:r>
            <a:r>
              <a:rPr sz="1200" spc="15" dirty="0">
                <a:solidFill>
                  <a:srgbClr val="666667"/>
                </a:solidFill>
                <a:latin typeface="Catamaran"/>
                <a:cs typeface="Catamaran"/>
              </a:rPr>
              <a:t>discovery</a:t>
            </a:r>
            <a:r>
              <a:rPr sz="1200" spc="5" dirty="0">
                <a:solidFill>
                  <a:srgbClr val="666667"/>
                </a:solidFill>
                <a:latin typeface="Catamaran"/>
                <a:cs typeface="Catamaran"/>
              </a:rPr>
              <a:t> </a:t>
            </a:r>
            <a:r>
              <a:rPr sz="1200" spc="15" dirty="0">
                <a:solidFill>
                  <a:srgbClr val="666667"/>
                </a:solidFill>
                <a:latin typeface="Catamaran"/>
                <a:cs typeface="Catamaran"/>
              </a:rPr>
              <a:t>phase</a:t>
            </a:r>
            <a:r>
              <a:rPr sz="1200" dirty="0">
                <a:solidFill>
                  <a:srgbClr val="666667"/>
                </a:solidFill>
                <a:latin typeface="Catamaran"/>
                <a:cs typeface="Catamaran"/>
              </a:rPr>
              <a:t> </a:t>
            </a:r>
            <a:r>
              <a:rPr sz="1200" spc="10" dirty="0">
                <a:solidFill>
                  <a:srgbClr val="666667"/>
                </a:solidFill>
                <a:latin typeface="Catamaran"/>
                <a:cs typeface="Catamaran"/>
              </a:rPr>
              <a:t>will</a:t>
            </a:r>
            <a:r>
              <a:rPr sz="1200" spc="5" dirty="0">
                <a:solidFill>
                  <a:srgbClr val="666667"/>
                </a:solidFill>
                <a:latin typeface="Catamaran"/>
                <a:cs typeface="Catamaran"/>
              </a:rPr>
              <a:t> </a:t>
            </a:r>
            <a:r>
              <a:rPr sz="1200" spc="15" dirty="0">
                <a:solidFill>
                  <a:srgbClr val="666667"/>
                </a:solidFill>
                <a:latin typeface="Catamaran"/>
                <a:cs typeface="Catamaran"/>
              </a:rPr>
              <a:t>be</a:t>
            </a:r>
            <a:r>
              <a:rPr sz="1200" spc="5" dirty="0">
                <a:solidFill>
                  <a:srgbClr val="666667"/>
                </a:solidFill>
                <a:latin typeface="Catamaran"/>
                <a:cs typeface="Catamaran"/>
              </a:rPr>
              <a:t> </a:t>
            </a:r>
            <a:r>
              <a:rPr sz="1200" spc="15" dirty="0">
                <a:solidFill>
                  <a:srgbClr val="666667"/>
                </a:solidFill>
                <a:latin typeface="Catamaran"/>
                <a:cs typeface="Catamaran"/>
              </a:rPr>
              <a:t>undertaken</a:t>
            </a:r>
            <a:r>
              <a:rPr sz="1200" spc="5" dirty="0">
                <a:solidFill>
                  <a:srgbClr val="666667"/>
                </a:solidFill>
                <a:latin typeface="Catamaran"/>
                <a:cs typeface="Catamaran"/>
              </a:rPr>
              <a:t> </a:t>
            </a:r>
            <a:r>
              <a:rPr sz="1200" spc="10" dirty="0">
                <a:solidFill>
                  <a:srgbClr val="666667"/>
                </a:solidFill>
                <a:latin typeface="Catamaran"/>
                <a:cs typeface="Catamaran"/>
              </a:rPr>
              <a:t>in</a:t>
            </a:r>
            <a:r>
              <a:rPr sz="1200" spc="5" dirty="0">
                <a:solidFill>
                  <a:srgbClr val="666667"/>
                </a:solidFill>
                <a:latin typeface="Catamaran"/>
                <a:cs typeface="Catamaran"/>
              </a:rPr>
              <a:t> </a:t>
            </a:r>
            <a:r>
              <a:rPr sz="1200" spc="15" dirty="0">
                <a:solidFill>
                  <a:srgbClr val="666667"/>
                </a:solidFill>
                <a:latin typeface="Catamaran"/>
                <a:cs typeface="Catamaran"/>
              </a:rPr>
              <a:t>a</a:t>
            </a:r>
            <a:r>
              <a:rPr sz="1200" spc="5" dirty="0">
                <a:solidFill>
                  <a:srgbClr val="666667"/>
                </a:solidFill>
                <a:latin typeface="Catamaran"/>
                <a:cs typeface="Catamaran"/>
              </a:rPr>
              <a:t> </a:t>
            </a:r>
            <a:r>
              <a:rPr sz="1200" spc="15" dirty="0">
                <a:solidFill>
                  <a:srgbClr val="666667"/>
                </a:solidFill>
                <a:latin typeface="Catamaran"/>
                <a:cs typeface="Catamaran"/>
              </a:rPr>
              <a:t>number</a:t>
            </a:r>
            <a:r>
              <a:rPr sz="1200" spc="5" dirty="0">
                <a:solidFill>
                  <a:srgbClr val="666667"/>
                </a:solidFill>
                <a:latin typeface="Catamaran"/>
                <a:cs typeface="Catamaran"/>
              </a:rPr>
              <a:t> </a:t>
            </a:r>
            <a:r>
              <a:rPr sz="1200" spc="15" dirty="0">
                <a:solidFill>
                  <a:srgbClr val="666667"/>
                </a:solidFill>
                <a:latin typeface="Catamaran"/>
                <a:cs typeface="Catamaran"/>
              </a:rPr>
              <a:t>of </a:t>
            </a:r>
            <a:r>
              <a:rPr sz="1200" spc="-260" dirty="0">
                <a:solidFill>
                  <a:srgbClr val="666667"/>
                </a:solidFill>
                <a:latin typeface="Catamaran"/>
                <a:cs typeface="Catamaran"/>
              </a:rPr>
              <a:t> </a:t>
            </a:r>
            <a:r>
              <a:rPr sz="1200" spc="15" dirty="0">
                <a:solidFill>
                  <a:srgbClr val="666667"/>
                </a:solidFill>
                <a:latin typeface="Catamaran"/>
                <a:cs typeface="Catamaran"/>
              </a:rPr>
              <a:t>sectors to </a:t>
            </a:r>
            <a:r>
              <a:rPr sz="1200" spc="10" dirty="0">
                <a:solidFill>
                  <a:srgbClr val="666667"/>
                </a:solidFill>
                <a:latin typeface="Catamaran"/>
                <a:cs typeface="Catamaran"/>
              </a:rPr>
              <a:t>further </a:t>
            </a:r>
            <a:r>
              <a:rPr sz="1200" spc="15" dirty="0">
                <a:solidFill>
                  <a:srgbClr val="666667"/>
                </a:solidFill>
                <a:latin typeface="Catamaran"/>
                <a:cs typeface="Catamaran"/>
              </a:rPr>
              <a:t>determine </a:t>
            </a:r>
            <a:r>
              <a:rPr sz="1200" spc="10" dirty="0">
                <a:solidFill>
                  <a:srgbClr val="666667"/>
                </a:solidFill>
                <a:latin typeface="Catamaran"/>
                <a:cs typeface="Catamaran"/>
              </a:rPr>
              <a:t>fit - </a:t>
            </a:r>
            <a:r>
              <a:rPr sz="1200" spc="15" dirty="0">
                <a:solidFill>
                  <a:srgbClr val="666667"/>
                </a:solidFill>
                <a:latin typeface="Catamaran"/>
                <a:cs typeface="Catamaran"/>
              </a:rPr>
              <a:t>sectors recently </a:t>
            </a:r>
            <a:r>
              <a:rPr sz="1200" spc="20" dirty="0">
                <a:solidFill>
                  <a:srgbClr val="666667"/>
                </a:solidFill>
                <a:latin typeface="Catamaran"/>
                <a:cs typeface="Catamaran"/>
              </a:rPr>
              <a:t> </a:t>
            </a:r>
            <a:r>
              <a:rPr sz="1200" spc="10" dirty="0">
                <a:solidFill>
                  <a:srgbClr val="666667"/>
                </a:solidFill>
                <a:latin typeface="Catamaran"/>
                <a:cs typeface="Catamaran"/>
              </a:rPr>
              <a:t>identified </a:t>
            </a:r>
            <a:r>
              <a:rPr sz="1200" spc="15" dirty="0">
                <a:solidFill>
                  <a:srgbClr val="666667"/>
                </a:solidFill>
                <a:latin typeface="Catamaran"/>
                <a:cs typeface="Catamaran"/>
              </a:rPr>
              <a:t>include eggs, </a:t>
            </a:r>
            <a:r>
              <a:rPr sz="1200" spc="10" dirty="0">
                <a:solidFill>
                  <a:srgbClr val="666667"/>
                </a:solidFill>
                <a:latin typeface="Catamaran"/>
                <a:cs typeface="Catamaran"/>
              </a:rPr>
              <a:t>fertiliser, </a:t>
            </a:r>
            <a:r>
              <a:rPr sz="1200" spc="15" dirty="0">
                <a:solidFill>
                  <a:srgbClr val="666667"/>
                </a:solidFill>
                <a:latin typeface="Catamaran"/>
                <a:cs typeface="Catamaran"/>
              </a:rPr>
              <a:t>animal </a:t>
            </a:r>
            <a:r>
              <a:rPr sz="1200" spc="10" dirty="0">
                <a:solidFill>
                  <a:srgbClr val="666667"/>
                </a:solidFill>
                <a:latin typeface="Catamaran"/>
                <a:cs typeface="Catamaran"/>
              </a:rPr>
              <a:t>feed, </a:t>
            </a:r>
            <a:r>
              <a:rPr sz="1200" spc="15" dirty="0">
                <a:solidFill>
                  <a:srgbClr val="666667"/>
                </a:solidFill>
                <a:latin typeface="Catamaran"/>
                <a:cs typeface="Catamaran"/>
              </a:rPr>
              <a:t>carbon</a:t>
            </a:r>
            <a:r>
              <a:rPr sz="1200" spc="5" dirty="0">
                <a:solidFill>
                  <a:srgbClr val="666667"/>
                </a:solidFill>
                <a:latin typeface="Catamaran"/>
                <a:cs typeface="Catamaran"/>
              </a:rPr>
              <a:t> </a:t>
            </a:r>
            <a:r>
              <a:rPr sz="1200" spc="15" dirty="0">
                <a:solidFill>
                  <a:srgbClr val="666667"/>
                </a:solidFill>
                <a:latin typeface="Catamaran"/>
                <a:cs typeface="Catamaran"/>
              </a:rPr>
              <a:t>and</a:t>
            </a:r>
            <a:r>
              <a:rPr sz="1200" spc="5" dirty="0">
                <a:solidFill>
                  <a:srgbClr val="666667"/>
                </a:solidFill>
                <a:latin typeface="Catamaran"/>
                <a:cs typeface="Catamaran"/>
              </a:rPr>
              <a:t> </a:t>
            </a:r>
            <a:r>
              <a:rPr sz="1200" spc="10" dirty="0">
                <a:solidFill>
                  <a:srgbClr val="666667"/>
                </a:solidFill>
                <a:latin typeface="Catamaran"/>
                <a:cs typeface="Catamaran"/>
              </a:rPr>
              <a:t>biofuel</a:t>
            </a:r>
            <a:r>
              <a:rPr lang="en-US" sz="1200" spc="10" dirty="0">
                <a:solidFill>
                  <a:srgbClr val="666667"/>
                </a:solidFill>
                <a:latin typeface="Catamaran"/>
                <a:cs typeface="Catamaran"/>
              </a:rPr>
              <a:t>.</a:t>
            </a:r>
            <a:endParaRPr sz="1200" dirty="0">
              <a:latin typeface="Catamaran"/>
              <a:cs typeface="Catamaran"/>
            </a:endParaRPr>
          </a:p>
          <a:p>
            <a:pPr marL="179705" marR="281305">
              <a:lnSpc>
                <a:spcPts val="1400"/>
              </a:lnSpc>
              <a:spcBef>
                <a:spcPts val="1400"/>
              </a:spcBef>
            </a:pPr>
            <a:r>
              <a:rPr sz="1200" spc="15" dirty="0">
                <a:solidFill>
                  <a:srgbClr val="666667"/>
                </a:solidFill>
                <a:latin typeface="Catamaran"/>
                <a:cs typeface="Catamaran"/>
              </a:rPr>
              <a:t>Alongside </a:t>
            </a:r>
            <a:r>
              <a:rPr sz="1200" spc="10" dirty="0">
                <a:solidFill>
                  <a:srgbClr val="666667"/>
                </a:solidFill>
                <a:latin typeface="Catamaran"/>
                <a:cs typeface="Catamaran"/>
              </a:rPr>
              <a:t>this, </a:t>
            </a:r>
            <a:r>
              <a:rPr sz="1200" spc="20" dirty="0">
                <a:solidFill>
                  <a:srgbClr val="666667"/>
                </a:solidFill>
                <a:latin typeface="Catamaran"/>
                <a:cs typeface="Catamaran"/>
              </a:rPr>
              <a:t>we </a:t>
            </a:r>
            <a:r>
              <a:rPr sz="1200" spc="15" dirty="0">
                <a:solidFill>
                  <a:srgbClr val="666667"/>
                </a:solidFill>
                <a:latin typeface="Catamaran"/>
                <a:cs typeface="Catamaran"/>
              </a:rPr>
              <a:t>remain opportunistic and </a:t>
            </a:r>
            <a:r>
              <a:rPr sz="1200" spc="10" dirty="0">
                <a:solidFill>
                  <a:srgbClr val="666667"/>
                </a:solidFill>
                <a:latin typeface="Catamaran"/>
                <a:cs typeface="Catamaran"/>
              </a:rPr>
              <a:t>will </a:t>
            </a:r>
            <a:r>
              <a:rPr sz="1200" spc="-265" dirty="0">
                <a:solidFill>
                  <a:srgbClr val="666667"/>
                </a:solidFill>
                <a:latin typeface="Catamaran"/>
                <a:cs typeface="Catamaran"/>
              </a:rPr>
              <a:t> </a:t>
            </a:r>
            <a:r>
              <a:rPr sz="1200" spc="15" dirty="0">
                <a:solidFill>
                  <a:srgbClr val="666667"/>
                </a:solidFill>
                <a:latin typeface="Catamaran"/>
                <a:cs typeface="Catamaran"/>
              </a:rPr>
              <a:t>consider</a:t>
            </a:r>
            <a:r>
              <a:rPr sz="1200" spc="10" dirty="0">
                <a:solidFill>
                  <a:srgbClr val="666667"/>
                </a:solidFill>
                <a:latin typeface="Catamaran"/>
                <a:cs typeface="Catamaran"/>
              </a:rPr>
              <a:t> further pilot</a:t>
            </a:r>
            <a:r>
              <a:rPr sz="1200" spc="15" dirty="0">
                <a:solidFill>
                  <a:srgbClr val="666667"/>
                </a:solidFill>
                <a:latin typeface="Catamaran"/>
                <a:cs typeface="Catamaran"/>
              </a:rPr>
              <a:t> customers</a:t>
            </a:r>
            <a:r>
              <a:rPr sz="1200" spc="10" dirty="0">
                <a:solidFill>
                  <a:srgbClr val="666667"/>
                </a:solidFill>
                <a:latin typeface="Catamaran"/>
                <a:cs typeface="Catamaran"/>
              </a:rPr>
              <a:t> </a:t>
            </a:r>
            <a:r>
              <a:rPr sz="1200" spc="15" dirty="0">
                <a:solidFill>
                  <a:srgbClr val="666667"/>
                </a:solidFill>
                <a:latin typeface="Catamaran"/>
                <a:cs typeface="Catamaran"/>
              </a:rPr>
              <a:t>where</a:t>
            </a:r>
            <a:r>
              <a:rPr sz="1200" spc="10" dirty="0">
                <a:solidFill>
                  <a:srgbClr val="666667"/>
                </a:solidFill>
                <a:latin typeface="Catamaran"/>
                <a:cs typeface="Catamaran"/>
              </a:rPr>
              <a:t> practical</a:t>
            </a:r>
            <a:r>
              <a:rPr lang="en-US" sz="1200" spc="10" dirty="0">
                <a:solidFill>
                  <a:srgbClr val="666667"/>
                </a:solidFill>
                <a:latin typeface="Catamaran"/>
                <a:cs typeface="Catamaran"/>
              </a:rPr>
              <a:t>.</a:t>
            </a:r>
            <a:endParaRPr sz="1200" dirty="0">
              <a:latin typeface="Catamaran"/>
              <a:cs typeface="Catamaran"/>
            </a:endParaRPr>
          </a:p>
        </p:txBody>
      </p:sp>
      <p:sp>
        <p:nvSpPr>
          <p:cNvPr id="20" name="object 20"/>
          <p:cNvSpPr txBox="1"/>
          <p:nvPr/>
        </p:nvSpPr>
        <p:spPr>
          <a:xfrm>
            <a:off x="582703" y="1887191"/>
            <a:ext cx="174117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Catamaran-SemiBold"/>
                <a:cs typeface="Catamaran-SemiBold"/>
              </a:rPr>
              <a:t>Build</a:t>
            </a:r>
            <a:r>
              <a:rPr sz="1200" b="1" spc="-10" dirty="0">
                <a:latin typeface="Catamaran-SemiBold"/>
                <a:cs typeface="Catamaran-SemiBold"/>
              </a:rPr>
              <a:t> </a:t>
            </a:r>
            <a:r>
              <a:rPr sz="1200" b="1" spc="15" dirty="0">
                <a:latin typeface="Catamaran-SemiBold"/>
                <a:cs typeface="Catamaran-SemiBold"/>
              </a:rPr>
              <a:t>an</a:t>
            </a:r>
            <a:r>
              <a:rPr sz="1200" b="1" spc="-5" dirty="0">
                <a:latin typeface="Catamaran-SemiBold"/>
                <a:cs typeface="Catamaran-SemiBold"/>
              </a:rPr>
              <a:t> </a:t>
            </a:r>
            <a:r>
              <a:rPr sz="1200" b="1" spc="15" dirty="0">
                <a:latin typeface="Catamaran-SemiBold"/>
                <a:cs typeface="Catamaran-SemiBold"/>
              </a:rPr>
              <a:t>Asian</a:t>
            </a:r>
            <a:r>
              <a:rPr sz="1200" b="1" spc="-5" dirty="0">
                <a:latin typeface="Catamaran-SemiBold"/>
                <a:cs typeface="Catamaran-SemiBold"/>
              </a:rPr>
              <a:t> </a:t>
            </a:r>
            <a:r>
              <a:rPr sz="1200" b="1" spc="15" dirty="0">
                <a:latin typeface="Catamaran-SemiBold"/>
                <a:cs typeface="Catamaran-SemiBold"/>
              </a:rPr>
              <a:t>buyer</a:t>
            </a:r>
            <a:r>
              <a:rPr sz="1200" b="1" spc="-10" dirty="0">
                <a:latin typeface="Catamaran-SemiBold"/>
                <a:cs typeface="Catamaran-SemiBold"/>
              </a:rPr>
              <a:t> </a:t>
            </a:r>
            <a:r>
              <a:rPr sz="1200" b="1" spc="15" dirty="0">
                <a:latin typeface="Catamaran-SemiBold"/>
                <a:cs typeface="Catamaran-SemiBold"/>
              </a:rPr>
              <a:t>base</a:t>
            </a:r>
            <a:endParaRPr sz="1200" dirty="0">
              <a:latin typeface="Catamaran-SemiBold"/>
              <a:cs typeface="Catamaran-SemiBold"/>
            </a:endParaRPr>
          </a:p>
        </p:txBody>
      </p:sp>
      <p:sp>
        <p:nvSpPr>
          <p:cNvPr id="21" name="object 21"/>
          <p:cNvSpPr txBox="1"/>
          <p:nvPr/>
        </p:nvSpPr>
        <p:spPr>
          <a:xfrm>
            <a:off x="822858" y="2156528"/>
            <a:ext cx="3070225" cy="946413"/>
          </a:xfrm>
          <a:prstGeom prst="rect">
            <a:avLst/>
          </a:prstGeom>
        </p:spPr>
        <p:txBody>
          <a:bodyPr vert="horz" wrap="square" lIns="0" tIns="22860" rIns="0" bIns="0" rtlCol="0">
            <a:spAutoFit/>
          </a:bodyPr>
          <a:lstStyle/>
          <a:p>
            <a:pPr marL="12700" marR="5080">
              <a:lnSpc>
                <a:spcPts val="1400"/>
              </a:lnSpc>
              <a:spcBef>
                <a:spcPts val="180"/>
              </a:spcBef>
            </a:pPr>
            <a:r>
              <a:rPr sz="1200" spc="10" dirty="0">
                <a:solidFill>
                  <a:srgbClr val="666667"/>
                </a:solidFill>
                <a:latin typeface="Catamaran"/>
                <a:cs typeface="Catamaran"/>
              </a:rPr>
              <a:t>Identifying dairy </a:t>
            </a:r>
            <a:r>
              <a:rPr sz="1200" spc="15" dirty="0">
                <a:solidFill>
                  <a:srgbClr val="666667"/>
                </a:solidFill>
                <a:latin typeface="Catamaran"/>
                <a:cs typeface="Catamaran"/>
              </a:rPr>
              <a:t>buyers </a:t>
            </a:r>
            <a:r>
              <a:rPr sz="1200" spc="10" dirty="0">
                <a:solidFill>
                  <a:srgbClr val="666667"/>
                </a:solidFill>
                <a:latin typeface="Catamaran"/>
                <a:cs typeface="Catamaran"/>
              </a:rPr>
              <a:t>in </a:t>
            </a:r>
            <a:r>
              <a:rPr lang="en-NZ" sz="1200" spc="10" dirty="0">
                <a:solidFill>
                  <a:srgbClr val="666667"/>
                </a:solidFill>
                <a:latin typeface="Catamaran"/>
                <a:cs typeface="Catamaran"/>
              </a:rPr>
              <a:t>Asia and</a:t>
            </a:r>
            <a:r>
              <a:rPr sz="1200" spc="15" dirty="0">
                <a:solidFill>
                  <a:srgbClr val="666667"/>
                </a:solidFill>
                <a:latin typeface="Catamaran"/>
                <a:cs typeface="Catamaran"/>
              </a:rPr>
              <a:t> introducing </a:t>
            </a:r>
            <a:r>
              <a:rPr sz="1200" spc="-265" dirty="0">
                <a:solidFill>
                  <a:srgbClr val="666667"/>
                </a:solidFill>
                <a:latin typeface="Catamaran"/>
                <a:cs typeface="Catamaran"/>
              </a:rPr>
              <a:t> </a:t>
            </a:r>
            <a:r>
              <a:rPr sz="1200" spc="15" dirty="0">
                <a:solidFill>
                  <a:srgbClr val="666667"/>
                </a:solidFill>
                <a:latin typeface="Catamaran"/>
                <a:cs typeface="Catamaran"/>
              </a:rPr>
              <a:t>them</a:t>
            </a:r>
            <a:r>
              <a:rPr sz="1200" dirty="0">
                <a:solidFill>
                  <a:srgbClr val="666667"/>
                </a:solidFill>
                <a:latin typeface="Catamaran"/>
                <a:cs typeface="Catamaran"/>
              </a:rPr>
              <a:t> </a:t>
            </a:r>
            <a:r>
              <a:rPr sz="1200" spc="15" dirty="0">
                <a:solidFill>
                  <a:srgbClr val="666667"/>
                </a:solidFill>
                <a:latin typeface="Catamaran"/>
                <a:cs typeface="Catamaran"/>
              </a:rPr>
              <a:t>to</a:t>
            </a:r>
            <a:r>
              <a:rPr sz="1200" spc="5" dirty="0">
                <a:solidFill>
                  <a:srgbClr val="666667"/>
                </a:solidFill>
                <a:latin typeface="Catamaran"/>
                <a:cs typeface="Catamaran"/>
              </a:rPr>
              <a:t> </a:t>
            </a:r>
            <a:r>
              <a:rPr lang="en-US" sz="1200" spc="20" dirty="0">
                <a:solidFill>
                  <a:srgbClr val="666667"/>
                </a:solidFill>
                <a:latin typeface="Catamaran"/>
                <a:cs typeface="Catamaran"/>
              </a:rPr>
              <a:t>our international platforms </a:t>
            </a:r>
            <a:r>
              <a:rPr sz="1200" spc="10" dirty="0">
                <a:solidFill>
                  <a:srgbClr val="666667"/>
                </a:solidFill>
                <a:latin typeface="Catamaran"/>
                <a:cs typeface="Catamaran"/>
              </a:rPr>
              <a:t>will</a:t>
            </a:r>
            <a:r>
              <a:rPr lang="en-US" sz="1200" spc="10" dirty="0">
                <a:solidFill>
                  <a:srgbClr val="666667"/>
                </a:solidFill>
                <a:latin typeface="Catamaran"/>
                <a:cs typeface="Catamaran"/>
              </a:rPr>
              <a:t> </a:t>
            </a:r>
            <a:r>
              <a:rPr lang="en-GB" sz="1200" spc="15" dirty="0">
                <a:solidFill>
                  <a:srgbClr val="666667"/>
                </a:solidFill>
                <a:latin typeface="Catamaran"/>
                <a:cs typeface="Catamaran"/>
              </a:rPr>
              <a:t>increase</a:t>
            </a:r>
            <a:r>
              <a:rPr lang="en-GB" sz="1200" spc="-10" dirty="0">
                <a:solidFill>
                  <a:srgbClr val="666667"/>
                </a:solidFill>
                <a:latin typeface="Catamaran"/>
                <a:cs typeface="Catamaran"/>
              </a:rPr>
              <a:t> </a:t>
            </a:r>
            <a:r>
              <a:rPr lang="en-GB" sz="1200" spc="15" dirty="0">
                <a:solidFill>
                  <a:srgbClr val="666667"/>
                </a:solidFill>
                <a:latin typeface="Catamaran"/>
                <a:cs typeface="Catamaran"/>
              </a:rPr>
              <a:t>the</a:t>
            </a:r>
            <a:r>
              <a:rPr lang="en-GB" sz="1200" spc="-10" dirty="0">
                <a:solidFill>
                  <a:srgbClr val="666667"/>
                </a:solidFill>
                <a:latin typeface="Catamaran"/>
                <a:cs typeface="Catamaran"/>
              </a:rPr>
              <a:t> </a:t>
            </a:r>
            <a:r>
              <a:rPr lang="en-GB" sz="1200" spc="15" dirty="0">
                <a:solidFill>
                  <a:srgbClr val="666667"/>
                </a:solidFill>
                <a:latin typeface="Catamaran"/>
                <a:cs typeface="Catamaran"/>
              </a:rPr>
              <a:t>volume</a:t>
            </a:r>
            <a:r>
              <a:rPr lang="en-GB" sz="1200" spc="-10" dirty="0">
                <a:solidFill>
                  <a:srgbClr val="666667"/>
                </a:solidFill>
                <a:latin typeface="Catamaran"/>
                <a:cs typeface="Catamaran"/>
              </a:rPr>
              <a:t> </a:t>
            </a:r>
            <a:r>
              <a:rPr lang="en-GB" sz="1200" spc="15" dirty="0">
                <a:solidFill>
                  <a:srgbClr val="666667"/>
                </a:solidFill>
                <a:latin typeface="Catamaran"/>
                <a:cs typeface="Catamaran"/>
              </a:rPr>
              <a:t>traded. Nui will own the customer relationship.</a:t>
            </a:r>
            <a:endParaRPr lang="en-GB" sz="1200" dirty="0">
              <a:latin typeface="Catamaran"/>
              <a:cs typeface="Catamaran"/>
            </a:endParaRPr>
          </a:p>
          <a:p>
            <a:pPr marL="12700" marR="5080">
              <a:lnSpc>
                <a:spcPts val="1400"/>
              </a:lnSpc>
              <a:spcBef>
                <a:spcPts val="180"/>
              </a:spcBef>
            </a:pPr>
            <a:endParaRPr sz="1200" dirty="0">
              <a:latin typeface="Catamaran"/>
              <a:cs typeface="Catamaran"/>
            </a:endParaRPr>
          </a:p>
        </p:txBody>
      </p:sp>
      <p:sp>
        <p:nvSpPr>
          <p:cNvPr id="22" name="object 22"/>
          <p:cNvSpPr txBox="1"/>
          <p:nvPr/>
        </p:nvSpPr>
        <p:spPr>
          <a:xfrm>
            <a:off x="822858" y="2946400"/>
            <a:ext cx="3369945" cy="371897"/>
          </a:xfrm>
          <a:prstGeom prst="rect">
            <a:avLst/>
          </a:prstGeom>
        </p:spPr>
        <p:txBody>
          <a:bodyPr vert="horz" wrap="square" lIns="0" tIns="12700" rIns="0" bIns="0" rtlCol="0">
            <a:spAutoFit/>
          </a:bodyPr>
          <a:lstStyle/>
          <a:p>
            <a:pPr marL="12700" marR="5080" algn="just">
              <a:lnSpc>
                <a:spcPts val="1400"/>
              </a:lnSpc>
              <a:spcBef>
                <a:spcPts val="60"/>
              </a:spcBef>
            </a:pPr>
            <a:r>
              <a:rPr sz="1200" spc="20" dirty="0">
                <a:solidFill>
                  <a:srgbClr val="666667"/>
                </a:solidFill>
                <a:latin typeface="Catamaran"/>
                <a:cs typeface="Catamaran"/>
              </a:rPr>
              <a:t>We</a:t>
            </a:r>
            <a:r>
              <a:rPr sz="1200" dirty="0">
                <a:solidFill>
                  <a:srgbClr val="666667"/>
                </a:solidFill>
                <a:latin typeface="Catamaran"/>
                <a:cs typeface="Catamaran"/>
              </a:rPr>
              <a:t> </a:t>
            </a:r>
            <a:r>
              <a:rPr sz="1200" spc="10" dirty="0">
                <a:solidFill>
                  <a:srgbClr val="666667"/>
                </a:solidFill>
                <a:latin typeface="Catamaran"/>
                <a:cs typeface="Catamaran"/>
              </a:rPr>
              <a:t>will</a:t>
            </a:r>
            <a:r>
              <a:rPr sz="1200" spc="5" dirty="0">
                <a:solidFill>
                  <a:srgbClr val="666667"/>
                </a:solidFill>
                <a:latin typeface="Catamaran"/>
                <a:cs typeface="Catamaran"/>
              </a:rPr>
              <a:t> </a:t>
            </a:r>
            <a:r>
              <a:rPr sz="1200" spc="15" dirty="0">
                <a:solidFill>
                  <a:srgbClr val="666667"/>
                </a:solidFill>
                <a:latin typeface="Catamaran"/>
                <a:cs typeface="Catamaran"/>
              </a:rPr>
              <a:t>engage </a:t>
            </a:r>
            <a:r>
              <a:rPr lang="en-US" sz="1200" spc="15" dirty="0">
                <a:solidFill>
                  <a:srgbClr val="666667"/>
                </a:solidFill>
                <a:latin typeface="Catamaran"/>
                <a:cs typeface="Catamaran"/>
              </a:rPr>
              <a:t>in-market </a:t>
            </a:r>
            <a:r>
              <a:rPr sz="1200" spc="15" dirty="0">
                <a:solidFill>
                  <a:srgbClr val="666667"/>
                </a:solidFill>
                <a:latin typeface="Catamaran"/>
                <a:cs typeface="Catamaran"/>
              </a:rPr>
              <a:t>agents </a:t>
            </a:r>
            <a:r>
              <a:rPr sz="1200" spc="10" dirty="0">
                <a:solidFill>
                  <a:srgbClr val="666667"/>
                </a:solidFill>
                <a:latin typeface="Catamaran"/>
                <a:cs typeface="Catamaran"/>
              </a:rPr>
              <a:t>in </a:t>
            </a:r>
            <a:r>
              <a:rPr sz="1200" spc="15" dirty="0">
                <a:solidFill>
                  <a:srgbClr val="666667"/>
                </a:solidFill>
                <a:latin typeface="Catamaran"/>
                <a:cs typeface="Catamaran"/>
              </a:rPr>
              <a:t>South</a:t>
            </a:r>
            <a:r>
              <a:rPr lang="en-US" sz="1200" spc="15" dirty="0">
                <a:solidFill>
                  <a:srgbClr val="666667"/>
                </a:solidFill>
                <a:latin typeface="Catamaran"/>
                <a:cs typeface="Catamaran"/>
              </a:rPr>
              <a:t>-</a:t>
            </a:r>
            <a:r>
              <a:rPr sz="1200" spc="15" dirty="0">
                <a:solidFill>
                  <a:srgbClr val="666667"/>
                </a:solidFill>
                <a:latin typeface="Catamaran"/>
                <a:cs typeface="Catamaran"/>
              </a:rPr>
              <a:t>East Asia to </a:t>
            </a:r>
            <a:r>
              <a:rPr lang="en-US" sz="1200" spc="10" dirty="0">
                <a:solidFill>
                  <a:srgbClr val="666667"/>
                </a:solidFill>
                <a:latin typeface="Catamaran"/>
                <a:cs typeface="Catamaran"/>
              </a:rPr>
              <a:t>drive liquidity.</a:t>
            </a:r>
            <a:endParaRPr sz="1200" dirty="0">
              <a:latin typeface="Catamaran"/>
              <a:cs typeface="Catamaran"/>
            </a:endParaRPr>
          </a:p>
        </p:txBody>
      </p:sp>
      <p:sp>
        <p:nvSpPr>
          <p:cNvPr id="28" name="object 28"/>
          <p:cNvSpPr/>
          <p:nvPr/>
        </p:nvSpPr>
        <p:spPr>
          <a:xfrm>
            <a:off x="654445" y="2229723"/>
            <a:ext cx="54610" cy="54610"/>
          </a:xfrm>
          <a:custGeom>
            <a:avLst/>
            <a:gdLst/>
            <a:ahLst/>
            <a:cxnLst/>
            <a:rect l="l" t="t" r="r" b="b"/>
            <a:pathLst>
              <a:path w="54609"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a:p>
        </p:txBody>
      </p:sp>
      <p:sp>
        <p:nvSpPr>
          <p:cNvPr id="29" name="object 29"/>
          <p:cNvSpPr/>
          <p:nvPr/>
        </p:nvSpPr>
        <p:spPr>
          <a:xfrm>
            <a:off x="654445" y="3044190"/>
            <a:ext cx="54610" cy="54610"/>
          </a:xfrm>
          <a:custGeom>
            <a:avLst/>
            <a:gdLst/>
            <a:ahLst/>
            <a:cxnLst/>
            <a:rect l="l" t="t" r="r" b="b"/>
            <a:pathLst>
              <a:path w="54609" h="54610">
                <a:moveTo>
                  <a:pt x="27000" y="0"/>
                </a:moveTo>
                <a:lnTo>
                  <a:pt x="16491" y="2120"/>
                </a:lnTo>
                <a:lnTo>
                  <a:pt x="7908" y="7904"/>
                </a:lnTo>
                <a:lnTo>
                  <a:pt x="2122" y="16485"/>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85"/>
                </a:lnTo>
                <a:lnTo>
                  <a:pt x="46091" y="7904"/>
                </a:lnTo>
                <a:lnTo>
                  <a:pt x="37509" y="2120"/>
                </a:lnTo>
                <a:lnTo>
                  <a:pt x="27000" y="0"/>
                </a:lnTo>
                <a:close/>
              </a:path>
            </a:pathLst>
          </a:custGeom>
          <a:solidFill>
            <a:srgbClr val="135671"/>
          </a:solidFill>
        </p:spPr>
        <p:txBody>
          <a:bodyPr wrap="square" lIns="0" tIns="0" rIns="0" bIns="0" rtlCol="0"/>
          <a:lstStyle/>
          <a:p>
            <a:endParaRPr/>
          </a:p>
        </p:txBody>
      </p:sp>
      <p:sp>
        <p:nvSpPr>
          <p:cNvPr id="44" name="object 44"/>
          <p:cNvSpPr txBox="1"/>
          <p:nvPr/>
        </p:nvSpPr>
        <p:spPr>
          <a:xfrm>
            <a:off x="565373" y="230627"/>
            <a:ext cx="9796145" cy="793115"/>
          </a:xfrm>
          <a:prstGeom prst="rect">
            <a:avLst/>
          </a:prstGeom>
        </p:spPr>
        <p:txBody>
          <a:bodyPr vert="horz" wrap="square" lIns="0" tIns="12700" rIns="0" bIns="0" rtlCol="0">
            <a:spAutoFit/>
          </a:bodyPr>
          <a:lstStyle/>
          <a:p>
            <a:pPr marL="12700">
              <a:lnSpc>
                <a:spcPct val="100000"/>
              </a:lnSpc>
              <a:spcBef>
                <a:spcPts val="100"/>
              </a:spcBef>
            </a:pPr>
            <a:r>
              <a:rPr lang="en-NZ" sz="2400" dirty="0">
                <a:solidFill>
                  <a:srgbClr val="1AB5E4"/>
                </a:solidFill>
                <a:latin typeface="Museo"/>
                <a:cs typeface="Museo"/>
              </a:rPr>
              <a:t>      Expanding our “platform as a service offering” across our vertical sectors</a:t>
            </a:r>
            <a:endParaRPr sz="2400" dirty="0">
              <a:latin typeface="Museo"/>
              <a:cs typeface="Museo"/>
            </a:endParaRPr>
          </a:p>
          <a:p>
            <a:pPr marL="12700">
              <a:lnSpc>
                <a:spcPct val="100000"/>
              </a:lnSpc>
              <a:spcBef>
                <a:spcPts val="1480"/>
              </a:spcBef>
            </a:pPr>
            <a:endParaRPr sz="1400" dirty="0">
              <a:latin typeface="Catamaran-SemiBold"/>
              <a:cs typeface="Catamaran-SemiBold"/>
            </a:endParaRPr>
          </a:p>
        </p:txBody>
      </p:sp>
      <p:sp>
        <p:nvSpPr>
          <p:cNvPr id="47" name="object 47"/>
          <p:cNvSpPr/>
          <p:nvPr/>
        </p:nvSpPr>
        <p:spPr>
          <a:xfrm>
            <a:off x="578073" y="1238992"/>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
        <p:nvSpPr>
          <p:cNvPr id="49" name="object 11">
            <a:extLst>
              <a:ext uri="{FF2B5EF4-FFF2-40B4-BE49-F238E27FC236}">
                <a16:creationId xmlns:a16="http://schemas.microsoft.com/office/drawing/2014/main" id="{3B56EA7D-08CC-4E5F-B2F0-7F9AD23B83DB}"/>
              </a:ext>
            </a:extLst>
          </p:cNvPr>
          <p:cNvSpPr txBox="1"/>
          <p:nvPr/>
        </p:nvSpPr>
        <p:spPr>
          <a:xfrm>
            <a:off x="12396260" y="6999477"/>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9</a:t>
            </a:r>
            <a:endParaRPr lang="en-US" sz="1400" spc="20" dirty="0">
              <a:solidFill>
                <a:srgbClr val="999999"/>
              </a:solidFill>
              <a:latin typeface="Catamaran"/>
              <a:cs typeface="Catamaran"/>
            </a:endParaRPr>
          </a:p>
        </p:txBody>
      </p:sp>
      <p:sp>
        <p:nvSpPr>
          <p:cNvPr id="71" name="object 72">
            <a:extLst>
              <a:ext uri="{FF2B5EF4-FFF2-40B4-BE49-F238E27FC236}">
                <a16:creationId xmlns:a16="http://schemas.microsoft.com/office/drawing/2014/main" id="{58690338-DB8A-46BD-BC8A-B589729F7C3A}"/>
              </a:ext>
            </a:extLst>
          </p:cNvPr>
          <p:cNvSpPr/>
          <p:nvPr/>
        </p:nvSpPr>
        <p:spPr>
          <a:xfrm>
            <a:off x="611239" y="258755"/>
            <a:ext cx="325755" cy="325755"/>
          </a:xfrm>
          <a:custGeom>
            <a:avLst/>
            <a:gdLst/>
            <a:ahLst/>
            <a:cxnLst/>
            <a:rect l="l" t="t" r="r" b="b"/>
            <a:pathLst>
              <a:path w="325755" h="325755">
                <a:moveTo>
                  <a:pt x="162788" y="0"/>
                </a:moveTo>
                <a:lnTo>
                  <a:pt x="119513" y="5815"/>
                </a:lnTo>
                <a:lnTo>
                  <a:pt x="80627" y="22225"/>
                </a:lnTo>
                <a:lnTo>
                  <a:pt x="47680" y="47680"/>
                </a:lnTo>
                <a:lnTo>
                  <a:pt x="22225" y="80627"/>
                </a:lnTo>
                <a:lnTo>
                  <a:pt x="5815" y="119513"/>
                </a:lnTo>
                <a:lnTo>
                  <a:pt x="0" y="162788"/>
                </a:lnTo>
                <a:lnTo>
                  <a:pt x="5815" y="206063"/>
                </a:lnTo>
                <a:lnTo>
                  <a:pt x="22225" y="244950"/>
                </a:lnTo>
                <a:lnTo>
                  <a:pt x="47680" y="277896"/>
                </a:lnTo>
                <a:lnTo>
                  <a:pt x="80627" y="303351"/>
                </a:lnTo>
                <a:lnTo>
                  <a:pt x="119513" y="319762"/>
                </a:lnTo>
                <a:lnTo>
                  <a:pt x="162788" y="325577"/>
                </a:lnTo>
                <a:lnTo>
                  <a:pt x="206063" y="319762"/>
                </a:lnTo>
                <a:lnTo>
                  <a:pt x="244950" y="303351"/>
                </a:lnTo>
                <a:lnTo>
                  <a:pt x="277896" y="277896"/>
                </a:lnTo>
                <a:lnTo>
                  <a:pt x="303351" y="244950"/>
                </a:lnTo>
                <a:lnTo>
                  <a:pt x="319762" y="206063"/>
                </a:lnTo>
                <a:lnTo>
                  <a:pt x="325577" y="162788"/>
                </a:lnTo>
                <a:lnTo>
                  <a:pt x="319762" y="119513"/>
                </a:lnTo>
                <a:lnTo>
                  <a:pt x="303351" y="80627"/>
                </a:lnTo>
                <a:lnTo>
                  <a:pt x="277896" y="47680"/>
                </a:lnTo>
                <a:lnTo>
                  <a:pt x="244950" y="22225"/>
                </a:lnTo>
                <a:lnTo>
                  <a:pt x="206063" y="5815"/>
                </a:lnTo>
                <a:lnTo>
                  <a:pt x="162788" y="0"/>
                </a:ln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72" name="object 73">
            <a:extLst>
              <a:ext uri="{FF2B5EF4-FFF2-40B4-BE49-F238E27FC236}">
                <a16:creationId xmlns:a16="http://schemas.microsoft.com/office/drawing/2014/main" id="{728E1E1C-D5FD-4445-90DD-D78FAB89A9CD}"/>
              </a:ext>
            </a:extLst>
          </p:cNvPr>
          <p:cNvSpPr txBox="1"/>
          <p:nvPr/>
        </p:nvSpPr>
        <p:spPr>
          <a:xfrm>
            <a:off x="707162" y="268914"/>
            <a:ext cx="108585" cy="305435"/>
          </a:xfrm>
          <a:prstGeom prst="rect">
            <a:avLst/>
          </a:prstGeom>
          <a:noFill/>
        </p:spPr>
        <p:txBody>
          <a:bodyPr vert="horz" wrap="square" lIns="0" tIns="17145" rIns="0" bIns="0" rtlCol="0">
            <a:spAutoFit/>
          </a:bodyPr>
          <a:lstStyle/>
          <a:p>
            <a:pPr marL="12700">
              <a:lnSpc>
                <a:spcPct val="100000"/>
              </a:lnSpc>
              <a:spcBef>
                <a:spcPts val="135"/>
              </a:spcBef>
            </a:pPr>
            <a:r>
              <a:rPr sz="1800" b="1" spc="30" dirty="0">
                <a:solidFill>
                  <a:srgbClr val="FFFFFF"/>
                </a:solidFill>
                <a:latin typeface="Catamaran-SemiBold"/>
                <a:cs typeface="Catamaran-SemiBold"/>
              </a:rPr>
              <a:t>1</a:t>
            </a:r>
            <a:endParaRPr sz="1800" dirty="0">
              <a:latin typeface="Catamaran-SemiBold"/>
              <a:cs typeface="Catamaran-SemiBold"/>
            </a:endParaRPr>
          </a:p>
        </p:txBody>
      </p:sp>
      <p:grpSp>
        <p:nvGrpSpPr>
          <p:cNvPr id="8" name="Group 7">
            <a:extLst>
              <a:ext uri="{FF2B5EF4-FFF2-40B4-BE49-F238E27FC236}">
                <a16:creationId xmlns:a16="http://schemas.microsoft.com/office/drawing/2014/main" id="{B44EB2A9-3FD3-45E4-826A-4564621A7882}"/>
              </a:ext>
            </a:extLst>
          </p:cNvPr>
          <p:cNvGrpSpPr/>
          <p:nvPr/>
        </p:nvGrpSpPr>
        <p:grpSpPr>
          <a:xfrm>
            <a:off x="4621527" y="1970182"/>
            <a:ext cx="54929" cy="3477275"/>
            <a:chOff x="4695760" y="2900140"/>
            <a:chExt cx="54929" cy="3477275"/>
          </a:xfrm>
        </p:grpSpPr>
        <p:sp>
          <p:nvSpPr>
            <p:cNvPr id="36" name="object 36"/>
            <p:cNvSpPr/>
            <p:nvPr/>
          </p:nvSpPr>
          <p:spPr>
            <a:xfrm>
              <a:off x="4696079" y="2900140"/>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b="1"/>
            </a:p>
          </p:txBody>
        </p:sp>
        <p:sp>
          <p:nvSpPr>
            <p:cNvPr id="38" name="object 38"/>
            <p:cNvSpPr/>
            <p:nvPr/>
          </p:nvSpPr>
          <p:spPr>
            <a:xfrm>
              <a:off x="4696079" y="3649662"/>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b="1"/>
            </a:p>
          </p:txBody>
        </p:sp>
        <p:sp>
          <p:nvSpPr>
            <p:cNvPr id="39" name="object 39"/>
            <p:cNvSpPr/>
            <p:nvPr/>
          </p:nvSpPr>
          <p:spPr>
            <a:xfrm>
              <a:off x="4696079" y="4352309"/>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b="1"/>
            </a:p>
          </p:txBody>
        </p:sp>
        <p:sp>
          <p:nvSpPr>
            <p:cNvPr id="40" name="object 40"/>
            <p:cNvSpPr/>
            <p:nvPr/>
          </p:nvSpPr>
          <p:spPr>
            <a:xfrm>
              <a:off x="4695760" y="4911921"/>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b="1"/>
            </a:p>
          </p:txBody>
        </p:sp>
        <p:sp>
          <p:nvSpPr>
            <p:cNvPr id="41" name="object 41"/>
            <p:cNvSpPr/>
            <p:nvPr/>
          </p:nvSpPr>
          <p:spPr>
            <a:xfrm>
              <a:off x="4695760" y="5601820"/>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b="1"/>
            </a:p>
          </p:txBody>
        </p:sp>
        <p:sp>
          <p:nvSpPr>
            <p:cNvPr id="74" name="object 41">
              <a:extLst>
                <a:ext uri="{FF2B5EF4-FFF2-40B4-BE49-F238E27FC236}">
                  <a16:creationId xmlns:a16="http://schemas.microsoft.com/office/drawing/2014/main" id="{82991B4E-7E0C-417F-B4E5-9F1F04A4A7A2}"/>
                </a:ext>
              </a:extLst>
            </p:cNvPr>
            <p:cNvSpPr/>
            <p:nvPr/>
          </p:nvSpPr>
          <p:spPr>
            <a:xfrm>
              <a:off x="4695760" y="6322805"/>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b="1"/>
            </a:p>
          </p:txBody>
        </p:sp>
      </p:grpSp>
      <p:sp>
        <p:nvSpPr>
          <p:cNvPr id="76" name="TextBox 75">
            <a:extLst>
              <a:ext uri="{FF2B5EF4-FFF2-40B4-BE49-F238E27FC236}">
                <a16:creationId xmlns:a16="http://schemas.microsoft.com/office/drawing/2014/main" id="{6D6001C8-9ABA-4BFD-97EE-F27C29C76395}"/>
              </a:ext>
            </a:extLst>
          </p:cNvPr>
          <p:cNvSpPr txBox="1"/>
          <p:nvPr/>
        </p:nvSpPr>
        <p:spPr>
          <a:xfrm>
            <a:off x="517846" y="1294186"/>
            <a:ext cx="2942122" cy="369332"/>
          </a:xfrm>
          <a:prstGeom prst="rect">
            <a:avLst/>
          </a:prstGeom>
          <a:noFill/>
        </p:spPr>
        <p:txBody>
          <a:bodyPr wrap="square" rtlCol="0">
            <a:spAutoFit/>
          </a:bodyPr>
          <a:lstStyle/>
          <a:p>
            <a:r>
              <a:rPr lang="en-US" b="1" dirty="0">
                <a:solidFill>
                  <a:srgbClr val="002060"/>
                </a:solidFill>
              </a:rPr>
              <a:t>Double-down on dairy</a:t>
            </a:r>
            <a:endParaRPr lang="en-NZ" b="1" dirty="0">
              <a:solidFill>
                <a:srgbClr val="002060"/>
              </a:solidFill>
            </a:endParaRPr>
          </a:p>
        </p:txBody>
      </p:sp>
      <p:sp>
        <p:nvSpPr>
          <p:cNvPr id="77" name="TextBox 76">
            <a:extLst>
              <a:ext uri="{FF2B5EF4-FFF2-40B4-BE49-F238E27FC236}">
                <a16:creationId xmlns:a16="http://schemas.microsoft.com/office/drawing/2014/main" id="{E51B670B-7177-48A0-8570-7C5BD590DDCD}"/>
              </a:ext>
            </a:extLst>
          </p:cNvPr>
          <p:cNvSpPr txBox="1"/>
          <p:nvPr/>
        </p:nvSpPr>
        <p:spPr>
          <a:xfrm>
            <a:off x="4516176" y="1331416"/>
            <a:ext cx="2942122" cy="369332"/>
          </a:xfrm>
          <a:prstGeom prst="rect">
            <a:avLst/>
          </a:prstGeom>
          <a:noFill/>
        </p:spPr>
        <p:txBody>
          <a:bodyPr wrap="square" rtlCol="0">
            <a:spAutoFit/>
          </a:bodyPr>
          <a:lstStyle/>
          <a:p>
            <a:r>
              <a:rPr lang="en-US" b="1" dirty="0">
                <a:solidFill>
                  <a:srgbClr val="002060"/>
                </a:solidFill>
              </a:rPr>
              <a:t>Expand in ethanol in Brazil</a:t>
            </a:r>
            <a:endParaRPr lang="en-NZ" b="1" dirty="0">
              <a:solidFill>
                <a:srgbClr val="002060"/>
              </a:solidFill>
            </a:endParaRPr>
          </a:p>
        </p:txBody>
      </p:sp>
      <p:sp>
        <p:nvSpPr>
          <p:cNvPr id="78" name="TextBox 77">
            <a:extLst>
              <a:ext uri="{FF2B5EF4-FFF2-40B4-BE49-F238E27FC236}">
                <a16:creationId xmlns:a16="http://schemas.microsoft.com/office/drawing/2014/main" id="{C34B074C-F388-4160-A3A1-1B3DBA8706D9}"/>
              </a:ext>
            </a:extLst>
          </p:cNvPr>
          <p:cNvSpPr txBox="1"/>
          <p:nvPr/>
        </p:nvSpPr>
        <p:spPr>
          <a:xfrm>
            <a:off x="8514506" y="1332439"/>
            <a:ext cx="2942122" cy="369332"/>
          </a:xfrm>
          <a:prstGeom prst="rect">
            <a:avLst/>
          </a:prstGeom>
          <a:noFill/>
        </p:spPr>
        <p:txBody>
          <a:bodyPr wrap="square" rtlCol="0">
            <a:spAutoFit/>
          </a:bodyPr>
          <a:lstStyle/>
          <a:p>
            <a:r>
              <a:rPr lang="en-US" b="1" dirty="0">
                <a:solidFill>
                  <a:srgbClr val="002060"/>
                </a:solidFill>
              </a:rPr>
              <a:t>Explore new sectors</a:t>
            </a:r>
            <a:endParaRPr lang="en-NZ" b="1" dirty="0">
              <a:solidFill>
                <a:srgbClr val="002060"/>
              </a:solidFill>
            </a:endParaRPr>
          </a:p>
        </p:txBody>
      </p:sp>
      <p:grpSp>
        <p:nvGrpSpPr>
          <p:cNvPr id="43" name="Group 42">
            <a:extLst>
              <a:ext uri="{FF2B5EF4-FFF2-40B4-BE49-F238E27FC236}">
                <a16:creationId xmlns:a16="http://schemas.microsoft.com/office/drawing/2014/main" id="{1BE241AA-2972-40AD-BB00-8BC636F4BE51}"/>
              </a:ext>
            </a:extLst>
          </p:cNvPr>
          <p:cNvGrpSpPr/>
          <p:nvPr/>
        </p:nvGrpSpPr>
        <p:grpSpPr>
          <a:xfrm>
            <a:off x="8642350" y="1958550"/>
            <a:ext cx="67310" cy="3049090"/>
            <a:chOff x="4683060" y="2924626"/>
            <a:chExt cx="67310" cy="3049090"/>
          </a:xfrm>
        </p:grpSpPr>
        <p:sp>
          <p:nvSpPr>
            <p:cNvPr id="45" name="object 36">
              <a:extLst>
                <a:ext uri="{FF2B5EF4-FFF2-40B4-BE49-F238E27FC236}">
                  <a16:creationId xmlns:a16="http://schemas.microsoft.com/office/drawing/2014/main" id="{6B6459BE-4851-4CAF-BFE5-F54C67674C24}"/>
                </a:ext>
              </a:extLst>
            </p:cNvPr>
            <p:cNvSpPr/>
            <p:nvPr/>
          </p:nvSpPr>
          <p:spPr>
            <a:xfrm>
              <a:off x="4695760" y="2924626"/>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a:p>
          </p:txBody>
        </p:sp>
        <p:sp>
          <p:nvSpPr>
            <p:cNvPr id="48" name="object 38">
              <a:extLst>
                <a:ext uri="{FF2B5EF4-FFF2-40B4-BE49-F238E27FC236}">
                  <a16:creationId xmlns:a16="http://schemas.microsoft.com/office/drawing/2014/main" id="{1B6D085B-CFBC-48BF-B92E-4DD0CCC758A3}"/>
                </a:ext>
              </a:extLst>
            </p:cNvPr>
            <p:cNvSpPr/>
            <p:nvPr/>
          </p:nvSpPr>
          <p:spPr>
            <a:xfrm>
              <a:off x="4683060" y="3631170"/>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a:p>
          </p:txBody>
        </p:sp>
        <p:sp>
          <p:nvSpPr>
            <p:cNvPr id="50" name="object 39">
              <a:extLst>
                <a:ext uri="{FF2B5EF4-FFF2-40B4-BE49-F238E27FC236}">
                  <a16:creationId xmlns:a16="http://schemas.microsoft.com/office/drawing/2014/main" id="{BD910F5B-22A7-44F7-902F-E6F3BF945176}"/>
                </a:ext>
              </a:extLst>
            </p:cNvPr>
            <p:cNvSpPr/>
            <p:nvPr/>
          </p:nvSpPr>
          <p:spPr>
            <a:xfrm>
              <a:off x="4695760" y="4337714"/>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a:p>
          </p:txBody>
        </p:sp>
        <p:sp>
          <p:nvSpPr>
            <p:cNvPr id="51" name="object 40">
              <a:extLst>
                <a:ext uri="{FF2B5EF4-FFF2-40B4-BE49-F238E27FC236}">
                  <a16:creationId xmlns:a16="http://schemas.microsoft.com/office/drawing/2014/main" id="{A88E2A7B-CB1C-4A73-899E-606ACB0490E5}"/>
                </a:ext>
              </a:extLst>
            </p:cNvPr>
            <p:cNvSpPr/>
            <p:nvPr/>
          </p:nvSpPr>
          <p:spPr>
            <a:xfrm>
              <a:off x="4695760" y="5037995"/>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dirty="0"/>
            </a:p>
          </p:txBody>
        </p:sp>
        <p:sp>
          <p:nvSpPr>
            <p:cNvPr id="52" name="object 41">
              <a:extLst>
                <a:ext uri="{FF2B5EF4-FFF2-40B4-BE49-F238E27FC236}">
                  <a16:creationId xmlns:a16="http://schemas.microsoft.com/office/drawing/2014/main" id="{156ECCEA-22E8-414D-AB78-A06E33DBDC61}"/>
                </a:ext>
              </a:extLst>
            </p:cNvPr>
            <p:cNvSpPr/>
            <p:nvPr/>
          </p:nvSpPr>
          <p:spPr>
            <a:xfrm>
              <a:off x="4695760" y="5919106"/>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dirty="0"/>
            </a:p>
          </p:txBody>
        </p:sp>
      </p:grpSp>
      <p:sp>
        <p:nvSpPr>
          <p:cNvPr id="54" name="object 20">
            <a:extLst>
              <a:ext uri="{FF2B5EF4-FFF2-40B4-BE49-F238E27FC236}">
                <a16:creationId xmlns:a16="http://schemas.microsoft.com/office/drawing/2014/main" id="{17647301-BEF8-4348-90C2-4FF376601DF3}"/>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
        <p:nvSpPr>
          <p:cNvPr id="46" name="object 20">
            <a:extLst>
              <a:ext uri="{FF2B5EF4-FFF2-40B4-BE49-F238E27FC236}">
                <a16:creationId xmlns:a16="http://schemas.microsoft.com/office/drawing/2014/main" id="{967359E5-D14D-4A8E-9012-10D03FF70CF1}"/>
              </a:ext>
            </a:extLst>
          </p:cNvPr>
          <p:cNvSpPr txBox="1"/>
          <p:nvPr/>
        </p:nvSpPr>
        <p:spPr>
          <a:xfrm>
            <a:off x="578072" y="3479800"/>
            <a:ext cx="3123978" cy="382156"/>
          </a:xfrm>
          <a:prstGeom prst="rect">
            <a:avLst/>
          </a:prstGeom>
        </p:spPr>
        <p:txBody>
          <a:bodyPr vert="horz" wrap="square" lIns="0" tIns="12700" rIns="0" bIns="0" rtlCol="0">
            <a:spAutoFit/>
          </a:bodyPr>
          <a:lstStyle/>
          <a:p>
            <a:pPr marL="12700">
              <a:lnSpc>
                <a:spcPct val="100000"/>
              </a:lnSpc>
              <a:spcBef>
                <a:spcPts val="100"/>
              </a:spcBef>
            </a:pPr>
            <a:r>
              <a:rPr lang="en-US" sz="1200" b="1" spc="15" dirty="0">
                <a:latin typeface="Catamaran-SemiBold"/>
                <a:cs typeface="Catamaran-SemiBold"/>
              </a:rPr>
              <a:t>Further expand multi seller/multi buyer platform operated model</a:t>
            </a:r>
            <a:endParaRPr sz="1200" dirty="0">
              <a:latin typeface="Catamaran-SemiBold"/>
              <a:cs typeface="Catamaran-SemiBold"/>
            </a:endParaRPr>
          </a:p>
        </p:txBody>
      </p:sp>
      <p:sp>
        <p:nvSpPr>
          <p:cNvPr id="35" name="object 22">
            <a:extLst>
              <a:ext uri="{FF2B5EF4-FFF2-40B4-BE49-F238E27FC236}">
                <a16:creationId xmlns:a16="http://schemas.microsoft.com/office/drawing/2014/main" id="{51C1D6AB-4C5C-44FE-8F5B-03AE7D81BA79}"/>
              </a:ext>
            </a:extLst>
          </p:cNvPr>
          <p:cNvSpPr txBox="1"/>
          <p:nvPr/>
        </p:nvSpPr>
        <p:spPr>
          <a:xfrm>
            <a:off x="796786" y="4023459"/>
            <a:ext cx="3369945" cy="743793"/>
          </a:xfrm>
          <a:prstGeom prst="rect">
            <a:avLst/>
          </a:prstGeom>
        </p:spPr>
        <p:txBody>
          <a:bodyPr vert="horz" wrap="square" lIns="0" tIns="12700" rIns="0" bIns="0" rtlCol="0">
            <a:spAutoFit/>
          </a:bodyPr>
          <a:lstStyle/>
          <a:p>
            <a:pPr marL="12700" marR="5080" algn="just">
              <a:lnSpc>
                <a:spcPts val="1400"/>
              </a:lnSpc>
              <a:spcBef>
                <a:spcPts val="60"/>
              </a:spcBef>
            </a:pPr>
            <a:r>
              <a:rPr lang="en-US" sz="1200" spc="20" dirty="0">
                <a:solidFill>
                  <a:srgbClr val="666667"/>
                </a:solidFill>
                <a:latin typeface="Catamaran"/>
                <a:cs typeface="Catamaran"/>
              </a:rPr>
              <a:t>We will create a multi seller/multi buyer dairy platform operated model in North America during Q2 2022. </a:t>
            </a:r>
          </a:p>
          <a:p>
            <a:pPr marL="12700" marR="5080" algn="just">
              <a:lnSpc>
                <a:spcPts val="1400"/>
              </a:lnSpc>
              <a:spcBef>
                <a:spcPts val="60"/>
              </a:spcBef>
            </a:pPr>
            <a:endParaRPr sz="1200" dirty="0">
              <a:latin typeface="Catamaran"/>
              <a:cs typeface="Catamaran"/>
            </a:endParaRPr>
          </a:p>
        </p:txBody>
      </p:sp>
      <p:sp>
        <p:nvSpPr>
          <p:cNvPr id="37" name="object 29">
            <a:extLst>
              <a:ext uri="{FF2B5EF4-FFF2-40B4-BE49-F238E27FC236}">
                <a16:creationId xmlns:a16="http://schemas.microsoft.com/office/drawing/2014/main" id="{AAC1EA72-96BE-4935-A875-EE579F8378B2}"/>
              </a:ext>
            </a:extLst>
          </p:cNvPr>
          <p:cNvSpPr/>
          <p:nvPr/>
        </p:nvSpPr>
        <p:spPr>
          <a:xfrm>
            <a:off x="628373" y="4121249"/>
            <a:ext cx="54610" cy="54610"/>
          </a:xfrm>
          <a:custGeom>
            <a:avLst/>
            <a:gdLst/>
            <a:ahLst/>
            <a:cxnLst/>
            <a:rect l="l" t="t" r="r" b="b"/>
            <a:pathLst>
              <a:path w="54609" h="54610">
                <a:moveTo>
                  <a:pt x="27000" y="0"/>
                </a:moveTo>
                <a:lnTo>
                  <a:pt x="16491" y="2120"/>
                </a:lnTo>
                <a:lnTo>
                  <a:pt x="7908" y="7904"/>
                </a:lnTo>
                <a:lnTo>
                  <a:pt x="2122" y="16485"/>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85"/>
                </a:lnTo>
                <a:lnTo>
                  <a:pt x="46091" y="7904"/>
                </a:lnTo>
                <a:lnTo>
                  <a:pt x="37509" y="2120"/>
                </a:lnTo>
                <a:lnTo>
                  <a:pt x="27000" y="0"/>
                </a:lnTo>
                <a:close/>
              </a:path>
            </a:pathLst>
          </a:custGeom>
          <a:solidFill>
            <a:srgbClr val="135671"/>
          </a:solidFill>
        </p:spPr>
        <p:txBody>
          <a:bodyPr wrap="square" lIns="0" tIns="0" rIns="0" bIns="0" rtlCol="0"/>
          <a:lstStyle/>
          <a:p>
            <a:endParaRPr/>
          </a:p>
        </p:txBody>
      </p:sp>
      <p:sp>
        <p:nvSpPr>
          <p:cNvPr id="5" name="TextBox 4">
            <a:extLst>
              <a:ext uri="{FF2B5EF4-FFF2-40B4-BE49-F238E27FC236}">
                <a16:creationId xmlns:a16="http://schemas.microsoft.com/office/drawing/2014/main" id="{6B290886-D29A-4A3C-8442-51F3800E4EAE}"/>
              </a:ext>
            </a:extLst>
          </p:cNvPr>
          <p:cNvSpPr txBox="1"/>
          <p:nvPr/>
        </p:nvSpPr>
        <p:spPr>
          <a:xfrm>
            <a:off x="10359725" y="189584"/>
            <a:ext cx="2787916" cy="923330"/>
          </a:xfrm>
          <a:prstGeom prst="rect">
            <a:avLst/>
          </a:prstGeom>
          <a:solidFill>
            <a:srgbClr val="FF0000"/>
          </a:solidFill>
        </p:spPr>
        <p:txBody>
          <a:bodyPr wrap="square" rtlCol="0">
            <a:spAutoFit/>
          </a:bodyPr>
          <a:lstStyle/>
          <a:p>
            <a:r>
              <a:rPr lang="en-US" dirty="0"/>
              <a:t>@Wim/Joanna – For slides 9/10/11, in top right corner insert diagram from slide 8 </a:t>
            </a:r>
            <a:endParaRPr lang="en-NZ" dirty="0"/>
          </a:p>
        </p:txBody>
      </p:sp>
      <p:sp>
        <p:nvSpPr>
          <p:cNvPr id="14" name="Arrow: Chevron 13">
            <a:extLst>
              <a:ext uri="{FF2B5EF4-FFF2-40B4-BE49-F238E27FC236}">
                <a16:creationId xmlns:a16="http://schemas.microsoft.com/office/drawing/2014/main" id="{6B3E6EFB-57F5-4B08-A0BE-4D1F575746F1}"/>
              </a:ext>
            </a:extLst>
          </p:cNvPr>
          <p:cNvSpPr/>
          <p:nvPr/>
        </p:nvSpPr>
        <p:spPr>
          <a:xfrm>
            <a:off x="1068234" y="5934698"/>
            <a:ext cx="2879192" cy="356814"/>
          </a:xfrm>
          <a:prstGeom prst="chevron">
            <a:avLst>
              <a:gd name="adj" fmla="val 8203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rPr>
              <a:t>2022</a:t>
            </a:r>
            <a:endParaRPr lang="en-NZ" sz="1600" b="1" dirty="0">
              <a:solidFill>
                <a:schemeClr val="bg1"/>
              </a:solidFill>
            </a:endParaRPr>
          </a:p>
        </p:txBody>
      </p:sp>
      <p:sp>
        <p:nvSpPr>
          <p:cNvPr id="53" name="Arrow: Chevron 52">
            <a:extLst>
              <a:ext uri="{FF2B5EF4-FFF2-40B4-BE49-F238E27FC236}">
                <a16:creationId xmlns:a16="http://schemas.microsoft.com/office/drawing/2014/main" id="{17411ABF-B5A8-465D-B46A-5DB6D70F01D0}"/>
              </a:ext>
            </a:extLst>
          </p:cNvPr>
          <p:cNvSpPr/>
          <p:nvPr/>
        </p:nvSpPr>
        <p:spPr>
          <a:xfrm>
            <a:off x="5020632" y="5939299"/>
            <a:ext cx="2879192" cy="356814"/>
          </a:xfrm>
          <a:prstGeom prst="chevron">
            <a:avLst>
              <a:gd name="adj" fmla="val 8203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rPr>
              <a:t>July 2022 – end of 2023</a:t>
            </a:r>
            <a:endParaRPr lang="en-NZ" sz="1600" b="1" dirty="0">
              <a:solidFill>
                <a:schemeClr val="bg1"/>
              </a:solidFill>
            </a:endParaRPr>
          </a:p>
        </p:txBody>
      </p:sp>
      <p:sp>
        <p:nvSpPr>
          <p:cNvPr id="55" name="Arrow: Chevron 54">
            <a:extLst>
              <a:ext uri="{FF2B5EF4-FFF2-40B4-BE49-F238E27FC236}">
                <a16:creationId xmlns:a16="http://schemas.microsoft.com/office/drawing/2014/main" id="{6AE37E55-76FA-476B-8511-5561B67C1CB5}"/>
              </a:ext>
            </a:extLst>
          </p:cNvPr>
          <p:cNvSpPr/>
          <p:nvPr/>
        </p:nvSpPr>
        <p:spPr>
          <a:xfrm>
            <a:off x="9018962" y="5939710"/>
            <a:ext cx="2879192" cy="356814"/>
          </a:xfrm>
          <a:prstGeom prst="chevron">
            <a:avLst>
              <a:gd name="adj" fmla="val 8203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rPr>
              <a:t>From January 2023</a:t>
            </a:r>
            <a:endParaRPr lang="en-NZ" sz="1600" b="1"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C163A1DDC9B04E9A89FE51BD7895EB" ma:contentTypeVersion="8" ma:contentTypeDescription="Create a new document." ma:contentTypeScope="" ma:versionID="e4379737499b20f6678bb824172aa033">
  <xsd:schema xmlns:xsd="http://www.w3.org/2001/XMLSchema" xmlns:xs="http://www.w3.org/2001/XMLSchema" xmlns:p="http://schemas.microsoft.com/office/2006/metadata/properties" xmlns:ns3="7a117d06-51a0-43dc-bc33-7015fd6fec2f" targetNamespace="http://schemas.microsoft.com/office/2006/metadata/properties" ma:root="true" ma:fieldsID="dedfe3e457e72648d0c6b310497d2eec" ns3:_="">
    <xsd:import namespace="7a117d06-51a0-43dc-bc33-7015fd6fec2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117d06-51a0-43dc-bc33-7015fd6fe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D9A07F-7576-4FD9-AC7B-FE2273DD7120}">
  <ds:schemaRefs>
    <ds:schemaRef ds:uri="http://purl.org/dc/terms/"/>
    <ds:schemaRef ds:uri="http://purl.org/dc/elements/1.1/"/>
    <ds:schemaRef ds:uri="http://purl.org/dc/dcmitype/"/>
    <ds:schemaRef ds:uri="http://schemas.microsoft.com/office/2006/documentManagement/types"/>
    <ds:schemaRef ds:uri="http://www.w3.org/XML/1998/namespace"/>
    <ds:schemaRef ds:uri="7a117d06-51a0-43dc-bc33-7015fd6fec2f"/>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202FF34-51DB-4D64-A336-C13C0A41D249}">
  <ds:schemaRefs>
    <ds:schemaRef ds:uri="http://schemas.microsoft.com/sharepoint/v3/contenttype/forms"/>
  </ds:schemaRefs>
</ds:datastoreItem>
</file>

<file path=customXml/itemProps3.xml><?xml version="1.0" encoding="utf-8"?>
<ds:datastoreItem xmlns:ds="http://schemas.openxmlformats.org/officeDocument/2006/customXml" ds:itemID="{F1B9C59A-5995-47CF-B008-AE7CD278FD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117d06-51a0-43dc-bc33-7015fd6fe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16428</TotalTime>
  <Words>3602</Words>
  <Application>Microsoft Office PowerPoint</Application>
  <PresentationFormat>Custom</PresentationFormat>
  <Paragraphs>311</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Catamaran</vt:lpstr>
      <vt:lpstr>Catamaran SemiBold</vt:lpstr>
      <vt:lpstr>Catamaran-SemiBold</vt:lpstr>
      <vt:lpstr>Catamran</vt:lpstr>
      <vt:lpstr>Museo</vt:lpstr>
      <vt:lpstr>Museo 500</vt:lpstr>
      <vt:lpstr>Office Theme</vt:lpstr>
      <vt:lpstr>PowerPoint Presentation</vt:lpstr>
      <vt:lpstr>PowerPoint Presentation</vt:lpstr>
      <vt:lpstr>PowerPoint Presentation</vt:lpstr>
      <vt:lpstr>We’ve built a fit-for-purpose platform for agricultural commodity trading which our customers and users love.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investment will enable us to achieve a projected seven-fold increase in revenue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Isaac Mellis-Glynn</cp:lastModifiedBy>
  <cp:revision>133</cp:revision>
  <cp:lastPrinted>2022-03-03T02:44:23Z</cp:lastPrinted>
  <dcterms:created xsi:type="dcterms:W3CDTF">2022-01-19T03:50:05Z</dcterms:created>
  <dcterms:modified xsi:type="dcterms:W3CDTF">2022-03-24T20:17:56Z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2021-12-14T00:00:00Z</vt:filetime>
  </property>
  <property fmtid="{D5CDD505-2E9C-101B-9397-08002B2CF9AE}" pid="3" name="Creator">
    <vt:lpwstr>Adobe Illustrator 24.2 (Windows)</vt:lpwstr>
  </property>
  <property fmtid="{D5CDD505-2E9C-101B-9397-08002B2CF9AE}" pid="4" name="LastSaved">
    <vt:filetime>2022-01-19T00:00:00Z</vt:filetime>
  </property>
  <property fmtid="{D5CDD505-2E9C-101B-9397-08002B2CF9AE}" pid="5" name="ContentTypeId">
    <vt:lpwstr>0x0101001CC163A1DDC9B04E9A89FE51BD7895EB</vt:lpwstr>
  </property>
</Properties>
</file>