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hyperlink" Target="mailto:kevin@nuimarkets.com" TargetMode="External"/><Relationship Id="rId5" Type="http://schemas.openxmlformats.org/officeDocument/2006/relationships/image" Target="../media/image10.png"/><Relationship Id="rId6" Type="http://schemas.openxmlformats.org/officeDocument/2006/relationships/hyperlink" Target="https://www.linkedin.com/in/kevin-o-sullivan-32a52a3/" TargetMode="External"/><Relationship Id="rId7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1869" y="693673"/>
            <a:ext cx="648558" cy="818305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591183" y="100075"/>
            <a:ext cx="5422900" cy="100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50" b="1">
                <a:latin typeface="Trebuchet MS"/>
                <a:cs typeface="Trebuchet MS"/>
              </a:rPr>
              <a:t>Nui</a:t>
            </a:r>
            <a:r>
              <a:rPr dirty="0" sz="1150" spc="15" b="1">
                <a:latin typeface="Trebuchet MS"/>
                <a:cs typeface="Trebuchet MS"/>
              </a:rPr>
              <a:t> </a:t>
            </a:r>
            <a:r>
              <a:rPr dirty="0" sz="1150" b="1">
                <a:latin typeface="Trebuchet MS"/>
                <a:cs typeface="Trebuchet MS"/>
              </a:rPr>
              <a:t>-</a:t>
            </a:r>
            <a:r>
              <a:rPr dirty="0" sz="1150" spc="35" b="1">
                <a:latin typeface="Trebuchet MS"/>
                <a:cs typeface="Trebuchet MS"/>
              </a:rPr>
              <a:t> </a:t>
            </a:r>
            <a:r>
              <a:rPr dirty="0" sz="1150" spc="-20" b="1">
                <a:latin typeface="Trebuchet MS"/>
                <a:cs typeface="Trebuchet MS"/>
              </a:rPr>
              <a:t>Teaser</a:t>
            </a:r>
            <a:r>
              <a:rPr dirty="0" sz="1150" spc="-70" b="1">
                <a:latin typeface="Trebuchet MS"/>
                <a:cs typeface="Trebuchet MS"/>
              </a:rPr>
              <a:t> </a:t>
            </a:r>
            <a:r>
              <a:rPr dirty="0" sz="1150" spc="125" b="1">
                <a:latin typeface="Trebuchet MS"/>
                <a:cs typeface="Trebuchet MS"/>
              </a:rPr>
              <a:t>–</a:t>
            </a:r>
            <a:r>
              <a:rPr dirty="0" sz="1150" spc="155" b="1">
                <a:latin typeface="Trebuchet MS"/>
                <a:cs typeface="Trebuchet MS"/>
              </a:rPr>
              <a:t> </a:t>
            </a:r>
            <a:r>
              <a:rPr dirty="0" sz="1150" spc="-90" b="1">
                <a:latin typeface="Trebuchet MS"/>
                <a:cs typeface="Trebuchet MS"/>
              </a:rPr>
              <a:t>April </a:t>
            </a:r>
            <a:r>
              <a:rPr dirty="0" sz="1150" spc="-20" b="1">
                <a:latin typeface="Trebuchet MS"/>
                <a:cs typeface="Trebuchet MS"/>
              </a:rPr>
              <a:t>2022</a:t>
            </a:r>
            <a:endParaRPr sz="1150">
              <a:latin typeface="Trebuchet MS"/>
              <a:cs typeface="Trebuchet MS"/>
            </a:endParaRPr>
          </a:p>
          <a:p>
            <a:pPr algn="r" marR="24765">
              <a:lnSpc>
                <a:spcPct val="100000"/>
              </a:lnSpc>
              <a:spcBef>
                <a:spcPts val="865"/>
              </a:spcBef>
            </a:pPr>
            <a:r>
              <a:rPr dirty="0" sz="900" spc="-10"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Arial"/>
              <a:cs typeface="Arial"/>
            </a:endParaRPr>
          </a:p>
          <a:p>
            <a:pPr marL="12700" marR="830580">
              <a:lnSpc>
                <a:spcPct val="129099"/>
              </a:lnSpc>
            </a:pPr>
            <a:r>
              <a:rPr dirty="0" sz="1100" spc="-35" b="1">
                <a:latin typeface="Poppins"/>
                <a:cs typeface="Poppins"/>
              </a:rPr>
              <a:t>Growth</a:t>
            </a:r>
            <a:r>
              <a:rPr dirty="0" sz="1100" spc="-25" b="1">
                <a:latin typeface="Poppins"/>
                <a:cs typeface="Poppins"/>
              </a:rPr>
              <a:t> </a:t>
            </a:r>
            <a:r>
              <a:rPr dirty="0" sz="1100" spc="-35" b="1">
                <a:latin typeface="Poppins"/>
                <a:cs typeface="Poppins"/>
              </a:rPr>
              <a:t>capital</a:t>
            </a:r>
            <a:r>
              <a:rPr dirty="0" sz="1100" spc="15" b="1">
                <a:latin typeface="Poppins"/>
                <a:cs typeface="Poppins"/>
              </a:rPr>
              <a:t> </a:t>
            </a:r>
            <a:r>
              <a:rPr dirty="0" sz="1100" spc="-35" b="1">
                <a:latin typeface="Poppins"/>
                <a:cs typeface="Poppins"/>
              </a:rPr>
              <a:t>for</a:t>
            </a:r>
            <a:r>
              <a:rPr dirty="0" sz="1100" spc="-10" b="1">
                <a:latin typeface="Poppins"/>
                <a:cs typeface="Poppins"/>
              </a:rPr>
              <a:t> </a:t>
            </a:r>
            <a:r>
              <a:rPr dirty="0" sz="1100" spc="-40" b="1">
                <a:latin typeface="Poppins"/>
                <a:cs typeface="Poppins"/>
              </a:rPr>
              <a:t>Nui</a:t>
            </a:r>
            <a:r>
              <a:rPr dirty="0" sz="1100" spc="-5" b="1">
                <a:latin typeface="Poppins"/>
                <a:cs typeface="Poppins"/>
              </a:rPr>
              <a:t> </a:t>
            </a:r>
            <a:r>
              <a:rPr dirty="0" sz="1100" spc="-40" b="1">
                <a:latin typeface="Poppins"/>
                <a:cs typeface="Poppins"/>
              </a:rPr>
              <a:t>Markets:</a:t>
            </a:r>
            <a:r>
              <a:rPr dirty="0" sz="1100" spc="-25" b="1">
                <a:latin typeface="Poppins"/>
                <a:cs typeface="Poppins"/>
              </a:rPr>
              <a:t> </a:t>
            </a:r>
            <a:r>
              <a:rPr dirty="0" sz="1100" spc="-35" b="1">
                <a:latin typeface="Poppins"/>
                <a:cs typeface="Poppins"/>
              </a:rPr>
              <a:t>Simplifying</a:t>
            </a:r>
            <a:r>
              <a:rPr dirty="0" sz="1100" spc="-25" b="1">
                <a:latin typeface="Poppins"/>
                <a:cs typeface="Poppins"/>
              </a:rPr>
              <a:t> </a:t>
            </a:r>
            <a:r>
              <a:rPr dirty="0" sz="1100" spc="-20" b="1">
                <a:latin typeface="Poppins"/>
                <a:cs typeface="Poppins"/>
              </a:rPr>
              <a:t>the</a:t>
            </a:r>
            <a:r>
              <a:rPr dirty="0" sz="1100" spc="15" b="1">
                <a:latin typeface="Poppins"/>
                <a:cs typeface="Poppins"/>
              </a:rPr>
              <a:t> </a:t>
            </a:r>
            <a:r>
              <a:rPr dirty="0" sz="1100" spc="-40" b="1">
                <a:latin typeface="Poppins"/>
                <a:cs typeface="Poppins"/>
              </a:rPr>
              <a:t>world</a:t>
            </a:r>
            <a:r>
              <a:rPr dirty="0" sz="1100" spc="-30" b="1">
                <a:latin typeface="Poppins"/>
                <a:cs typeface="Poppins"/>
              </a:rPr>
              <a:t> </a:t>
            </a:r>
            <a:r>
              <a:rPr dirty="0" sz="1100" spc="-20" b="1">
                <a:latin typeface="Poppins"/>
                <a:cs typeface="Poppins"/>
              </a:rPr>
              <a:t>of</a:t>
            </a:r>
            <a:r>
              <a:rPr dirty="0" sz="1100" spc="-5" b="1">
                <a:latin typeface="Poppins"/>
                <a:cs typeface="Poppins"/>
              </a:rPr>
              <a:t> </a:t>
            </a:r>
            <a:r>
              <a:rPr dirty="0" sz="1100" spc="-25" b="1">
                <a:latin typeface="Poppins"/>
                <a:cs typeface="Poppins"/>
              </a:rPr>
              <a:t>commodity </a:t>
            </a:r>
            <a:r>
              <a:rPr dirty="0" sz="1100" spc="-35" b="1">
                <a:latin typeface="Poppins"/>
                <a:cs typeface="Poppins"/>
              </a:rPr>
              <a:t>trading</a:t>
            </a:r>
            <a:r>
              <a:rPr dirty="0" sz="1100" b="1">
                <a:latin typeface="Poppins"/>
                <a:cs typeface="Poppins"/>
              </a:rPr>
              <a:t> </a:t>
            </a:r>
            <a:r>
              <a:rPr dirty="0" sz="1100" spc="-25" b="1">
                <a:latin typeface="Poppins"/>
                <a:cs typeface="Poppins"/>
              </a:rPr>
              <a:t>with</a:t>
            </a:r>
            <a:r>
              <a:rPr dirty="0" sz="1100" spc="5" b="1">
                <a:latin typeface="Poppins"/>
                <a:cs typeface="Poppins"/>
              </a:rPr>
              <a:t> </a:t>
            </a:r>
            <a:r>
              <a:rPr dirty="0" sz="1100" spc="-40" b="1">
                <a:latin typeface="Poppins"/>
                <a:cs typeface="Poppins"/>
              </a:rPr>
              <a:t>our</a:t>
            </a:r>
            <a:r>
              <a:rPr dirty="0" sz="1100" spc="-5" b="1">
                <a:latin typeface="Poppins"/>
                <a:cs typeface="Poppins"/>
              </a:rPr>
              <a:t> </a:t>
            </a:r>
            <a:r>
              <a:rPr dirty="0" sz="1100" spc="-35" b="1">
                <a:latin typeface="Poppins"/>
                <a:cs typeface="Poppins"/>
              </a:rPr>
              <a:t>efficient</a:t>
            </a:r>
            <a:r>
              <a:rPr dirty="0" sz="1100" spc="-5" b="1">
                <a:latin typeface="Poppins"/>
                <a:cs typeface="Poppins"/>
              </a:rPr>
              <a:t> </a:t>
            </a:r>
            <a:r>
              <a:rPr dirty="0" sz="1100" spc="-50" b="1">
                <a:latin typeface="Poppins"/>
                <a:cs typeface="Poppins"/>
              </a:rPr>
              <a:t>and</a:t>
            </a:r>
            <a:r>
              <a:rPr dirty="0" sz="1100" b="1">
                <a:latin typeface="Poppins"/>
                <a:cs typeface="Poppins"/>
              </a:rPr>
              <a:t> </a:t>
            </a:r>
            <a:r>
              <a:rPr dirty="0" sz="1100" spc="-40" b="1">
                <a:latin typeface="Poppins"/>
                <a:cs typeface="Poppins"/>
              </a:rPr>
              <a:t>transparent</a:t>
            </a:r>
            <a:r>
              <a:rPr dirty="0" sz="1100" spc="25" b="1">
                <a:latin typeface="Poppins"/>
                <a:cs typeface="Poppins"/>
              </a:rPr>
              <a:t> </a:t>
            </a:r>
            <a:r>
              <a:rPr dirty="0" sz="1100" spc="-45" b="1">
                <a:latin typeface="Poppins"/>
                <a:cs typeface="Poppins"/>
              </a:rPr>
              <a:t>trade</a:t>
            </a:r>
            <a:r>
              <a:rPr dirty="0" sz="1100" spc="15" b="1">
                <a:latin typeface="Poppins"/>
                <a:cs typeface="Poppins"/>
              </a:rPr>
              <a:t> </a:t>
            </a:r>
            <a:r>
              <a:rPr dirty="0" sz="1100" spc="-10" b="1">
                <a:latin typeface="Poppins"/>
                <a:cs typeface="Poppins"/>
              </a:rPr>
              <a:t>platform.</a:t>
            </a:r>
            <a:endParaRPr sz="1100">
              <a:latin typeface="Poppins"/>
              <a:cs typeface="Poppin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19165" y="3688841"/>
            <a:ext cx="925830" cy="2084578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365760" y="652525"/>
            <a:ext cx="6590030" cy="27940"/>
          </a:xfrm>
          <a:custGeom>
            <a:avLst/>
            <a:gdLst/>
            <a:ahLst/>
            <a:cxnLst/>
            <a:rect l="l" t="t" r="r" b="b"/>
            <a:pathLst>
              <a:path w="6590030" h="27940">
                <a:moveTo>
                  <a:pt x="1238097" y="0"/>
                </a:moveTo>
                <a:lnTo>
                  <a:pt x="0" y="0"/>
                </a:lnTo>
                <a:lnTo>
                  <a:pt x="0" y="27432"/>
                </a:lnTo>
                <a:lnTo>
                  <a:pt x="1238097" y="27432"/>
                </a:lnTo>
                <a:lnTo>
                  <a:pt x="1238097" y="0"/>
                </a:lnTo>
                <a:close/>
              </a:path>
              <a:path w="6590030" h="27940">
                <a:moveTo>
                  <a:pt x="6589522" y="0"/>
                </a:moveTo>
                <a:lnTo>
                  <a:pt x="1265555" y="0"/>
                </a:lnTo>
                <a:lnTo>
                  <a:pt x="1238123" y="0"/>
                </a:lnTo>
                <a:lnTo>
                  <a:pt x="1238123" y="27432"/>
                </a:lnTo>
                <a:lnTo>
                  <a:pt x="1265542" y="27432"/>
                </a:lnTo>
                <a:lnTo>
                  <a:pt x="6589522" y="27432"/>
                </a:lnTo>
                <a:lnTo>
                  <a:pt x="65895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56996" y="1660566"/>
            <a:ext cx="6508115" cy="502793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Executive</a:t>
            </a:r>
            <a:r>
              <a:rPr dirty="0" sz="1100" spc="-25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summary</a:t>
            </a:r>
            <a:endParaRPr sz="1100">
              <a:latin typeface="Poppins"/>
              <a:cs typeface="Poppins"/>
            </a:endParaRPr>
          </a:p>
          <a:p>
            <a:pPr algn="just" marL="12700" marR="5080">
              <a:lnSpc>
                <a:spcPct val="130800"/>
              </a:lnSpc>
              <a:spcBef>
                <a:spcPts val="25"/>
              </a:spcBef>
            </a:pPr>
            <a:r>
              <a:rPr dirty="0" sz="800" spc="-20">
                <a:latin typeface="Poppins"/>
                <a:cs typeface="Poppins"/>
              </a:rPr>
              <a:t>Nui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Markets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(New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Zealand)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is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platform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for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agricultural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commodity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trading.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This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platform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is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used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by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287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companies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47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countries.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Since</a:t>
            </a:r>
            <a:r>
              <a:rPr dirty="0" sz="800" spc="50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inception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90">
                <a:latin typeface="Poppins"/>
                <a:cs typeface="Poppins"/>
              </a:rPr>
              <a:t>in</a:t>
            </a:r>
            <a:r>
              <a:rPr dirty="0" sz="800" spc="3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2016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80">
                <a:latin typeface="Poppins"/>
                <a:cs typeface="Poppins"/>
              </a:rPr>
              <a:t>more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than,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755m</a:t>
            </a:r>
            <a:r>
              <a:rPr dirty="0" sz="800" spc="35">
                <a:latin typeface="Poppins"/>
                <a:cs typeface="Poppins"/>
              </a:rPr>
              <a:t> </a:t>
            </a:r>
            <a:r>
              <a:rPr dirty="0" sz="800" spc="-85">
                <a:latin typeface="Poppins"/>
                <a:cs typeface="Poppins"/>
              </a:rPr>
              <a:t>NZD</a:t>
            </a:r>
            <a:r>
              <a:rPr dirty="0" sz="800" spc="35">
                <a:latin typeface="Poppins"/>
                <a:cs typeface="Poppins"/>
              </a:rPr>
              <a:t> </a:t>
            </a:r>
            <a:r>
              <a:rPr dirty="0" sz="800" spc="-85">
                <a:latin typeface="Poppins"/>
                <a:cs typeface="Poppins"/>
              </a:rPr>
              <a:t>of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95">
                <a:latin typeface="Poppins"/>
                <a:cs typeface="Poppins"/>
              </a:rPr>
              <a:t>GMV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has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been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traded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through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the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platform.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With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commodity</a:t>
            </a:r>
            <a:r>
              <a:rPr dirty="0" sz="800" spc="6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spot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trading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increasingly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turning</a:t>
            </a:r>
            <a:r>
              <a:rPr dirty="0" sz="800" spc="4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digital </a:t>
            </a:r>
            <a:r>
              <a:rPr dirty="0" sz="800" spc="-45">
                <a:latin typeface="Poppins"/>
                <a:cs typeface="Poppins"/>
              </a:rPr>
              <a:t>and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our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foothold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in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the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market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growing,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we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have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identified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0">
                <a:latin typeface="Poppins"/>
                <a:cs typeface="Poppins"/>
              </a:rPr>
              <a:t>an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opportunity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to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rapidly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expand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and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consolidate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the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platform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globally.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We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25">
                <a:latin typeface="Poppins"/>
                <a:cs typeface="Poppins"/>
              </a:rPr>
              <a:t>are</a:t>
            </a:r>
            <a:r>
              <a:rPr dirty="0" sz="800" spc="50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now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seeking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10m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NZD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of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equity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capital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at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51m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NZD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pre-</a:t>
            </a:r>
            <a:r>
              <a:rPr dirty="0" sz="800" spc="-70">
                <a:latin typeface="Poppins"/>
                <a:cs typeface="Poppins"/>
              </a:rPr>
              <a:t>money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valuation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-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enabling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us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become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the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industry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leader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in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commodity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trading.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9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</a:pPr>
            <a:r>
              <a:rPr dirty="0" sz="800" spc="-55">
                <a:latin typeface="Poppins"/>
                <a:cs typeface="Poppins"/>
              </a:rPr>
              <a:t>Use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funds:</a:t>
            </a:r>
            <a:endParaRPr sz="800">
              <a:latin typeface="Poppins"/>
              <a:cs typeface="Poppins"/>
            </a:endParaRPr>
          </a:p>
          <a:p>
            <a:pPr marL="469900" indent="-228600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800" spc="-60">
                <a:latin typeface="Poppins"/>
                <a:cs typeface="Poppins"/>
              </a:rPr>
              <a:t>Grow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our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“platform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as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service”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offering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new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verticals</a:t>
            </a:r>
            <a:endParaRPr sz="800">
              <a:latin typeface="Poppins"/>
              <a:cs typeface="Poppins"/>
            </a:endParaRPr>
          </a:p>
          <a:p>
            <a:pPr marL="469900" indent="-228600">
              <a:lnSpc>
                <a:spcPct val="100000"/>
              </a:lnSpc>
              <a:spcBef>
                <a:spcPts val="3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800" spc="-65">
                <a:latin typeface="Poppins"/>
                <a:cs typeface="Poppins"/>
              </a:rPr>
              <a:t>Become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operator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in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our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chosen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dairy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markets</a:t>
            </a:r>
            <a:endParaRPr sz="800">
              <a:latin typeface="Poppins"/>
              <a:cs typeface="Poppins"/>
            </a:endParaRPr>
          </a:p>
          <a:p>
            <a:pPr marL="469900" indent="-228600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800" spc="-55">
                <a:latin typeface="Poppins"/>
                <a:cs typeface="Poppins"/>
              </a:rPr>
              <a:t>Enhance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features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add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more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value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our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users’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trading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Problem</a:t>
            </a:r>
            <a:r>
              <a:rPr dirty="0" sz="1100" spc="-5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and</a:t>
            </a:r>
            <a:r>
              <a:rPr dirty="0" sz="1100" spc="-35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Opportunity</a:t>
            </a:r>
            <a:endParaRPr sz="1100">
              <a:latin typeface="Poppins"/>
              <a:cs typeface="Poppins"/>
            </a:endParaRPr>
          </a:p>
          <a:p>
            <a:pPr algn="just" marL="12700" marR="1284605">
              <a:lnSpc>
                <a:spcPct val="131500"/>
              </a:lnSpc>
              <a:spcBef>
                <a:spcPts val="20"/>
              </a:spcBef>
            </a:pPr>
            <a:r>
              <a:rPr dirty="0" sz="800" spc="-60">
                <a:latin typeface="Poppins"/>
                <a:cs typeface="Poppins"/>
              </a:rPr>
              <a:t>Commodity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spot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traders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major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exporters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rely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on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personal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relationships.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Typical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sales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teams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communicate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directly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with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customers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on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one-</a:t>
            </a:r>
            <a:r>
              <a:rPr dirty="0" sz="800" spc="-45">
                <a:latin typeface="Poppins"/>
                <a:cs typeface="Poppins"/>
              </a:rPr>
              <a:t>to-</a:t>
            </a:r>
            <a:r>
              <a:rPr dirty="0" sz="800" spc="-55">
                <a:latin typeface="Poppins"/>
                <a:cs typeface="Poppins"/>
              </a:rPr>
              <a:t>one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basis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across</a:t>
            </a:r>
            <a:r>
              <a:rPr dirty="0" sz="800" spc="-3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many</a:t>
            </a:r>
            <a:r>
              <a:rPr dirty="0" sz="800" spc="-4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channels</a:t>
            </a:r>
            <a:r>
              <a:rPr dirty="0" sz="800" spc="-3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such</a:t>
            </a:r>
            <a:r>
              <a:rPr dirty="0" sz="800" spc="-45">
                <a:latin typeface="Poppins"/>
                <a:cs typeface="Poppins"/>
              </a:rPr>
              <a:t> as</a:t>
            </a:r>
            <a:r>
              <a:rPr dirty="0" sz="800" spc="-3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Whatsapp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 spc="-45">
                <a:latin typeface="Poppins"/>
                <a:cs typeface="Poppins"/>
              </a:rPr>
              <a:t> email.</a:t>
            </a:r>
            <a:r>
              <a:rPr dirty="0" sz="800" spc="-50">
                <a:latin typeface="Poppins"/>
                <a:cs typeface="Poppins"/>
              </a:rPr>
              <a:t> Agreeing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administering</a:t>
            </a:r>
            <a:r>
              <a:rPr dirty="0" sz="800" spc="14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trade</a:t>
            </a:r>
            <a:r>
              <a:rPr dirty="0" sz="800" spc="1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14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agricultural</a:t>
            </a:r>
            <a:r>
              <a:rPr dirty="0" sz="800" spc="13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commodities</a:t>
            </a:r>
            <a:r>
              <a:rPr dirty="0" sz="800" spc="130">
                <a:latin typeface="Poppins"/>
                <a:cs typeface="Poppins"/>
              </a:rPr>
              <a:t> </a:t>
            </a:r>
            <a:r>
              <a:rPr dirty="0" sz="800" spc="-30">
                <a:latin typeface="Poppins"/>
                <a:cs typeface="Poppins"/>
              </a:rPr>
              <a:t>is</a:t>
            </a:r>
            <a:r>
              <a:rPr dirty="0" sz="800" spc="10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thus</a:t>
            </a:r>
            <a:r>
              <a:rPr dirty="0" sz="800" spc="10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labour-intensive</a:t>
            </a:r>
            <a:r>
              <a:rPr dirty="0" sz="800" spc="13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 spc="14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difficult</a:t>
            </a:r>
            <a:r>
              <a:rPr dirty="0" sz="800" spc="1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 spc="14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scale.</a:t>
            </a:r>
            <a:r>
              <a:rPr dirty="0" sz="800" spc="13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COVID-</a:t>
            </a:r>
            <a:r>
              <a:rPr dirty="0" sz="800" spc="-45">
                <a:latin typeface="Poppins"/>
                <a:cs typeface="Poppins"/>
              </a:rPr>
              <a:t>19</a:t>
            </a:r>
            <a:r>
              <a:rPr dirty="0" sz="800" spc="12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has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accelerated</a:t>
            </a:r>
            <a:r>
              <a:rPr dirty="0" sz="800" spc="16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the</a:t>
            </a:r>
            <a:r>
              <a:rPr dirty="0" sz="800" spc="15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uptake</a:t>
            </a:r>
            <a:r>
              <a:rPr dirty="0" sz="800" spc="18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17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digital</a:t>
            </a:r>
            <a:r>
              <a:rPr dirty="0" sz="800" spc="16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solutions</a:t>
            </a:r>
            <a:r>
              <a:rPr dirty="0" sz="800" spc="15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for</a:t>
            </a:r>
            <a:r>
              <a:rPr dirty="0" sz="800" spc="16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traditional</a:t>
            </a:r>
            <a:r>
              <a:rPr dirty="0" sz="800" spc="16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trade.</a:t>
            </a:r>
            <a:r>
              <a:rPr dirty="0" sz="800" spc="18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However,</a:t>
            </a:r>
            <a:r>
              <a:rPr dirty="0" sz="800" spc="19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existing</a:t>
            </a:r>
            <a:r>
              <a:rPr dirty="0" sz="800" spc="19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solutions</a:t>
            </a:r>
            <a:r>
              <a:rPr dirty="0" sz="800" spc="15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built</a:t>
            </a:r>
            <a:r>
              <a:rPr dirty="0" sz="800" spc="17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on</a:t>
            </a:r>
            <a:r>
              <a:rPr dirty="0" sz="800" spc="16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generic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frameworks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like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Magento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or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Mirakl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fail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cater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the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complex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workflow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req</a:t>
            </a:r>
            <a:r>
              <a:rPr dirty="0" sz="800" spc="-1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uirements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agricultural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commodity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export/import.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50">
              <a:latin typeface="Poppins"/>
              <a:cs typeface="Poppins"/>
            </a:endParaRPr>
          </a:p>
          <a:p>
            <a:pPr algn="just" marL="12700" marR="1359535">
              <a:lnSpc>
                <a:spcPct val="131200"/>
              </a:lnSpc>
            </a:pPr>
            <a:r>
              <a:rPr dirty="0" sz="800">
                <a:latin typeface="Poppins"/>
                <a:cs typeface="Poppins"/>
              </a:rPr>
              <a:t>As</a:t>
            </a:r>
            <a:r>
              <a:rPr dirty="0" sz="800" spc="10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10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result,</a:t>
            </a:r>
            <a:r>
              <a:rPr dirty="0" sz="800" spc="9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traders</a:t>
            </a:r>
            <a:r>
              <a:rPr dirty="0" sz="800" spc="10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suffer</a:t>
            </a:r>
            <a:r>
              <a:rPr dirty="0" sz="800" spc="10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from</a:t>
            </a:r>
            <a:r>
              <a:rPr dirty="0" sz="800" spc="114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poor</a:t>
            </a:r>
            <a:r>
              <a:rPr dirty="0" sz="800" spc="125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price</a:t>
            </a:r>
            <a:r>
              <a:rPr dirty="0" sz="800" spc="120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discovery,</a:t>
            </a:r>
            <a:r>
              <a:rPr dirty="0" sz="800" spc="110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high</a:t>
            </a:r>
            <a:r>
              <a:rPr dirty="0" sz="800" spc="125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costs</a:t>
            </a:r>
            <a:r>
              <a:rPr dirty="0" sz="800" spc="100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of</a:t>
            </a:r>
            <a:r>
              <a:rPr dirty="0" sz="800" spc="110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searching</a:t>
            </a:r>
            <a:r>
              <a:rPr dirty="0" sz="800" spc="105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for</a:t>
            </a:r>
            <a:r>
              <a:rPr dirty="0" sz="800" spc="110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trading</a:t>
            </a:r>
            <a:r>
              <a:rPr dirty="0" sz="800" spc="120" b="1">
                <a:latin typeface="Poppins"/>
                <a:cs typeface="Poppins"/>
              </a:rPr>
              <a:t> </a:t>
            </a:r>
            <a:r>
              <a:rPr dirty="0" sz="800" spc="-10" b="1">
                <a:latin typeface="Poppins"/>
                <a:cs typeface="Poppins"/>
              </a:rPr>
              <a:t>partners,</a:t>
            </a:r>
            <a:r>
              <a:rPr dirty="0" sz="800" spc="500" b="1">
                <a:latin typeface="Poppins"/>
                <a:cs typeface="Poppins"/>
              </a:rPr>
              <a:t> </a:t>
            </a:r>
            <a:r>
              <a:rPr dirty="0" sz="800" spc="-35" b="1">
                <a:latin typeface="Poppins"/>
                <a:cs typeface="Poppins"/>
              </a:rPr>
              <a:t>administrative</a:t>
            </a:r>
            <a:r>
              <a:rPr dirty="0" sz="800" spc="40" b="1">
                <a:latin typeface="Poppins"/>
                <a:cs typeface="Poppins"/>
              </a:rPr>
              <a:t> </a:t>
            </a:r>
            <a:r>
              <a:rPr dirty="0" sz="800" spc="-30" b="1">
                <a:latin typeface="Poppins"/>
                <a:cs typeface="Poppins"/>
              </a:rPr>
              <a:t>inefficiencies,</a:t>
            </a:r>
            <a:r>
              <a:rPr dirty="0" sz="800" spc="45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pressured</a:t>
            </a:r>
            <a:r>
              <a:rPr dirty="0" sz="800" spc="55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margins,</a:t>
            </a:r>
            <a:r>
              <a:rPr dirty="0" sz="800" spc="45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and</a:t>
            </a:r>
            <a:r>
              <a:rPr dirty="0" sz="800" spc="55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increased</a:t>
            </a:r>
            <a:r>
              <a:rPr dirty="0" sz="800" spc="50" b="1">
                <a:latin typeface="Poppins"/>
                <a:cs typeface="Poppins"/>
              </a:rPr>
              <a:t> </a:t>
            </a:r>
            <a:r>
              <a:rPr dirty="0" sz="800" spc="-30" b="1">
                <a:latin typeface="Poppins"/>
                <a:cs typeface="Poppins"/>
              </a:rPr>
              <a:t>counterparty</a:t>
            </a:r>
            <a:r>
              <a:rPr dirty="0" sz="800" spc="60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risk</a:t>
            </a:r>
            <a:r>
              <a:rPr dirty="0" sz="800" spc="50" b="1">
                <a:latin typeface="Poppins"/>
                <a:cs typeface="Poppins"/>
              </a:rPr>
              <a:t> </a:t>
            </a:r>
            <a:r>
              <a:rPr dirty="0" sz="800" b="1">
                <a:latin typeface="Poppins"/>
                <a:cs typeface="Poppins"/>
              </a:rPr>
              <a:t>when</a:t>
            </a:r>
            <a:r>
              <a:rPr dirty="0" sz="800" spc="55" b="1">
                <a:latin typeface="Poppins"/>
                <a:cs typeface="Poppins"/>
              </a:rPr>
              <a:t> </a:t>
            </a:r>
            <a:r>
              <a:rPr dirty="0" sz="800" spc="-10" b="1">
                <a:latin typeface="Poppins"/>
                <a:cs typeface="Poppins"/>
              </a:rPr>
              <a:t>trading</a:t>
            </a:r>
            <a:r>
              <a:rPr dirty="0" sz="800" spc="40" b="1">
                <a:latin typeface="Poppins"/>
                <a:cs typeface="Poppins"/>
              </a:rPr>
              <a:t> </a:t>
            </a:r>
            <a:r>
              <a:rPr dirty="0" sz="800" spc="-20" b="1">
                <a:latin typeface="Poppins"/>
                <a:cs typeface="Poppins"/>
              </a:rPr>
              <a:t>with</a:t>
            </a:r>
            <a:r>
              <a:rPr dirty="0" sz="800" spc="500" b="1">
                <a:latin typeface="Poppins"/>
                <a:cs typeface="Poppins"/>
              </a:rPr>
              <a:t> </a:t>
            </a:r>
            <a:r>
              <a:rPr dirty="0" sz="800" spc="-50" b="1">
                <a:latin typeface="Poppins"/>
                <a:cs typeface="Poppins"/>
              </a:rPr>
              <a:t>unfamiliar</a:t>
            </a:r>
            <a:r>
              <a:rPr dirty="0" sz="800" spc="25" b="1">
                <a:latin typeface="Poppins"/>
                <a:cs typeface="Poppins"/>
              </a:rPr>
              <a:t> </a:t>
            </a:r>
            <a:r>
              <a:rPr dirty="0" sz="800" spc="-10" b="1">
                <a:latin typeface="Poppins"/>
                <a:cs typeface="Poppins"/>
              </a:rPr>
              <a:t>partners</a:t>
            </a:r>
            <a:r>
              <a:rPr dirty="0" sz="800" spc="-10">
                <a:latin typeface="Poppins"/>
                <a:cs typeface="Poppins"/>
              </a:rPr>
              <a:t>.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</a:pP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Solution</a:t>
            </a:r>
            <a:endParaRPr sz="1100">
              <a:latin typeface="Poppins"/>
              <a:cs typeface="Poppins"/>
            </a:endParaRPr>
          </a:p>
          <a:p>
            <a:pPr algn="just" marL="12700" marR="7620">
              <a:lnSpc>
                <a:spcPct val="131300"/>
              </a:lnSpc>
              <a:spcBef>
                <a:spcPts val="25"/>
              </a:spcBef>
            </a:pPr>
            <a:r>
              <a:rPr dirty="0" sz="800" spc="-55">
                <a:latin typeface="Poppins"/>
                <a:cs typeface="Poppins"/>
              </a:rPr>
              <a:t>We’ve </a:t>
            </a:r>
            <a:r>
              <a:rPr dirty="0" sz="800" spc="-40">
                <a:latin typeface="Poppins"/>
                <a:cs typeface="Poppins"/>
              </a:rPr>
              <a:t>built </a:t>
            </a:r>
            <a:r>
              <a:rPr dirty="0" sz="800" spc="-65">
                <a:latin typeface="Poppins"/>
                <a:cs typeface="Poppins"/>
              </a:rPr>
              <a:t>a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fit-</a:t>
            </a:r>
            <a:r>
              <a:rPr dirty="0" sz="800" spc="-35">
                <a:latin typeface="Poppins"/>
                <a:cs typeface="Poppins"/>
              </a:rPr>
              <a:t>for-</a:t>
            </a:r>
            <a:r>
              <a:rPr dirty="0" sz="800" spc="-50">
                <a:latin typeface="Poppins"/>
                <a:cs typeface="Poppins"/>
              </a:rPr>
              <a:t>purpose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for</a:t>
            </a:r>
            <a:r>
              <a:rPr dirty="0" sz="800" spc="-5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agricultural</a:t>
            </a:r>
            <a:r>
              <a:rPr dirty="0" sz="800" spc="-55">
                <a:latin typeface="Poppins"/>
                <a:cs typeface="Poppins"/>
              </a:rPr>
              <a:t> commodity</a:t>
            </a:r>
            <a:r>
              <a:rPr dirty="0" sz="800" spc="-4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trading </a:t>
            </a:r>
            <a:r>
              <a:rPr dirty="0" sz="800" spc="-50">
                <a:latin typeface="Poppins"/>
                <a:cs typeface="Poppins"/>
              </a:rPr>
              <a:t>which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our</a:t>
            </a:r>
            <a:r>
              <a:rPr dirty="0" sz="800" spc="-50">
                <a:latin typeface="Poppins"/>
                <a:cs typeface="Poppins"/>
              </a:rPr>
              <a:t> customers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 spc="-45">
                <a:latin typeface="Poppins"/>
                <a:cs typeface="Poppins"/>
              </a:rPr>
              <a:t> users</a:t>
            </a:r>
            <a:r>
              <a:rPr dirty="0" sz="800" spc="-5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love.</a:t>
            </a:r>
            <a:r>
              <a:rPr dirty="0" sz="800" spc="-5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Our</a:t>
            </a:r>
            <a:r>
              <a:rPr dirty="0" sz="800" spc="-5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proprietary</a:t>
            </a:r>
            <a:r>
              <a:rPr dirty="0" sz="800" spc="-4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</a:t>
            </a:r>
            <a:r>
              <a:rPr dirty="0" sz="800" spc="-3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powers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individual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exporters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 spc="7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sell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directly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to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their</a:t>
            </a:r>
            <a:r>
              <a:rPr dirty="0" sz="800" spc="7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buyers,</a:t>
            </a:r>
            <a:r>
              <a:rPr dirty="0" sz="800" spc="7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as</a:t>
            </a:r>
            <a:r>
              <a:rPr dirty="0" sz="800" spc="8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well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as</a:t>
            </a:r>
            <a:r>
              <a:rPr dirty="0" sz="800" spc="6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being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used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for</a:t>
            </a:r>
            <a:r>
              <a:rPr dirty="0" sz="800" spc="7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multi-seller</a:t>
            </a:r>
            <a:r>
              <a:rPr dirty="0" sz="800" spc="7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marketplaces.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 spc="-75">
                <a:latin typeface="Poppins"/>
                <a:cs typeface="Poppins"/>
              </a:rPr>
              <a:t>We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cover</a:t>
            </a:r>
            <a:r>
              <a:rPr dirty="0" sz="800" spc="7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the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seller’s</a:t>
            </a:r>
            <a:r>
              <a:rPr dirty="0" sz="800" spc="6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workflow</a:t>
            </a:r>
            <a:r>
              <a:rPr dirty="0" sz="800" spc="4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from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placing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an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offer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managing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tenders,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right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through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to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managing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post-trade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execution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and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documents.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9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</a:pPr>
            <a:r>
              <a:rPr dirty="0" sz="800" spc="-85">
                <a:latin typeface="Poppins"/>
                <a:cs typeface="Poppins"/>
              </a:rPr>
              <a:t>We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have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three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streams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revenue: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implementation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30">
                <a:latin typeface="Poppins"/>
                <a:cs typeface="Poppins"/>
              </a:rPr>
              <a:t>fees,</a:t>
            </a:r>
            <a:r>
              <a:rPr dirty="0" sz="800" spc="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subscription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charges,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and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trade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commissions.</a:t>
            </a:r>
            <a:endParaRPr sz="800">
              <a:latin typeface="Poppins"/>
              <a:cs typeface="Poppins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56996" y="9166972"/>
            <a:ext cx="6506845" cy="73533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565"/>
              </a:spcBef>
            </a:pP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Traction</a:t>
            </a:r>
            <a:endParaRPr sz="1100">
              <a:latin typeface="Poppins"/>
              <a:cs typeface="Poppins"/>
            </a:endParaRPr>
          </a:p>
          <a:p>
            <a:pPr algn="just" marL="12700" marR="5080">
              <a:lnSpc>
                <a:spcPct val="131300"/>
              </a:lnSpc>
              <a:spcBef>
                <a:spcPts val="20"/>
              </a:spcBef>
            </a:pPr>
            <a:r>
              <a:rPr dirty="0" sz="800" spc="-50">
                <a:latin typeface="Poppins"/>
                <a:cs typeface="Poppins"/>
              </a:rPr>
              <a:t>As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of</a:t>
            </a:r>
            <a:r>
              <a:rPr dirty="0" sz="800" spc="-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end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of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February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2022,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Nui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had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over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287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companies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accessing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Nui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platform,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in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0">
                <a:latin typeface="Poppins"/>
                <a:cs typeface="Poppins"/>
              </a:rPr>
              <a:t>47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countries.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In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the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12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months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to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end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of</a:t>
            </a:r>
            <a:r>
              <a:rPr dirty="0" sz="800" spc="6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Feb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2022,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over</a:t>
            </a:r>
            <a:r>
              <a:rPr dirty="0" sz="800" spc="5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1,860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trades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were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completed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with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GMV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of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282m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NZD.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Revenue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25">
                <a:latin typeface="Poppins"/>
                <a:cs typeface="Poppins"/>
              </a:rPr>
              <a:t>for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FY2021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was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1.456m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NZD.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85">
                <a:latin typeface="Poppins"/>
                <a:cs typeface="Poppins"/>
              </a:rPr>
              <a:t>We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have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grown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exponentially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in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our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four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years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25">
                <a:latin typeface="Poppins"/>
                <a:cs typeface="Poppins"/>
              </a:rPr>
              <a:t>of</a:t>
            </a:r>
            <a:r>
              <a:rPr dirty="0" sz="800" spc="5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operating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the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marketplace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–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with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Revenue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CAGR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53.9%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75">
                <a:latin typeface="Poppins"/>
                <a:cs typeface="Poppins"/>
              </a:rPr>
              <a:t>GMV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CAGR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of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61.5%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between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FY2017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 spc="-10">
                <a:latin typeface="Poppins"/>
                <a:cs typeface="Poppins"/>
              </a:rPr>
              <a:t> FY2021.</a:t>
            </a:r>
            <a:endParaRPr sz="800">
              <a:latin typeface="Poppins"/>
              <a:cs typeface="Poppin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07029" y="6781672"/>
            <a:ext cx="3609975" cy="196621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32839" y="6778180"/>
            <a:ext cx="1243888" cy="45116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23950" y="7310868"/>
            <a:ext cx="1243330" cy="45175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23950" y="7861427"/>
            <a:ext cx="1242847" cy="44958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30935" y="8427846"/>
            <a:ext cx="1239793" cy="449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96610" y="100075"/>
            <a:ext cx="1617345" cy="4483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b="1">
                <a:latin typeface="Trebuchet MS"/>
                <a:cs typeface="Trebuchet MS"/>
              </a:rPr>
              <a:t>Nui</a:t>
            </a:r>
            <a:r>
              <a:rPr dirty="0" sz="1150" spc="15" b="1">
                <a:latin typeface="Trebuchet MS"/>
                <a:cs typeface="Trebuchet MS"/>
              </a:rPr>
              <a:t> </a:t>
            </a:r>
            <a:r>
              <a:rPr dirty="0" sz="1150" b="1">
                <a:latin typeface="Trebuchet MS"/>
                <a:cs typeface="Trebuchet MS"/>
              </a:rPr>
              <a:t>-</a:t>
            </a:r>
            <a:r>
              <a:rPr dirty="0" sz="1150" spc="35" b="1">
                <a:latin typeface="Trebuchet MS"/>
                <a:cs typeface="Trebuchet MS"/>
              </a:rPr>
              <a:t> </a:t>
            </a:r>
            <a:r>
              <a:rPr dirty="0" sz="1150" spc="-20" b="1">
                <a:latin typeface="Trebuchet MS"/>
                <a:cs typeface="Trebuchet MS"/>
              </a:rPr>
              <a:t>Teaser</a:t>
            </a:r>
            <a:r>
              <a:rPr dirty="0" sz="1150" spc="-70" b="1">
                <a:latin typeface="Trebuchet MS"/>
                <a:cs typeface="Trebuchet MS"/>
              </a:rPr>
              <a:t> </a:t>
            </a:r>
            <a:r>
              <a:rPr dirty="0" sz="1150" spc="125" b="1">
                <a:latin typeface="Trebuchet MS"/>
                <a:cs typeface="Trebuchet MS"/>
              </a:rPr>
              <a:t>–</a:t>
            </a:r>
            <a:r>
              <a:rPr dirty="0" sz="1150" spc="155" b="1">
                <a:latin typeface="Trebuchet MS"/>
                <a:cs typeface="Trebuchet MS"/>
              </a:rPr>
              <a:t> </a:t>
            </a:r>
            <a:r>
              <a:rPr dirty="0" sz="1150" spc="-90" b="1">
                <a:latin typeface="Trebuchet MS"/>
                <a:cs typeface="Trebuchet MS"/>
              </a:rPr>
              <a:t>April </a:t>
            </a:r>
            <a:r>
              <a:rPr dirty="0" sz="1150" spc="-75" b="1">
                <a:latin typeface="Trebuchet MS"/>
                <a:cs typeface="Trebuchet MS"/>
              </a:rPr>
              <a:t>2022</a:t>
            </a:r>
            <a:endParaRPr sz="1150">
              <a:latin typeface="Trebuchet MS"/>
              <a:cs typeface="Trebuchet MS"/>
            </a:endParaRPr>
          </a:p>
          <a:p>
            <a:pPr marL="838835">
              <a:lnSpc>
                <a:spcPct val="100000"/>
              </a:lnSpc>
              <a:spcBef>
                <a:spcPts val="865"/>
              </a:spcBef>
            </a:pPr>
            <a:r>
              <a:rPr dirty="0" sz="900" spc="-50">
                <a:latin typeface="Arial"/>
                <a:cs typeface="Arial"/>
              </a:rPr>
              <a:t>CONFIDENTIAL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14350" y="3435095"/>
            <a:ext cx="1957070" cy="1910714"/>
            <a:chOff x="514350" y="3435095"/>
            <a:chExt cx="1957070" cy="1910714"/>
          </a:xfrm>
        </p:grpSpPr>
        <p:sp>
          <p:nvSpPr>
            <p:cNvPr id="4" name="object 4" descr=""/>
            <p:cNvSpPr/>
            <p:nvPr/>
          </p:nvSpPr>
          <p:spPr>
            <a:xfrm>
              <a:off x="527050" y="3447795"/>
              <a:ext cx="1931670" cy="1885314"/>
            </a:xfrm>
            <a:custGeom>
              <a:avLst/>
              <a:gdLst/>
              <a:ahLst/>
              <a:cxnLst/>
              <a:rect l="l" t="t" r="r" b="b"/>
              <a:pathLst>
                <a:path w="1931670" h="1885314">
                  <a:moveTo>
                    <a:pt x="1617472" y="0"/>
                  </a:moveTo>
                  <a:lnTo>
                    <a:pt x="314223" y="0"/>
                  </a:lnTo>
                  <a:lnTo>
                    <a:pt x="267788" y="3404"/>
                  </a:lnTo>
                  <a:lnTo>
                    <a:pt x="223469" y="13296"/>
                  </a:lnTo>
                  <a:lnTo>
                    <a:pt x="181752" y="29189"/>
                  </a:lnTo>
                  <a:lnTo>
                    <a:pt x="143123" y="50598"/>
                  </a:lnTo>
                  <a:lnTo>
                    <a:pt x="108067" y="77039"/>
                  </a:lnTo>
                  <a:lnTo>
                    <a:pt x="77072" y="108027"/>
                  </a:lnTo>
                  <a:lnTo>
                    <a:pt x="50622" y="143077"/>
                  </a:lnTo>
                  <a:lnTo>
                    <a:pt x="29203" y="181704"/>
                  </a:lnTo>
                  <a:lnTo>
                    <a:pt x="13303" y="223423"/>
                  </a:lnTo>
                  <a:lnTo>
                    <a:pt x="3406" y="267749"/>
                  </a:lnTo>
                  <a:lnTo>
                    <a:pt x="0" y="314198"/>
                  </a:lnTo>
                  <a:lnTo>
                    <a:pt x="0" y="1570990"/>
                  </a:lnTo>
                  <a:lnTo>
                    <a:pt x="3406" y="1617441"/>
                  </a:lnTo>
                  <a:lnTo>
                    <a:pt x="13303" y="1661775"/>
                  </a:lnTo>
                  <a:lnTo>
                    <a:pt x="29203" y="1703506"/>
                  </a:lnTo>
                  <a:lnTo>
                    <a:pt x="50622" y="1742148"/>
                  </a:lnTo>
                  <a:lnTo>
                    <a:pt x="77072" y="1777215"/>
                  </a:lnTo>
                  <a:lnTo>
                    <a:pt x="108067" y="1808220"/>
                  </a:lnTo>
                  <a:lnTo>
                    <a:pt x="143123" y="1834678"/>
                  </a:lnTo>
                  <a:lnTo>
                    <a:pt x="181752" y="1856102"/>
                  </a:lnTo>
                  <a:lnTo>
                    <a:pt x="223469" y="1872007"/>
                  </a:lnTo>
                  <a:lnTo>
                    <a:pt x="267788" y="1881907"/>
                  </a:lnTo>
                  <a:lnTo>
                    <a:pt x="314223" y="1885315"/>
                  </a:lnTo>
                  <a:lnTo>
                    <a:pt x="1617472" y="1885315"/>
                  </a:lnTo>
                  <a:lnTo>
                    <a:pt x="1663891" y="1881907"/>
                  </a:lnTo>
                  <a:lnTo>
                    <a:pt x="1708200" y="1872007"/>
                  </a:lnTo>
                  <a:lnTo>
                    <a:pt x="1749910" y="1856102"/>
                  </a:lnTo>
                  <a:lnTo>
                    <a:pt x="1788536" y="1834678"/>
                  </a:lnTo>
                  <a:lnTo>
                    <a:pt x="1823590" y="1808220"/>
                  </a:lnTo>
                  <a:lnTo>
                    <a:pt x="1854587" y="1777215"/>
                  </a:lnTo>
                  <a:lnTo>
                    <a:pt x="1881039" y="1742148"/>
                  </a:lnTo>
                  <a:lnTo>
                    <a:pt x="1902460" y="1703506"/>
                  </a:lnTo>
                  <a:lnTo>
                    <a:pt x="1918363" y="1661775"/>
                  </a:lnTo>
                  <a:lnTo>
                    <a:pt x="1928262" y="1617441"/>
                  </a:lnTo>
                  <a:lnTo>
                    <a:pt x="1931670" y="1570990"/>
                  </a:lnTo>
                  <a:lnTo>
                    <a:pt x="1931670" y="314198"/>
                  </a:lnTo>
                  <a:lnTo>
                    <a:pt x="1928262" y="267749"/>
                  </a:lnTo>
                  <a:lnTo>
                    <a:pt x="1918363" y="223423"/>
                  </a:lnTo>
                  <a:lnTo>
                    <a:pt x="1902460" y="181704"/>
                  </a:lnTo>
                  <a:lnTo>
                    <a:pt x="1881039" y="143077"/>
                  </a:lnTo>
                  <a:lnTo>
                    <a:pt x="1854587" y="108027"/>
                  </a:lnTo>
                  <a:lnTo>
                    <a:pt x="1823590" y="77039"/>
                  </a:lnTo>
                  <a:lnTo>
                    <a:pt x="1788536" y="50598"/>
                  </a:lnTo>
                  <a:lnTo>
                    <a:pt x="1749910" y="29189"/>
                  </a:lnTo>
                  <a:lnTo>
                    <a:pt x="1708200" y="13296"/>
                  </a:lnTo>
                  <a:lnTo>
                    <a:pt x="1663891" y="3404"/>
                  </a:lnTo>
                  <a:lnTo>
                    <a:pt x="1617472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27050" y="3447795"/>
              <a:ext cx="1931670" cy="1885314"/>
            </a:xfrm>
            <a:custGeom>
              <a:avLst/>
              <a:gdLst/>
              <a:ahLst/>
              <a:cxnLst/>
              <a:rect l="l" t="t" r="r" b="b"/>
              <a:pathLst>
                <a:path w="1931670" h="1885314">
                  <a:moveTo>
                    <a:pt x="0" y="314198"/>
                  </a:moveTo>
                  <a:lnTo>
                    <a:pt x="3406" y="267749"/>
                  </a:lnTo>
                  <a:lnTo>
                    <a:pt x="13303" y="223423"/>
                  </a:lnTo>
                  <a:lnTo>
                    <a:pt x="29203" y="181704"/>
                  </a:lnTo>
                  <a:lnTo>
                    <a:pt x="50622" y="143077"/>
                  </a:lnTo>
                  <a:lnTo>
                    <a:pt x="77072" y="108027"/>
                  </a:lnTo>
                  <a:lnTo>
                    <a:pt x="108067" y="77039"/>
                  </a:lnTo>
                  <a:lnTo>
                    <a:pt x="143123" y="50598"/>
                  </a:lnTo>
                  <a:lnTo>
                    <a:pt x="181752" y="29189"/>
                  </a:lnTo>
                  <a:lnTo>
                    <a:pt x="223469" y="13296"/>
                  </a:lnTo>
                  <a:lnTo>
                    <a:pt x="267788" y="3404"/>
                  </a:lnTo>
                  <a:lnTo>
                    <a:pt x="314223" y="0"/>
                  </a:lnTo>
                  <a:lnTo>
                    <a:pt x="1617472" y="0"/>
                  </a:lnTo>
                  <a:lnTo>
                    <a:pt x="1663891" y="3404"/>
                  </a:lnTo>
                  <a:lnTo>
                    <a:pt x="1708200" y="13296"/>
                  </a:lnTo>
                  <a:lnTo>
                    <a:pt x="1749910" y="29189"/>
                  </a:lnTo>
                  <a:lnTo>
                    <a:pt x="1788536" y="50598"/>
                  </a:lnTo>
                  <a:lnTo>
                    <a:pt x="1823590" y="77039"/>
                  </a:lnTo>
                  <a:lnTo>
                    <a:pt x="1854587" y="108027"/>
                  </a:lnTo>
                  <a:lnTo>
                    <a:pt x="1881039" y="143077"/>
                  </a:lnTo>
                  <a:lnTo>
                    <a:pt x="1902460" y="181704"/>
                  </a:lnTo>
                  <a:lnTo>
                    <a:pt x="1918363" y="223423"/>
                  </a:lnTo>
                  <a:lnTo>
                    <a:pt x="1928262" y="267749"/>
                  </a:lnTo>
                  <a:lnTo>
                    <a:pt x="1931670" y="314198"/>
                  </a:lnTo>
                  <a:lnTo>
                    <a:pt x="1931670" y="1570990"/>
                  </a:lnTo>
                  <a:lnTo>
                    <a:pt x="1928262" y="1617441"/>
                  </a:lnTo>
                  <a:lnTo>
                    <a:pt x="1918363" y="1661775"/>
                  </a:lnTo>
                  <a:lnTo>
                    <a:pt x="1902460" y="1703506"/>
                  </a:lnTo>
                  <a:lnTo>
                    <a:pt x="1881039" y="1742148"/>
                  </a:lnTo>
                  <a:lnTo>
                    <a:pt x="1854587" y="1777215"/>
                  </a:lnTo>
                  <a:lnTo>
                    <a:pt x="1823590" y="1808220"/>
                  </a:lnTo>
                  <a:lnTo>
                    <a:pt x="1788536" y="1834678"/>
                  </a:lnTo>
                  <a:lnTo>
                    <a:pt x="1749910" y="1856102"/>
                  </a:lnTo>
                  <a:lnTo>
                    <a:pt x="1708200" y="1872007"/>
                  </a:lnTo>
                  <a:lnTo>
                    <a:pt x="1663891" y="1881907"/>
                  </a:lnTo>
                  <a:lnTo>
                    <a:pt x="1617472" y="1885315"/>
                  </a:lnTo>
                  <a:lnTo>
                    <a:pt x="314223" y="1885315"/>
                  </a:lnTo>
                  <a:lnTo>
                    <a:pt x="267788" y="1881907"/>
                  </a:lnTo>
                  <a:lnTo>
                    <a:pt x="223469" y="1872007"/>
                  </a:lnTo>
                  <a:lnTo>
                    <a:pt x="181752" y="1856102"/>
                  </a:lnTo>
                  <a:lnTo>
                    <a:pt x="143123" y="1834678"/>
                  </a:lnTo>
                  <a:lnTo>
                    <a:pt x="108067" y="1808220"/>
                  </a:lnTo>
                  <a:lnTo>
                    <a:pt x="77072" y="1777215"/>
                  </a:lnTo>
                  <a:lnTo>
                    <a:pt x="50622" y="1742148"/>
                  </a:lnTo>
                  <a:lnTo>
                    <a:pt x="29203" y="1703506"/>
                  </a:lnTo>
                  <a:lnTo>
                    <a:pt x="13303" y="1661775"/>
                  </a:lnTo>
                  <a:lnTo>
                    <a:pt x="3406" y="1617441"/>
                  </a:lnTo>
                  <a:lnTo>
                    <a:pt x="0" y="1570990"/>
                  </a:lnTo>
                  <a:lnTo>
                    <a:pt x="0" y="31419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2717800" y="3435095"/>
            <a:ext cx="1957070" cy="1939289"/>
            <a:chOff x="2717800" y="3435095"/>
            <a:chExt cx="1957070" cy="1939289"/>
          </a:xfrm>
        </p:grpSpPr>
        <p:sp>
          <p:nvSpPr>
            <p:cNvPr id="7" name="object 7" descr=""/>
            <p:cNvSpPr/>
            <p:nvPr/>
          </p:nvSpPr>
          <p:spPr>
            <a:xfrm>
              <a:off x="2730500" y="3447795"/>
              <a:ext cx="1931670" cy="1913889"/>
            </a:xfrm>
            <a:custGeom>
              <a:avLst/>
              <a:gdLst/>
              <a:ahLst/>
              <a:cxnLst/>
              <a:rect l="l" t="t" r="r" b="b"/>
              <a:pathLst>
                <a:path w="1931670" h="1913889">
                  <a:moveTo>
                    <a:pt x="1612646" y="0"/>
                  </a:moveTo>
                  <a:lnTo>
                    <a:pt x="319024" y="0"/>
                  </a:lnTo>
                  <a:lnTo>
                    <a:pt x="271890" y="3457"/>
                  </a:lnTo>
                  <a:lnTo>
                    <a:pt x="226901" y="13499"/>
                  </a:lnTo>
                  <a:lnTo>
                    <a:pt x="184550" y="29634"/>
                  </a:lnTo>
                  <a:lnTo>
                    <a:pt x="145331" y="51369"/>
                  </a:lnTo>
                  <a:lnTo>
                    <a:pt x="109738" y="78210"/>
                  </a:lnTo>
                  <a:lnTo>
                    <a:pt x="78265" y="109666"/>
                  </a:lnTo>
                  <a:lnTo>
                    <a:pt x="51407" y="145242"/>
                  </a:lnTo>
                  <a:lnTo>
                    <a:pt x="29657" y="184446"/>
                  </a:lnTo>
                  <a:lnTo>
                    <a:pt x="13510" y="226785"/>
                  </a:lnTo>
                  <a:lnTo>
                    <a:pt x="3460" y="271766"/>
                  </a:lnTo>
                  <a:lnTo>
                    <a:pt x="0" y="318897"/>
                  </a:lnTo>
                  <a:lnTo>
                    <a:pt x="0" y="1594866"/>
                  </a:lnTo>
                  <a:lnTo>
                    <a:pt x="3460" y="1641999"/>
                  </a:lnTo>
                  <a:lnTo>
                    <a:pt x="13510" y="1686988"/>
                  </a:lnTo>
                  <a:lnTo>
                    <a:pt x="29657" y="1729339"/>
                  </a:lnTo>
                  <a:lnTo>
                    <a:pt x="51407" y="1768558"/>
                  </a:lnTo>
                  <a:lnTo>
                    <a:pt x="78265" y="1804151"/>
                  </a:lnTo>
                  <a:lnTo>
                    <a:pt x="109738" y="1835624"/>
                  </a:lnTo>
                  <a:lnTo>
                    <a:pt x="145331" y="1862482"/>
                  </a:lnTo>
                  <a:lnTo>
                    <a:pt x="184550" y="1884232"/>
                  </a:lnTo>
                  <a:lnTo>
                    <a:pt x="226901" y="1900379"/>
                  </a:lnTo>
                  <a:lnTo>
                    <a:pt x="271890" y="1910429"/>
                  </a:lnTo>
                  <a:lnTo>
                    <a:pt x="319024" y="1913890"/>
                  </a:lnTo>
                  <a:lnTo>
                    <a:pt x="1612646" y="1913890"/>
                  </a:lnTo>
                  <a:lnTo>
                    <a:pt x="1659779" y="1910429"/>
                  </a:lnTo>
                  <a:lnTo>
                    <a:pt x="1704768" y="1900379"/>
                  </a:lnTo>
                  <a:lnTo>
                    <a:pt x="1747119" y="1884232"/>
                  </a:lnTo>
                  <a:lnTo>
                    <a:pt x="1786338" y="1862482"/>
                  </a:lnTo>
                  <a:lnTo>
                    <a:pt x="1821931" y="1835624"/>
                  </a:lnTo>
                  <a:lnTo>
                    <a:pt x="1853404" y="1804151"/>
                  </a:lnTo>
                  <a:lnTo>
                    <a:pt x="1880262" y="1768558"/>
                  </a:lnTo>
                  <a:lnTo>
                    <a:pt x="1902012" y="1729339"/>
                  </a:lnTo>
                  <a:lnTo>
                    <a:pt x="1918159" y="1686988"/>
                  </a:lnTo>
                  <a:lnTo>
                    <a:pt x="1928209" y="1641999"/>
                  </a:lnTo>
                  <a:lnTo>
                    <a:pt x="1931670" y="1594866"/>
                  </a:lnTo>
                  <a:lnTo>
                    <a:pt x="1931670" y="318897"/>
                  </a:lnTo>
                  <a:lnTo>
                    <a:pt x="1928209" y="271766"/>
                  </a:lnTo>
                  <a:lnTo>
                    <a:pt x="1918159" y="226785"/>
                  </a:lnTo>
                  <a:lnTo>
                    <a:pt x="1902012" y="184446"/>
                  </a:lnTo>
                  <a:lnTo>
                    <a:pt x="1880262" y="145242"/>
                  </a:lnTo>
                  <a:lnTo>
                    <a:pt x="1853404" y="109666"/>
                  </a:lnTo>
                  <a:lnTo>
                    <a:pt x="1821931" y="78210"/>
                  </a:lnTo>
                  <a:lnTo>
                    <a:pt x="1786338" y="51369"/>
                  </a:lnTo>
                  <a:lnTo>
                    <a:pt x="1747119" y="29634"/>
                  </a:lnTo>
                  <a:lnTo>
                    <a:pt x="1704768" y="13499"/>
                  </a:lnTo>
                  <a:lnTo>
                    <a:pt x="1659779" y="3457"/>
                  </a:lnTo>
                  <a:lnTo>
                    <a:pt x="1612646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730500" y="3447795"/>
              <a:ext cx="1931670" cy="1913889"/>
            </a:xfrm>
            <a:custGeom>
              <a:avLst/>
              <a:gdLst/>
              <a:ahLst/>
              <a:cxnLst/>
              <a:rect l="l" t="t" r="r" b="b"/>
              <a:pathLst>
                <a:path w="1931670" h="1913889">
                  <a:moveTo>
                    <a:pt x="0" y="318897"/>
                  </a:moveTo>
                  <a:lnTo>
                    <a:pt x="3460" y="271766"/>
                  </a:lnTo>
                  <a:lnTo>
                    <a:pt x="13510" y="226785"/>
                  </a:lnTo>
                  <a:lnTo>
                    <a:pt x="29657" y="184446"/>
                  </a:lnTo>
                  <a:lnTo>
                    <a:pt x="51407" y="145242"/>
                  </a:lnTo>
                  <a:lnTo>
                    <a:pt x="78265" y="109666"/>
                  </a:lnTo>
                  <a:lnTo>
                    <a:pt x="109738" y="78210"/>
                  </a:lnTo>
                  <a:lnTo>
                    <a:pt x="145331" y="51369"/>
                  </a:lnTo>
                  <a:lnTo>
                    <a:pt x="184550" y="29634"/>
                  </a:lnTo>
                  <a:lnTo>
                    <a:pt x="226901" y="13499"/>
                  </a:lnTo>
                  <a:lnTo>
                    <a:pt x="271890" y="3457"/>
                  </a:lnTo>
                  <a:lnTo>
                    <a:pt x="319024" y="0"/>
                  </a:lnTo>
                  <a:lnTo>
                    <a:pt x="1612646" y="0"/>
                  </a:lnTo>
                  <a:lnTo>
                    <a:pt x="1659779" y="3457"/>
                  </a:lnTo>
                  <a:lnTo>
                    <a:pt x="1704768" y="13499"/>
                  </a:lnTo>
                  <a:lnTo>
                    <a:pt x="1747119" y="29634"/>
                  </a:lnTo>
                  <a:lnTo>
                    <a:pt x="1786338" y="51369"/>
                  </a:lnTo>
                  <a:lnTo>
                    <a:pt x="1821931" y="78210"/>
                  </a:lnTo>
                  <a:lnTo>
                    <a:pt x="1853404" y="109666"/>
                  </a:lnTo>
                  <a:lnTo>
                    <a:pt x="1880262" y="145242"/>
                  </a:lnTo>
                  <a:lnTo>
                    <a:pt x="1902012" y="184446"/>
                  </a:lnTo>
                  <a:lnTo>
                    <a:pt x="1918159" y="226785"/>
                  </a:lnTo>
                  <a:lnTo>
                    <a:pt x="1928209" y="271766"/>
                  </a:lnTo>
                  <a:lnTo>
                    <a:pt x="1931670" y="318897"/>
                  </a:lnTo>
                  <a:lnTo>
                    <a:pt x="1931670" y="1594866"/>
                  </a:lnTo>
                  <a:lnTo>
                    <a:pt x="1928209" y="1641999"/>
                  </a:lnTo>
                  <a:lnTo>
                    <a:pt x="1918159" y="1686988"/>
                  </a:lnTo>
                  <a:lnTo>
                    <a:pt x="1902012" y="1729339"/>
                  </a:lnTo>
                  <a:lnTo>
                    <a:pt x="1880262" y="1768558"/>
                  </a:lnTo>
                  <a:lnTo>
                    <a:pt x="1853404" y="1804151"/>
                  </a:lnTo>
                  <a:lnTo>
                    <a:pt x="1821931" y="1835624"/>
                  </a:lnTo>
                  <a:lnTo>
                    <a:pt x="1786338" y="1862482"/>
                  </a:lnTo>
                  <a:lnTo>
                    <a:pt x="1747119" y="1884232"/>
                  </a:lnTo>
                  <a:lnTo>
                    <a:pt x="1704768" y="1900379"/>
                  </a:lnTo>
                  <a:lnTo>
                    <a:pt x="1659779" y="1910429"/>
                  </a:lnTo>
                  <a:lnTo>
                    <a:pt x="1612646" y="1913890"/>
                  </a:lnTo>
                  <a:lnTo>
                    <a:pt x="319024" y="1913890"/>
                  </a:lnTo>
                  <a:lnTo>
                    <a:pt x="271890" y="1910429"/>
                  </a:lnTo>
                  <a:lnTo>
                    <a:pt x="226901" y="1900379"/>
                  </a:lnTo>
                  <a:lnTo>
                    <a:pt x="184550" y="1884232"/>
                  </a:lnTo>
                  <a:lnTo>
                    <a:pt x="145331" y="1862482"/>
                  </a:lnTo>
                  <a:lnTo>
                    <a:pt x="109738" y="1835624"/>
                  </a:lnTo>
                  <a:lnTo>
                    <a:pt x="78265" y="1804151"/>
                  </a:lnTo>
                  <a:lnTo>
                    <a:pt x="51407" y="1768558"/>
                  </a:lnTo>
                  <a:lnTo>
                    <a:pt x="29657" y="1729339"/>
                  </a:lnTo>
                  <a:lnTo>
                    <a:pt x="13510" y="1686988"/>
                  </a:lnTo>
                  <a:lnTo>
                    <a:pt x="3460" y="1641999"/>
                  </a:lnTo>
                  <a:lnTo>
                    <a:pt x="0" y="1594866"/>
                  </a:lnTo>
                  <a:lnTo>
                    <a:pt x="0" y="31889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5022850" y="3435095"/>
            <a:ext cx="1957070" cy="1910714"/>
            <a:chOff x="5022850" y="3435095"/>
            <a:chExt cx="1957070" cy="1910714"/>
          </a:xfrm>
        </p:grpSpPr>
        <p:sp>
          <p:nvSpPr>
            <p:cNvPr id="10" name="object 10" descr=""/>
            <p:cNvSpPr/>
            <p:nvPr/>
          </p:nvSpPr>
          <p:spPr>
            <a:xfrm>
              <a:off x="5035550" y="3447795"/>
              <a:ext cx="1931670" cy="1885314"/>
            </a:xfrm>
            <a:custGeom>
              <a:avLst/>
              <a:gdLst/>
              <a:ahLst/>
              <a:cxnLst/>
              <a:rect l="l" t="t" r="r" b="b"/>
              <a:pathLst>
                <a:path w="1931670" h="1885314">
                  <a:moveTo>
                    <a:pt x="1617472" y="0"/>
                  </a:moveTo>
                  <a:lnTo>
                    <a:pt x="314198" y="0"/>
                  </a:lnTo>
                  <a:lnTo>
                    <a:pt x="267778" y="3404"/>
                  </a:lnTo>
                  <a:lnTo>
                    <a:pt x="223469" y="13296"/>
                  </a:lnTo>
                  <a:lnTo>
                    <a:pt x="181759" y="29189"/>
                  </a:lnTo>
                  <a:lnTo>
                    <a:pt x="143133" y="50598"/>
                  </a:lnTo>
                  <a:lnTo>
                    <a:pt x="108079" y="77039"/>
                  </a:lnTo>
                  <a:lnTo>
                    <a:pt x="77082" y="108027"/>
                  </a:lnTo>
                  <a:lnTo>
                    <a:pt x="50630" y="143077"/>
                  </a:lnTo>
                  <a:lnTo>
                    <a:pt x="29209" y="181704"/>
                  </a:lnTo>
                  <a:lnTo>
                    <a:pt x="13306" y="223423"/>
                  </a:lnTo>
                  <a:lnTo>
                    <a:pt x="3407" y="267749"/>
                  </a:lnTo>
                  <a:lnTo>
                    <a:pt x="0" y="314198"/>
                  </a:lnTo>
                  <a:lnTo>
                    <a:pt x="0" y="1570990"/>
                  </a:lnTo>
                  <a:lnTo>
                    <a:pt x="3407" y="1617441"/>
                  </a:lnTo>
                  <a:lnTo>
                    <a:pt x="13306" y="1661775"/>
                  </a:lnTo>
                  <a:lnTo>
                    <a:pt x="29209" y="1703506"/>
                  </a:lnTo>
                  <a:lnTo>
                    <a:pt x="50630" y="1742148"/>
                  </a:lnTo>
                  <a:lnTo>
                    <a:pt x="77082" y="1777215"/>
                  </a:lnTo>
                  <a:lnTo>
                    <a:pt x="108079" y="1808220"/>
                  </a:lnTo>
                  <a:lnTo>
                    <a:pt x="143133" y="1834678"/>
                  </a:lnTo>
                  <a:lnTo>
                    <a:pt x="181759" y="1856102"/>
                  </a:lnTo>
                  <a:lnTo>
                    <a:pt x="223469" y="1872007"/>
                  </a:lnTo>
                  <a:lnTo>
                    <a:pt x="267778" y="1881907"/>
                  </a:lnTo>
                  <a:lnTo>
                    <a:pt x="314198" y="1885315"/>
                  </a:lnTo>
                  <a:lnTo>
                    <a:pt x="1617472" y="1885315"/>
                  </a:lnTo>
                  <a:lnTo>
                    <a:pt x="1663891" y="1881907"/>
                  </a:lnTo>
                  <a:lnTo>
                    <a:pt x="1708200" y="1872007"/>
                  </a:lnTo>
                  <a:lnTo>
                    <a:pt x="1749910" y="1856102"/>
                  </a:lnTo>
                  <a:lnTo>
                    <a:pt x="1788536" y="1834678"/>
                  </a:lnTo>
                  <a:lnTo>
                    <a:pt x="1823590" y="1808220"/>
                  </a:lnTo>
                  <a:lnTo>
                    <a:pt x="1854587" y="1777215"/>
                  </a:lnTo>
                  <a:lnTo>
                    <a:pt x="1881039" y="1742148"/>
                  </a:lnTo>
                  <a:lnTo>
                    <a:pt x="1902460" y="1703506"/>
                  </a:lnTo>
                  <a:lnTo>
                    <a:pt x="1918363" y="1661775"/>
                  </a:lnTo>
                  <a:lnTo>
                    <a:pt x="1928262" y="1617441"/>
                  </a:lnTo>
                  <a:lnTo>
                    <a:pt x="1931670" y="1570990"/>
                  </a:lnTo>
                  <a:lnTo>
                    <a:pt x="1931670" y="314198"/>
                  </a:lnTo>
                  <a:lnTo>
                    <a:pt x="1928262" y="267749"/>
                  </a:lnTo>
                  <a:lnTo>
                    <a:pt x="1918363" y="223423"/>
                  </a:lnTo>
                  <a:lnTo>
                    <a:pt x="1902460" y="181704"/>
                  </a:lnTo>
                  <a:lnTo>
                    <a:pt x="1881039" y="143077"/>
                  </a:lnTo>
                  <a:lnTo>
                    <a:pt x="1854587" y="108027"/>
                  </a:lnTo>
                  <a:lnTo>
                    <a:pt x="1823590" y="77039"/>
                  </a:lnTo>
                  <a:lnTo>
                    <a:pt x="1788536" y="50598"/>
                  </a:lnTo>
                  <a:lnTo>
                    <a:pt x="1749910" y="29189"/>
                  </a:lnTo>
                  <a:lnTo>
                    <a:pt x="1708200" y="13296"/>
                  </a:lnTo>
                  <a:lnTo>
                    <a:pt x="1663891" y="3404"/>
                  </a:lnTo>
                  <a:lnTo>
                    <a:pt x="1617472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035550" y="3447795"/>
              <a:ext cx="1931670" cy="1885314"/>
            </a:xfrm>
            <a:custGeom>
              <a:avLst/>
              <a:gdLst/>
              <a:ahLst/>
              <a:cxnLst/>
              <a:rect l="l" t="t" r="r" b="b"/>
              <a:pathLst>
                <a:path w="1931670" h="1885314">
                  <a:moveTo>
                    <a:pt x="0" y="314198"/>
                  </a:moveTo>
                  <a:lnTo>
                    <a:pt x="3407" y="267749"/>
                  </a:lnTo>
                  <a:lnTo>
                    <a:pt x="13306" y="223423"/>
                  </a:lnTo>
                  <a:lnTo>
                    <a:pt x="29209" y="181704"/>
                  </a:lnTo>
                  <a:lnTo>
                    <a:pt x="50630" y="143077"/>
                  </a:lnTo>
                  <a:lnTo>
                    <a:pt x="77082" y="108027"/>
                  </a:lnTo>
                  <a:lnTo>
                    <a:pt x="108079" y="77039"/>
                  </a:lnTo>
                  <a:lnTo>
                    <a:pt x="143133" y="50598"/>
                  </a:lnTo>
                  <a:lnTo>
                    <a:pt x="181759" y="29189"/>
                  </a:lnTo>
                  <a:lnTo>
                    <a:pt x="223469" y="13296"/>
                  </a:lnTo>
                  <a:lnTo>
                    <a:pt x="267778" y="3404"/>
                  </a:lnTo>
                  <a:lnTo>
                    <a:pt x="314198" y="0"/>
                  </a:lnTo>
                  <a:lnTo>
                    <a:pt x="1617472" y="0"/>
                  </a:lnTo>
                  <a:lnTo>
                    <a:pt x="1663891" y="3404"/>
                  </a:lnTo>
                  <a:lnTo>
                    <a:pt x="1708200" y="13296"/>
                  </a:lnTo>
                  <a:lnTo>
                    <a:pt x="1749910" y="29189"/>
                  </a:lnTo>
                  <a:lnTo>
                    <a:pt x="1788536" y="50598"/>
                  </a:lnTo>
                  <a:lnTo>
                    <a:pt x="1823590" y="77039"/>
                  </a:lnTo>
                  <a:lnTo>
                    <a:pt x="1854587" y="108027"/>
                  </a:lnTo>
                  <a:lnTo>
                    <a:pt x="1881039" y="143077"/>
                  </a:lnTo>
                  <a:lnTo>
                    <a:pt x="1902460" y="181704"/>
                  </a:lnTo>
                  <a:lnTo>
                    <a:pt x="1918363" y="223423"/>
                  </a:lnTo>
                  <a:lnTo>
                    <a:pt x="1928262" y="267749"/>
                  </a:lnTo>
                  <a:lnTo>
                    <a:pt x="1931670" y="314198"/>
                  </a:lnTo>
                  <a:lnTo>
                    <a:pt x="1931670" y="1570990"/>
                  </a:lnTo>
                  <a:lnTo>
                    <a:pt x="1928262" y="1617441"/>
                  </a:lnTo>
                  <a:lnTo>
                    <a:pt x="1918363" y="1661775"/>
                  </a:lnTo>
                  <a:lnTo>
                    <a:pt x="1902460" y="1703506"/>
                  </a:lnTo>
                  <a:lnTo>
                    <a:pt x="1881039" y="1742148"/>
                  </a:lnTo>
                  <a:lnTo>
                    <a:pt x="1854587" y="1777215"/>
                  </a:lnTo>
                  <a:lnTo>
                    <a:pt x="1823590" y="1808220"/>
                  </a:lnTo>
                  <a:lnTo>
                    <a:pt x="1788536" y="1834678"/>
                  </a:lnTo>
                  <a:lnTo>
                    <a:pt x="1749910" y="1856102"/>
                  </a:lnTo>
                  <a:lnTo>
                    <a:pt x="1708200" y="1872007"/>
                  </a:lnTo>
                  <a:lnTo>
                    <a:pt x="1663891" y="1881907"/>
                  </a:lnTo>
                  <a:lnTo>
                    <a:pt x="1617472" y="1885315"/>
                  </a:lnTo>
                  <a:lnTo>
                    <a:pt x="314198" y="1885315"/>
                  </a:lnTo>
                  <a:lnTo>
                    <a:pt x="267778" y="1881907"/>
                  </a:lnTo>
                  <a:lnTo>
                    <a:pt x="223469" y="1872007"/>
                  </a:lnTo>
                  <a:lnTo>
                    <a:pt x="181759" y="1856102"/>
                  </a:lnTo>
                  <a:lnTo>
                    <a:pt x="143133" y="1834678"/>
                  </a:lnTo>
                  <a:lnTo>
                    <a:pt x="108079" y="1808220"/>
                  </a:lnTo>
                  <a:lnTo>
                    <a:pt x="77082" y="1777215"/>
                  </a:lnTo>
                  <a:lnTo>
                    <a:pt x="50630" y="1742148"/>
                  </a:lnTo>
                  <a:lnTo>
                    <a:pt x="29209" y="1703506"/>
                  </a:lnTo>
                  <a:lnTo>
                    <a:pt x="13306" y="1661775"/>
                  </a:lnTo>
                  <a:lnTo>
                    <a:pt x="3407" y="1617441"/>
                  </a:lnTo>
                  <a:lnTo>
                    <a:pt x="0" y="1570990"/>
                  </a:lnTo>
                  <a:lnTo>
                    <a:pt x="0" y="31419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520700" y="2968370"/>
            <a:ext cx="1963420" cy="401320"/>
            <a:chOff x="520700" y="2968370"/>
            <a:chExt cx="1963420" cy="401320"/>
          </a:xfrm>
        </p:grpSpPr>
        <p:sp>
          <p:nvSpPr>
            <p:cNvPr id="13" name="object 13" descr=""/>
            <p:cNvSpPr/>
            <p:nvPr/>
          </p:nvSpPr>
          <p:spPr>
            <a:xfrm>
              <a:off x="533400" y="2981070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1875408" y="0"/>
                  </a:moveTo>
                  <a:lnTo>
                    <a:pt x="62649" y="0"/>
                  </a:lnTo>
                  <a:lnTo>
                    <a:pt x="38265" y="4907"/>
                  </a:lnTo>
                  <a:lnTo>
                    <a:pt x="18351" y="18303"/>
                  </a:lnTo>
                  <a:lnTo>
                    <a:pt x="4924" y="38201"/>
                  </a:lnTo>
                  <a:lnTo>
                    <a:pt x="0" y="62611"/>
                  </a:lnTo>
                  <a:lnTo>
                    <a:pt x="0" y="313182"/>
                  </a:lnTo>
                  <a:lnTo>
                    <a:pt x="4924" y="337611"/>
                  </a:lnTo>
                  <a:lnTo>
                    <a:pt x="18351" y="357552"/>
                  </a:lnTo>
                  <a:lnTo>
                    <a:pt x="38265" y="370992"/>
                  </a:lnTo>
                  <a:lnTo>
                    <a:pt x="62649" y="375920"/>
                  </a:lnTo>
                  <a:lnTo>
                    <a:pt x="1875408" y="375920"/>
                  </a:lnTo>
                  <a:lnTo>
                    <a:pt x="1899765" y="370992"/>
                  </a:lnTo>
                  <a:lnTo>
                    <a:pt x="1919668" y="357552"/>
                  </a:lnTo>
                  <a:lnTo>
                    <a:pt x="1933094" y="337611"/>
                  </a:lnTo>
                  <a:lnTo>
                    <a:pt x="1938020" y="313182"/>
                  </a:lnTo>
                  <a:lnTo>
                    <a:pt x="1938020" y="62611"/>
                  </a:lnTo>
                  <a:lnTo>
                    <a:pt x="1933094" y="38201"/>
                  </a:lnTo>
                  <a:lnTo>
                    <a:pt x="1919668" y="18303"/>
                  </a:lnTo>
                  <a:lnTo>
                    <a:pt x="1899765" y="4907"/>
                  </a:lnTo>
                  <a:lnTo>
                    <a:pt x="1875408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33400" y="2981070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0" y="62611"/>
                  </a:moveTo>
                  <a:lnTo>
                    <a:pt x="4924" y="38201"/>
                  </a:lnTo>
                  <a:lnTo>
                    <a:pt x="18351" y="18303"/>
                  </a:lnTo>
                  <a:lnTo>
                    <a:pt x="38265" y="4907"/>
                  </a:lnTo>
                  <a:lnTo>
                    <a:pt x="62649" y="0"/>
                  </a:lnTo>
                  <a:lnTo>
                    <a:pt x="1875408" y="0"/>
                  </a:lnTo>
                  <a:lnTo>
                    <a:pt x="1899765" y="4907"/>
                  </a:lnTo>
                  <a:lnTo>
                    <a:pt x="1919668" y="18303"/>
                  </a:lnTo>
                  <a:lnTo>
                    <a:pt x="1933094" y="38201"/>
                  </a:lnTo>
                  <a:lnTo>
                    <a:pt x="1938020" y="62611"/>
                  </a:lnTo>
                  <a:lnTo>
                    <a:pt x="1938020" y="313182"/>
                  </a:lnTo>
                  <a:lnTo>
                    <a:pt x="1933094" y="337611"/>
                  </a:lnTo>
                  <a:lnTo>
                    <a:pt x="1919668" y="357552"/>
                  </a:lnTo>
                  <a:lnTo>
                    <a:pt x="1899765" y="370992"/>
                  </a:lnTo>
                  <a:lnTo>
                    <a:pt x="1875408" y="375920"/>
                  </a:lnTo>
                  <a:lnTo>
                    <a:pt x="62649" y="375920"/>
                  </a:lnTo>
                  <a:lnTo>
                    <a:pt x="38265" y="370992"/>
                  </a:lnTo>
                  <a:lnTo>
                    <a:pt x="18351" y="357552"/>
                  </a:lnTo>
                  <a:lnTo>
                    <a:pt x="4924" y="337611"/>
                  </a:lnTo>
                  <a:lnTo>
                    <a:pt x="0" y="313182"/>
                  </a:lnTo>
                  <a:lnTo>
                    <a:pt x="0" y="62611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642924" y="3036188"/>
            <a:ext cx="1515110" cy="251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3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1.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Expanding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our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“platform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as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service”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offering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existing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new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verticals</a:t>
            </a:r>
            <a:endParaRPr sz="600">
              <a:latin typeface="Poppins"/>
              <a:cs typeface="Poppins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450850" y="9931527"/>
            <a:ext cx="6630034" cy="675005"/>
            <a:chOff x="450850" y="9931527"/>
            <a:chExt cx="6630034" cy="675005"/>
          </a:xfrm>
        </p:grpSpPr>
        <p:sp>
          <p:nvSpPr>
            <p:cNvPr id="17" name="object 17" descr=""/>
            <p:cNvSpPr/>
            <p:nvPr/>
          </p:nvSpPr>
          <p:spPr>
            <a:xfrm>
              <a:off x="463550" y="9944227"/>
              <a:ext cx="6604634" cy="649605"/>
            </a:xfrm>
            <a:custGeom>
              <a:avLst/>
              <a:gdLst/>
              <a:ahLst/>
              <a:cxnLst/>
              <a:rect l="l" t="t" r="r" b="b"/>
              <a:pathLst>
                <a:path w="6604634" h="649604">
                  <a:moveTo>
                    <a:pt x="6496304" y="0"/>
                  </a:moveTo>
                  <a:lnTo>
                    <a:pt x="108267" y="0"/>
                  </a:lnTo>
                  <a:lnTo>
                    <a:pt x="66126" y="8508"/>
                  </a:lnTo>
                  <a:lnTo>
                    <a:pt x="31711" y="31711"/>
                  </a:lnTo>
                  <a:lnTo>
                    <a:pt x="8508" y="66126"/>
                  </a:lnTo>
                  <a:lnTo>
                    <a:pt x="0" y="108267"/>
                  </a:lnTo>
                  <a:lnTo>
                    <a:pt x="0" y="541324"/>
                  </a:lnTo>
                  <a:lnTo>
                    <a:pt x="8508" y="583473"/>
                  </a:lnTo>
                  <a:lnTo>
                    <a:pt x="31711" y="617890"/>
                  </a:lnTo>
                  <a:lnTo>
                    <a:pt x="66126" y="641094"/>
                  </a:lnTo>
                  <a:lnTo>
                    <a:pt x="108267" y="649602"/>
                  </a:lnTo>
                  <a:lnTo>
                    <a:pt x="6496304" y="649602"/>
                  </a:lnTo>
                  <a:lnTo>
                    <a:pt x="6538466" y="641094"/>
                  </a:lnTo>
                  <a:lnTo>
                    <a:pt x="6572900" y="617890"/>
                  </a:lnTo>
                  <a:lnTo>
                    <a:pt x="6596120" y="583473"/>
                  </a:lnTo>
                  <a:lnTo>
                    <a:pt x="6604634" y="541324"/>
                  </a:lnTo>
                  <a:lnTo>
                    <a:pt x="6604634" y="108267"/>
                  </a:lnTo>
                  <a:lnTo>
                    <a:pt x="6596120" y="66126"/>
                  </a:lnTo>
                  <a:lnTo>
                    <a:pt x="6572900" y="31711"/>
                  </a:lnTo>
                  <a:lnTo>
                    <a:pt x="6538466" y="8508"/>
                  </a:lnTo>
                  <a:lnTo>
                    <a:pt x="6496304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63550" y="9944227"/>
              <a:ext cx="6604634" cy="649605"/>
            </a:xfrm>
            <a:custGeom>
              <a:avLst/>
              <a:gdLst/>
              <a:ahLst/>
              <a:cxnLst/>
              <a:rect l="l" t="t" r="r" b="b"/>
              <a:pathLst>
                <a:path w="6604634" h="649604">
                  <a:moveTo>
                    <a:pt x="0" y="108267"/>
                  </a:moveTo>
                  <a:lnTo>
                    <a:pt x="8508" y="66126"/>
                  </a:lnTo>
                  <a:lnTo>
                    <a:pt x="31711" y="31711"/>
                  </a:lnTo>
                  <a:lnTo>
                    <a:pt x="66126" y="8508"/>
                  </a:lnTo>
                  <a:lnTo>
                    <a:pt x="108267" y="0"/>
                  </a:lnTo>
                  <a:lnTo>
                    <a:pt x="6496304" y="0"/>
                  </a:lnTo>
                  <a:lnTo>
                    <a:pt x="6538466" y="8508"/>
                  </a:lnTo>
                  <a:lnTo>
                    <a:pt x="6572900" y="31711"/>
                  </a:lnTo>
                  <a:lnTo>
                    <a:pt x="6596120" y="66126"/>
                  </a:lnTo>
                  <a:lnTo>
                    <a:pt x="6604634" y="108267"/>
                  </a:lnTo>
                  <a:lnTo>
                    <a:pt x="6604634" y="541324"/>
                  </a:lnTo>
                  <a:lnTo>
                    <a:pt x="6596120" y="583473"/>
                  </a:lnTo>
                  <a:lnTo>
                    <a:pt x="6572900" y="617890"/>
                  </a:lnTo>
                  <a:lnTo>
                    <a:pt x="6538466" y="641094"/>
                  </a:lnTo>
                  <a:lnTo>
                    <a:pt x="6496304" y="649602"/>
                  </a:lnTo>
                  <a:lnTo>
                    <a:pt x="108267" y="649602"/>
                  </a:lnTo>
                  <a:lnTo>
                    <a:pt x="66126" y="641094"/>
                  </a:lnTo>
                  <a:lnTo>
                    <a:pt x="31711" y="617890"/>
                  </a:lnTo>
                  <a:lnTo>
                    <a:pt x="8508" y="583473"/>
                  </a:lnTo>
                  <a:lnTo>
                    <a:pt x="0" y="541324"/>
                  </a:lnTo>
                  <a:lnTo>
                    <a:pt x="0" y="108267"/>
                  </a:lnTo>
                  <a:close/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 descr=""/>
          <p:cNvGrpSpPr/>
          <p:nvPr/>
        </p:nvGrpSpPr>
        <p:grpSpPr>
          <a:xfrm>
            <a:off x="5619750" y="1054099"/>
            <a:ext cx="1341755" cy="1014730"/>
            <a:chOff x="5619750" y="1054099"/>
            <a:chExt cx="1341755" cy="1014730"/>
          </a:xfrm>
        </p:grpSpPr>
        <p:sp>
          <p:nvSpPr>
            <p:cNvPr id="20" name="object 20" descr=""/>
            <p:cNvSpPr/>
            <p:nvPr/>
          </p:nvSpPr>
          <p:spPr>
            <a:xfrm>
              <a:off x="5632450" y="1066799"/>
              <a:ext cx="1316355" cy="989330"/>
            </a:xfrm>
            <a:custGeom>
              <a:avLst/>
              <a:gdLst/>
              <a:ahLst/>
              <a:cxnLst/>
              <a:rect l="l" t="t" r="r" b="b"/>
              <a:pathLst>
                <a:path w="1316354" h="989330">
                  <a:moveTo>
                    <a:pt x="1151508" y="0"/>
                  </a:moveTo>
                  <a:lnTo>
                    <a:pt x="164846" y="0"/>
                  </a:lnTo>
                  <a:lnTo>
                    <a:pt x="121017" y="5887"/>
                  </a:lnTo>
                  <a:lnTo>
                    <a:pt x="81637" y="22502"/>
                  </a:lnTo>
                  <a:lnTo>
                    <a:pt x="48275" y="48275"/>
                  </a:lnTo>
                  <a:lnTo>
                    <a:pt x="22502" y="81637"/>
                  </a:lnTo>
                  <a:lnTo>
                    <a:pt x="5887" y="121017"/>
                  </a:lnTo>
                  <a:lnTo>
                    <a:pt x="0" y="164845"/>
                  </a:lnTo>
                  <a:lnTo>
                    <a:pt x="0" y="824483"/>
                  </a:lnTo>
                  <a:lnTo>
                    <a:pt x="5887" y="868312"/>
                  </a:lnTo>
                  <a:lnTo>
                    <a:pt x="22502" y="907692"/>
                  </a:lnTo>
                  <a:lnTo>
                    <a:pt x="48275" y="941054"/>
                  </a:lnTo>
                  <a:lnTo>
                    <a:pt x="81637" y="966827"/>
                  </a:lnTo>
                  <a:lnTo>
                    <a:pt x="121017" y="983442"/>
                  </a:lnTo>
                  <a:lnTo>
                    <a:pt x="164846" y="989329"/>
                  </a:lnTo>
                  <a:lnTo>
                    <a:pt x="1151508" y="989329"/>
                  </a:lnTo>
                  <a:lnTo>
                    <a:pt x="1195337" y="983442"/>
                  </a:lnTo>
                  <a:lnTo>
                    <a:pt x="1234717" y="966827"/>
                  </a:lnTo>
                  <a:lnTo>
                    <a:pt x="1268079" y="941054"/>
                  </a:lnTo>
                  <a:lnTo>
                    <a:pt x="1293852" y="907692"/>
                  </a:lnTo>
                  <a:lnTo>
                    <a:pt x="1310467" y="868312"/>
                  </a:lnTo>
                  <a:lnTo>
                    <a:pt x="1316354" y="824483"/>
                  </a:lnTo>
                  <a:lnTo>
                    <a:pt x="1316354" y="164845"/>
                  </a:lnTo>
                  <a:lnTo>
                    <a:pt x="1310467" y="121017"/>
                  </a:lnTo>
                  <a:lnTo>
                    <a:pt x="1293852" y="81637"/>
                  </a:lnTo>
                  <a:lnTo>
                    <a:pt x="1268079" y="48275"/>
                  </a:lnTo>
                  <a:lnTo>
                    <a:pt x="1234717" y="22502"/>
                  </a:lnTo>
                  <a:lnTo>
                    <a:pt x="1195337" y="5887"/>
                  </a:lnTo>
                  <a:lnTo>
                    <a:pt x="1151508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5632450" y="1066799"/>
              <a:ext cx="1316355" cy="989330"/>
            </a:xfrm>
            <a:custGeom>
              <a:avLst/>
              <a:gdLst/>
              <a:ahLst/>
              <a:cxnLst/>
              <a:rect l="l" t="t" r="r" b="b"/>
              <a:pathLst>
                <a:path w="1316354" h="989330">
                  <a:moveTo>
                    <a:pt x="0" y="164845"/>
                  </a:moveTo>
                  <a:lnTo>
                    <a:pt x="5887" y="121017"/>
                  </a:lnTo>
                  <a:lnTo>
                    <a:pt x="22502" y="81637"/>
                  </a:lnTo>
                  <a:lnTo>
                    <a:pt x="48275" y="48275"/>
                  </a:lnTo>
                  <a:lnTo>
                    <a:pt x="81637" y="22502"/>
                  </a:lnTo>
                  <a:lnTo>
                    <a:pt x="121017" y="5887"/>
                  </a:lnTo>
                  <a:lnTo>
                    <a:pt x="164846" y="0"/>
                  </a:lnTo>
                  <a:lnTo>
                    <a:pt x="1151508" y="0"/>
                  </a:lnTo>
                  <a:lnTo>
                    <a:pt x="1195337" y="5887"/>
                  </a:lnTo>
                  <a:lnTo>
                    <a:pt x="1234717" y="22502"/>
                  </a:lnTo>
                  <a:lnTo>
                    <a:pt x="1268079" y="48275"/>
                  </a:lnTo>
                  <a:lnTo>
                    <a:pt x="1293852" y="81637"/>
                  </a:lnTo>
                  <a:lnTo>
                    <a:pt x="1310467" y="121017"/>
                  </a:lnTo>
                  <a:lnTo>
                    <a:pt x="1316354" y="164845"/>
                  </a:lnTo>
                  <a:lnTo>
                    <a:pt x="1316354" y="824483"/>
                  </a:lnTo>
                  <a:lnTo>
                    <a:pt x="1310467" y="868312"/>
                  </a:lnTo>
                  <a:lnTo>
                    <a:pt x="1293852" y="907692"/>
                  </a:lnTo>
                  <a:lnTo>
                    <a:pt x="1268079" y="941054"/>
                  </a:lnTo>
                  <a:lnTo>
                    <a:pt x="1234717" y="966827"/>
                  </a:lnTo>
                  <a:lnTo>
                    <a:pt x="1195337" y="983442"/>
                  </a:lnTo>
                  <a:lnTo>
                    <a:pt x="1151508" y="989329"/>
                  </a:lnTo>
                  <a:lnTo>
                    <a:pt x="164846" y="989329"/>
                  </a:lnTo>
                  <a:lnTo>
                    <a:pt x="121017" y="983442"/>
                  </a:lnTo>
                  <a:lnTo>
                    <a:pt x="81637" y="966827"/>
                  </a:lnTo>
                  <a:lnTo>
                    <a:pt x="48275" y="941054"/>
                  </a:lnTo>
                  <a:lnTo>
                    <a:pt x="22502" y="907692"/>
                  </a:lnTo>
                  <a:lnTo>
                    <a:pt x="5887" y="868312"/>
                  </a:lnTo>
                  <a:lnTo>
                    <a:pt x="0" y="824483"/>
                  </a:lnTo>
                  <a:lnTo>
                    <a:pt x="0" y="164845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5694" y="8348626"/>
            <a:ext cx="3064958" cy="1437469"/>
          </a:xfrm>
          <a:prstGeom prst="rect">
            <a:avLst/>
          </a:prstGeom>
        </p:spPr>
      </p:pic>
      <p:grpSp>
        <p:nvGrpSpPr>
          <p:cNvPr id="23" name="object 23" descr=""/>
          <p:cNvGrpSpPr/>
          <p:nvPr/>
        </p:nvGrpSpPr>
        <p:grpSpPr>
          <a:xfrm>
            <a:off x="2710814" y="2970275"/>
            <a:ext cx="1963420" cy="401320"/>
            <a:chOff x="2710814" y="2970275"/>
            <a:chExt cx="1963420" cy="401320"/>
          </a:xfrm>
        </p:grpSpPr>
        <p:sp>
          <p:nvSpPr>
            <p:cNvPr id="24" name="object 24" descr=""/>
            <p:cNvSpPr/>
            <p:nvPr/>
          </p:nvSpPr>
          <p:spPr>
            <a:xfrm>
              <a:off x="2723514" y="2982975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1875409" y="0"/>
                  </a:moveTo>
                  <a:lnTo>
                    <a:pt x="62611" y="0"/>
                  </a:lnTo>
                  <a:lnTo>
                    <a:pt x="38254" y="4907"/>
                  </a:lnTo>
                  <a:lnTo>
                    <a:pt x="18351" y="18303"/>
                  </a:lnTo>
                  <a:lnTo>
                    <a:pt x="4925" y="38201"/>
                  </a:lnTo>
                  <a:lnTo>
                    <a:pt x="0" y="62610"/>
                  </a:lnTo>
                  <a:lnTo>
                    <a:pt x="0" y="313181"/>
                  </a:lnTo>
                  <a:lnTo>
                    <a:pt x="4925" y="337611"/>
                  </a:lnTo>
                  <a:lnTo>
                    <a:pt x="18351" y="357552"/>
                  </a:lnTo>
                  <a:lnTo>
                    <a:pt x="38254" y="370992"/>
                  </a:lnTo>
                  <a:lnTo>
                    <a:pt x="62611" y="375919"/>
                  </a:lnTo>
                  <a:lnTo>
                    <a:pt x="1875409" y="375919"/>
                  </a:lnTo>
                  <a:lnTo>
                    <a:pt x="1899765" y="370992"/>
                  </a:lnTo>
                  <a:lnTo>
                    <a:pt x="1919668" y="357552"/>
                  </a:lnTo>
                  <a:lnTo>
                    <a:pt x="1933094" y="337611"/>
                  </a:lnTo>
                  <a:lnTo>
                    <a:pt x="1938020" y="313181"/>
                  </a:lnTo>
                  <a:lnTo>
                    <a:pt x="1938020" y="62610"/>
                  </a:lnTo>
                  <a:lnTo>
                    <a:pt x="1933094" y="38201"/>
                  </a:lnTo>
                  <a:lnTo>
                    <a:pt x="1919668" y="18303"/>
                  </a:lnTo>
                  <a:lnTo>
                    <a:pt x="1899765" y="4907"/>
                  </a:lnTo>
                  <a:lnTo>
                    <a:pt x="1875409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723514" y="2982975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0" y="62610"/>
                  </a:moveTo>
                  <a:lnTo>
                    <a:pt x="4925" y="38201"/>
                  </a:lnTo>
                  <a:lnTo>
                    <a:pt x="18351" y="18303"/>
                  </a:lnTo>
                  <a:lnTo>
                    <a:pt x="38254" y="4907"/>
                  </a:lnTo>
                  <a:lnTo>
                    <a:pt x="62611" y="0"/>
                  </a:lnTo>
                  <a:lnTo>
                    <a:pt x="1875409" y="0"/>
                  </a:lnTo>
                  <a:lnTo>
                    <a:pt x="1899765" y="4907"/>
                  </a:lnTo>
                  <a:lnTo>
                    <a:pt x="1919668" y="18303"/>
                  </a:lnTo>
                  <a:lnTo>
                    <a:pt x="1933094" y="38201"/>
                  </a:lnTo>
                  <a:lnTo>
                    <a:pt x="1938020" y="62610"/>
                  </a:lnTo>
                  <a:lnTo>
                    <a:pt x="1938020" y="313181"/>
                  </a:lnTo>
                  <a:lnTo>
                    <a:pt x="1933094" y="337611"/>
                  </a:lnTo>
                  <a:lnTo>
                    <a:pt x="1919668" y="357552"/>
                  </a:lnTo>
                  <a:lnTo>
                    <a:pt x="1899765" y="370992"/>
                  </a:lnTo>
                  <a:lnTo>
                    <a:pt x="1875409" y="375919"/>
                  </a:lnTo>
                  <a:lnTo>
                    <a:pt x="62611" y="375919"/>
                  </a:lnTo>
                  <a:lnTo>
                    <a:pt x="38254" y="370992"/>
                  </a:lnTo>
                  <a:lnTo>
                    <a:pt x="18351" y="357552"/>
                  </a:lnTo>
                  <a:lnTo>
                    <a:pt x="4925" y="337611"/>
                  </a:lnTo>
                  <a:lnTo>
                    <a:pt x="0" y="313181"/>
                  </a:lnTo>
                  <a:lnTo>
                    <a:pt x="0" y="62610"/>
                  </a:lnTo>
                  <a:close/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2835401" y="3115436"/>
            <a:ext cx="126936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2.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Becoming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platform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operator</a:t>
            </a:r>
            <a:endParaRPr sz="600">
              <a:latin typeface="Poppins"/>
              <a:cs typeface="Poppins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5019675" y="2956305"/>
            <a:ext cx="1963420" cy="401320"/>
            <a:chOff x="5019675" y="2956305"/>
            <a:chExt cx="1963420" cy="401320"/>
          </a:xfrm>
        </p:grpSpPr>
        <p:sp>
          <p:nvSpPr>
            <p:cNvPr id="28" name="object 28" descr=""/>
            <p:cNvSpPr/>
            <p:nvPr/>
          </p:nvSpPr>
          <p:spPr>
            <a:xfrm>
              <a:off x="5032375" y="2969005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1875408" y="0"/>
                  </a:moveTo>
                  <a:lnTo>
                    <a:pt x="62611" y="0"/>
                  </a:lnTo>
                  <a:lnTo>
                    <a:pt x="38254" y="4907"/>
                  </a:lnTo>
                  <a:lnTo>
                    <a:pt x="18351" y="18303"/>
                  </a:lnTo>
                  <a:lnTo>
                    <a:pt x="4925" y="38201"/>
                  </a:lnTo>
                  <a:lnTo>
                    <a:pt x="0" y="62610"/>
                  </a:lnTo>
                  <a:lnTo>
                    <a:pt x="0" y="313181"/>
                  </a:lnTo>
                  <a:lnTo>
                    <a:pt x="4925" y="337611"/>
                  </a:lnTo>
                  <a:lnTo>
                    <a:pt x="18351" y="357552"/>
                  </a:lnTo>
                  <a:lnTo>
                    <a:pt x="38254" y="370992"/>
                  </a:lnTo>
                  <a:lnTo>
                    <a:pt x="62611" y="375920"/>
                  </a:lnTo>
                  <a:lnTo>
                    <a:pt x="1875408" y="375920"/>
                  </a:lnTo>
                  <a:lnTo>
                    <a:pt x="1899765" y="370992"/>
                  </a:lnTo>
                  <a:lnTo>
                    <a:pt x="1919668" y="357552"/>
                  </a:lnTo>
                  <a:lnTo>
                    <a:pt x="1933094" y="337611"/>
                  </a:lnTo>
                  <a:lnTo>
                    <a:pt x="1938020" y="313181"/>
                  </a:lnTo>
                  <a:lnTo>
                    <a:pt x="1938020" y="62610"/>
                  </a:lnTo>
                  <a:lnTo>
                    <a:pt x="1933094" y="38201"/>
                  </a:lnTo>
                  <a:lnTo>
                    <a:pt x="1919668" y="18303"/>
                  </a:lnTo>
                  <a:lnTo>
                    <a:pt x="1899765" y="4907"/>
                  </a:lnTo>
                  <a:lnTo>
                    <a:pt x="1875408" y="0"/>
                  </a:lnTo>
                  <a:close/>
                </a:path>
              </a:pathLst>
            </a:custGeom>
            <a:solidFill>
              <a:srgbClr val="87D2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032375" y="2969005"/>
              <a:ext cx="1938020" cy="375920"/>
            </a:xfrm>
            <a:custGeom>
              <a:avLst/>
              <a:gdLst/>
              <a:ahLst/>
              <a:cxnLst/>
              <a:rect l="l" t="t" r="r" b="b"/>
              <a:pathLst>
                <a:path w="1938020" h="375920">
                  <a:moveTo>
                    <a:pt x="0" y="62610"/>
                  </a:moveTo>
                  <a:lnTo>
                    <a:pt x="4925" y="38201"/>
                  </a:lnTo>
                  <a:lnTo>
                    <a:pt x="18351" y="18303"/>
                  </a:lnTo>
                  <a:lnTo>
                    <a:pt x="38254" y="4907"/>
                  </a:lnTo>
                  <a:lnTo>
                    <a:pt x="62611" y="0"/>
                  </a:lnTo>
                  <a:lnTo>
                    <a:pt x="1875408" y="0"/>
                  </a:lnTo>
                  <a:lnTo>
                    <a:pt x="1899765" y="4907"/>
                  </a:lnTo>
                  <a:lnTo>
                    <a:pt x="1919668" y="18303"/>
                  </a:lnTo>
                  <a:lnTo>
                    <a:pt x="1933094" y="38201"/>
                  </a:lnTo>
                  <a:lnTo>
                    <a:pt x="1938020" y="62610"/>
                  </a:lnTo>
                  <a:lnTo>
                    <a:pt x="1938020" y="313181"/>
                  </a:lnTo>
                  <a:lnTo>
                    <a:pt x="1933094" y="337611"/>
                  </a:lnTo>
                  <a:lnTo>
                    <a:pt x="1919668" y="357552"/>
                  </a:lnTo>
                  <a:lnTo>
                    <a:pt x="1899765" y="370992"/>
                  </a:lnTo>
                  <a:lnTo>
                    <a:pt x="1875408" y="375920"/>
                  </a:lnTo>
                  <a:lnTo>
                    <a:pt x="62611" y="375920"/>
                  </a:lnTo>
                  <a:lnTo>
                    <a:pt x="38254" y="370992"/>
                  </a:lnTo>
                  <a:lnTo>
                    <a:pt x="18351" y="357552"/>
                  </a:lnTo>
                  <a:lnTo>
                    <a:pt x="4925" y="337611"/>
                  </a:lnTo>
                  <a:lnTo>
                    <a:pt x="0" y="313181"/>
                  </a:lnTo>
                  <a:lnTo>
                    <a:pt x="0" y="6261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5143627" y="3023996"/>
            <a:ext cx="1501140" cy="251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3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3.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Enhancing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platform features</a:t>
            </a:r>
            <a:r>
              <a:rPr dirty="0" sz="600" spc="-3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 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drive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revenue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growth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60044" y="946399"/>
            <a:ext cx="4770755" cy="77279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The</a:t>
            </a: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spc="-20" b="1">
                <a:solidFill>
                  <a:srgbClr val="6A9BA3"/>
                </a:solidFill>
                <a:latin typeface="Poppins"/>
                <a:cs typeface="Poppins"/>
              </a:rPr>
              <a:t>Team</a:t>
            </a:r>
            <a:endParaRPr sz="11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800" spc="-60">
                <a:latin typeface="Poppins"/>
                <a:cs typeface="Poppins"/>
              </a:rPr>
              <a:t>Our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CEO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Founder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Kevin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O’Sullivan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has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rich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experience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financial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markets,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international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Forex</a:t>
            </a:r>
            <a:endParaRPr sz="800">
              <a:latin typeface="Poppins"/>
              <a:cs typeface="Poppins"/>
            </a:endParaRPr>
          </a:p>
          <a:p>
            <a:pPr marL="12700" marR="5080">
              <a:lnSpc>
                <a:spcPts val="1320"/>
              </a:lnSpc>
              <a:spcBef>
                <a:spcPts val="100"/>
              </a:spcBef>
            </a:pPr>
            <a:r>
              <a:rPr dirty="0" sz="800" spc="-55">
                <a:latin typeface="Poppins"/>
                <a:cs typeface="Poppins"/>
              </a:rPr>
              <a:t>trading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in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primary</a:t>
            </a:r>
            <a:r>
              <a:rPr dirty="0" sz="800" spc="3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industries.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Kevin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30">
                <a:latin typeface="Poppins"/>
                <a:cs typeface="Poppins"/>
              </a:rPr>
              <a:t>is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complemented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by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technical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team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35">
                <a:latin typeface="Poppins"/>
                <a:cs typeface="Poppins"/>
              </a:rPr>
              <a:t>of</a:t>
            </a:r>
            <a:r>
              <a:rPr dirty="0" sz="800" spc="3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software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developers</a:t>
            </a:r>
            <a:r>
              <a:rPr dirty="0" sz="800" spc="5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(led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by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30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comp-</a:t>
            </a:r>
            <a:r>
              <a:rPr dirty="0" sz="800" spc="-50">
                <a:latin typeface="Poppins"/>
                <a:cs typeface="Poppins"/>
              </a:rPr>
              <a:t>sci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PHD)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an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international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team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commodity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trade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experts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(across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NZ,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US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and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EU).</a:t>
            </a:r>
            <a:endParaRPr sz="800">
              <a:latin typeface="Poppins"/>
              <a:cs typeface="Poppins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0900" y="1861236"/>
            <a:ext cx="6642734" cy="108331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434"/>
              </a:spcBef>
            </a:pPr>
            <a:r>
              <a:rPr dirty="0" sz="800" spc="-45">
                <a:latin typeface="Poppins"/>
                <a:cs typeface="Poppins"/>
              </a:rPr>
              <a:t>Nui’s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Board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features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industry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leaders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from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the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likes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of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Fonterra’s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Global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Dairy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Trade,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KPMG,</a:t>
            </a:r>
            <a:endParaRPr sz="8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800" spc="-70">
                <a:latin typeface="Poppins"/>
                <a:cs typeface="Poppins"/>
              </a:rPr>
              <a:t>and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Open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Country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Cheese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Ltd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(major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NZ</a:t>
            </a:r>
            <a:r>
              <a:rPr dirty="0" sz="800" spc="-10">
                <a:latin typeface="Poppins"/>
                <a:cs typeface="Poppins"/>
              </a:rPr>
              <a:t> exporter).</a:t>
            </a:r>
            <a:endParaRPr sz="8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Poppins"/>
              <a:cs typeface="Poppins"/>
            </a:endParaRPr>
          </a:p>
          <a:p>
            <a:pPr marL="15240">
              <a:lnSpc>
                <a:spcPct val="100000"/>
              </a:lnSpc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Growth</a:t>
            </a:r>
            <a:r>
              <a:rPr dirty="0" sz="1100" spc="-45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spc="-20" b="1">
                <a:solidFill>
                  <a:srgbClr val="6A9BA3"/>
                </a:solidFill>
                <a:latin typeface="Poppins"/>
                <a:cs typeface="Poppins"/>
              </a:rPr>
              <a:t>Plan</a:t>
            </a:r>
            <a:endParaRPr sz="1100">
              <a:latin typeface="Poppins"/>
              <a:cs typeface="Poppins"/>
            </a:endParaRPr>
          </a:p>
          <a:p>
            <a:pPr marL="21590">
              <a:lnSpc>
                <a:spcPct val="100000"/>
              </a:lnSpc>
              <a:spcBef>
                <a:spcPts val="325"/>
              </a:spcBef>
            </a:pPr>
            <a:r>
              <a:rPr dirty="0" sz="800" spc="-55">
                <a:latin typeface="Poppins"/>
                <a:cs typeface="Poppins"/>
              </a:rPr>
              <a:t>In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the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past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year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we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have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focused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on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fine-</a:t>
            </a:r>
            <a:r>
              <a:rPr dirty="0" sz="800" spc="-50">
                <a:latin typeface="Poppins"/>
                <a:cs typeface="Poppins"/>
              </a:rPr>
              <a:t>tuning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our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platform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2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add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as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much</a:t>
            </a:r>
            <a:r>
              <a:rPr dirty="0" sz="80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value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as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possible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our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users’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trades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while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maximising</a:t>
            </a:r>
            <a:r>
              <a:rPr dirty="0" sz="800" spc="5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our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ability</a:t>
            </a:r>
            <a:endParaRPr sz="800">
              <a:latin typeface="Poppins"/>
              <a:cs typeface="Poppins"/>
            </a:endParaRPr>
          </a:p>
          <a:p>
            <a:pPr marL="21590">
              <a:lnSpc>
                <a:spcPct val="100000"/>
              </a:lnSpc>
              <a:spcBef>
                <a:spcPts val="290"/>
              </a:spcBef>
            </a:pP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monetise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75">
                <a:latin typeface="Poppins"/>
                <a:cs typeface="Poppins"/>
              </a:rPr>
              <a:t>GMV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traded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through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platform.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85">
                <a:latin typeface="Poppins"/>
                <a:cs typeface="Poppins"/>
              </a:rPr>
              <a:t>We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 spc="-65">
                <a:latin typeface="Poppins"/>
                <a:cs typeface="Poppins"/>
              </a:rPr>
              <a:t>now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see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70">
                <a:latin typeface="Poppins"/>
                <a:cs typeface="Poppins"/>
              </a:rPr>
              <a:t>a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major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opportunity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 spc="-45">
                <a:latin typeface="Poppins"/>
                <a:cs typeface="Poppins"/>
              </a:rPr>
              <a:t>to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grow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 spc="-60">
                <a:latin typeface="Poppins"/>
                <a:cs typeface="Poppins"/>
              </a:rPr>
              <a:t>our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40">
                <a:latin typeface="Poppins"/>
                <a:cs typeface="Poppins"/>
              </a:rPr>
              <a:t>footprint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 spc="-55">
                <a:latin typeface="Poppins"/>
                <a:cs typeface="Poppins"/>
              </a:rPr>
              <a:t>with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three-</a:t>
            </a:r>
            <a:r>
              <a:rPr dirty="0" sz="800" spc="-35">
                <a:latin typeface="Poppins"/>
                <a:cs typeface="Poppins"/>
              </a:rPr>
              <a:t>pillar</a:t>
            </a:r>
            <a:r>
              <a:rPr dirty="0" sz="800" spc="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strategy:</a:t>
            </a:r>
            <a:endParaRPr sz="800">
              <a:latin typeface="Poppins"/>
              <a:cs typeface="Poppins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60044" y="5432551"/>
            <a:ext cx="10153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Business</a:t>
            </a:r>
            <a:r>
              <a:rPr dirty="0" sz="1100" spc="-20" b="1">
                <a:solidFill>
                  <a:srgbClr val="6A9BA3"/>
                </a:solidFill>
                <a:latin typeface="Poppins"/>
                <a:cs typeface="Poppins"/>
              </a:rPr>
              <a:t> Plan</a:t>
            </a:r>
            <a:endParaRPr sz="1100">
              <a:latin typeface="Poppins"/>
              <a:cs typeface="Poppins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56996" y="8027861"/>
            <a:ext cx="3271520" cy="157543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100" b="1">
                <a:solidFill>
                  <a:srgbClr val="6A9BA3"/>
                </a:solidFill>
                <a:latin typeface="Poppins"/>
                <a:cs typeface="Poppins"/>
              </a:rPr>
              <a:t>Investment</a:t>
            </a:r>
            <a:r>
              <a:rPr dirty="0" sz="1100" spc="-40" b="1">
                <a:solidFill>
                  <a:srgbClr val="6A9BA3"/>
                </a:solidFill>
                <a:latin typeface="Poppins"/>
                <a:cs typeface="Poppins"/>
              </a:rPr>
              <a:t> </a:t>
            </a:r>
            <a:r>
              <a:rPr dirty="0" sz="1100" spc="-10" b="1">
                <a:solidFill>
                  <a:srgbClr val="6A9BA3"/>
                </a:solidFill>
                <a:latin typeface="Poppins"/>
                <a:cs typeface="Poppins"/>
              </a:rPr>
              <a:t>Opportunity</a:t>
            </a:r>
            <a:endParaRPr sz="1100">
              <a:latin typeface="Poppins"/>
              <a:cs typeface="Poppins"/>
            </a:endParaRPr>
          </a:p>
          <a:p>
            <a:pPr marL="12700" marR="5080">
              <a:lnSpc>
                <a:spcPct val="133800"/>
              </a:lnSpc>
              <a:spcBef>
                <a:spcPts val="95"/>
              </a:spcBef>
            </a:pPr>
            <a:r>
              <a:rPr dirty="0" sz="800">
                <a:latin typeface="Poppins"/>
                <a:cs typeface="Poppins"/>
              </a:rPr>
              <a:t>We are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raising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10m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NZD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at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pre-</a:t>
            </a:r>
            <a:r>
              <a:rPr dirty="0" sz="800">
                <a:latin typeface="Poppins"/>
                <a:cs typeface="Poppins"/>
              </a:rPr>
              <a:t>money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valuation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of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51m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 spc="-20">
                <a:latin typeface="Poppins"/>
                <a:cs typeface="Poppins"/>
              </a:rPr>
              <a:t>NZD.</a:t>
            </a:r>
            <a:r>
              <a:rPr dirty="0" sz="800">
                <a:latin typeface="Poppins"/>
                <a:cs typeface="Poppins"/>
              </a:rPr>
              <a:t> This</a:t>
            </a:r>
            <a:r>
              <a:rPr dirty="0" sz="800" spc="28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will</a:t>
            </a:r>
            <a:r>
              <a:rPr dirty="0" sz="800" spc="29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provide</a:t>
            </a:r>
            <a:r>
              <a:rPr dirty="0" sz="800" spc="28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30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24-month</a:t>
            </a:r>
            <a:r>
              <a:rPr dirty="0" sz="800" spc="29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runway</a:t>
            </a:r>
            <a:r>
              <a:rPr dirty="0" sz="800" spc="30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during</a:t>
            </a:r>
            <a:r>
              <a:rPr dirty="0" sz="800" spc="29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which</a:t>
            </a:r>
            <a:r>
              <a:rPr dirty="0" sz="800" spc="29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we</a:t>
            </a:r>
            <a:r>
              <a:rPr dirty="0" sz="800" spc="325">
                <a:latin typeface="Poppins"/>
                <a:cs typeface="Poppins"/>
              </a:rPr>
              <a:t> </a:t>
            </a:r>
            <a:r>
              <a:rPr dirty="0" sz="800" spc="-25">
                <a:latin typeface="Poppins"/>
                <a:cs typeface="Poppins"/>
              </a:rPr>
              <a:t>are</a:t>
            </a:r>
            <a:r>
              <a:rPr dirty="0" sz="800">
                <a:latin typeface="Poppins"/>
                <a:cs typeface="Poppins"/>
              </a:rPr>
              <a:t> targeting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over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200%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revenue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growth.</a:t>
            </a:r>
            <a:endParaRPr sz="800">
              <a:latin typeface="Poppins"/>
              <a:cs typeface="Poppins"/>
            </a:endParaRPr>
          </a:p>
          <a:p>
            <a:pPr algn="just" marL="12700" marR="6350">
              <a:lnSpc>
                <a:spcPct val="131300"/>
              </a:lnSpc>
              <a:spcBef>
                <a:spcPts val="35"/>
              </a:spcBef>
            </a:pPr>
            <a:r>
              <a:rPr dirty="0" sz="800">
                <a:latin typeface="Poppins"/>
                <a:cs typeface="Poppins"/>
              </a:rPr>
              <a:t>Our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previous</a:t>
            </a:r>
            <a:r>
              <a:rPr dirty="0" sz="800" spc="-3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funding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round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was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led</a:t>
            </a:r>
            <a:r>
              <a:rPr dirty="0" sz="800" spc="-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by</a:t>
            </a:r>
            <a:r>
              <a:rPr dirty="0" sz="800" spc="-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New</a:t>
            </a:r>
            <a:r>
              <a:rPr dirty="0" sz="800" spc="-3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Zealand</a:t>
            </a:r>
            <a:r>
              <a:rPr dirty="0" sz="800" spc="-40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institutional </a:t>
            </a:r>
            <a:r>
              <a:rPr dirty="0" sz="800">
                <a:latin typeface="Poppins"/>
                <a:cs typeface="Poppins"/>
              </a:rPr>
              <a:t>investors but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order to</a:t>
            </a:r>
            <a:r>
              <a:rPr dirty="0" sz="800" spc="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grow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on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the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world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stage,</a:t>
            </a:r>
            <a:r>
              <a:rPr dirty="0" sz="800" spc="2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we</a:t>
            </a:r>
            <a:r>
              <a:rPr dirty="0" sz="800" spc="-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need to </a:t>
            </a:r>
            <a:r>
              <a:rPr dirty="0" sz="800" spc="-25">
                <a:latin typeface="Poppins"/>
                <a:cs typeface="Poppins"/>
              </a:rPr>
              <a:t>be</a:t>
            </a:r>
            <a:r>
              <a:rPr dirty="0" sz="800">
                <a:latin typeface="Poppins"/>
                <a:cs typeface="Poppins"/>
              </a:rPr>
              <a:t> backed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by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truly</a:t>
            </a:r>
            <a:r>
              <a:rPr dirty="0" sz="800" spc="5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global</a:t>
            </a:r>
            <a:r>
              <a:rPr dirty="0" sz="800" spc="4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investors.</a:t>
            </a:r>
            <a:r>
              <a:rPr dirty="0" sz="800" spc="8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We</a:t>
            </a:r>
            <a:r>
              <a:rPr dirty="0" sz="800" spc="6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are</a:t>
            </a:r>
            <a:r>
              <a:rPr dirty="0" sz="800" spc="4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seeking</a:t>
            </a:r>
            <a:r>
              <a:rPr dirty="0" sz="800" spc="6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Seed/Series</a:t>
            </a:r>
            <a:r>
              <a:rPr dirty="0" sz="800" spc="45">
                <a:latin typeface="Poppins"/>
                <a:cs typeface="Poppins"/>
              </a:rPr>
              <a:t> </a:t>
            </a:r>
            <a:r>
              <a:rPr dirty="0" sz="800" spc="-50">
                <a:latin typeface="Poppins"/>
                <a:cs typeface="Poppins"/>
              </a:rPr>
              <a:t>A</a:t>
            </a:r>
            <a:r>
              <a:rPr dirty="0" sz="800">
                <a:latin typeface="Poppins"/>
                <a:cs typeface="Poppins"/>
              </a:rPr>
              <a:t> tech</a:t>
            </a:r>
            <a:r>
              <a:rPr dirty="0" sz="800" spc="2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investors</a:t>
            </a:r>
            <a:r>
              <a:rPr dirty="0" sz="800" spc="2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Europe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with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a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proven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record</a:t>
            </a:r>
            <a:r>
              <a:rPr dirty="0" sz="800" spc="21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in</a:t>
            </a:r>
            <a:r>
              <a:rPr dirty="0" sz="800" spc="21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supporting </a:t>
            </a:r>
            <a:r>
              <a:rPr dirty="0" sz="800">
                <a:latin typeface="Poppins"/>
                <a:cs typeface="Poppins"/>
              </a:rPr>
              <a:t>platform</a:t>
            </a:r>
            <a:r>
              <a:rPr dirty="0" sz="800" spc="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software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companies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to</a:t>
            </a:r>
            <a:r>
              <a:rPr dirty="0" sz="800" spc="-20">
                <a:latin typeface="Poppins"/>
                <a:cs typeface="Poppins"/>
              </a:rPr>
              <a:t> </a:t>
            </a:r>
            <a:r>
              <a:rPr dirty="0" sz="800">
                <a:latin typeface="Poppins"/>
                <a:cs typeface="Poppins"/>
              </a:rPr>
              <a:t>scale</a:t>
            </a:r>
            <a:r>
              <a:rPr dirty="0" sz="800" spc="-25">
                <a:latin typeface="Poppins"/>
                <a:cs typeface="Poppins"/>
              </a:rPr>
              <a:t> </a:t>
            </a:r>
            <a:r>
              <a:rPr dirty="0" sz="800" spc="-10">
                <a:latin typeface="Poppins"/>
                <a:cs typeface="Poppins"/>
              </a:rPr>
              <a:t>internationally.</a:t>
            </a:r>
            <a:endParaRPr sz="800">
              <a:latin typeface="Poppins"/>
              <a:cs typeface="Poppins"/>
            </a:endParaRPr>
          </a:p>
        </p:txBody>
      </p:sp>
      <p:pic>
        <p:nvPicPr>
          <p:cNvPr id="35" name="object 3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97" y="5730154"/>
            <a:ext cx="6362523" cy="2248981"/>
          </a:xfrm>
          <a:prstGeom prst="rect">
            <a:avLst/>
          </a:prstGeom>
        </p:spPr>
      </p:pic>
      <p:sp>
        <p:nvSpPr>
          <p:cNvPr id="36" name="object 36" descr=""/>
          <p:cNvSpPr txBox="1"/>
          <p:nvPr/>
        </p:nvSpPr>
        <p:spPr>
          <a:xfrm>
            <a:off x="649020" y="3469004"/>
            <a:ext cx="1739264" cy="82486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85"/>
              </a:spcBef>
            </a:pP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a.</a:t>
            </a:r>
            <a:r>
              <a:rPr dirty="0" sz="600" spc="-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 b="1">
                <a:solidFill>
                  <a:srgbClr val="FFFFFF"/>
                </a:solidFill>
                <a:latin typeface="Poppins"/>
                <a:cs typeface="Poppins"/>
              </a:rPr>
              <a:t>Double</a:t>
            </a:r>
            <a:r>
              <a:rPr dirty="0" sz="600" spc="-1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down on Dairy</a:t>
            </a:r>
            <a:r>
              <a:rPr dirty="0" sz="600" spc="5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–</a:t>
            </a:r>
            <a:r>
              <a:rPr dirty="0" sz="600" spc="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with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dirty="0" sz="600" spc="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being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our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lighthouse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vertical,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intend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build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on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existing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marketplace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successes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such as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DAO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EU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aggressively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expand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our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platform 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with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marketplace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operators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worldwide.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will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also build up an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Asian buyer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base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which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all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international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marketplaces can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sell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into.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49020" y="4383785"/>
            <a:ext cx="1777364" cy="48005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90"/>
              </a:spcBef>
            </a:pP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b.</a:t>
            </a:r>
            <a:r>
              <a:rPr dirty="0" sz="600" spc="-1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Ethanol</a:t>
            </a:r>
            <a:r>
              <a:rPr dirty="0" sz="600" spc="-2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marketplace in</a:t>
            </a:r>
            <a:r>
              <a:rPr dirty="0" sz="600" spc="-1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Brazil</a:t>
            </a:r>
            <a:r>
              <a:rPr dirty="0" sz="600" spc="1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–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are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advanced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negotiations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Brazil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ethanol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marketplace,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leveraging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existing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commercial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relationships.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49020" y="4950967"/>
            <a:ext cx="1790064" cy="257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699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c.</a:t>
            </a:r>
            <a:r>
              <a:rPr dirty="0" sz="600" spc="-1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Pursue</a:t>
            </a:r>
            <a:r>
              <a:rPr dirty="0" sz="600" spc="-2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new</a:t>
            </a:r>
            <a:r>
              <a:rPr dirty="0" sz="600" spc="-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verticals</a:t>
            </a:r>
            <a:r>
              <a:rPr dirty="0" sz="600" spc="3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– meat, eggs,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fertilizer,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grain,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animal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feed, carbon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ETS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biofuel.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2844545" y="3514344"/>
            <a:ext cx="1756410" cy="4806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9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This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is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 strategic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advancement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Nui.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see the opportunity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move into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the role of</a:t>
            </a:r>
            <a:r>
              <a:rPr dirty="0" sz="600" spc="-3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50">
                <a:solidFill>
                  <a:srgbClr val="FFFFFF"/>
                </a:solidFill>
                <a:latin typeface="Poppins"/>
                <a:cs typeface="Poppins"/>
              </a:rPr>
              <a:t>a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platform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operator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consolidate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international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markets and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maximise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revenue.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2844545" y="4082034"/>
            <a:ext cx="1546225" cy="485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25600"/>
              </a:lnSpc>
              <a:spcBef>
                <a:spcPts val="105"/>
              </a:spcBef>
            </a:pP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DAO</a:t>
            </a:r>
            <a:r>
              <a:rPr dirty="0" sz="600" spc="-1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EU</a:t>
            </a:r>
            <a:r>
              <a:rPr dirty="0" sz="600" spc="-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(Dairy)</a:t>
            </a:r>
            <a:r>
              <a:rPr dirty="0" sz="600" spc="-1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–</a:t>
            </a:r>
            <a:r>
              <a:rPr dirty="0" sz="600" spc="-2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March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2022,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concluded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acquisition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of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our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largest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customer,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Dairy Auctions Online,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with </a:t>
            </a:r>
            <a:r>
              <a:rPr dirty="0" sz="600" spc="-50">
                <a:solidFill>
                  <a:srgbClr val="FFFFFF"/>
                </a:solidFill>
                <a:latin typeface="Poppins"/>
                <a:cs typeface="Poppins"/>
              </a:rPr>
              <a:t>a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significant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share in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EU.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2844545" y="4658359"/>
            <a:ext cx="1761489" cy="595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300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Nui</a:t>
            </a:r>
            <a:r>
              <a:rPr dirty="0" sz="600" spc="-2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Markets</a:t>
            </a:r>
            <a:r>
              <a:rPr dirty="0" sz="600" spc="-15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North</a:t>
            </a:r>
            <a:r>
              <a:rPr dirty="0" sz="600" spc="-2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America</a:t>
            </a:r>
            <a:r>
              <a:rPr dirty="0" sz="600" spc="1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b="1">
                <a:solidFill>
                  <a:srgbClr val="FFFFFF"/>
                </a:solidFill>
                <a:latin typeface="Poppins"/>
                <a:cs typeface="Poppins"/>
              </a:rPr>
              <a:t>-</a:t>
            </a:r>
            <a:r>
              <a:rPr dirty="0" sz="600" spc="-10" b="1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April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2022,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will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launch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Nui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Markets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North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America.</a:t>
            </a:r>
            <a:endParaRPr sz="600">
              <a:latin typeface="Poppins"/>
              <a:cs typeface="Poppins"/>
            </a:endParaRPr>
          </a:p>
          <a:p>
            <a:pPr marL="12700" marR="110489">
              <a:lnSpc>
                <a:spcPct val="125000"/>
              </a:lnSpc>
              <a:spcBef>
                <a:spcPts val="1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This will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expand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Nui’s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presence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North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American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Market,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where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already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provide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single seller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platforms.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5201539" y="3441572"/>
            <a:ext cx="1690370" cy="36766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25200"/>
              </a:lnSpc>
              <a:spcBef>
                <a:spcPts val="85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By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adding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further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value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to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users’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transactions,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we can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capture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more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revenue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on the</a:t>
            </a:r>
            <a:r>
              <a:rPr dirty="0" sz="600" spc="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platform.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5201539" y="3899155"/>
            <a:ext cx="1656714" cy="251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3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a.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Improve trading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flexibility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with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new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order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formats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moving beyond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spot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buying.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5201539" y="4237482"/>
            <a:ext cx="1706880" cy="257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699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b.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Increase</a:t>
            </a:r>
            <a:r>
              <a:rPr dirty="0" sz="600" spc="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trade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efficiency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by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incorporating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logistics,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payments,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trade 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data.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201539" y="4584700"/>
            <a:ext cx="1570990" cy="25146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c.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Supporting our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customers’</a:t>
            </a:r>
            <a:r>
              <a:rPr dirty="0" sz="600" spc="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business</a:t>
            </a:r>
            <a:endParaRPr sz="6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initiatives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with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tracing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sustainability.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201539" y="4923535"/>
            <a:ext cx="1674495" cy="373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699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d.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Boosting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user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engagement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through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providing</a:t>
            </a:r>
            <a:r>
              <a:rPr dirty="0" sz="6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targeted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offers,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smart</a:t>
            </a:r>
            <a:r>
              <a:rPr dirty="0" sz="6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insights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25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dirty="0" sz="600" spc="50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buyers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and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>
                <a:solidFill>
                  <a:srgbClr val="FFFFFF"/>
                </a:solidFill>
                <a:latin typeface="Poppins"/>
                <a:cs typeface="Poppins"/>
              </a:rPr>
              <a:t>improved</a:t>
            </a:r>
            <a:r>
              <a:rPr dirty="0" sz="6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600" spc="-10">
                <a:solidFill>
                  <a:srgbClr val="FFFFFF"/>
                </a:solidFill>
                <a:latin typeface="Poppins"/>
                <a:cs typeface="Poppins"/>
              </a:rPr>
              <a:t>comms.</a:t>
            </a:r>
            <a:endParaRPr sz="600">
              <a:latin typeface="Poppins"/>
              <a:cs typeface="Poppins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4439158" y="8121777"/>
            <a:ext cx="1675764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Use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of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Funds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–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10m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25" b="1">
                <a:latin typeface="Arial"/>
                <a:cs typeface="Arial"/>
              </a:rPr>
              <a:t>NZD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56284" y="10033507"/>
            <a:ext cx="5840095" cy="4876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Support</a:t>
            </a:r>
            <a:r>
              <a:rPr dirty="0" sz="900" spc="-2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the next</a:t>
            </a:r>
            <a:r>
              <a:rPr dirty="0" sz="9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stage</a:t>
            </a:r>
            <a:r>
              <a:rPr dirty="0" sz="9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of</a:t>
            </a:r>
            <a:r>
              <a:rPr dirty="0" sz="900" spc="-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our</a:t>
            </a:r>
            <a:r>
              <a:rPr dirty="0" sz="900" spc="-4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growth,</a:t>
            </a:r>
            <a:r>
              <a:rPr dirty="0" sz="900" spc="-3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as</a:t>
            </a:r>
            <a:r>
              <a:rPr dirty="0" sz="900" spc="-3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we</a:t>
            </a:r>
            <a:r>
              <a:rPr dirty="0" sz="900" spc="-3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become</a:t>
            </a:r>
            <a:r>
              <a:rPr dirty="0" sz="9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dirty="0" sz="9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leading</a:t>
            </a:r>
            <a:r>
              <a:rPr dirty="0" sz="900" spc="-1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commodity</a:t>
            </a:r>
            <a:r>
              <a:rPr dirty="0" sz="900" spc="-25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trading</a:t>
            </a:r>
            <a:r>
              <a:rPr dirty="0" sz="900" spc="-1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>
                <a:solidFill>
                  <a:srgbClr val="FFFFFF"/>
                </a:solidFill>
                <a:latin typeface="Poppins"/>
                <a:cs typeface="Poppins"/>
              </a:rPr>
              <a:t>platform</a:t>
            </a:r>
            <a:r>
              <a:rPr dirty="0" sz="900" spc="-4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Poppins"/>
                <a:cs typeface="Poppins"/>
              </a:rPr>
              <a:t>globally</a:t>
            </a:r>
            <a:endParaRPr sz="90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00">
              <a:latin typeface="Poppins"/>
              <a:cs typeface="Poppins"/>
            </a:endParaRPr>
          </a:p>
          <a:p>
            <a:pPr algn="ctr" marL="8890">
              <a:lnSpc>
                <a:spcPct val="100000"/>
              </a:lnSpc>
            </a:pPr>
            <a:r>
              <a:rPr dirty="0" sz="900" spc="-10" b="1">
                <a:solidFill>
                  <a:srgbClr val="FFFFFF"/>
                </a:solidFill>
                <a:latin typeface="Poppins"/>
                <a:cs typeface="Poppins"/>
                <a:hlinkClick r:id="rId4"/>
              </a:rPr>
              <a:t>kevin@nuimarkets.com</a:t>
            </a:r>
            <a:endParaRPr sz="900">
              <a:latin typeface="Poppins"/>
              <a:cs typeface="Poppins"/>
            </a:endParaRPr>
          </a:p>
        </p:txBody>
      </p:sp>
      <p:grpSp>
        <p:nvGrpSpPr>
          <p:cNvPr id="49" name="object 49" descr=""/>
          <p:cNvGrpSpPr/>
          <p:nvPr/>
        </p:nvGrpSpPr>
        <p:grpSpPr>
          <a:xfrm>
            <a:off x="5791200" y="1351660"/>
            <a:ext cx="1045844" cy="640715"/>
            <a:chOff x="5791200" y="1351660"/>
            <a:chExt cx="1045844" cy="640715"/>
          </a:xfrm>
        </p:grpSpPr>
        <p:pic>
          <p:nvPicPr>
            <p:cNvPr id="50" name="object 5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1200" y="1351660"/>
              <a:ext cx="563879" cy="617220"/>
            </a:xfrm>
            <a:prstGeom prst="rect">
              <a:avLst/>
            </a:prstGeom>
          </p:spPr>
        </p:pic>
        <p:pic>
          <p:nvPicPr>
            <p:cNvPr id="51" name="object 51" descr="">
              <a:hlinkClick r:id="rId6"/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41440" y="1596389"/>
              <a:ext cx="395605" cy="395604"/>
            </a:xfrm>
            <a:prstGeom prst="rect">
              <a:avLst/>
            </a:prstGeom>
          </p:spPr>
        </p:pic>
      </p:grpSp>
      <p:sp>
        <p:nvSpPr>
          <p:cNvPr id="52" name="object 52" descr=""/>
          <p:cNvSpPr txBox="1"/>
          <p:nvPr/>
        </p:nvSpPr>
        <p:spPr>
          <a:xfrm>
            <a:off x="5734939" y="1024483"/>
            <a:ext cx="1131570" cy="50736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Kevin</a:t>
            </a:r>
            <a:r>
              <a:rPr dirty="0" sz="11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Arial"/>
                <a:cs typeface="Arial"/>
              </a:rPr>
              <a:t>O’Sullivan</a:t>
            </a:r>
            <a:endParaRPr sz="1100">
              <a:latin typeface="Arial"/>
              <a:cs typeface="Arial"/>
            </a:endParaRPr>
          </a:p>
          <a:p>
            <a:pPr marL="674370">
              <a:lnSpc>
                <a:spcPct val="100000"/>
              </a:lnSpc>
              <a:spcBef>
                <a:spcPts val="575"/>
              </a:spcBef>
            </a:pP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CEO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Christoph Rohde</dc:creator>
  <dcterms:created xsi:type="dcterms:W3CDTF">2022-04-23T07:51:04Z</dcterms:created>
  <dcterms:modified xsi:type="dcterms:W3CDTF">2022-04-23T07:51:04Z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2022-04-12T00:00:00Z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2022-04-23T00:00:00Z</vt:filetime>
  </property>
</Properties>
</file>