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6" r:id="rId9"/>
    <p:sldId id="265" r:id="rId10"/>
    <p:sldId id="263" r:id="rId11"/>
  </p:sldIdLst>
  <p:sldSz cx="13195300" cy="7569200"/>
  <p:notesSz cx="13195300" cy="7569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B5E5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/>
    <p:restoredTop sz="94648"/>
  </p:normalViewPr>
  <p:slideViewPr>
    <p:cSldViewPr>
      <p:cViewPr varScale="1">
        <p:scale>
          <a:sx n="94" d="100"/>
          <a:sy n="94" d="100"/>
        </p:scale>
        <p:origin x="89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wen.swinson1@gmail.com" userId="e547957e64591c1f" providerId="LiveId" clId="{669CB61D-DAA9-4ED4-9CB7-61483C4890D9}"/>
    <pc:docChg chg="undo custSel modSld">
      <pc:chgData name="owen.swinson1@gmail.com" userId="e547957e64591c1f" providerId="LiveId" clId="{669CB61D-DAA9-4ED4-9CB7-61483C4890D9}" dt="2022-06-14T03:38:49.561" v="21" actId="20577"/>
      <pc:docMkLst>
        <pc:docMk/>
      </pc:docMkLst>
      <pc:sldChg chg="delSp modSp mod">
        <pc:chgData name="owen.swinson1@gmail.com" userId="e547957e64591c1f" providerId="LiveId" clId="{669CB61D-DAA9-4ED4-9CB7-61483C4890D9}" dt="2022-06-14T03:38:22.419" v="9" actId="14100"/>
        <pc:sldMkLst>
          <pc:docMk/>
          <pc:sldMk cId="0" sldId="256"/>
        </pc:sldMkLst>
        <pc:spChg chg="del">
          <ac:chgData name="owen.swinson1@gmail.com" userId="e547957e64591c1f" providerId="LiveId" clId="{669CB61D-DAA9-4ED4-9CB7-61483C4890D9}" dt="2022-06-14T03:38:11.487" v="2" actId="478"/>
          <ac:spMkLst>
            <pc:docMk/>
            <pc:sldMk cId="0" sldId="256"/>
            <ac:spMk id="19" creationId="{00000000-0000-0000-0000-000000000000}"/>
          </ac:spMkLst>
        </pc:spChg>
        <pc:spChg chg="mod">
          <ac:chgData name="owen.swinson1@gmail.com" userId="e547957e64591c1f" providerId="LiveId" clId="{669CB61D-DAA9-4ED4-9CB7-61483C4890D9}" dt="2022-06-14T03:38:22.419" v="9" actId="14100"/>
          <ac:spMkLst>
            <pc:docMk/>
            <pc:sldMk cId="0" sldId="256"/>
            <ac:spMk id="20" creationId="{00000000-0000-0000-0000-000000000000}"/>
          </ac:spMkLst>
        </pc:spChg>
        <pc:picChg chg="mod">
          <ac:chgData name="owen.swinson1@gmail.com" userId="e547957e64591c1f" providerId="LiveId" clId="{669CB61D-DAA9-4ED4-9CB7-61483C4890D9}" dt="2022-06-14T03:38:04.352" v="1" actId="1076"/>
          <ac:picMkLst>
            <pc:docMk/>
            <pc:sldMk cId="0" sldId="256"/>
            <ac:picMk id="38" creationId="{8794294A-A651-48D0-9FFD-3A4A72B0C858}"/>
          </ac:picMkLst>
        </pc:picChg>
      </pc:sldChg>
      <pc:sldChg chg="modSp mod">
        <pc:chgData name="owen.swinson1@gmail.com" userId="e547957e64591c1f" providerId="LiveId" clId="{669CB61D-DAA9-4ED4-9CB7-61483C4890D9}" dt="2022-06-14T03:38:35.675" v="15" actId="20577"/>
        <pc:sldMkLst>
          <pc:docMk/>
          <pc:sldMk cId="0" sldId="257"/>
        </pc:sldMkLst>
        <pc:spChg chg="mod">
          <ac:chgData name="owen.swinson1@gmail.com" userId="e547957e64591c1f" providerId="LiveId" clId="{669CB61D-DAA9-4ED4-9CB7-61483C4890D9}" dt="2022-06-14T03:38:35.675" v="15" actId="20577"/>
          <ac:spMkLst>
            <pc:docMk/>
            <pc:sldMk cId="0" sldId="257"/>
            <ac:spMk id="29" creationId="{00000000-0000-0000-0000-000000000000}"/>
          </ac:spMkLst>
        </pc:spChg>
      </pc:sldChg>
      <pc:sldChg chg="modSp mod">
        <pc:chgData name="owen.swinson1@gmail.com" userId="e547957e64591c1f" providerId="LiveId" clId="{669CB61D-DAA9-4ED4-9CB7-61483C4890D9}" dt="2022-06-14T03:38:49.561" v="21" actId="20577"/>
        <pc:sldMkLst>
          <pc:docMk/>
          <pc:sldMk cId="2173270087" sldId="260"/>
        </pc:sldMkLst>
        <pc:spChg chg="mod">
          <ac:chgData name="owen.swinson1@gmail.com" userId="e547957e64591c1f" providerId="LiveId" clId="{669CB61D-DAA9-4ED4-9CB7-61483C4890D9}" dt="2022-06-14T03:38:49.561" v="21" actId="20577"/>
          <ac:spMkLst>
            <pc:docMk/>
            <pc:sldMk cId="2173270087" sldId="260"/>
            <ac:spMk id="2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0123" y="2346452"/>
            <a:ext cx="11221403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80247" y="4238752"/>
            <a:ext cx="924115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0" i="0">
                <a:solidFill>
                  <a:srgbClr val="8B9EA5"/>
                </a:solidFill>
                <a:latin typeface="Poppins-Light"/>
                <a:cs typeface="Poppi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0" i="0">
                <a:solidFill>
                  <a:srgbClr val="8B9EA5"/>
                </a:solidFill>
                <a:latin typeface="Poppins-Light"/>
                <a:cs typeface="Poppi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60082" y="1740916"/>
            <a:ext cx="5742718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798849" y="1740916"/>
            <a:ext cx="5742718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0" i="0">
                <a:solidFill>
                  <a:srgbClr val="8B9EA5"/>
                </a:solidFill>
                <a:latin typeface="Poppins-Light"/>
                <a:cs typeface="Poppi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8060" y="1973334"/>
            <a:ext cx="4104640" cy="890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50" b="0" i="0">
                <a:solidFill>
                  <a:srgbClr val="8B9EA5"/>
                </a:solidFill>
                <a:latin typeface="Poppins-Light"/>
                <a:cs typeface="Poppi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0082" y="1740916"/>
            <a:ext cx="11881485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88561" y="7039356"/>
            <a:ext cx="4224528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60082" y="7039356"/>
            <a:ext cx="3036379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505188" y="7039356"/>
            <a:ext cx="3036379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imarkets.com/videos/nui-markets-north-america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6.png"/><Relationship Id="rId7" Type="http://schemas.openxmlformats.org/officeDocument/2006/relationships/image" Target="../media/image1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3.png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uimarkets.com/videos/nui-markets-north-america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uimarkets.com/videos/nui-markets-north-america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uimarkets.com/videos/nui-markets-north-america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794294A-A651-48D0-9FFD-3A4A72B0C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349"/>
            <a:ext cx="13195299" cy="7554502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049362" y="3767632"/>
            <a:ext cx="6843688" cy="11783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1BA9D6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Nui</a:t>
            </a:r>
            <a:r>
              <a:rPr sz="2700" spc="-25" dirty="0">
                <a:solidFill>
                  <a:srgbClr val="1BA9D6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sz="2700" dirty="0">
                <a:solidFill>
                  <a:srgbClr val="1BA9D6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Market</a:t>
            </a:r>
            <a:r>
              <a:rPr lang="en-NZ" sz="2700" dirty="0">
                <a:solidFill>
                  <a:srgbClr val="1BA9D6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place</a:t>
            </a:r>
            <a:r>
              <a:rPr sz="2700" spc="-25" dirty="0">
                <a:solidFill>
                  <a:srgbClr val="1BA9D6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sz="2700" dirty="0">
                <a:solidFill>
                  <a:srgbClr val="1BA9D6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-</a:t>
            </a:r>
            <a:r>
              <a:rPr sz="2700" spc="-25" dirty="0">
                <a:solidFill>
                  <a:srgbClr val="1BA9D6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sz="2700" dirty="0">
                <a:solidFill>
                  <a:srgbClr val="1BA9D6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North</a:t>
            </a:r>
            <a:r>
              <a:rPr sz="2700" spc="-25" dirty="0">
                <a:solidFill>
                  <a:srgbClr val="1BA9D6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sz="2700" dirty="0">
                <a:solidFill>
                  <a:srgbClr val="1BA9D6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America</a:t>
            </a:r>
            <a:endParaRPr sz="27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marL="12700" marR="675640">
              <a:lnSpc>
                <a:spcPct val="106500"/>
              </a:lnSpc>
              <a:spcBef>
                <a:spcPts val="1285"/>
              </a:spcBef>
            </a:pPr>
            <a:r>
              <a:rPr sz="1800" dirty="0">
                <a:solidFill>
                  <a:srgbClr val="FFFFFF"/>
                </a:solidFill>
                <a:latin typeface="Poppins"/>
                <a:cs typeface="Poppins"/>
              </a:rPr>
              <a:t>An</a:t>
            </a:r>
            <a:r>
              <a:rPr sz="1800" spc="-1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800" dirty="0">
                <a:solidFill>
                  <a:srgbClr val="FFFFFF"/>
                </a:solidFill>
                <a:latin typeface="Poppins"/>
                <a:cs typeface="Poppins"/>
              </a:rPr>
              <a:t>open</a:t>
            </a:r>
            <a:r>
              <a:rPr sz="1800" spc="-1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800" dirty="0">
                <a:solidFill>
                  <a:srgbClr val="FFFFFF"/>
                </a:solidFill>
                <a:latin typeface="Poppins"/>
                <a:cs typeface="Poppins"/>
              </a:rPr>
              <a:t>marketplace</a:t>
            </a:r>
            <a:r>
              <a:rPr sz="1800" spc="-1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800" dirty="0">
                <a:solidFill>
                  <a:srgbClr val="FFFFFF"/>
                </a:solidFill>
                <a:latin typeface="Poppins"/>
                <a:cs typeface="Poppins"/>
              </a:rPr>
              <a:t>for</a:t>
            </a:r>
            <a:r>
              <a:rPr sz="1800" spc="-1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800" dirty="0">
                <a:solidFill>
                  <a:srgbClr val="FFFFFF"/>
                </a:solidFill>
                <a:latin typeface="Poppins"/>
                <a:cs typeface="Poppins"/>
              </a:rPr>
              <a:t>the</a:t>
            </a:r>
            <a:r>
              <a:rPr sz="1800" spc="45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800" dirty="0">
                <a:solidFill>
                  <a:srgbClr val="FFFFFF"/>
                </a:solidFill>
                <a:latin typeface="Poppins"/>
                <a:cs typeface="Poppins"/>
              </a:rPr>
              <a:t>trade</a:t>
            </a:r>
            <a:r>
              <a:rPr sz="1800" spc="-1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800" dirty="0">
                <a:solidFill>
                  <a:srgbClr val="FFFFFF"/>
                </a:solidFill>
                <a:latin typeface="Poppins"/>
                <a:cs typeface="Poppins"/>
              </a:rPr>
              <a:t>of </a:t>
            </a:r>
            <a:r>
              <a:rPr sz="1800" spc="-47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800" dirty="0">
                <a:solidFill>
                  <a:srgbClr val="FFFFFF"/>
                </a:solidFill>
                <a:latin typeface="Poppins"/>
                <a:cs typeface="Poppins"/>
              </a:rPr>
              <a:t>dairy</a:t>
            </a:r>
            <a:r>
              <a:rPr sz="1800" spc="-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800" dirty="0">
                <a:solidFill>
                  <a:srgbClr val="FFFFFF"/>
                </a:solidFill>
                <a:latin typeface="Poppins"/>
                <a:cs typeface="Poppins"/>
              </a:rPr>
              <a:t>commodities</a:t>
            </a:r>
            <a:endParaRPr sz="1800" dirty="0">
              <a:latin typeface="Poppins"/>
              <a:cs typeface="Poppins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F370E68-B21E-45ED-8C55-7CDFA9773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832" y="2093158"/>
            <a:ext cx="5315218" cy="10829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7B4FE-C509-F043-B317-9375125C1D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6750" y="2224726"/>
            <a:ext cx="1701800" cy="15576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5A1326-F092-DD47-AE54-71C4B3A38674}"/>
              </a:ext>
            </a:extLst>
          </p:cNvPr>
          <p:cNvSpPr/>
          <p:nvPr/>
        </p:nvSpPr>
        <p:spPr>
          <a:xfrm>
            <a:off x="5467372" y="4165600"/>
            <a:ext cx="2260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rgbClr val="1AB5E5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Thank</a:t>
            </a:r>
            <a:r>
              <a:rPr lang="en-US" sz="2800" dirty="0">
                <a:solidFill>
                  <a:srgbClr val="1AB5E5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you!</a:t>
            </a:r>
          </a:p>
        </p:txBody>
      </p:sp>
    </p:spTree>
    <p:extLst>
      <p:ext uri="{BB962C8B-B14F-4D97-AF65-F5344CB8AC3E}">
        <p14:creationId xmlns:p14="http://schemas.microsoft.com/office/powerpoint/2010/main" val="1060564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 txBox="1"/>
          <p:nvPr/>
        </p:nvSpPr>
        <p:spPr>
          <a:xfrm>
            <a:off x="2837042" y="1550012"/>
            <a:ext cx="4598808" cy="3506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700"/>
              </a:lnSpc>
              <a:spcBef>
                <a:spcPts val="100"/>
              </a:spcBef>
            </a:pPr>
            <a:r>
              <a:rPr sz="16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An</a:t>
            </a:r>
            <a:r>
              <a:rPr sz="1600" spc="-2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sz="16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open</a:t>
            </a:r>
            <a:r>
              <a:rPr sz="1600" spc="-2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sz="16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marketplace</a:t>
            </a:r>
            <a:r>
              <a:rPr sz="1600" spc="-2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sz="16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for</a:t>
            </a:r>
            <a:r>
              <a:rPr sz="1600" spc="-2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sz="16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dairy</a:t>
            </a:r>
            <a:r>
              <a:rPr sz="1600" spc="-2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sz="16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commodity </a:t>
            </a:r>
            <a:r>
              <a:rPr sz="1600" spc="-37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sz="16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trading,</a:t>
            </a:r>
            <a:r>
              <a:rPr sz="1600" spc="-1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sz="16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initially</a:t>
            </a:r>
            <a:r>
              <a:rPr sz="1600" spc="-5" dirty="0"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sz="16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within</a:t>
            </a:r>
            <a:r>
              <a:rPr sz="1600" spc="-5" dirty="0"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sz="16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North</a:t>
            </a:r>
            <a:r>
              <a:rPr sz="1600" spc="-1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sz="16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America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 dirty="0">
              <a:latin typeface="Poppins-SemiBold"/>
              <a:cs typeface="Poppins-SemiBold"/>
            </a:endParaRPr>
          </a:p>
          <a:p>
            <a:pPr marL="334010" marR="168275">
              <a:lnSpc>
                <a:spcPct val="104200"/>
              </a:lnSpc>
            </a:pP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Brings together a collection of trading </a:t>
            </a:r>
            <a:r>
              <a:rPr sz="16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partners,</a:t>
            </a:r>
            <a:r>
              <a:rPr sz="16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all</a:t>
            </a:r>
            <a:r>
              <a:rPr sz="16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16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whom</a:t>
            </a:r>
            <a:r>
              <a:rPr sz="16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can</a:t>
            </a:r>
            <a:r>
              <a:rPr sz="16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buy</a:t>
            </a:r>
            <a:r>
              <a:rPr sz="16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or</a:t>
            </a:r>
            <a:r>
              <a:rPr sz="16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sell</a:t>
            </a:r>
            <a:r>
              <a:rPr sz="16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to </a:t>
            </a:r>
            <a:r>
              <a:rPr sz="1600" spc="-4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pre-approved</a:t>
            </a:r>
            <a:r>
              <a:rPr sz="16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participants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 dirty="0">
              <a:solidFill>
                <a:srgbClr val="666666"/>
              </a:solidFill>
              <a:latin typeface="Poppins"/>
              <a:cs typeface="Poppins"/>
            </a:endParaRPr>
          </a:p>
          <a:p>
            <a:pPr marL="334010" marR="206375">
              <a:lnSpc>
                <a:spcPct val="104200"/>
              </a:lnSpc>
            </a:pP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Offers</a:t>
            </a:r>
            <a:r>
              <a:rPr sz="16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6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standardised</a:t>
            </a:r>
            <a:r>
              <a:rPr sz="16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product</a:t>
            </a:r>
            <a:r>
              <a:rPr sz="16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set</a:t>
            </a:r>
            <a:r>
              <a:rPr sz="16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and </a:t>
            </a:r>
            <a:r>
              <a:rPr sz="1600" spc="-4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rules</a:t>
            </a:r>
            <a:r>
              <a:rPr sz="16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of trade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 dirty="0">
              <a:solidFill>
                <a:srgbClr val="666666"/>
              </a:solidFill>
              <a:latin typeface="Poppins"/>
              <a:cs typeface="Poppins"/>
            </a:endParaRPr>
          </a:p>
          <a:p>
            <a:pPr marL="334010" marR="143510">
              <a:lnSpc>
                <a:spcPct val="104200"/>
              </a:lnSpc>
            </a:pP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Gives participants the opportunity to </a:t>
            </a:r>
            <a:r>
              <a:rPr sz="16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efficiency</a:t>
            </a:r>
            <a:r>
              <a:rPr sz="16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source</a:t>
            </a:r>
            <a:r>
              <a:rPr sz="16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or</a:t>
            </a:r>
            <a:r>
              <a:rPr sz="16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sell</a:t>
            </a:r>
            <a:r>
              <a:rPr sz="16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dairy</a:t>
            </a:r>
            <a:r>
              <a:rPr sz="16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products, </a:t>
            </a:r>
            <a:r>
              <a:rPr sz="1600" spc="-4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anywhere,</a:t>
            </a:r>
            <a:r>
              <a:rPr sz="16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anytime.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 dirty="0">
              <a:solidFill>
                <a:srgbClr val="666666"/>
              </a:solidFill>
              <a:latin typeface="Poppins"/>
              <a:cs typeface="Poppins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831256" y="594983"/>
            <a:ext cx="9740778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1BA9D6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What</a:t>
            </a:r>
            <a:r>
              <a:rPr sz="2700" spc="-20" dirty="0">
                <a:solidFill>
                  <a:srgbClr val="1BA9D6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sz="2700" dirty="0">
                <a:solidFill>
                  <a:srgbClr val="1BA9D6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is</a:t>
            </a:r>
            <a:r>
              <a:rPr sz="2700" spc="-15" dirty="0">
                <a:solidFill>
                  <a:srgbClr val="1BA9D6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sz="2700" dirty="0">
                <a:solidFill>
                  <a:srgbClr val="1BA9D6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Nui</a:t>
            </a:r>
            <a:r>
              <a:rPr sz="2700" spc="-15" dirty="0">
                <a:solidFill>
                  <a:srgbClr val="1BA9D6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sz="2700" dirty="0">
                <a:solidFill>
                  <a:srgbClr val="1BA9D6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Market</a:t>
            </a:r>
            <a:r>
              <a:rPr lang="en-NZ" sz="2700" dirty="0">
                <a:solidFill>
                  <a:srgbClr val="1BA9D6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place</a:t>
            </a:r>
            <a:r>
              <a:rPr sz="2700" spc="-15" dirty="0">
                <a:solidFill>
                  <a:srgbClr val="1BA9D6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sz="2700" dirty="0">
                <a:solidFill>
                  <a:srgbClr val="1BA9D6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–</a:t>
            </a:r>
            <a:r>
              <a:rPr sz="2700" spc="-20" dirty="0">
                <a:solidFill>
                  <a:srgbClr val="1BA9D6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sz="2700" dirty="0">
                <a:solidFill>
                  <a:srgbClr val="1BA9D6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North</a:t>
            </a:r>
            <a:r>
              <a:rPr sz="2700" spc="-15" dirty="0">
                <a:solidFill>
                  <a:srgbClr val="1BA9D6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sz="2700" dirty="0">
                <a:solidFill>
                  <a:srgbClr val="1BA9D6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America?</a:t>
            </a:r>
            <a:endParaRPr sz="27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849746" y="2413000"/>
            <a:ext cx="190284" cy="1834263"/>
            <a:chOff x="2849746" y="2471630"/>
            <a:chExt cx="190284" cy="1834263"/>
          </a:xfrm>
        </p:grpSpPr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49746" y="2471630"/>
              <a:ext cx="190284" cy="14403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49746" y="3442293"/>
              <a:ext cx="190284" cy="14403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49746" y="4161863"/>
              <a:ext cx="190284" cy="144030"/>
            </a:xfrm>
            <a:prstGeom prst="rect">
              <a:avLst/>
            </a:prstGeom>
          </p:spPr>
        </p:pic>
      </p:grpSp>
      <p:pic>
        <p:nvPicPr>
          <p:cNvPr id="35" name="object 35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2870" y="1752138"/>
            <a:ext cx="4649164" cy="375419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C5B61DB-276C-40EF-A362-E25834BC69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856" y="6615304"/>
            <a:ext cx="2290364" cy="466661"/>
          </a:xfrm>
          <a:prstGeom prst="rect">
            <a:avLst/>
          </a:prstGeom>
        </p:spPr>
      </p:pic>
      <p:pic>
        <p:nvPicPr>
          <p:cNvPr id="39" name="Picture 38" descr="A picture containing ray&#10;&#10;Description automatically generated">
            <a:extLst>
              <a:ext uri="{FF2B5EF4-FFF2-40B4-BE49-F238E27FC236}">
                <a16:creationId xmlns:a16="http://schemas.microsoft.com/office/drawing/2014/main" id="{6026122E-C352-45A9-941F-47A2A5DE30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8543" cy="7569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 txBox="1"/>
          <p:nvPr/>
        </p:nvSpPr>
        <p:spPr>
          <a:xfrm>
            <a:off x="2837042" y="1550012"/>
            <a:ext cx="8332608" cy="8115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700"/>
              </a:lnSpc>
              <a:spcBef>
                <a:spcPts val="100"/>
              </a:spcBef>
            </a:pPr>
            <a:r>
              <a:rPr lang="en-NZ" sz="16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Nui offers multiple plans, to best suit your specific needs.  Regardless of which plan you choose, all plans offer the following essentials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 dirty="0">
              <a:latin typeface="Poppins-SemiBold"/>
              <a:cs typeface="Poppins-SemiBold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831256" y="594983"/>
            <a:ext cx="9740778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2700" dirty="0">
                <a:solidFill>
                  <a:srgbClr val="1BA9D6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Consistent across all Nui plans</a:t>
            </a:r>
            <a:endParaRPr sz="27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C5B61DB-276C-40EF-A362-E25834BC69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856" y="6615304"/>
            <a:ext cx="2290364" cy="466661"/>
          </a:xfrm>
          <a:prstGeom prst="rect">
            <a:avLst/>
          </a:prstGeom>
        </p:spPr>
      </p:pic>
      <p:pic>
        <p:nvPicPr>
          <p:cNvPr id="39" name="Picture 38" descr="A picture containing ray&#10;&#10;Description automatically generated">
            <a:extLst>
              <a:ext uri="{FF2B5EF4-FFF2-40B4-BE49-F238E27FC236}">
                <a16:creationId xmlns:a16="http://schemas.microsoft.com/office/drawing/2014/main" id="{6026122E-C352-45A9-941F-47A2A5DE3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8543" cy="7569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70F257-1634-7A45-B68C-1001E8EDB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822" y="2660801"/>
            <a:ext cx="787400" cy="787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1DAE3B-84FC-6547-8F89-AE8DADF0DBC4}"/>
              </a:ext>
            </a:extLst>
          </p:cNvPr>
          <p:cNvSpPr/>
          <p:nvPr/>
        </p:nvSpPr>
        <p:spPr>
          <a:xfrm>
            <a:off x="2831256" y="3747487"/>
            <a:ext cx="1980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666666"/>
                </a:solidFill>
                <a:latin typeface="Poppins" pitchFamily="2" charset="77"/>
                <a:cs typeface="Poppins" pitchFamily="2" charset="77"/>
              </a:rPr>
              <a:t>Secure, cloud-based infrastructure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26AC09-E157-7C41-B927-7AC51366E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8401" y="2532752"/>
            <a:ext cx="38100" cy="335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09F802-AF2E-A441-BDA3-58AEBAE6F7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1352" y="2660802"/>
            <a:ext cx="787400" cy="7874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A281733-8E03-B542-8B43-81D258A8A307}"/>
              </a:ext>
            </a:extLst>
          </p:cNvPr>
          <p:cNvSpPr/>
          <p:nvPr/>
        </p:nvSpPr>
        <p:spPr>
          <a:xfrm>
            <a:off x="5222465" y="3747487"/>
            <a:ext cx="17651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666666"/>
                </a:solidFill>
                <a:latin typeface="Poppins" pitchFamily="2" charset="77"/>
                <a:cs typeface="Poppins" pitchFamily="2" charset="77"/>
              </a:rPr>
              <a:t>Proven technology - our platforms are in regular use by 400+ companies in more than fifty countries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90467A5-0F86-F642-9DCB-BC1F604B04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4551" y="2534089"/>
            <a:ext cx="38100" cy="335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36D073-B0EA-A04A-A477-12F8426CF7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6552" y="2655454"/>
            <a:ext cx="787400" cy="7874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F521BD8-6F38-264F-9C93-C3C00B55EB2F}"/>
              </a:ext>
            </a:extLst>
          </p:cNvPr>
          <p:cNvSpPr/>
          <p:nvPr/>
        </p:nvSpPr>
        <p:spPr>
          <a:xfrm>
            <a:off x="7509779" y="3729598"/>
            <a:ext cx="1980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666666"/>
                </a:solidFill>
                <a:latin typeface="Poppins" pitchFamily="2" charset="77"/>
                <a:cs typeface="Poppins" pitchFamily="2" charset="77"/>
              </a:rPr>
              <a:t>Accessible via desktop or mobile app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21AFCE5-38EE-874D-92EE-9B0E8BF95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9752" y="2532752"/>
            <a:ext cx="38100" cy="335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AB0723-43BA-5748-B580-FFCE1F343E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63653" y="2660801"/>
            <a:ext cx="787400" cy="7874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A7DEDFE-A4FA-A640-9BCE-6542948DC511}"/>
              </a:ext>
            </a:extLst>
          </p:cNvPr>
          <p:cNvSpPr/>
          <p:nvPr/>
        </p:nvSpPr>
        <p:spPr>
          <a:xfrm>
            <a:off x="9974766" y="3747486"/>
            <a:ext cx="17651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666666"/>
                </a:solidFill>
                <a:latin typeface="Poppins" pitchFamily="2" charset="77"/>
                <a:cs typeface="Poppins" pitchFamily="2" charset="77"/>
              </a:rPr>
              <a:t>Training and 24/7 technical support is available for all participants</a:t>
            </a:r>
          </a:p>
        </p:txBody>
      </p:sp>
    </p:spTree>
    <p:extLst>
      <p:ext uri="{BB962C8B-B14F-4D97-AF65-F5344CB8AC3E}">
        <p14:creationId xmlns:p14="http://schemas.microsoft.com/office/powerpoint/2010/main" val="3091392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831256" y="594983"/>
            <a:ext cx="9740778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2700" dirty="0">
                <a:solidFill>
                  <a:srgbClr val="1BA9D6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Our experience in Dairy</a:t>
            </a:r>
            <a:endParaRPr sz="27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37042" y="2340860"/>
            <a:ext cx="4598808" cy="2571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010" marR="168275">
              <a:lnSpc>
                <a:spcPct val="104200"/>
              </a:lnSpc>
            </a:pPr>
            <a:r>
              <a:rPr lang="en-NZ" sz="1600" dirty="0">
                <a:solidFill>
                  <a:srgbClr val="666666"/>
                </a:solidFill>
                <a:latin typeface="Poppins"/>
                <a:cs typeface="Poppins"/>
              </a:rPr>
              <a:t>Nui host private platforms for dairy companies in the US, Europe, and New Zealand.</a:t>
            </a:r>
          </a:p>
          <a:p>
            <a:pPr marL="334010" marR="168275">
              <a:lnSpc>
                <a:spcPct val="104200"/>
              </a:lnSpc>
            </a:pPr>
            <a:endParaRPr lang="en-NZ" sz="1600" dirty="0">
              <a:solidFill>
                <a:srgbClr val="666666"/>
              </a:solidFill>
              <a:latin typeface="Poppins"/>
              <a:cs typeface="Poppins"/>
            </a:endParaRPr>
          </a:p>
          <a:p>
            <a:pPr marL="334010" marR="168275">
              <a:lnSpc>
                <a:spcPct val="104200"/>
              </a:lnSpc>
            </a:pPr>
            <a:r>
              <a:rPr lang="en-NZ" sz="1600" dirty="0">
                <a:solidFill>
                  <a:srgbClr val="666666"/>
                </a:solidFill>
                <a:latin typeface="Poppins"/>
                <a:cs typeface="Poppins"/>
              </a:rPr>
              <a:t>40+ US-based companies participate on these platforms.</a:t>
            </a:r>
          </a:p>
          <a:p>
            <a:pPr marL="334010" marR="168275">
              <a:lnSpc>
                <a:spcPct val="104200"/>
              </a:lnSpc>
            </a:pPr>
            <a:endParaRPr lang="en-NZ" sz="1600" dirty="0">
              <a:solidFill>
                <a:srgbClr val="666666"/>
              </a:solidFill>
              <a:latin typeface="Poppins"/>
              <a:cs typeface="Poppins"/>
            </a:endParaRPr>
          </a:p>
          <a:p>
            <a:pPr marL="334010" marR="168275">
              <a:lnSpc>
                <a:spcPct val="104200"/>
              </a:lnSpc>
            </a:pPr>
            <a:r>
              <a:rPr lang="en-NZ" sz="1600" dirty="0">
                <a:solidFill>
                  <a:srgbClr val="666666"/>
                </a:solidFill>
                <a:latin typeface="Poppins"/>
                <a:cs typeface="Poppins"/>
              </a:rPr>
              <a:t>In 2021, there were over 5,000,000 pounds traded on Nui platforms in the US.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A4C9DDE-0361-5F4D-8E02-F113D3ABA73D}"/>
              </a:ext>
            </a:extLst>
          </p:cNvPr>
          <p:cNvGrpSpPr/>
          <p:nvPr/>
        </p:nvGrpSpPr>
        <p:grpSpPr>
          <a:xfrm>
            <a:off x="2831256" y="2412416"/>
            <a:ext cx="190284" cy="1905584"/>
            <a:chOff x="2831256" y="2412416"/>
            <a:chExt cx="190284" cy="1905584"/>
          </a:xfrm>
        </p:grpSpPr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31256" y="2412416"/>
              <a:ext cx="190284" cy="14403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31256" y="3411970"/>
              <a:ext cx="190284" cy="14403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31256" y="4173970"/>
              <a:ext cx="190284" cy="144030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1C5B61DB-276C-40EF-A362-E25834BC6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856" y="6615304"/>
            <a:ext cx="2290364" cy="466661"/>
          </a:xfrm>
          <a:prstGeom prst="rect">
            <a:avLst/>
          </a:prstGeom>
        </p:spPr>
      </p:pic>
      <p:pic>
        <p:nvPicPr>
          <p:cNvPr id="39" name="Picture 38" descr="A picture containing ray&#10;&#10;Description automatically generated">
            <a:extLst>
              <a:ext uri="{FF2B5EF4-FFF2-40B4-BE49-F238E27FC236}">
                <a16:creationId xmlns:a16="http://schemas.microsoft.com/office/drawing/2014/main" id="{6026122E-C352-45A9-941F-47A2A5DE3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8543" cy="7569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AB16B1-E06D-E140-BA4B-71D8E8531A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5850" y="1811770"/>
            <a:ext cx="38100" cy="4724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97AA1B-1C72-2C44-AD7A-EA24A1480B96}"/>
              </a:ext>
            </a:extLst>
          </p:cNvPr>
          <p:cNvSpPr/>
          <p:nvPr/>
        </p:nvSpPr>
        <p:spPr>
          <a:xfrm>
            <a:off x="2695690" y="1498618"/>
            <a:ext cx="4598808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19700"/>
              </a:lnSpc>
              <a:spcBef>
                <a:spcPts val="100"/>
              </a:spcBef>
            </a:pPr>
            <a:r>
              <a:rPr lang="en-NZ" sz="16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Private dairy platforms in North America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F71ECA-8327-5B4A-A186-05C03D9BC7A9}"/>
              </a:ext>
            </a:extLst>
          </p:cNvPr>
          <p:cNvSpPr/>
          <p:nvPr/>
        </p:nvSpPr>
        <p:spPr>
          <a:xfrm>
            <a:off x="7681927" y="1498388"/>
            <a:ext cx="4598808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19700"/>
              </a:lnSpc>
              <a:spcBef>
                <a:spcPts val="100"/>
              </a:spcBef>
            </a:pPr>
            <a:r>
              <a:rPr lang="en-NZ" sz="16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Nui Markets in Europe - DAO.EU</a:t>
            </a:r>
          </a:p>
        </p:txBody>
      </p:sp>
      <p:sp>
        <p:nvSpPr>
          <p:cNvPr id="21" name="object 28">
            <a:extLst>
              <a:ext uri="{FF2B5EF4-FFF2-40B4-BE49-F238E27FC236}">
                <a16:creationId xmlns:a16="http://schemas.microsoft.com/office/drawing/2014/main" id="{B8E92DDB-A69C-754F-8A6C-8FCBE9D4683F}"/>
              </a:ext>
            </a:extLst>
          </p:cNvPr>
          <p:cNvSpPr txBox="1"/>
          <p:nvPr/>
        </p:nvSpPr>
        <p:spPr>
          <a:xfrm>
            <a:off x="7794065" y="2334643"/>
            <a:ext cx="4598808" cy="28274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010" marR="168275">
              <a:lnSpc>
                <a:spcPct val="104200"/>
              </a:lnSpc>
            </a:pPr>
            <a:r>
              <a:rPr lang="en-NZ" sz="1600" dirty="0">
                <a:solidFill>
                  <a:srgbClr val="666666"/>
                </a:solidFill>
                <a:latin typeface="Poppins"/>
                <a:cs typeface="Poppins"/>
              </a:rPr>
              <a:t>DAO.EU is a dairy commodity marketplace based in Europe, established in 2017.</a:t>
            </a:r>
          </a:p>
          <a:p>
            <a:pPr marL="334010" marR="168275">
              <a:lnSpc>
                <a:spcPct val="104200"/>
              </a:lnSpc>
            </a:pPr>
            <a:endParaRPr lang="en-NZ" sz="1600" dirty="0">
              <a:solidFill>
                <a:srgbClr val="666666"/>
              </a:solidFill>
              <a:latin typeface="Poppins"/>
              <a:cs typeface="Poppins"/>
            </a:endParaRPr>
          </a:p>
          <a:p>
            <a:pPr marL="334010" marR="168275">
              <a:lnSpc>
                <a:spcPct val="104200"/>
              </a:lnSpc>
            </a:pPr>
            <a:r>
              <a:rPr lang="en-NZ" sz="1600" dirty="0">
                <a:solidFill>
                  <a:srgbClr val="666666"/>
                </a:solidFill>
                <a:latin typeface="Poppins"/>
                <a:cs typeface="Poppins"/>
              </a:rPr>
              <a:t>In 2021 alone, 208 unique traders traded over 44,000,000 pounds of dairy commodities on the DAO platform.</a:t>
            </a:r>
          </a:p>
          <a:p>
            <a:pPr marL="334010" marR="168275">
              <a:lnSpc>
                <a:spcPct val="104200"/>
              </a:lnSpc>
            </a:pPr>
            <a:endParaRPr lang="en-NZ" sz="1600" dirty="0">
              <a:solidFill>
                <a:srgbClr val="666666"/>
              </a:solidFill>
              <a:latin typeface="Poppins"/>
              <a:cs typeface="Poppins"/>
            </a:endParaRPr>
          </a:p>
          <a:p>
            <a:pPr marL="334010" marR="168275">
              <a:lnSpc>
                <a:spcPct val="104200"/>
              </a:lnSpc>
            </a:pPr>
            <a:r>
              <a:rPr lang="en-NZ" sz="1600" dirty="0">
                <a:solidFill>
                  <a:srgbClr val="666666"/>
                </a:solidFill>
                <a:latin typeface="Poppins"/>
                <a:cs typeface="Poppins"/>
              </a:rPr>
              <a:t>It allows participants to source or sell dairy products anywhere, anytime </a:t>
            </a:r>
          </a:p>
          <a:p>
            <a:pPr marL="334010" marR="168275">
              <a:lnSpc>
                <a:spcPct val="104200"/>
              </a:lnSpc>
            </a:pPr>
            <a:r>
              <a:rPr lang="en-NZ" sz="1600" dirty="0">
                <a:solidFill>
                  <a:srgbClr val="666666"/>
                </a:solidFill>
                <a:latin typeface="Poppins"/>
                <a:cs typeface="Poppins"/>
              </a:rPr>
              <a:t>efficiently.</a:t>
            </a:r>
          </a:p>
        </p:txBody>
      </p:sp>
      <p:pic>
        <p:nvPicPr>
          <p:cNvPr id="23" name="object 31">
            <a:extLst>
              <a:ext uri="{FF2B5EF4-FFF2-40B4-BE49-F238E27FC236}">
                <a16:creationId xmlns:a16="http://schemas.microsoft.com/office/drawing/2014/main" id="{DF4036A6-F5F8-2947-878C-DC2D783889E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94065" y="2412416"/>
            <a:ext cx="190284" cy="144030"/>
          </a:xfrm>
          <a:prstGeom prst="rect">
            <a:avLst/>
          </a:prstGeom>
        </p:spPr>
      </p:pic>
      <p:pic>
        <p:nvPicPr>
          <p:cNvPr id="24" name="object 32">
            <a:extLst>
              <a:ext uri="{FF2B5EF4-FFF2-40B4-BE49-F238E27FC236}">
                <a16:creationId xmlns:a16="http://schemas.microsoft.com/office/drawing/2014/main" id="{510948B8-0D74-8E4F-BFF3-15D39E11CF4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94065" y="3411970"/>
            <a:ext cx="190284" cy="144030"/>
          </a:xfrm>
          <a:prstGeom prst="rect">
            <a:avLst/>
          </a:prstGeom>
        </p:spPr>
      </p:pic>
      <p:pic>
        <p:nvPicPr>
          <p:cNvPr id="25" name="object 33">
            <a:extLst>
              <a:ext uri="{FF2B5EF4-FFF2-40B4-BE49-F238E27FC236}">
                <a16:creationId xmlns:a16="http://schemas.microsoft.com/office/drawing/2014/main" id="{6BBE90BE-717E-4143-8056-41B637805EA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94065" y="4425471"/>
            <a:ext cx="190284" cy="14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42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 txBox="1"/>
          <p:nvPr/>
        </p:nvSpPr>
        <p:spPr>
          <a:xfrm>
            <a:off x="2837042" y="1550012"/>
            <a:ext cx="8332608" cy="295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700"/>
              </a:lnSpc>
              <a:spcBef>
                <a:spcPts val="100"/>
              </a:spcBef>
            </a:pPr>
            <a:r>
              <a:rPr lang="en-NZ" sz="16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The key benefits</a:t>
            </a:r>
            <a:endParaRPr sz="135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831256" y="594983"/>
            <a:ext cx="9740778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2700" dirty="0">
                <a:solidFill>
                  <a:srgbClr val="1BA9D6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Why use Nui Marketplace North America?</a:t>
            </a:r>
            <a:endParaRPr sz="27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C5B61DB-276C-40EF-A362-E25834BC69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856" y="6615304"/>
            <a:ext cx="2290364" cy="466661"/>
          </a:xfrm>
          <a:prstGeom prst="rect">
            <a:avLst/>
          </a:prstGeom>
        </p:spPr>
      </p:pic>
      <p:pic>
        <p:nvPicPr>
          <p:cNvPr id="39" name="Picture 38" descr="A picture containing ray&#10;&#10;Description automatically generated">
            <a:extLst>
              <a:ext uri="{FF2B5EF4-FFF2-40B4-BE49-F238E27FC236}">
                <a16:creationId xmlns:a16="http://schemas.microsoft.com/office/drawing/2014/main" id="{6026122E-C352-45A9-941F-47A2A5DE3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8543" cy="7569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3DE46E-A7CC-934E-8D96-8ECB0372F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850" y="2364139"/>
            <a:ext cx="812800" cy="812800"/>
          </a:xfrm>
          <a:prstGeom prst="rect">
            <a:avLst/>
          </a:prstGeom>
        </p:spPr>
      </p:pic>
      <p:sp>
        <p:nvSpPr>
          <p:cNvPr id="20" name="object 28">
            <a:extLst>
              <a:ext uri="{FF2B5EF4-FFF2-40B4-BE49-F238E27FC236}">
                <a16:creationId xmlns:a16="http://schemas.microsoft.com/office/drawing/2014/main" id="{2FC63F37-30AE-ED4F-8A98-4B317EEAAF20}"/>
              </a:ext>
            </a:extLst>
          </p:cNvPr>
          <p:cNvSpPr txBox="1"/>
          <p:nvPr/>
        </p:nvSpPr>
        <p:spPr>
          <a:xfrm>
            <a:off x="3092450" y="3479800"/>
            <a:ext cx="2895600" cy="17670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700"/>
              </a:lnSpc>
              <a:spcBef>
                <a:spcPts val="100"/>
              </a:spcBef>
            </a:pPr>
            <a:r>
              <a:rPr lang="en-NZ" sz="12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Gain market information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NZ" sz="1200" dirty="0">
              <a:latin typeface="Poppins-SemiBold"/>
              <a:cs typeface="Poppins-SemiBold"/>
            </a:endParaRPr>
          </a:p>
          <a:p>
            <a:pPr marL="334010" marR="168275">
              <a:lnSpc>
                <a:spcPct val="104200"/>
              </a:lnSpc>
            </a:pPr>
            <a:r>
              <a:rPr lang="en-NZ" sz="1200" dirty="0">
                <a:solidFill>
                  <a:srgbClr val="666666"/>
                </a:solidFill>
                <a:latin typeface="Poppins"/>
                <a:cs typeface="Poppins"/>
              </a:rPr>
              <a:t>Provide price discovery and transparency of dairy commodities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NZ" sz="1200" dirty="0">
              <a:solidFill>
                <a:srgbClr val="666666"/>
              </a:solidFill>
              <a:latin typeface="Poppins"/>
              <a:cs typeface="Poppins"/>
            </a:endParaRPr>
          </a:p>
          <a:p>
            <a:pPr marL="334010" marR="206375">
              <a:lnSpc>
                <a:spcPct val="104200"/>
              </a:lnSpc>
            </a:pPr>
            <a:r>
              <a:rPr lang="en-NZ" sz="1200" dirty="0">
                <a:solidFill>
                  <a:srgbClr val="666666"/>
                </a:solidFill>
                <a:latin typeface="Poppins"/>
                <a:cs typeface="Poppins"/>
              </a:rPr>
              <a:t>Pricing tension is reduced when all parties have </a:t>
            </a:r>
          </a:p>
          <a:p>
            <a:pPr marL="334010" marR="206375">
              <a:lnSpc>
                <a:spcPct val="104200"/>
              </a:lnSpc>
            </a:pPr>
            <a:r>
              <a:rPr lang="en-NZ" sz="1200" dirty="0">
                <a:solidFill>
                  <a:srgbClr val="666666"/>
                </a:solidFill>
                <a:latin typeface="Poppins"/>
                <a:cs typeface="Poppins"/>
              </a:rPr>
              <a:t>visibility of the market price</a:t>
            </a:r>
          </a:p>
        </p:txBody>
      </p:sp>
      <p:pic>
        <p:nvPicPr>
          <p:cNvPr id="25" name="object 31">
            <a:extLst>
              <a:ext uri="{FF2B5EF4-FFF2-40B4-BE49-F238E27FC236}">
                <a16:creationId xmlns:a16="http://schemas.microsoft.com/office/drawing/2014/main" id="{CF9D6EFB-D9A8-7F4F-9C9B-58AFCF2AA02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92450" y="3937000"/>
            <a:ext cx="190284" cy="144030"/>
          </a:xfrm>
          <a:prstGeom prst="rect">
            <a:avLst/>
          </a:prstGeom>
        </p:spPr>
      </p:pic>
      <p:pic>
        <p:nvPicPr>
          <p:cNvPr id="26" name="object 32">
            <a:extLst>
              <a:ext uri="{FF2B5EF4-FFF2-40B4-BE49-F238E27FC236}">
                <a16:creationId xmlns:a16="http://schemas.microsoft.com/office/drawing/2014/main" id="{F10A2AF9-4C08-7A4B-888B-F25E618C19E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92450" y="4687604"/>
            <a:ext cx="190284" cy="14403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080062C-7B05-2443-9954-8C9EC860D6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726" y="2260600"/>
            <a:ext cx="38100" cy="3352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95CC8B-2FCB-7545-9D2B-B393F8F09F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3346" y="2364139"/>
            <a:ext cx="812800" cy="812800"/>
          </a:xfrm>
          <a:prstGeom prst="rect">
            <a:avLst/>
          </a:prstGeom>
        </p:spPr>
      </p:pic>
      <p:sp>
        <p:nvSpPr>
          <p:cNvPr id="32" name="object 28">
            <a:extLst>
              <a:ext uri="{FF2B5EF4-FFF2-40B4-BE49-F238E27FC236}">
                <a16:creationId xmlns:a16="http://schemas.microsoft.com/office/drawing/2014/main" id="{52083155-B9C7-A749-8E8B-8F286BE26675}"/>
              </a:ext>
            </a:extLst>
          </p:cNvPr>
          <p:cNvSpPr txBox="1"/>
          <p:nvPr/>
        </p:nvSpPr>
        <p:spPr>
          <a:xfrm>
            <a:off x="6369050" y="3482474"/>
            <a:ext cx="2895600" cy="15695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700"/>
              </a:lnSpc>
              <a:spcBef>
                <a:spcPts val="100"/>
              </a:spcBef>
            </a:pPr>
            <a:r>
              <a:rPr lang="en-NZ" sz="12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Improved trade efficiency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NZ" sz="1200" dirty="0">
              <a:latin typeface="Poppins-SemiBold"/>
              <a:cs typeface="Poppins-SemiBold"/>
            </a:endParaRPr>
          </a:p>
          <a:p>
            <a:pPr marL="334010" marR="168275">
              <a:lnSpc>
                <a:spcPct val="104200"/>
              </a:lnSpc>
            </a:pPr>
            <a:r>
              <a:rPr lang="en-NZ" sz="1200" dirty="0">
                <a:solidFill>
                  <a:srgbClr val="666666"/>
                </a:solidFill>
                <a:latin typeface="Poppins"/>
                <a:cs typeface="Poppins"/>
              </a:rPr>
              <a:t>Days long processes now happen with just one click</a:t>
            </a:r>
          </a:p>
          <a:p>
            <a:pPr marL="334010" marR="168275">
              <a:lnSpc>
                <a:spcPct val="104200"/>
              </a:lnSpc>
            </a:pPr>
            <a:endParaRPr lang="en-NZ" sz="1200" dirty="0">
              <a:solidFill>
                <a:srgbClr val="666666"/>
              </a:solidFill>
              <a:latin typeface="Poppins"/>
              <a:cs typeface="Poppins"/>
            </a:endParaRPr>
          </a:p>
          <a:p>
            <a:pPr marL="334010" marR="206375">
              <a:lnSpc>
                <a:spcPct val="104200"/>
              </a:lnSpc>
            </a:pPr>
            <a:r>
              <a:rPr lang="en-NZ" sz="1200" dirty="0">
                <a:solidFill>
                  <a:srgbClr val="666666"/>
                </a:solidFill>
                <a:latin typeface="Poppins"/>
                <a:cs typeface="Poppins"/>
              </a:rPr>
              <a:t>Reduced spending on transactional activity allows for value-added activity</a:t>
            </a:r>
          </a:p>
        </p:txBody>
      </p:sp>
      <p:pic>
        <p:nvPicPr>
          <p:cNvPr id="33" name="object 31">
            <a:extLst>
              <a:ext uri="{FF2B5EF4-FFF2-40B4-BE49-F238E27FC236}">
                <a16:creationId xmlns:a16="http://schemas.microsoft.com/office/drawing/2014/main" id="{D96C3E0F-247A-584D-89DE-9AB96029573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69050" y="3939674"/>
            <a:ext cx="190284" cy="144030"/>
          </a:xfrm>
          <a:prstGeom prst="rect">
            <a:avLst/>
          </a:prstGeom>
        </p:spPr>
      </p:pic>
      <p:pic>
        <p:nvPicPr>
          <p:cNvPr id="34" name="object 32">
            <a:extLst>
              <a:ext uri="{FF2B5EF4-FFF2-40B4-BE49-F238E27FC236}">
                <a16:creationId xmlns:a16="http://schemas.microsoft.com/office/drawing/2014/main" id="{63C57096-A1EB-4C41-AB50-32514722BDB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69050" y="4495840"/>
            <a:ext cx="190284" cy="14403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36F34A7-6D47-134F-B06F-B8B698D34E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4650" y="2260600"/>
            <a:ext cx="38100" cy="3352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9098E1-5406-734F-BDB0-6406DA514D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79554" y="2364139"/>
            <a:ext cx="812800" cy="812800"/>
          </a:xfrm>
          <a:prstGeom prst="rect">
            <a:avLst/>
          </a:prstGeom>
        </p:spPr>
      </p:pic>
      <p:sp>
        <p:nvSpPr>
          <p:cNvPr id="36" name="object 28">
            <a:extLst>
              <a:ext uri="{FF2B5EF4-FFF2-40B4-BE49-F238E27FC236}">
                <a16:creationId xmlns:a16="http://schemas.microsoft.com/office/drawing/2014/main" id="{830CECC3-1037-3C49-B728-8EB9CFE761DF}"/>
              </a:ext>
            </a:extLst>
          </p:cNvPr>
          <p:cNvSpPr txBox="1"/>
          <p:nvPr/>
        </p:nvSpPr>
        <p:spPr>
          <a:xfrm>
            <a:off x="9641974" y="3474067"/>
            <a:ext cx="2895600" cy="15695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700"/>
              </a:lnSpc>
              <a:spcBef>
                <a:spcPts val="100"/>
              </a:spcBef>
            </a:pPr>
            <a:r>
              <a:rPr lang="en-NZ" sz="12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Broaden your network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NZ" sz="1200" dirty="0">
              <a:latin typeface="Poppins-SemiBold"/>
              <a:cs typeface="Poppins-SemiBold"/>
            </a:endParaRPr>
          </a:p>
          <a:p>
            <a:pPr marL="334010" marR="168275">
              <a:lnSpc>
                <a:spcPct val="104200"/>
              </a:lnSpc>
            </a:pPr>
            <a:r>
              <a:rPr lang="en-NZ" sz="1200" dirty="0">
                <a:solidFill>
                  <a:srgbClr val="666666"/>
                </a:solidFill>
                <a:latin typeface="Poppins"/>
                <a:cs typeface="Poppins"/>
              </a:rPr>
              <a:t>Small and medium </a:t>
            </a:r>
          </a:p>
          <a:p>
            <a:pPr marL="334010" marR="168275">
              <a:lnSpc>
                <a:spcPct val="104200"/>
              </a:lnSpc>
            </a:pPr>
            <a:r>
              <a:rPr lang="en-NZ" sz="1200" dirty="0">
                <a:solidFill>
                  <a:srgbClr val="666666"/>
                </a:solidFill>
                <a:latin typeface="Poppins"/>
                <a:cs typeface="Poppins"/>
              </a:rPr>
              <a:t>companies can easily expand their customer base</a:t>
            </a:r>
          </a:p>
          <a:p>
            <a:pPr marL="334010" marR="168275">
              <a:lnSpc>
                <a:spcPct val="104200"/>
              </a:lnSpc>
            </a:pPr>
            <a:endParaRPr lang="en-NZ" sz="1200" dirty="0">
              <a:solidFill>
                <a:srgbClr val="666666"/>
              </a:solidFill>
              <a:latin typeface="Poppins"/>
              <a:cs typeface="Poppins"/>
            </a:endParaRPr>
          </a:p>
          <a:p>
            <a:pPr marL="334010" marR="206375">
              <a:lnSpc>
                <a:spcPct val="104200"/>
              </a:lnSpc>
            </a:pPr>
            <a:r>
              <a:rPr lang="en-NZ" sz="1200" dirty="0">
                <a:solidFill>
                  <a:srgbClr val="666666"/>
                </a:solidFill>
                <a:latin typeface="Poppins"/>
                <a:cs typeface="Poppins"/>
              </a:rPr>
              <a:t>Ability to test the market price with a broader group</a:t>
            </a:r>
          </a:p>
        </p:txBody>
      </p:sp>
      <p:pic>
        <p:nvPicPr>
          <p:cNvPr id="38" name="object 31">
            <a:extLst>
              <a:ext uri="{FF2B5EF4-FFF2-40B4-BE49-F238E27FC236}">
                <a16:creationId xmlns:a16="http://schemas.microsoft.com/office/drawing/2014/main" id="{3FF728D0-E2C7-EF48-BF73-B18A7B363CD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41974" y="3931267"/>
            <a:ext cx="190284" cy="144030"/>
          </a:xfrm>
          <a:prstGeom prst="rect">
            <a:avLst/>
          </a:prstGeom>
        </p:spPr>
      </p:pic>
      <p:pic>
        <p:nvPicPr>
          <p:cNvPr id="40" name="object 32">
            <a:extLst>
              <a:ext uri="{FF2B5EF4-FFF2-40B4-BE49-F238E27FC236}">
                <a16:creationId xmlns:a16="http://schemas.microsoft.com/office/drawing/2014/main" id="{FA536260-3515-2D43-9613-928DBC392BD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41974" y="4681871"/>
            <a:ext cx="190284" cy="14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70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831256" y="594983"/>
            <a:ext cx="9740778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2700" dirty="0">
                <a:solidFill>
                  <a:srgbClr val="1BA9D6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How do we compare to CME</a:t>
            </a:r>
            <a:endParaRPr sz="27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936929" y="2334642"/>
            <a:ext cx="4399844" cy="35957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010" marR="168275">
              <a:lnSpc>
                <a:spcPct val="104200"/>
              </a:lnSpc>
            </a:pPr>
            <a:r>
              <a:rPr lang="en-NZ" sz="1600" dirty="0">
                <a:solidFill>
                  <a:srgbClr val="666666"/>
                </a:solidFill>
                <a:latin typeface="Poppins"/>
                <a:cs typeface="Poppins"/>
              </a:rPr>
              <a:t>An open marketplace that is available 24/7 – ready to use when it works for you</a:t>
            </a:r>
          </a:p>
          <a:p>
            <a:pPr marL="334010" marR="168275">
              <a:lnSpc>
                <a:spcPct val="104200"/>
              </a:lnSpc>
            </a:pPr>
            <a:endParaRPr lang="en-NZ" sz="1600" dirty="0">
              <a:solidFill>
                <a:srgbClr val="666666"/>
              </a:solidFill>
              <a:latin typeface="Poppins"/>
              <a:cs typeface="Poppins"/>
            </a:endParaRPr>
          </a:p>
          <a:p>
            <a:pPr marL="334010" marR="168275">
              <a:lnSpc>
                <a:spcPct val="104200"/>
              </a:lnSpc>
            </a:pPr>
            <a:r>
              <a:rPr lang="en-NZ" sz="1600" dirty="0">
                <a:solidFill>
                  <a:srgbClr val="666666"/>
                </a:solidFill>
                <a:latin typeface="Poppins"/>
                <a:cs typeface="Poppins"/>
              </a:rPr>
              <a:t>Broader product set</a:t>
            </a:r>
          </a:p>
          <a:p>
            <a:pPr marL="334010" marR="168275">
              <a:lnSpc>
                <a:spcPct val="104200"/>
              </a:lnSpc>
            </a:pPr>
            <a:endParaRPr lang="en-NZ" sz="1600" dirty="0">
              <a:solidFill>
                <a:srgbClr val="666666"/>
              </a:solidFill>
              <a:latin typeface="Poppins"/>
              <a:cs typeface="Poppins"/>
            </a:endParaRPr>
          </a:p>
          <a:p>
            <a:pPr marL="334010" marR="168275">
              <a:lnSpc>
                <a:spcPct val="104200"/>
              </a:lnSpc>
            </a:pPr>
            <a:r>
              <a:rPr lang="en-NZ" sz="1600" dirty="0">
                <a:solidFill>
                  <a:srgbClr val="666666"/>
                </a:solidFill>
                <a:latin typeface="Poppins"/>
                <a:cs typeface="Poppins"/>
              </a:rPr>
              <a:t>Real-time market price transparency</a:t>
            </a:r>
          </a:p>
          <a:p>
            <a:pPr marL="334010" marR="168275">
              <a:lnSpc>
                <a:spcPct val="104200"/>
              </a:lnSpc>
            </a:pPr>
            <a:endParaRPr lang="en-NZ" sz="1600" dirty="0">
              <a:solidFill>
                <a:srgbClr val="666666"/>
              </a:solidFill>
              <a:latin typeface="Poppins"/>
              <a:cs typeface="Poppins"/>
            </a:endParaRPr>
          </a:p>
          <a:p>
            <a:pPr marL="334010" marR="168275">
              <a:lnSpc>
                <a:spcPct val="104200"/>
              </a:lnSpc>
            </a:pPr>
            <a:r>
              <a:rPr lang="en-NZ" sz="1600" dirty="0">
                <a:solidFill>
                  <a:srgbClr val="666666"/>
                </a:solidFill>
                <a:latin typeface="Poppins"/>
                <a:cs typeface="Poppins"/>
              </a:rPr>
              <a:t>Transparency of product details and the location of what you are buying</a:t>
            </a:r>
          </a:p>
          <a:p>
            <a:pPr marL="334010" marR="168275">
              <a:lnSpc>
                <a:spcPct val="104200"/>
              </a:lnSpc>
            </a:pPr>
            <a:endParaRPr lang="en-NZ" sz="1600" dirty="0">
              <a:solidFill>
                <a:srgbClr val="666666"/>
              </a:solidFill>
              <a:latin typeface="Poppins"/>
              <a:cs typeface="Poppins"/>
            </a:endParaRPr>
          </a:p>
          <a:p>
            <a:pPr marL="334010" marR="168275">
              <a:lnSpc>
                <a:spcPct val="104200"/>
              </a:lnSpc>
            </a:pPr>
            <a:r>
              <a:rPr lang="en-NZ" sz="1600" dirty="0">
                <a:solidFill>
                  <a:srgbClr val="666666"/>
                </a:solidFill>
                <a:latin typeface="Poppins"/>
                <a:cs typeface="Poppins"/>
              </a:rPr>
              <a:t>Flexible delivery offerings</a:t>
            </a:r>
          </a:p>
          <a:p>
            <a:pPr marL="334010" marR="168275">
              <a:lnSpc>
                <a:spcPct val="104200"/>
              </a:lnSpc>
            </a:pPr>
            <a:endParaRPr lang="en-NZ" sz="1600" dirty="0">
              <a:solidFill>
                <a:srgbClr val="666666"/>
              </a:solidFill>
              <a:latin typeface="Poppins"/>
              <a:cs typeface="Poppins"/>
            </a:endParaRPr>
          </a:p>
          <a:p>
            <a:pPr marL="334010" marR="168275">
              <a:lnSpc>
                <a:spcPct val="104200"/>
              </a:lnSpc>
            </a:pPr>
            <a:r>
              <a:rPr lang="en-NZ" sz="1600" dirty="0">
                <a:solidFill>
                  <a:srgbClr val="666666"/>
                </a:solidFill>
                <a:latin typeface="Poppins"/>
                <a:cs typeface="Poppins"/>
              </a:rPr>
              <a:t>Easy to set up and simple to use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C5B61DB-276C-40EF-A362-E25834BC69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856" y="6615304"/>
            <a:ext cx="2290364" cy="466661"/>
          </a:xfrm>
          <a:prstGeom prst="rect">
            <a:avLst/>
          </a:prstGeom>
        </p:spPr>
      </p:pic>
      <p:pic>
        <p:nvPicPr>
          <p:cNvPr id="39" name="Picture 38" descr="A picture containing ray&#10;&#10;Description automatically generated">
            <a:extLst>
              <a:ext uri="{FF2B5EF4-FFF2-40B4-BE49-F238E27FC236}">
                <a16:creationId xmlns:a16="http://schemas.microsoft.com/office/drawing/2014/main" id="{6026122E-C352-45A9-941F-47A2A5DE3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8543" cy="7569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AB16B1-E06D-E140-BA4B-71D8E8531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586" y="1495509"/>
            <a:ext cx="38100" cy="4724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97AA1B-1C72-2C44-AD7A-EA24A1480B96}"/>
              </a:ext>
            </a:extLst>
          </p:cNvPr>
          <p:cNvSpPr/>
          <p:nvPr/>
        </p:nvSpPr>
        <p:spPr>
          <a:xfrm>
            <a:off x="2837042" y="1498387"/>
            <a:ext cx="4598808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19700"/>
              </a:lnSpc>
              <a:spcBef>
                <a:spcPts val="100"/>
              </a:spcBef>
            </a:pPr>
            <a:r>
              <a:rPr lang="en-NZ" sz="16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What we offer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F71ECA-8327-5B4A-A186-05C03D9BC7A9}"/>
              </a:ext>
            </a:extLst>
          </p:cNvPr>
          <p:cNvSpPr/>
          <p:nvPr/>
        </p:nvSpPr>
        <p:spPr>
          <a:xfrm>
            <a:off x="7778735" y="1495509"/>
            <a:ext cx="4598808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19700"/>
              </a:lnSpc>
              <a:spcBef>
                <a:spcPts val="100"/>
              </a:spcBef>
            </a:pPr>
            <a:r>
              <a:rPr lang="en-NZ" sz="16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What the CME offers</a:t>
            </a:r>
          </a:p>
        </p:txBody>
      </p:sp>
      <p:sp>
        <p:nvSpPr>
          <p:cNvPr id="21" name="object 28">
            <a:extLst>
              <a:ext uri="{FF2B5EF4-FFF2-40B4-BE49-F238E27FC236}">
                <a16:creationId xmlns:a16="http://schemas.microsoft.com/office/drawing/2014/main" id="{B8E92DDB-A69C-754F-8A6C-8FCBE9D4683F}"/>
              </a:ext>
            </a:extLst>
          </p:cNvPr>
          <p:cNvSpPr txBox="1"/>
          <p:nvPr/>
        </p:nvSpPr>
        <p:spPr>
          <a:xfrm>
            <a:off x="7824500" y="2334642"/>
            <a:ext cx="4507278" cy="33396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010" marR="168275">
              <a:lnSpc>
                <a:spcPct val="104200"/>
              </a:lnSpc>
            </a:pPr>
            <a:r>
              <a:rPr lang="en-NZ" sz="1600" dirty="0">
                <a:solidFill>
                  <a:srgbClr val="666666"/>
                </a:solidFill>
                <a:latin typeface="Poppins"/>
                <a:cs typeface="Poppins"/>
              </a:rPr>
              <a:t>Scheduled daily event/time</a:t>
            </a:r>
          </a:p>
          <a:p>
            <a:pPr marL="334010" marR="168275">
              <a:lnSpc>
                <a:spcPct val="104200"/>
              </a:lnSpc>
            </a:pPr>
            <a:endParaRPr lang="en-NZ" sz="1600" dirty="0">
              <a:solidFill>
                <a:srgbClr val="666666"/>
              </a:solidFill>
              <a:latin typeface="Poppins"/>
              <a:cs typeface="Poppins"/>
            </a:endParaRPr>
          </a:p>
          <a:p>
            <a:pPr marL="334010" marR="168275">
              <a:lnSpc>
                <a:spcPct val="104200"/>
              </a:lnSpc>
            </a:pPr>
            <a:r>
              <a:rPr lang="en-NZ" sz="1600" dirty="0">
                <a:solidFill>
                  <a:srgbClr val="666666"/>
                </a:solidFill>
                <a:latin typeface="Poppins"/>
                <a:cs typeface="Poppins"/>
              </a:rPr>
              <a:t>Defined products with:</a:t>
            </a:r>
          </a:p>
          <a:p>
            <a:pPr marL="334010" marR="168275">
              <a:lnSpc>
                <a:spcPct val="104200"/>
              </a:lnSpc>
            </a:pPr>
            <a:r>
              <a:rPr lang="en-NZ" sz="1600" dirty="0">
                <a:solidFill>
                  <a:srgbClr val="666666"/>
                </a:solidFill>
                <a:latin typeface="Poppins"/>
                <a:cs typeface="Poppins"/>
              </a:rPr>
              <a:t>    	- Rigid specs and DOM range</a:t>
            </a:r>
          </a:p>
          <a:p>
            <a:pPr marL="334010" marR="168275">
              <a:lnSpc>
                <a:spcPct val="104200"/>
              </a:lnSpc>
            </a:pPr>
            <a:r>
              <a:rPr lang="en-NZ" sz="1600" dirty="0">
                <a:solidFill>
                  <a:srgbClr val="666666"/>
                </a:solidFill>
                <a:latin typeface="Poppins"/>
                <a:cs typeface="Poppins"/>
              </a:rPr>
              <a:t>    	- Defined and unrealistic freight </a:t>
            </a:r>
          </a:p>
          <a:p>
            <a:pPr marL="334010" marR="168275">
              <a:lnSpc>
                <a:spcPct val="104200"/>
              </a:lnSpc>
            </a:pPr>
            <a:r>
              <a:rPr lang="en-NZ" sz="1600" dirty="0">
                <a:solidFill>
                  <a:srgbClr val="666666"/>
                </a:solidFill>
                <a:latin typeface="Poppins"/>
                <a:cs typeface="Poppins"/>
              </a:rPr>
              <a:t>	   allowances</a:t>
            </a:r>
          </a:p>
          <a:p>
            <a:pPr marL="334010" marR="168275">
              <a:lnSpc>
                <a:spcPct val="104200"/>
              </a:lnSpc>
            </a:pPr>
            <a:endParaRPr lang="en-NZ" sz="1600" dirty="0">
              <a:solidFill>
                <a:srgbClr val="666666"/>
              </a:solidFill>
              <a:latin typeface="Poppins"/>
              <a:cs typeface="Poppins"/>
            </a:endParaRPr>
          </a:p>
          <a:p>
            <a:pPr marL="334010" marR="168275">
              <a:lnSpc>
                <a:spcPct val="104200"/>
              </a:lnSpc>
            </a:pPr>
            <a:r>
              <a:rPr lang="en-NZ" sz="1600" dirty="0">
                <a:solidFill>
                  <a:srgbClr val="666666"/>
                </a:solidFill>
                <a:latin typeface="Poppins"/>
                <a:cs typeface="Poppins"/>
              </a:rPr>
              <a:t>Lack of transparency of product details and current  location of the product</a:t>
            </a:r>
          </a:p>
          <a:p>
            <a:pPr marL="334010" marR="168275">
              <a:lnSpc>
                <a:spcPct val="104200"/>
              </a:lnSpc>
            </a:pPr>
            <a:endParaRPr lang="en-NZ" sz="1600" dirty="0">
              <a:solidFill>
                <a:srgbClr val="666666"/>
              </a:solidFill>
              <a:latin typeface="Poppins"/>
              <a:cs typeface="Poppins"/>
            </a:endParaRPr>
          </a:p>
          <a:p>
            <a:pPr marL="334010" marR="168275">
              <a:lnSpc>
                <a:spcPct val="104200"/>
              </a:lnSpc>
            </a:pPr>
            <a:r>
              <a:rPr lang="en-NZ" sz="1600" dirty="0">
                <a:solidFill>
                  <a:srgbClr val="666666"/>
                </a:solidFill>
                <a:latin typeface="Poppins"/>
                <a:cs typeface="Poppins"/>
              </a:rPr>
              <a:t>Key purpose is to set an index that informs the market/sets the farm-gate price</a:t>
            </a:r>
          </a:p>
        </p:txBody>
      </p:sp>
      <p:pic>
        <p:nvPicPr>
          <p:cNvPr id="31" name="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41621" y="2397454"/>
            <a:ext cx="190284" cy="14403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41621" y="3411970"/>
            <a:ext cx="190284" cy="144030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36929" y="3945370"/>
            <a:ext cx="190284" cy="144030"/>
          </a:xfrm>
          <a:prstGeom prst="rect">
            <a:avLst/>
          </a:prstGeom>
        </p:spPr>
      </p:pic>
      <p:pic>
        <p:nvPicPr>
          <p:cNvPr id="17" name="object 33">
            <a:extLst>
              <a:ext uri="{FF2B5EF4-FFF2-40B4-BE49-F238E27FC236}">
                <a16:creationId xmlns:a16="http://schemas.microsoft.com/office/drawing/2014/main" id="{E3092BDE-A3C5-CC4D-A3E7-5DBC29B195A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36929" y="4428712"/>
            <a:ext cx="190284" cy="144030"/>
          </a:xfrm>
          <a:prstGeom prst="rect">
            <a:avLst/>
          </a:prstGeom>
        </p:spPr>
      </p:pic>
      <p:pic>
        <p:nvPicPr>
          <p:cNvPr id="18" name="object 33">
            <a:extLst>
              <a:ext uri="{FF2B5EF4-FFF2-40B4-BE49-F238E27FC236}">
                <a16:creationId xmlns:a16="http://schemas.microsoft.com/office/drawing/2014/main" id="{96F8C9CA-540F-C047-9BBB-CBFFA66BBAE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36929" y="5186418"/>
            <a:ext cx="190284" cy="144030"/>
          </a:xfrm>
          <a:prstGeom prst="rect">
            <a:avLst/>
          </a:prstGeom>
        </p:spPr>
      </p:pic>
      <p:pic>
        <p:nvPicPr>
          <p:cNvPr id="19" name="object 33">
            <a:extLst>
              <a:ext uri="{FF2B5EF4-FFF2-40B4-BE49-F238E27FC236}">
                <a16:creationId xmlns:a16="http://schemas.microsoft.com/office/drawing/2014/main" id="{130AE5D3-9712-6441-99A3-7767380C574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36929" y="5679128"/>
            <a:ext cx="190284" cy="14403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803082C-2B99-8445-94BA-D8670E46DB9B}"/>
              </a:ext>
            </a:extLst>
          </p:cNvPr>
          <p:cNvGrpSpPr/>
          <p:nvPr/>
        </p:nvGrpSpPr>
        <p:grpSpPr>
          <a:xfrm>
            <a:off x="7824500" y="2397454"/>
            <a:ext cx="194741" cy="2656186"/>
            <a:chOff x="7789608" y="2412416"/>
            <a:chExt cx="194741" cy="2656186"/>
          </a:xfrm>
        </p:grpSpPr>
        <p:pic>
          <p:nvPicPr>
            <p:cNvPr id="23" name="object 31">
              <a:extLst>
                <a:ext uri="{FF2B5EF4-FFF2-40B4-BE49-F238E27FC236}">
                  <a16:creationId xmlns:a16="http://schemas.microsoft.com/office/drawing/2014/main" id="{DF4036A6-F5F8-2947-878C-DC2D783889E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4065" y="2412416"/>
              <a:ext cx="190284" cy="144030"/>
            </a:xfrm>
            <a:prstGeom prst="rect">
              <a:avLst/>
            </a:prstGeom>
          </p:spPr>
        </p:pic>
        <p:pic>
          <p:nvPicPr>
            <p:cNvPr id="24" name="object 32">
              <a:extLst>
                <a:ext uri="{FF2B5EF4-FFF2-40B4-BE49-F238E27FC236}">
                  <a16:creationId xmlns:a16="http://schemas.microsoft.com/office/drawing/2014/main" id="{510948B8-0D74-8E4F-BFF3-15D39E11CF4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4065" y="2900888"/>
              <a:ext cx="190284" cy="144030"/>
            </a:xfrm>
            <a:prstGeom prst="rect">
              <a:avLst/>
            </a:prstGeom>
          </p:spPr>
        </p:pic>
        <p:pic>
          <p:nvPicPr>
            <p:cNvPr id="25" name="object 33">
              <a:extLst>
                <a:ext uri="{FF2B5EF4-FFF2-40B4-BE49-F238E27FC236}">
                  <a16:creationId xmlns:a16="http://schemas.microsoft.com/office/drawing/2014/main" id="{6BBE90BE-717E-4143-8056-41B637805EA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4065" y="4174870"/>
              <a:ext cx="190284" cy="144030"/>
            </a:xfrm>
            <a:prstGeom prst="rect">
              <a:avLst/>
            </a:prstGeom>
          </p:spPr>
        </p:pic>
        <p:pic>
          <p:nvPicPr>
            <p:cNvPr id="20" name="object 33">
              <a:extLst>
                <a:ext uri="{FF2B5EF4-FFF2-40B4-BE49-F238E27FC236}">
                  <a16:creationId xmlns:a16="http://schemas.microsoft.com/office/drawing/2014/main" id="{6E32140C-D7BC-6D40-BE1E-34F4073D980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89608" y="4924572"/>
              <a:ext cx="190284" cy="144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2678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831256" y="594983"/>
            <a:ext cx="9740778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2700" b="1" dirty="0">
                <a:solidFill>
                  <a:srgbClr val="1BA9D6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Better trade outcomes start here</a:t>
            </a:r>
            <a:endParaRPr sz="2700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936929" y="2334642"/>
            <a:ext cx="4399844" cy="17989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010" marR="168275">
              <a:lnSpc>
                <a:spcPct val="104200"/>
              </a:lnSpc>
            </a:pPr>
            <a:r>
              <a:rPr lang="en-NZ" sz="1600" dirty="0">
                <a:solidFill>
                  <a:srgbClr val="666666"/>
                </a:solidFill>
                <a:latin typeface="Poppins"/>
                <a:cs typeface="Poppins"/>
              </a:rPr>
              <a:t>Monthly subscription of $3000</a:t>
            </a:r>
          </a:p>
          <a:p>
            <a:pPr marL="334010" marR="168275">
              <a:lnSpc>
                <a:spcPct val="104200"/>
              </a:lnSpc>
            </a:pPr>
            <a:endParaRPr lang="en-NZ" sz="1600" dirty="0">
              <a:solidFill>
                <a:srgbClr val="666666"/>
              </a:solidFill>
              <a:latin typeface="Poppins"/>
              <a:cs typeface="Poppins"/>
            </a:endParaRPr>
          </a:p>
          <a:p>
            <a:pPr marL="334010" marR="168275">
              <a:lnSpc>
                <a:spcPct val="104200"/>
              </a:lnSpc>
            </a:pPr>
            <a:r>
              <a:rPr lang="en-NZ" sz="1600" dirty="0">
                <a:solidFill>
                  <a:srgbClr val="666666"/>
                </a:solidFill>
                <a:latin typeface="Poppins"/>
                <a:cs typeface="Poppins"/>
              </a:rPr>
              <a:t>Paid semi-annually in Jan and July</a:t>
            </a:r>
          </a:p>
          <a:p>
            <a:pPr marL="334010" marR="168275">
              <a:lnSpc>
                <a:spcPct val="104200"/>
              </a:lnSpc>
            </a:pPr>
            <a:endParaRPr lang="en-NZ" sz="1600" dirty="0">
              <a:solidFill>
                <a:srgbClr val="666666"/>
              </a:solidFill>
              <a:latin typeface="Poppins"/>
              <a:cs typeface="Poppins"/>
            </a:endParaRPr>
          </a:p>
          <a:p>
            <a:pPr marL="334010" marR="168275">
              <a:lnSpc>
                <a:spcPct val="104200"/>
              </a:lnSpc>
            </a:pPr>
            <a:r>
              <a:rPr lang="en-NZ" sz="1600" dirty="0">
                <a:solidFill>
                  <a:srgbClr val="666666"/>
                </a:solidFill>
                <a:latin typeface="Poppins"/>
                <a:cs typeface="Poppins"/>
              </a:rPr>
              <a:t>No implementation costs</a:t>
            </a:r>
          </a:p>
          <a:p>
            <a:pPr marL="334010" marR="168275">
              <a:lnSpc>
                <a:spcPct val="104200"/>
              </a:lnSpc>
            </a:pPr>
            <a:endParaRPr lang="en-NZ" sz="1600" dirty="0">
              <a:solidFill>
                <a:srgbClr val="666666"/>
              </a:solidFill>
              <a:latin typeface="Poppins"/>
              <a:cs typeface="Poppins"/>
            </a:endParaRPr>
          </a:p>
          <a:p>
            <a:pPr marL="334010" marR="168275">
              <a:lnSpc>
                <a:spcPct val="104200"/>
              </a:lnSpc>
            </a:pPr>
            <a:r>
              <a:rPr lang="en-NZ" sz="1600" dirty="0">
                <a:solidFill>
                  <a:srgbClr val="666666"/>
                </a:solidFill>
                <a:latin typeface="Poppins"/>
                <a:cs typeface="Poppins"/>
              </a:rPr>
              <a:t>No commission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C5B61DB-276C-40EF-A362-E25834BC69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856" y="6615304"/>
            <a:ext cx="2290364" cy="466661"/>
          </a:xfrm>
          <a:prstGeom prst="rect">
            <a:avLst/>
          </a:prstGeom>
        </p:spPr>
      </p:pic>
      <p:pic>
        <p:nvPicPr>
          <p:cNvPr id="39" name="Picture 38" descr="A picture containing ray&#10;&#10;Description automatically generated">
            <a:extLst>
              <a:ext uri="{FF2B5EF4-FFF2-40B4-BE49-F238E27FC236}">
                <a16:creationId xmlns:a16="http://schemas.microsoft.com/office/drawing/2014/main" id="{6026122E-C352-45A9-941F-47A2A5DE3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8543" cy="7569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AB16B1-E06D-E140-BA4B-71D8E8531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586" y="1495509"/>
            <a:ext cx="38100" cy="4724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97AA1B-1C72-2C44-AD7A-EA24A1480B96}"/>
              </a:ext>
            </a:extLst>
          </p:cNvPr>
          <p:cNvSpPr/>
          <p:nvPr/>
        </p:nvSpPr>
        <p:spPr>
          <a:xfrm>
            <a:off x="2837042" y="1498387"/>
            <a:ext cx="4598808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19700"/>
              </a:lnSpc>
              <a:spcBef>
                <a:spcPts val="100"/>
              </a:spcBef>
            </a:pPr>
            <a:r>
              <a:rPr lang="en-NZ" sz="16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Cost</a:t>
            </a:r>
          </a:p>
        </p:txBody>
      </p:sp>
      <p:pic>
        <p:nvPicPr>
          <p:cNvPr id="31" name="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41621" y="2397454"/>
            <a:ext cx="190284" cy="14403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36929" y="2946400"/>
            <a:ext cx="190284" cy="144030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36929" y="3403600"/>
            <a:ext cx="190284" cy="144030"/>
          </a:xfrm>
          <a:prstGeom prst="rect">
            <a:avLst/>
          </a:prstGeom>
        </p:spPr>
      </p:pic>
      <p:pic>
        <p:nvPicPr>
          <p:cNvPr id="14" name="object 33">
            <a:extLst>
              <a:ext uri="{FF2B5EF4-FFF2-40B4-BE49-F238E27FC236}">
                <a16:creationId xmlns:a16="http://schemas.microsoft.com/office/drawing/2014/main" id="{30AB263C-62E3-0BDF-A021-B81CB016DCC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40050" y="3897440"/>
            <a:ext cx="190284" cy="144030"/>
          </a:xfrm>
          <a:prstGeom prst="rect">
            <a:avLst/>
          </a:prstGeom>
        </p:spPr>
      </p:pic>
      <p:pic>
        <p:nvPicPr>
          <p:cNvPr id="15" name="object 35">
            <a:hlinkClick r:id="rId6"/>
            <a:extLst>
              <a:ext uri="{FF2B5EF4-FFF2-40B4-BE49-F238E27FC236}">
                <a16:creationId xmlns:a16="http://schemas.microsoft.com/office/drawing/2014/main" id="{BC1DA250-B7D7-39AB-33D1-B72595BB560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2871" y="1752138"/>
            <a:ext cx="4649162" cy="375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60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831256" y="594983"/>
            <a:ext cx="9740778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2700" dirty="0">
                <a:solidFill>
                  <a:srgbClr val="1BA9D6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Choose who you trade with from wherever you are</a:t>
            </a:r>
            <a:endParaRPr sz="27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24500" y="2108200"/>
            <a:ext cx="4399844" cy="7745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010" marR="168275">
              <a:lnSpc>
                <a:spcPct val="104200"/>
              </a:lnSpc>
            </a:pPr>
            <a:r>
              <a:rPr lang="en-NZ" sz="1600" dirty="0">
                <a:solidFill>
                  <a:srgbClr val="666666"/>
                </a:solidFill>
                <a:latin typeface="Poppins"/>
                <a:cs typeface="Poppins"/>
              </a:rPr>
              <a:t>Nui Marketplace is accessible on your desktop and via the Nui Mobile app</a:t>
            </a:r>
          </a:p>
          <a:p>
            <a:pPr marL="334010" marR="168275">
              <a:lnSpc>
                <a:spcPct val="104200"/>
              </a:lnSpc>
            </a:pPr>
            <a:endParaRPr lang="en-NZ" sz="1600" dirty="0">
              <a:solidFill>
                <a:srgbClr val="666666"/>
              </a:solidFill>
              <a:latin typeface="Poppins"/>
              <a:cs typeface="Poppin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C5B61DB-276C-40EF-A362-E25834BC69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856" y="6615304"/>
            <a:ext cx="2290364" cy="466661"/>
          </a:xfrm>
          <a:prstGeom prst="rect">
            <a:avLst/>
          </a:prstGeom>
        </p:spPr>
      </p:pic>
      <p:pic>
        <p:nvPicPr>
          <p:cNvPr id="39" name="Picture 38" descr="A picture containing ray&#10;&#10;Description automatically generated">
            <a:extLst>
              <a:ext uri="{FF2B5EF4-FFF2-40B4-BE49-F238E27FC236}">
                <a16:creationId xmlns:a16="http://schemas.microsoft.com/office/drawing/2014/main" id="{6026122E-C352-45A9-941F-47A2A5DE3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8543" cy="7569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AB16B1-E06D-E140-BA4B-71D8E8531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586" y="1495509"/>
            <a:ext cx="38100" cy="4724400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41621" y="2184400"/>
            <a:ext cx="190284" cy="144030"/>
          </a:xfrm>
          <a:prstGeom prst="rect">
            <a:avLst/>
          </a:prstGeom>
        </p:spPr>
      </p:pic>
      <p:pic>
        <p:nvPicPr>
          <p:cNvPr id="23" name="object 31">
            <a:extLst>
              <a:ext uri="{FF2B5EF4-FFF2-40B4-BE49-F238E27FC236}">
                <a16:creationId xmlns:a16="http://schemas.microsoft.com/office/drawing/2014/main" id="{DF4036A6-F5F8-2947-878C-DC2D783889E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24500" y="2184400"/>
            <a:ext cx="190284" cy="1440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1E8E51-9E40-A305-DFAA-184CD42447D5}"/>
              </a:ext>
            </a:extLst>
          </p:cNvPr>
          <p:cNvSpPr txBox="1"/>
          <p:nvPr/>
        </p:nvSpPr>
        <p:spPr>
          <a:xfrm>
            <a:off x="3036763" y="2108200"/>
            <a:ext cx="4228501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4010" marR="168275">
              <a:lnSpc>
                <a:spcPct val="104200"/>
              </a:lnSpc>
            </a:pPr>
            <a:r>
              <a:rPr lang="en-NZ" sz="1600" dirty="0">
                <a:solidFill>
                  <a:srgbClr val="666666"/>
                </a:solidFill>
                <a:latin typeface="Poppins"/>
                <a:cs typeface="Poppins"/>
              </a:rPr>
              <a:t>The Participant selector allows you to choose who you trade with, and under what terms</a:t>
            </a:r>
          </a:p>
        </p:txBody>
      </p:sp>
      <p:pic>
        <p:nvPicPr>
          <p:cNvPr id="14" name="object 35">
            <a:hlinkClick r:id="rId6"/>
            <a:extLst>
              <a:ext uri="{FF2B5EF4-FFF2-40B4-BE49-F238E27FC236}">
                <a16:creationId xmlns:a16="http://schemas.microsoft.com/office/drawing/2014/main" id="{FD0D4F23-765C-0ED2-545C-78E6E8728EF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4845" y="3377100"/>
            <a:ext cx="3520507" cy="2842809"/>
          </a:xfrm>
          <a:prstGeom prst="rect">
            <a:avLst/>
          </a:prstGeom>
        </p:spPr>
      </p:pic>
      <p:pic>
        <p:nvPicPr>
          <p:cNvPr id="16" name="object 35">
            <a:hlinkClick r:id="rId6"/>
            <a:extLst>
              <a:ext uri="{FF2B5EF4-FFF2-40B4-BE49-F238E27FC236}">
                <a16:creationId xmlns:a16="http://schemas.microsoft.com/office/drawing/2014/main" id="{9B1EE93B-7B39-9F04-059A-F80DE46D793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8361" y="3075390"/>
            <a:ext cx="2778889" cy="335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30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831256" y="594983"/>
            <a:ext cx="9740778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2700" dirty="0">
                <a:solidFill>
                  <a:srgbClr val="1BA9D6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Access market information</a:t>
            </a:r>
            <a:endParaRPr sz="27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936929" y="1506819"/>
            <a:ext cx="4399844" cy="262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010" marR="168275">
              <a:lnSpc>
                <a:spcPct val="104200"/>
              </a:lnSpc>
            </a:pPr>
            <a:r>
              <a:rPr lang="en-NZ" sz="1600" dirty="0">
                <a:solidFill>
                  <a:srgbClr val="666666"/>
                </a:solidFill>
                <a:latin typeface="Poppins"/>
                <a:cs typeface="Poppins"/>
              </a:rPr>
              <a:t>Gain real time market insights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C5B61DB-276C-40EF-A362-E25834BC69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856" y="6615304"/>
            <a:ext cx="2290364" cy="466661"/>
          </a:xfrm>
          <a:prstGeom prst="rect">
            <a:avLst/>
          </a:prstGeom>
        </p:spPr>
      </p:pic>
      <p:pic>
        <p:nvPicPr>
          <p:cNvPr id="39" name="Picture 38" descr="A picture containing ray&#10;&#10;Description automatically generated">
            <a:extLst>
              <a:ext uri="{FF2B5EF4-FFF2-40B4-BE49-F238E27FC236}">
                <a16:creationId xmlns:a16="http://schemas.microsoft.com/office/drawing/2014/main" id="{6026122E-C352-45A9-941F-47A2A5DE3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8543" cy="7569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AB16B1-E06D-E140-BA4B-71D8E8531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586" y="1495509"/>
            <a:ext cx="38100" cy="4724400"/>
          </a:xfrm>
          <a:prstGeom prst="rect">
            <a:avLst/>
          </a:prstGeom>
        </p:spPr>
      </p:pic>
      <p:sp>
        <p:nvSpPr>
          <p:cNvPr id="21" name="object 28">
            <a:extLst>
              <a:ext uri="{FF2B5EF4-FFF2-40B4-BE49-F238E27FC236}">
                <a16:creationId xmlns:a16="http://schemas.microsoft.com/office/drawing/2014/main" id="{B8E92DDB-A69C-754F-8A6C-8FCBE9D4683F}"/>
              </a:ext>
            </a:extLst>
          </p:cNvPr>
          <p:cNvSpPr txBox="1"/>
          <p:nvPr/>
        </p:nvSpPr>
        <p:spPr>
          <a:xfrm>
            <a:off x="7824500" y="1506819"/>
            <a:ext cx="4507278" cy="10306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010" marR="168275">
              <a:lnSpc>
                <a:spcPct val="104200"/>
              </a:lnSpc>
            </a:pPr>
            <a:r>
              <a:rPr lang="en-NZ" sz="1600" dirty="0">
                <a:solidFill>
                  <a:srgbClr val="666666"/>
                </a:solidFill>
                <a:latin typeface="Poppins"/>
                <a:cs typeface="Poppins"/>
              </a:rPr>
              <a:t>Gain a window into European dairy trade</a:t>
            </a:r>
          </a:p>
          <a:p>
            <a:pPr marL="334010" marR="168275">
              <a:lnSpc>
                <a:spcPct val="104200"/>
              </a:lnSpc>
            </a:pPr>
            <a:endParaRPr lang="en-NZ" sz="1600" dirty="0">
              <a:solidFill>
                <a:srgbClr val="666666"/>
              </a:solidFill>
              <a:latin typeface="Poppins"/>
              <a:cs typeface="Poppins"/>
            </a:endParaRPr>
          </a:p>
          <a:p>
            <a:pPr marL="334010" marR="168275">
              <a:lnSpc>
                <a:spcPct val="104200"/>
              </a:lnSpc>
            </a:pPr>
            <a:endParaRPr lang="en-NZ" sz="1600" dirty="0">
              <a:solidFill>
                <a:srgbClr val="666666"/>
              </a:solidFill>
              <a:latin typeface="Poppins"/>
              <a:cs typeface="Poppins"/>
            </a:endParaRPr>
          </a:p>
        </p:txBody>
      </p:sp>
      <p:pic>
        <p:nvPicPr>
          <p:cNvPr id="31" name="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41621" y="1569631"/>
            <a:ext cx="190284" cy="144030"/>
          </a:xfrm>
          <a:prstGeom prst="rect">
            <a:avLst/>
          </a:prstGeom>
        </p:spPr>
      </p:pic>
      <p:pic>
        <p:nvPicPr>
          <p:cNvPr id="23" name="object 31">
            <a:extLst>
              <a:ext uri="{FF2B5EF4-FFF2-40B4-BE49-F238E27FC236}">
                <a16:creationId xmlns:a16="http://schemas.microsoft.com/office/drawing/2014/main" id="{DF4036A6-F5F8-2947-878C-DC2D783889E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28957" y="1569631"/>
            <a:ext cx="190284" cy="144030"/>
          </a:xfrm>
          <a:prstGeom prst="rect">
            <a:avLst/>
          </a:prstGeom>
        </p:spPr>
      </p:pic>
      <p:pic>
        <p:nvPicPr>
          <p:cNvPr id="12" name="object 35">
            <a:hlinkClick r:id="rId6"/>
            <a:extLst>
              <a:ext uri="{FF2B5EF4-FFF2-40B4-BE49-F238E27FC236}">
                <a16:creationId xmlns:a16="http://schemas.microsoft.com/office/drawing/2014/main" id="{C44EB02B-E041-8152-076A-879386F3C5E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5819" y="2565400"/>
            <a:ext cx="4109031" cy="3318042"/>
          </a:xfrm>
          <a:prstGeom prst="rect">
            <a:avLst/>
          </a:prstGeom>
        </p:spPr>
      </p:pic>
      <p:pic>
        <p:nvPicPr>
          <p:cNvPr id="14" name="object 35">
            <a:hlinkClick r:id="rId6"/>
            <a:extLst>
              <a:ext uri="{FF2B5EF4-FFF2-40B4-BE49-F238E27FC236}">
                <a16:creationId xmlns:a16="http://schemas.microsoft.com/office/drawing/2014/main" id="{A2A58C3D-D044-4833-5FDA-9B19F423FB31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4499" y="2559926"/>
            <a:ext cx="4109030" cy="331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31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</TotalTime>
  <Words>526</Words>
  <Application>Microsoft Office PowerPoint</Application>
  <PresentationFormat>Custom</PresentationFormat>
  <Paragraphs>89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Poppins</vt:lpstr>
      <vt:lpstr>Poppins SemiBold</vt:lpstr>
      <vt:lpstr>Poppins-Light</vt:lpstr>
      <vt:lpstr>Poppins-SemiBold</vt:lpstr>
      <vt:lpstr>Office Theme</vt:lpstr>
      <vt:lpstr>PowerPoint Presentation</vt:lpstr>
      <vt:lpstr>What is Nui Marketplace – North America?</vt:lpstr>
      <vt:lpstr>Consistent across all Nui plans</vt:lpstr>
      <vt:lpstr>Our experience in Dairy</vt:lpstr>
      <vt:lpstr>Why use Nui Marketplace North America?</vt:lpstr>
      <vt:lpstr>How do we compare to CME</vt:lpstr>
      <vt:lpstr>Better trade outcomes start here</vt:lpstr>
      <vt:lpstr>Choose who you trade with from wherever you are</vt:lpstr>
      <vt:lpstr>Access market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Owen Swinson</dc:creator>
  <cp:lastModifiedBy>Wim Mertens</cp:lastModifiedBy>
  <cp:revision>14</cp:revision>
  <dcterms:created xsi:type="dcterms:W3CDTF">2022-03-01T23:57:07Z</dcterms:created>
  <dcterms:modified xsi:type="dcterms:W3CDTF">2022-06-14T06:01:01Z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Adobe Illustrator 24.2 (Windows)</vt:lpwstr>
  </property>
</Properties>
</file>