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  <p:sldId id="261" r:id="rId4"/>
  </p:sldIdLst>
  <p:sldSz cx="13195300" cy="7569200"/>
  <p:notesSz cx="13195300" cy="7569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8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844415" cy="7563484"/>
          </a:xfrm>
          <a:custGeom>
            <a:avLst/>
            <a:gdLst/>
            <a:ahLst/>
            <a:cxnLst/>
            <a:rect l="l" t="t" r="r" b="b"/>
            <a:pathLst>
              <a:path w="4844415" h="7563484">
                <a:moveTo>
                  <a:pt x="2692679" y="0"/>
                </a:moveTo>
                <a:lnTo>
                  <a:pt x="0" y="0"/>
                </a:lnTo>
                <a:lnTo>
                  <a:pt x="0" y="3787408"/>
                </a:lnTo>
                <a:lnTo>
                  <a:pt x="22951" y="3968818"/>
                </a:lnTo>
                <a:lnTo>
                  <a:pt x="0" y="4102008"/>
                </a:lnTo>
                <a:lnTo>
                  <a:pt x="0" y="7563357"/>
                </a:lnTo>
                <a:lnTo>
                  <a:pt x="2866486" y="7563357"/>
                </a:lnTo>
                <a:lnTo>
                  <a:pt x="2933823" y="7534356"/>
                </a:lnTo>
                <a:lnTo>
                  <a:pt x="2979084" y="7513740"/>
                </a:lnTo>
                <a:lnTo>
                  <a:pt x="3023993" y="7492426"/>
                </a:lnTo>
                <a:lnTo>
                  <a:pt x="3068544" y="7470419"/>
                </a:lnTo>
                <a:lnTo>
                  <a:pt x="3112729" y="7447723"/>
                </a:lnTo>
                <a:lnTo>
                  <a:pt x="3156542" y="7424340"/>
                </a:lnTo>
                <a:lnTo>
                  <a:pt x="3199977" y="7400276"/>
                </a:lnTo>
                <a:lnTo>
                  <a:pt x="3243025" y="7375533"/>
                </a:lnTo>
                <a:lnTo>
                  <a:pt x="3285681" y="7350117"/>
                </a:lnTo>
                <a:lnTo>
                  <a:pt x="3327938" y="7324030"/>
                </a:lnTo>
                <a:lnTo>
                  <a:pt x="3369789" y="7297278"/>
                </a:lnTo>
                <a:lnTo>
                  <a:pt x="3411228" y="7269863"/>
                </a:lnTo>
                <a:lnTo>
                  <a:pt x="3452246" y="7241789"/>
                </a:lnTo>
                <a:lnTo>
                  <a:pt x="3492839" y="7213061"/>
                </a:lnTo>
                <a:lnTo>
                  <a:pt x="3531675" y="7185146"/>
                </a:lnTo>
                <a:lnTo>
                  <a:pt x="3570295" y="7156390"/>
                </a:lnTo>
                <a:lnTo>
                  <a:pt x="3608681" y="7126781"/>
                </a:lnTo>
                <a:lnTo>
                  <a:pt x="3646816" y="7096309"/>
                </a:lnTo>
                <a:lnTo>
                  <a:pt x="3684682" y="7064963"/>
                </a:lnTo>
                <a:lnTo>
                  <a:pt x="3722260" y="7032732"/>
                </a:lnTo>
                <a:lnTo>
                  <a:pt x="3759533" y="6999606"/>
                </a:lnTo>
                <a:lnTo>
                  <a:pt x="3796483" y="6965573"/>
                </a:lnTo>
                <a:lnTo>
                  <a:pt x="3833092" y="6930624"/>
                </a:lnTo>
                <a:lnTo>
                  <a:pt x="3869343" y="6894748"/>
                </a:lnTo>
                <a:lnTo>
                  <a:pt x="3905389" y="6858620"/>
                </a:lnTo>
                <a:lnTo>
                  <a:pt x="3940916" y="6821870"/>
                </a:lnTo>
                <a:lnTo>
                  <a:pt x="3975918" y="6784503"/>
                </a:lnTo>
                <a:lnTo>
                  <a:pt x="4010386" y="6746521"/>
                </a:lnTo>
                <a:lnTo>
                  <a:pt x="4044314" y="6707928"/>
                </a:lnTo>
                <a:lnTo>
                  <a:pt x="4077692" y="6668727"/>
                </a:lnTo>
                <a:lnTo>
                  <a:pt x="4110515" y="6628922"/>
                </a:lnTo>
                <a:lnTo>
                  <a:pt x="4142773" y="6588516"/>
                </a:lnTo>
                <a:lnTo>
                  <a:pt x="4174460" y="6547514"/>
                </a:lnTo>
                <a:lnTo>
                  <a:pt x="4205568" y="6505917"/>
                </a:lnTo>
                <a:lnTo>
                  <a:pt x="4236090" y="6463730"/>
                </a:lnTo>
                <a:lnTo>
                  <a:pt x="4266017" y="6420957"/>
                </a:lnTo>
                <a:lnTo>
                  <a:pt x="4295343" y="6377600"/>
                </a:lnTo>
                <a:lnTo>
                  <a:pt x="4324059" y="6333663"/>
                </a:lnTo>
                <a:lnTo>
                  <a:pt x="4352159" y="6289149"/>
                </a:lnTo>
                <a:lnTo>
                  <a:pt x="4379634" y="6244063"/>
                </a:lnTo>
                <a:lnTo>
                  <a:pt x="4406477" y="6198407"/>
                </a:lnTo>
                <a:lnTo>
                  <a:pt x="4431144" y="6154945"/>
                </a:lnTo>
                <a:lnTo>
                  <a:pt x="4455096" y="6111249"/>
                </a:lnTo>
                <a:lnTo>
                  <a:pt x="4478333" y="6067328"/>
                </a:lnTo>
                <a:lnTo>
                  <a:pt x="4500855" y="6023186"/>
                </a:lnTo>
                <a:lnTo>
                  <a:pt x="4522662" y="5978832"/>
                </a:lnTo>
                <a:lnTo>
                  <a:pt x="4543754" y="5934272"/>
                </a:lnTo>
                <a:lnTo>
                  <a:pt x="4564131" y="5889513"/>
                </a:lnTo>
                <a:lnTo>
                  <a:pt x="4583794" y="5844561"/>
                </a:lnTo>
                <a:lnTo>
                  <a:pt x="4602741" y="5799425"/>
                </a:lnTo>
                <a:lnTo>
                  <a:pt x="4620973" y="5754110"/>
                </a:lnTo>
                <a:lnTo>
                  <a:pt x="4638490" y="5708623"/>
                </a:lnTo>
                <a:lnTo>
                  <a:pt x="4655292" y="5662972"/>
                </a:lnTo>
                <a:lnTo>
                  <a:pt x="4671379" y="5617163"/>
                </a:lnTo>
                <a:lnTo>
                  <a:pt x="4686751" y="5571203"/>
                </a:lnTo>
                <a:lnTo>
                  <a:pt x="4701408" y="5525099"/>
                </a:lnTo>
                <a:lnTo>
                  <a:pt x="4715350" y="5478858"/>
                </a:lnTo>
                <a:lnTo>
                  <a:pt x="4728578" y="5432486"/>
                </a:lnTo>
                <a:lnTo>
                  <a:pt x="4741090" y="5385991"/>
                </a:lnTo>
                <a:lnTo>
                  <a:pt x="4752887" y="5339379"/>
                </a:lnTo>
                <a:lnTo>
                  <a:pt x="4763969" y="5292658"/>
                </a:lnTo>
                <a:lnTo>
                  <a:pt x="4774336" y="5245833"/>
                </a:lnTo>
                <a:lnTo>
                  <a:pt x="4783988" y="5198913"/>
                </a:lnTo>
                <a:lnTo>
                  <a:pt x="4792926" y="5151903"/>
                </a:lnTo>
                <a:lnTo>
                  <a:pt x="4801148" y="5104811"/>
                </a:lnTo>
                <a:lnTo>
                  <a:pt x="4808655" y="5057644"/>
                </a:lnTo>
                <a:lnTo>
                  <a:pt x="4815447" y="5010408"/>
                </a:lnTo>
                <a:lnTo>
                  <a:pt x="4821524" y="4963110"/>
                </a:lnTo>
                <a:lnTo>
                  <a:pt x="4826887" y="4915757"/>
                </a:lnTo>
                <a:lnTo>
                  <a:pt x="4831534" y="4868357"/>
                </a:lnTo>
                <a:lnTo>
                  <a:pt x="4835466" y="4820915"/>
                </a:lnTo>
                <a:lnTo>
                  <a:pt x="4838684" y="4773439"/>
                </a:lnTo>
                <a:lnTo>
                  <a:pt x="4841186" y="4725936"/>
                </a:lnTo>
                <a:lnTo>
                  <a:pt x="4842973" y="4678412"/>
                </a:lnTo>
                <a:lnTo>
                  <a:pt x="4844045" y="4630875"/>
                </a:lnTo>
                <a:lnTo>
                  <a:pt x="4844402" y="4583457"/>
                </a:lnTo>
                <a:lnTo>
                  <a:pt x="4844045" y="4535786"/>
                </a:lnTo>
                <a:lnTo>
                  <a:pt x="4842973" y="4488249"/>
                </a:lnTo>
                <a:lnTo>
                  <a:pt x="4841185" y="4440725"/>
                </a:lnTo>
                <a:lnTo>
                  <a:pt x="4838682" y="4393223"/>
                </a:lnTo>
                <a:lnTo>
                  <a:pt x="4835465" y="4345747"/>
                </a:lnTo>
                <a:lnTo>
                  <a:pt x="4831532" y="4298306"/>
                </a:lnTo>
                <a:lnTo>
                  <a:pt x="4826885" y="4250907"/>
                </a:lnTo>
                <a:lnTo>
                  <a:pt x="4821522" y="4203555"/>
                </a:lnTo>
                <a:lnTo>
                  <a:pt x="4815445" y="4156259"/>
                </a:lnTo>
                <a:lnTo>
                  <a:pt x="4808652" y="4109024"/>
                </a:lnTo>
                <a:lnTo>
                  <a:pt x="4801145" y="4061858"/>
                </a:lnTo>
                <a:lnTo>
                  <a:pt x="4792923" y="4014768"/>
                </a:lnTo>
                <a:lnTo>
                  <a:pt x="4783985" y="3967760"/>
                </a:lnTo>
                <a:lnTo>
                  <a:pt x="4774333" y="3920841"/>
                </a:lnTo>
                <a:lnTo>
                  <a:pt x="4763966" y="3874019"/>
                </a:lnTo>
                <a:lnTo>
                  <a:pt x="4752883" y="3827299"/>
                </a:lnTo>
                <a:lnTo>
                  <a:pt x="4741086" y="3780690"/>
                </a:lnTo>
                <a:lnTo>
                  <a:pt x="4728574" y="3734197"/>
                </a:lnTo>
                <a:lnTo>
                  <a:pt x="4715347" y="3687828"/>
                </a:lnTo>
                <a:lnTo>
                  <a:pt x="4701405" y="3641590"/>
                </a:lnTo>
                <a:lnTo>
                  <a:pt x="4686748" y="3595488"/>
                </a:lnTo>
                <a:lnTo>
                  <a:pt x="4671375" y="3549531"/>
                </a:lnTo>
                <a:lnTo>
                  <a:pt x="4655288" y="3503726"/>
                </a:lnTo>
                <a:lnTo>
                  <a:pt x="4638486" y="3458078"/>
                </a:lnTo>
                <a:lnTo>
                  <a:pt x="4620969" y="3412595"/>
                </a:lnTo>
                <a:lnTo>
                  <a:pt x="4602737" y="3367283"/>
                </a:lnTo>
                <a:lnTo>
                  <a:pt x="4583791" y="3322150"/>
                </a:lnTo>
                <a:lnTo>
                  <a:pt x="4564129" y="3277203"/>
                </a:lnTo>
                <a:lnTo>
                  <a:pt x="4543752" y="3232448"/>
                </a:lnTo>
                <a:lnTo>
                  <a:pt x="4522660" y="3187892"/>
                </a:lnTo>
                <a:lnTo>
                  <a:pt x="4500853" y="3143542"/>
                </a:lnTo>
                <a:lnTo>
                  <a:pt x="4478332" y="3099405"/>
                </a:lnTo>
                <a:lnTo>
                  <a:pt x="4455095" y="3055488"/>
                </a:lnTo>
                <a:lnTo>
                  <a:pt x="4431143" y="3011797"/>
                </a:lnTo>
                <a:lnTo>
                  <a:pt x="4406477" y="2968340"/>
                </a:lnTo>
                <a:lnTo>
                  <a:pt x="2692679" y="0"/>
                </a:lnTo>
                <a:close/>
              </a:path>
            </a:pathLst>
          </a:custGeom>
          <a:solidFill>
            <a:srgbClr val="00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628265" cy="7336790"/>
          </a:xfrm>
          <a:custGeom>
            <a:avLst/>
            <a:gdLst/>
            <a:ahLst/>
            <a:cxnLst/>
            <a:rect l="l" t="t" r="r" b="b"/>
            <a:pathLst>
              <a:path w="2628265" h="7336790">
                <a:moveTo>
                  <a:pt x="2521249" y="0"/>
                </a:moveTo>
                <a:lnTo>
                  <a:pt x="0" y="0"/>
                </a:lnTo>
                <a:lnTo>
                  <a:pt x="0" y="3787405"/>
                </a:lnTo>
                <a:lnTo>
                  <a:pt x="22952" y="3968810"/>
                </a:lnTo>
                <a:lnTo>
                  <a:pt x="0" y="4102005"/>
                </a:lnTo>
                <a:lnTo>
                  <a:pt x="0" y="7336788"/>
                </a:lnTo>
                <a:lnTo>
                  <a:pt x="1331825" y="6842102"/>
                </a:lnTo>
                <a:lnTo>
                  <a:pt x="2090594" y="5620385"/>
                </a:lnTo>
                <a:lnTo>
                  <a:pt x="2556844" y="3350537"/>
                </a:lnTo>
                <a:lnTo>
                  <a:pt x="2627845" y="2902720"/>
                </a:lnTo>
                <a:lnTo>
                  <a:pt x="2627845" y="279373"/>
                </a:lnTo>
                <a:lnTo>
                  <a:pt x="2521249" y="0"/>
                </a:lnTo>
                <a:close/>
              </a:path>
            </a:pathLst>
          </a:custGeom>
          <a:solidFill>
            <a:srgbClr val="5BC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618615" cy="7323455"/>
          </a:xfrm>
          <a:custGeom>
            <a:avLst/>
            <a:gdLst/>
            <a:ahLst/>
            <a:cxnLst/>
            <a:rect l="l" t="t" r="r" b="b"/>
            <a:pathLst>
              <a:path w="1618615" h="7323455">
                <a:moveTo>
                  <a:pt x="1155002" y="0"/>
                </a:moveTo>
                <a:lnTo>
                  <a:pt x="0" y="0"/>
                </a:lnTo>
                <a:lnTo>
                  <a:pt x="0" y="3787409"/>
                </a:lnTo>
                <a:lnTo>
                  <a:pt x="22951" y="3968808"/>
                </a:lnTo>
                <a:lnTo>
                  <a:pt x="0" y="4101998"/>
                </a:lnTo>
                <a:lnTo>
                  <a:pt x="0" y="7323129"/>
                </a:lnTo>
                <a:lnTo>
                  <a:pt x="1277994" y="6758603"/>
                </a:lnTo>
                <a:lnTo>
                  <a:pt x="1618399" y="5702879"/>
                </a:lnTo>
                <a:lnTo>
                  <a:pt x="1618399" y="3062254"/>
                </a:lnTo>
                <a:lnTo>
                  <a:pt x="1598805" y="2682554"/>
                </a:lnTo>
                <a:lnTo>
                  <a:pt x="1493606" y="874972"/>
                </a:lnTo>
                <a:lnTo>
                  <a:pt x="1155002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4844415" cy="7563484"/>
          </a:xfrm>
          <a:custGeom>
            <a:avLst/>
            <a:gdLst/>
            <a:ahLst/>
            <a:cxnLst/>
            <a:rect l="l" t="t" r="r" b="b"/>
            <a:pathLst>
              <a:path w="4844415" h="7563484">
                <a:moveTo>
                  <a:pt x="2692679" y="0"/>
                </a:moveTo>
                <a:lnTo>
                  <a:pt x="0" y="0"/>
                </a:lnTo>
                <a:lnTo>
                  <a:pt x="0" y="3787408"/>
                </a:lnTo>
                <a:lnTo>
                  <a:pt x="22951" y="3968818"/>
                </a:lnTo>
                <a:lnTo>
                  <a:pt x="0" y="4102008"/>
                </a:lnTo>
                <a:lnTo>
                  <a:pt x="0" y="7563357"/>
                </a:lnTo>
                <a:lnTo>
                  <a:pt x="2866486" y="7563357"/>
                </a:lnTo>
                <a:lnTo>
                  <a:pt x="2933823" y="7534356"/>
                </a:lnTo>
                <a:lnTo>
                  <a:pt x="2979084" y="7513740"/>
                </a:lnTo>
                <a:lnTo>
                  <a:pt x="3023993" y="7492426"/>
                </a:lnTo>
                <a:lnTo>
                  <a:pt x="3068544" y="7470419"/>
                </a:lnTo>
                <a:lnTo>
                  <a:pt x="3112729" y="7447723"/>
                </a:lnTo>
                <a:lnTo>
                  <a:pt x="3156542" y="7424340"/>
                </a:lnTo>
                <a:lnTo>
                  <a:pt x="3199977" y="7400276"/>
                </a:lnTo>
                <a:lnTo>
                  <a:pt x="3243025" y="7375533"/>
                </a:lnTo>
                <a:lnTo>
                  <a:pt x="3285681" y="7350117"/>
                </a:lnTo>
                <a:lnTo>
                  <a:pt x="3327938" y="7324030"/>
                </a:lnTo>
                <a:lnTo>
                  <a:pt x="3369789" y="7297278"/>
                </a:lnTo>
                <a:lnTo>
                  <a:pt x="3411228" y="7269863"/>
                </a:lnTo>
                <a:lnTo>
                  <a:pt x="3452246" y="7241789"/>
                </a:lnTo>
                <a:lnTo>
                  <a:pt x="3492839" y="7213061"/>
                </a:lnTo>
                <a:lnTo>
                  <a:pt x="3531675" y="7185146"/>
                </a:lnTo>
                <a:lnTo>
                  <a:pt x="3570295" y="7156390"/>
                </a:lnTo>
                <a:lnTo>
                  <a:pt x="3608681" y="7126781"/>
                </a:lnTo>
                <a:lnTo>
                  <a:pt x="3646816" y="7096309"/>
                </a:lnTo>
                <a:lnTo>
                  <a:pt x="3684682" y="7064963"/>
                </a:lnTo>
                <a:lnTo>
                  <a:pt x="3722260" y="7032732"/>
                </a:lnTo>
                <a:lnTo>
                  <a:pt x="3759533" y="6999606"/>
                </a:lnTo>
                <a:lnTo>
                  <a:pt x="3796483" y="6965573"/>
                </a:lnTo>
                <a:lnTo>
                  <a:pt x="3833092" y="6930624"/>
                </a:lnTo>
                <a:lnTo>
                  <a:pt x="3869343" y="6894748"/>
                </a:lnTo>
                <a:lnTo>
                  <a:pt x="3905389" y="6858620"/>
                </a:lnTo>
                <a:lnTo>
                  <a:pt x="3940916" y="6821870"/>
                </a:lnTo>
                <a:lnTo>
                  <a:pt x="3975918" y="6784503"/>
                </a:lnTo>
                <a:lnTo>
                  <a:pt x="4010386" y="6746521"/>
                </a:lnTo>
                <a:lnTo>
                  <a:pt x="4044314" y="6707928"/>
                </a:lnTo>
                <a:lnTo>
                  <a:pt x="4077692" y="6668727"/>
                </a:lnTo>
                <a:lnTo>
                  <a:pt x="4110515" y="6628922"/>
                </a:lnTo>
                <a:lnTo>
                  <a:pt x="4142773" y="6588516"/>
                </a:lnTo>
                <a:lnTo>
                  <a:pt x="4174460" y="6547514"/>
                </a:lnTo>
                <a:lnTo>
                  <a:pt x="4205568" y="6505917"/>
                </a:lnTo>
                <a:lnTo>
                  <a:pt x="4236090" y="6463730"/>
                </a:lnTo>
                <a:lnTo>
                  <a:pt x="4266017" y="6420957"/>
                </a:lnTo>
                <a:lnTo>
                  <a:pt x="4295343" y="6377600"/>
                </a:lnTo>
                <a:lnTo>
                  <a:pt x="4324059" y="6333663"/>
                </a:lnTo>
                <a:lnTo>
                  <a:pt x="4352159" y="6289149"/>
                </a:lnTo>
                <a:lnTo>
                  <a:pt x="4379634" y="6244063"/>
                </a:lnTo>
                <a:lnTo>
                  <a:pt x="4406477" y="6198407"/>
                </a:lnTo>
                <a:lnTo>
                  <a:pt x="4431144" y="6154945"/>
                </a:lnTo>
                <a:lnTo>
                  <a:pt x="4455096" y="6111249"/>
                </a:lnTo>
                <a:lnTo>
                  <a:pt x="4478333" y="6067328"/>
                </a:lnTo>
                <a:lnTo>
                  <a:pt x="4500855" y="6023186"/>
                </a:lnTo>
                <a:lnTo>
                  <a:pt x="4522662" y="5978832"/>
                </a:lnTo>
                <a:lnTo>
                  <a:pt x="4543754" y="5934272"/>
                </a:lnTo>
                <a:lnTo>
                  <a:pt x="4564131" y="5889513"/>
                </a:lnTo>
                <a:lnTo>
                  <a:pt x="4583794" y="5844561"/>
                </a:lnTo>
                <a:lnTo>
                  <a:pt x="4602741" y="5799425"/>
                </a:lnTo>
                <a:lnTo>
                  <a:pt x="4620973" y="5754110"/>
                </a:lnTo>
                <a:lnTo>
                  <a:pt x="4638490" y="5708623"/>
                </a:lnTo>
                <a:lnTo>
                  <a:pt x="4655292" y="5662972"/>
                </a:lnTo>
                <a:lnTo>
                  <a:pt x="4671379" y="5617163"/>
                </a:lnTo>
                <a:lnTo>
                  <a:pt x="4686751" y="5571203"/>
                </a:lnTo>
                <a:lnTo>
                  <a:pt x="4701408" y="5525099"/>
                </a:lnTo>
                <a:lnTo>
                  <a:pt x="4715350" y="5478858"/>
                </a:lnTo>
                <a:lnTo>
                  <a:pt x="4728578" y="5432486"/>
                </a:lnTo>
                <a:lnTo>
                  <a:pt x="4741090" y="5385991"/>
                </a:lnTo>
                <a:lnTo>
                  <a:pt x="4752887" y="5339379"/>
                </a:lnTo>
                <a:lnTo>
                  <a:pt x="4763969" y="5292658"/>
                </a:lnTo>
                <a:lnTo>
                  <a:pt x="4774336" y="5245833"/>
                </a:lnTo>
                <a:lnTo>
                  <a:pt x="4783988" y="5198913"/>
                </a:lnTo>
                <a:lnTo>
                  <a:pt x="4792926" y="5151903"/>
                </a:lnTo>
                <a:lnTo>
                  <a:pt x="4801148" y="5104811"/>
                </a:lnTo>
                <a:lnTo>
                  <a:pt x="4808655" y="5057644"/>
                </a:lnTo>
                <a:lnTo>
                  <a:pt x="4815447" y="5010408"/>
                </a:lnTo>
                <a:lnTo>
                  <a:pt x="4821524" y="4963110"/>
                </a:lnTo>
                <a:lnTo>
                  <a:pt x="4826887" y="4915757"/>
                </a:lnTo>
                <a:lnTo>
                  <a:pt x="4831534" y="4868357"/>
                </a:lnTo>
                <a:lnTo>
                  <a:pt x="4835466" y="4820915"/>
                </a:lnTo>
                <a:lnTo>
                  <a:pt x="4838684" y="4773439"/>
                </a:lnTo>
                <a:lnTo>
                  <a:pt x="4841186" y="4725936"/>
                </a:lnTo>
                <a:lnTo>
                  <a:pt x="4842973" y="4678412"/>
                </a:lnTo>
                <a:lnTo>
                  <a:pt x="4844045" y="4630875"/>
                </a:lnTo>
                <a:lnTo>
                  <a:pt x="4844402" y="4583457"/>
                </a:lnTo>
                <a:lnTo>
                  <a:pt x="4844045" y="4535786"/>
                </a:lnTo>
                <a:lnTo>
                  <a:pt x="4842973" y="4488249"/>
                </a:lnTo>
                <a:lnTo>
                  <a:pt x="4841185" y="4440725"/>
                </a:lnTo>
                <a:lnTo>
                  <a:pt x="4838682" y="4393223"/>
                </a:lnTo>
                <a:lnTo>
                  <a:pt x="4835465" y="4345747"/>
                </a:lnTo>
                <a:lnTo>
                  <a:pt x="4831532" y="4298306"/>
                </a:lnTo>
                <a:lnTo>
                  <a:pt x="4826885" y="4250907"/>
                </a:lnTo>
                <a:lnTo>
                  <a:pt x="4821522" y="4203555"/>
                </a:lnTo>
                <a:lnTo>
                  <a:pt x="4815445" y="4156259"/>
                </a:lnTo>
                <a:lnTo>
                  <a:pt x="4808652" y="4109024"/>
                </a:lnTo>
                <a:lnTo>
                  <a:pt x="4801145" y="4061858"/>
                </a:lnTo>
                <a:lnTo>
                  <a:pt x="4792923" y="4014768"/>
                </a:lnTo>
                <a:lnTo>
                  <a:pt x="4783985" y="3967760"/>
                </a:lnTo>
                <a:lnTo>
                  <a:pt x="4774333" y="3920841"/>
                </a:lnTo>
                <a:lnTo>
                  <a:pt x="4763966" y="3874019"/>
                </a:lnTo>
                <a:lnTo>
                  <a:pt x="4752883" y="3827299"/>
                </a:lnTo>
                <a:lnTo>
                  <a:pt x="4741086" y="3780690"/>
                </a:lnTo>
                <a:lnTo>
                  <a:pt x="4728574" y="3734197"/>
                </a:lnTo>
                <a:lnTo>
                  <a:pt x="4715347" y="3687828"/>
                </a:lnTo>
                <a:lnTo>
                  <a:pt x="4701405" y="3641590"/>
                </a:lnTo>
                <a:lnTo>
                  <a:pt x="4686748" y="3595488"/>
                </a:lnTo>
                <a:lnTo>
                  <a:pt x="4671375" y="3549531"/>
                </a:lnTo>
                <a:lnTo>
                  <a:pt x="4655288" y="3503726"/>
                </a:lnTo>
                <a:lnTo>
                  <a:pt x="4638486" y="3458078"/>
                </a:lnTo>
                <a:lnTo>
                  <a:pt x="4620969" y="3412595"/>
                </a:lnTo>
                <a:lnTo>
                  <a:pt x="4602737" y="3367283"/>
                </a:lnTo>
                <a:lnTo>
                  <a:pt x="4583791" y="3322150"/>
                </a:lnTo>
                <a:lnTo>
                  <a:pt x="4564129" y="3277203"/>
                </a:lnTo>
                <a:lnTo>
                  <a:pt x="4543752" y="3232448"/>
                </a:lnTo>
                <a:lnTo>
                  <a:pt x="4522660" y="3187892"/>
                </a:lnTo>
                <a:lnTo>
                  <a:pt x="4500853" y="3143542"/>
                </a:lnTo>
                <a:lnTo>
                  <a:pt x="4478332" y="3099405"/>
                </a:lnTo>
                <a:lnTo>
                  <a:pt x="4455095" y="3055488"/>
                </a:lnTo>
                <a:lnTo>
                  <a:pt x="4431143" y="3011797"/>
                </a:lnTo>
                <a:lnTo>
                  <a:pt x="4406477" y="2968340"/>
                </a:lnTo>
                <a:lnTo>
                  <a:pt x="2692679" y="0"/>
                </a:lnTo>
                <a:close/>
              </a:path>
            </a:pathLst>
          </a:custGeom>
          <a:solidFill>
            <a:srgbClr val="00D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2628265" cy="7336790"/>
          </a:xfrm>
          <a:custGeom>
            <a:avLst/>
            <a:gdLst/>
            <a:ahLst/>
            <a:cxnLst/>
            <a:rect l="l" t="t" r="r" b="b"/>
            <a:pathLst>
              <a:path w="2628265" h="7336790">
                <a:moveTo>
                  <a:pt x="2521249" y="0"/>
                </a:moveTo>
                <a:lnTo>
                  <a:pt x="0" y="0"/>
                </a:lnTo>
                <a:lnTo>
                  <a:pt x="0" y="3787405"/>
                </a:lnTo>
                <a:lnTo>
                  <a:pt x="22952" y="3968810"/>
                </a:lnTo>
                <a:lnTo>
                  <a:pt x="0" y="4102005"/>
                </a:lnTo>
                <a:lnTo>
                  <a:pt x="0" y="7336788"/>
                </a:lnTo>
                <a:lnTo>
                  <a:pt x="1331825" y="6842102"/>
                </a:lnTo>
                <a:lnTo>
                  <a:pt x="2090594" y="5620385"/>
                </a:lnTo>
                <a:lnTo>
                  <a:pt x="2556844" y="3350537"/>
                </a:lnTo>
                <a:lnTo>
                  <a:pt x="2627845" y="2902720"/>
                </a:lnTo>
                <a:lnTo>
                  <a:pt x="2627845" y="279373"/>
                </a:lnTo>
                <a:lnTo>
                  <a:pt x="2521249" y="0"/>
                </a:lnTo>
                <a:close/>
              </a:path>
            </a:pathLst>
          </a:custGeom>
          <a:solidFill>
            <a:srgbClr val="3BEC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0"/>
            <a:ext cx="1618615" cy="7323455"/>
          </a:xfrm>
          <a:custGeom>
            <a:avLst/>
            <a:gdLst/>
            <a:ahLst/>
            <a:cxnLst/>
            <a:rect l="l" t="t" r="r" b="b"/>
            <a:pathLst>
              <a:path w="1618615" h="7323455">
                <a:moveTo>
                  <a:pt x="1155002" y="0"/>
                </a:moveTo>
                <a:lnTo>
                  <a:pt x="0" y="0"/>
                </a:lnTo>
                <a:lnTo>
                  <a:pt x="0" y="3787409"/>
                </a:lnTo>
                <a:lnTo>
                  <a:pt x="22951" y="3968808"/>
                </a:lnTo>
                <a:lnTo>
                  <a:pt x="0" y="4101998"/>
                </a:lnTo>
                <a:lnTo>
                  <a:pt x="0" y="7323129"/>
                </a:lnTo>
                <a:lnTo>
                  <a:pt x="1277994" y="6758603"/>
                </a:lnTo>
                <a:lnTo>
                  <a:pt x="1618399" y="5702879"/>
                </a:lnTo>
                <a:lnTo>
                  <a:pt x="1618399" y="3062254"/>
                </a:lnTo>
                <a:lnTo>
                  <a:pt x="1598805" y="2682554"/>
                </a:lnTo>
                <a:lnTo>
                  <a:pt x="1493606" y="874972"/>
                </a:lnTo>
                <a:lnTo>
                  <a:pt x="1155002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4844415" cy="7563484"/>
          </a:xfrm>
          <a:custGeom>
            <a:avLst/>
            <a:gdLst/>
            <a:ahLst/>
            <a:cxnLst/>
            <a:rect l="l" t="t" r="r" b="b"/>
            <a:pathLst>
              <a:path w="4844415" h="7563484">
                <a:moveTo>
                  <a:pt x="2692679" y="0"/>
                </a:moveTo>
                <a:lnTo>
                  <a:pt x="0" y="0"/>
                </a:lnTo>
                <a:lnTo>
                  <a:pt x="0" y="3787408"/>
                </a:lnTo>
                <a:lnTo>
                  <a:pt x="22951" y="3968818"/>
                </a:lnTo>
                <a:lnTo>
                  <a:pt x="0" y="4102008"/>
                </a:lnTo>
                <a:lnTo>
                  <a:pt x="0" y="7563357"/>
                </a:lnTo>
                <a:lnTo>
                  <a:pt x="2866486" y="7563357"/>
                </a:lnTo>
                <a:lnTo>
                  <a:pt x="2933823" y="7534356"/>
                </a:lnTo>
                <a:lnTo>
                  <a:pt x="2979084" y="7513740"/>
                </a:lnTo>
                <a:lnTo>
                  <a:pt x="3023993" y="7492426"/>
                </a:lnTo>
                <a:lnTo>
                  <a:pt x="3068544" y="7470419"/>
                </a:lnTo>
                <a:lnTo>
                  <a:pt x="3112729" y="7447723"/>
                </a:lnTo>
                <a:lnTo>
                  <a:pt x="3156542" y="7424340"/>
                </a:lnTo>
                <a:lnTo>
                  <a:pt x="3199977" y="7400276"/>
                </a:lnTo>
                <a:lnTo>
                  <a:pt x="3243025" y="7375533"/>
                </a:lnTo>
                <a:lnTo>
                  <a:pt x="3285681" y="7350117"/>
                </a:lnTo>
                <a:lnTo>
                  <a:pt x="3327938" y="7324030"/>
                </a:lnTo>
                <a:lnTo>
                  <a:pt x="3369789" y="7297278"/>
                </a:lnTo>
                <a:lnTo>
                  <a:pt x="3411228" y="7269863"/>
                </a:lnTo>
                <a:lnTo>
                  <a:pt x="3452246" y="7241789"/>
                </a:lnTo>
                <a:lnTo>
                  <a:pt x="3492839" y="7213061"/>
                </a:lnTo>
                <a:lnTo>
                  <a:pt x="3531675" y="7185146"/>
                </a:lnTo>
                <a:lnTo>
                  <a:pt x="3570295" y="7156390"/>
                </a:lnTo>
                <a:lnTo>
                  <a:pt x="3608681" y="7126781"/>
                </a:lnTo>
                <a:lnTo>
                  <a:pt x="3646816" y="7096309"/>
                </a:lnTo>
                <a:lnTo>
                  <a:pt x="3684682" y="7064963"/>
                </a:lnTo>
                <a:lnTo>
                  <a:pt x="3722260" y="7032732"/>
                </a:lnTo>
                <a:lnTo>
                  <a:pt x="3759533" y="6999606"/>
                </a:lnTo>
                <a:lnTo>
                  <a:pt x="3796483" y="6965573"/>
                </a:lnTo>
                <a:lnTo>
                  <a:pt x="3833092" y="6930624"/>
                </a:lnTo>
                <a:lnTo>
                  <a:pt x="3869343" y="6894748"/>
                </a:lnTo>
                <a:lnTo>
                  <a:pt x="3905389" y="6858620"/>
                </a:lnTo>
                <a:lnTo>
                  <a:pt x="3940916" y="6821870"/>
                </a:lnTo>
                <a:lnTo>
                  <a:pt x="3975918" y="6784503"/>
                </a:lnTo>
                <a:lnTo>
                  <a:pt x="4010386" y="6746521"/>
                </a:lnTo>
                <a:lnTo>
                  <a:pt x="4044314" y="6707928"/>
                </a:lnTo>
                <a:lnTo>
                  <a:pt x="4077692" y="6668727"/>
                </a:lnTo>
                <a:lnTo>
                  <a:pt x="4110515" y="6628922"/>
                </a:lnTo>
                <a:lnTo>
                  <a:pt x="4142773" y="6588516"/>
                </a:lnTo>
                <a:lnTo>
                  <a:pt x="4174460" y="6547514"/>
                </a:lnTo>
                <a:lnTo>
                  <a:pt x="4205568" y="6505917"/>
                </a:lnTo>
                <a:lnTo>
                  <a:pt x="4236090" y="6463730"/>
                </a:lnTo>
                <a:lnTo>
                  <a:pt x="4266017" y="6420957"/>
                </a:lnTo>
                <a:lnTo>
                  <a:pt x="4295343" y="6377600"/>
                </a:lnTo>
                <a:lnTo>
                  <a:pt x="4324059" y="6333663"/>
                </a:lnTo>
                <a:lnTo>
                  <a:pt x="4352159" y="6289149"/>
                </a:lnTo>
                <a:lnTo>
                  <a:pt x="4379634" y="6244063"/>
                </a:lnTo>
                <a:lnTo>
                  <a:pt x="4406477" y="6198407"/>
                </a:lnTo>
                <a:lnTo>
                  <a:pt x="4431144" y="6154945"/>
                </a:lnTo>
                <a:lnTo>
                  <a:pt x="4455096" y="6111249"/>
                </a:lnTo>
                <a:lnTo>
                  <a:pt x="4478333" y="6067328"/>
                </a:lnTo>
                <a:lnTo>
                  <a:pt x="4500855" y="6023186"/>
                </a:lnTo>
                <a:lnTo>
                  <a:pt x="4522662" y="5978832"/>
                </a:lnTo>
                <a:lnTo>
                  <a:pt x="4543754" y="5934272"/>
                </a:lnTo>
                <a:lnTo>
                  <a:pt x="4564131" y="5889513"/>
                </a:lnTo>
                <a:lnTo>
                  <a:pt x="4583794" y="5844561"/>
                </a:lnTo>
                <a:lnTo>
                  <a:pt x="4602741" y="5799425"/>
                </a:lnTo>
                <a:lnTo>
                  <a:pt x="4620973" y="5754110"/>
                </a:lnTo>
                <a:lnTo>
                  <a:pt x="4638490" y="5708623"/>
                </a:lnTo>
                <a:lnTo>
                  <a:pt x="4655292" y="5662972"/>
                </a:lnTo>
                <a:lnTo>
                  <a:pt x="4671379" y="5617163"/>
                </a:lnTo>
                <a:lnTo>
                  <a:pt x="4686751" y="5571203"/>
                </a:lnTo>
                <a:lnTo>
                  <a:pt x="4701408" y="5525099"/>
                </a:lnTo>
                <a:lnTo>
                  <a:pt x="4715350" y="5478858"/>
                </a:lnTo>
                <a:lnTo>
                  <a:pt x="4728578" y="5432486"/>
                </a:lnTo>
                <a:lnTo>
                  <a:pt x="4741090" y="5385991"/>
                </a:lnTo>
                <a:lnTo>
                  <a:pt x="4752887" y="5339379"/>
                </a:lnTo>
                <a:lnTo>
                  <a:pt x="4763969" y="5292658"/>
                </a:lnTo>
                <a:lnTo>
                  <a:pt x="4774336" y="5245833"/>
                </a:lnTo>
                <a:lnTo>
                  <a:pt x="4783988" y="5198913"/>
                </a:lnTo>
                <a:lnTo>
                  <a:pt x="4792926" y="5151903"/>
                </a:lnTo>
                <a:lnTo>
                  <a:pt x="4801148" y="5104811"/>
                </a:lnTo>
                <a:lnTo>
                  <a:pt x="4808655" y="5057644"/>
                </a:lnTo>
                <a:lnTo>
                  <a:pt x="4815447" y="5010408"/>
                </a:lnTo>
                <a:lnTo>
                  <a:pt x="4821524" y="4963110"/>
                </a:lnTo>
                <a:lnTo>
                  <a:pt x="4826887" y="4915757"/>
                </a:lnTo>
                <a:lnTo>
                  <a:pt x="4831534" y="4868357"/>
                </a:lnTo>
                <a:lnTo>
                  <a:pt x="4835466" y="4820915"/>
                </a:lnTo>
                <a:lnTo>
                  <a:pt x="4838684" y="4773439"/>
                </a:lnTo>
                <a:lnTo>
                  <a:pt x="4841186" y="4725936"/>
                </a:lnTo>
                <a:lnTo>
                  <a:pt x="4842973" y="4678412"/>
                </a:lnTo>
                <a:lnTo>
                  <a:pt x="4844045" y="4630875"/>
                </a:lnTo>
                <a:lnTo>
                  <a:pt x="4844402" y="4583457"/>
                </a:lnTo>
                <a:lnTo>
                  <a:pt x="4844045" y="4535786"/>
                </a:lnTo>
                <a:lnTo>
                  <a:pt x="4842973" y="4488249"/>
                </a:lnTo>
                <a:lnTo>
                  <a:pt x="4841185" y="4440725"/>
                </a:lnTo>
                <a:lnTo>
                  <a:pt x="4838682" y="4393223"/>
                </a:lnTo>
                <a:lnTo>
                  <a:pt x="4835465" y="4345747"/>
                </a:lnTo>
                <a:lnTo>
                  <a:pt x="4831532" y="4298306"/>
                </a:lnTo>
                <a:lnTo>
                  <a:pt x="4826885" y="4250907"/>
                </a:lnTo>
                <a:lnTo>
                  <a:pt x="4821522" y="4203555"/>
                </a:lnTo>
                <a:lnTo>
                  <a:pt x="4815445" y="4156259"/>
                </a:lnTo>
                <a:lnTo>
                  <a:pt x="4808652" y="4109024"/>
                </a:lnTo>
                <a:lnTo>
                  <a:pt x="4801145" y="4061858"/>
                </a:lnTo>
                <a:lnTo>
                  <a:pt x="4792923" y="4014768"/>
                </a:lnTo>
                <a:lnTo>
                  <a:pt x="4783985" y="3967760"/>
                </a:lnTo>
                <a:lnTo>
                  <a:pt x="4774333" y="3920841"/>
                </a:lnTo>
                <a:lnTo>
                  <a:pt x="4763966" y="3874019"/>
                </a:lnTo>
                <a:lnTo>
                  <a:pt x="4752883" y="3827299"/>
                </a:lnTo>
                <a:lnTo>
                  <a:pt x="4741086" y="3780690"/>
                </a:lnTo>
                <a:lnTo>
                  <a:pt x="4728574" y="3734197"/>
                </a:lnTo>
                <a:lnTo>
                  <a:pt x="4715347" y="3687828"/>
                </a:lnTo>
                <a:lnTo>
                  <a:pt x="4701405" y="3641590"/>
                </a:lnTo>
                <a:lnTo>
                  <a:pt x="4686748" y="3595488"/>
                </a:lnTo>
                <a:lnTo>
                  <a:pt x="4671375" y="3549531"/>
                </a:lnTo>
                <a:lnTo>
                  <a:pt x="4655288" y="3503726"/>
                </a:lnTo>
                <a:lnTo>
                  <a:pt x="4638486" y="3458078"/>
                </a:lnTo>
                <a:lnTo>
                  <a:pt x="4620969" y="3412595"/>
                </a:lnTo>
                <a:lnTo>
                  <a:pt x="4602737" y="3367283"/>
                </a:lnTo>
                <a:lnTo>
                  <a:pt x="4583791" y="3322150"/>
                </a:lnTo>
                <a:lnTo>
                  <a:pt x="4564129" y="3277203"/>
                </a:lnTo>
                <a:lnTo>
                  <a:pt x="4543752" y="3232448"/>
                </a:lnTo>
                <a:lnTo>
                  <a:pt x="4522660" y="3187892"/>
                </a:lnTo>
                <a:lnTo>
                  <a:pt x="4500853" y="3143542"/>
                </a:lnTo>
                <a:lnTo>
                  <a:pt x="4478332" y="3099405"/>
                </a:lnTo>
                <a:lnTo>
                  <a:pt x="4455095" y="3055488"/>
                </a:lnTo>
                <a:lnTo>
                  <a:pt x="4431143" y="3011797"/>
                </a:lnTo>
                <a:lnTo>
                  <a:pt x="4406477" y="2968340"/>
                </a:lnTo>
                <a:lnTo>
                  <a:pt x="2692679" y="0"/>
                </a:lnTo>
                <a:close/>
              </a:path>
            </a:pathLst>
          </a:custGeom>
          <a:solidFill>
            <a:srgbClr val="533A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0"/>
            <a:ext cx="2628265" cy="7336790"/>
          </a:xfrm>
          <a:custGeom>
            <a:avLst/>
            <a:gdLst/>
            <a:ahLst/>
            <a:cxnLst/>
            <a:rect l="l" t="t" r="r" b="b"/>
            <a:pathLst>
              <a:path w="2628265" h="7336790">
                <a:moveTo>
                  <a:pt x="2521249" y="0"/>
                </a:moveTo>
                <a:lnTo>
                  <a:pt x="0" y="0"/>
                </a:lnTo>
                <a:lnTo>
                  <a:pt x="0" y="3787405"/>
                </a:lnTo>
                <a:lnTo>
                  <a:pt x="22952" y="3968810"/>
                </a:lnTo>
                <a:lnTo>
                  <a:pt x="0" y="4102005"/>
                </a:lnTo>
                <a:lnTo>
                  <a:pt x="0" y="7336788"/>
                </a:lnTo>
                <a:lnTo>
                  <a:pt x="1331825" y="6842102"/>
                </a:lnTo>
                <a:lnTo>
                  <a:pt x="2090594" y="5620385"/>
                </a:lnTo>
                <a:lnTo>
                  <a:pt x="2556844" y="3350537"/>
                </a:lnTo>
                <a:lnTo>
                  <a:pt x="2627845" y="2902720"/>
                </a:lnTo>
                <a:lnTo>
                  <a:pt x="2627845" y="279373"/>
                </a:lnTo>
                <a:lnTo>
                  <a:pt x="2521249" y="0"/>
                </a:lnTo>
                <a:close/>
              </a:path>
            </a:pathLst>
          </a:custGeom>
          <a:solidFill>
            <a:srgbClr val="C79F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0"/>
            <a:ext cx="1618615" cy="7323455"/>
          </a:xfrm>
          <a:custGeom>
            <a:avLst/>
            <a:gdLst/>
            <a:ahLst/>
            <a:cxnLst/>
            <a:rect l="l" t="t" r="r" b="b"/>
            <a:pathLst>
              <a:path w="1618615" h="7323455">
                <a:moveTo>
                  <a:pt x="1155002" y="0"/>
                </a:moveTo>
                <a:lnTo>
                  <a:pt x="0" y="0"/>
                </a:lnTo>
                <a:lnTo>
                  <a:pt x="0" y="3787409"/>
                </a:lnTo>
                <a:lnTo>
                  <a:pt x="22951" y="3968808"/>
                </a:lnTo>
                <a:lnTo>
                  <a:pt x="0" y="4101998"/>
                </a:lnTo>
                <a:lnTo>
                  <a:pt x="0" y="7323129"/>
                </a:lnTo>
                <a:lnTo>
                  <a:pt x="1277994" y="6758603"/>
                </a:lnTo>
                <a:lnTo>
                  <a:pt x="1618399" y="5702879"/>
                </a:lnTo>
                <a:lnTo>
                  <a:pt x="1618399" y="3062254"/>
                </a:lnTo>
                <a:lnTo>
                  <a:pt x="1598805" y="2682554"/>
                </a:lnTo>
                <a:lnTo>
                  <a:pt x="1493606" y="874972"/>
                </a:lnTo>
                <a:lnTo>
                  <a:pt x="1155002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819158" y="6683806"/>
            <a:ext cx="439420" cy="412750"/>
          </a:xfrm>
          <a:custGeom>
            <a:avLst/>
            <a:gdLst/>
            <a:ahLst/>
            <a:cxnLst/>
            <a:rect l="l" t="t" r="r" b="b"/>
            <a:pathLst>
              <a:path w="439420" h="412750">
                <a:moveTo>
                  <a:pt x="226098" y="279298"/>
                </a:moveTo>
                <a:lnTo>
                  <a:pt x="225844" y="251853"/>
                </a:lnTo>
                <a:lnTo>
                  <a:pt x="209550" y="231292"/>
                </a:lnTo>
                <a:lnTo>
                  <a:pt x="173380" y="206514"/>
                </a:lnTo>
                <a:lnTo>
                  <a:pt x="118821" y="164909"/>
                </a:lnTo>
                <a:lnTo>
                  <a:pt x="93497" y="138518"/>
                </a:lnTo>
                <a:lnTo>
                  <a:pt x="90957" y="116078"/>
                </a:lnTo>
                <a:lnTo>
                  <a:pt x="104787" y="86309"/>
                </a:lnTo>
                <a:lnTo>
                  <a:pt x="13271" y="241998"/>
                </a:lnTo>
                <a:lnTo>
                  <a:pt x="5334" y="256705"/>
                </a:lnTo>
                <a:lnTo>
                  <a:pt x="1320" y="267449"/>
                </a:lnTo>
                <a:lnTo>
                  <a:pt x="0" y="279514"/>
                </a:lnTo>
                <a:lnTo>
                  <a:pt x="596" y="322795"/>
                </a:lnTo>
                <a:lnTo>
                  <a:pt x="28727" y="369849"/>
                </a:lnTo>
                <a:lnTo>
                  <a:pt x="61747" y="399567"/>
                </a:lnTo>
                <a:lnTo>
                  <a:pt x="77343" y="402945"/>
                </a:lnTo>
                <a:lnTo>
                  <a:pt x="101396" y="402793"/>
                </a:lnTo>
                <a:lnTo>
                  <a:pt x="154736" y="401574"/>
                </a:lnTo>
                <a:lnTo>
                  <a:pt x="184264" y="393039"/>
                </a:lnTo>
                <a:lnTo>
                  <a:pt x="200533" y="369849"/>
                </a:lnTo>
                <a:lnTo>
                  <a:pt x="214134" y="324688"/>
                </a:lnTo>
                <a:lnTo>
                  <a:pt x="226098" y="279298"/>
                </a:lnTo>
                <a:close/>
              </a:path>
              <a:path w="439420" h="412750">
                <a:moveTo>
                  <a:pt x="439356" y="287388"/>
                </a:moveTo>
                <a:lnTo>
                  <a:pt x="422440" y="224993"/>
                </a:lnTo>
                <a:lnTo>
                  <a:pt x="328561" y="62395"/>
                </a:lnTo>
                <a:lnTo>
                  <a:pt x="282981" y="16548"/>
                </a:lnTo>
                <a:lnTo>
                  <a:pt x="220497" y="0"/>
                </a:lnTo>
                <a:lnTo>
                  <a:pt x="204292" y="1016"/>
                </a:lnTo>
                <a:lnTo>
                  <a:pt x="159588" y="15671"/>
                </a:lnTo>
                <a:lnTo>
                  <a:pt x="125095" y="49276"/>
                </a:lnTo>
                <a:lnTo>
                  <a:pt x="109220" y="96697"/>
                </a:lnTo>
                <a:lnTo>
                  <a:pt x="112928" y="118186"/>
                </a:lnTo>
                <a:lnTo>
                  <a:pt x="135470" y="142227"/>
                </a:lnTo>
                <a:lnTo>
                  <a:pt x="182892" y="179311"/>
                </a:lnTo>
                <a:lnTo>
                  <a:pt x="227888" y="210108"/>
                </a:lnTo>
                <a:lnTo>
                  <a:pt x="249351" y="234111"/>
                </a:lnTo>
                <a:lnTo>
                  <a:pt x="253085" y="263639"/>
                </a:lnTo>
                <a:lnTo>
                  <a:pt x="244919" y="311073"/>
                </a:lnTo>
                <a:lnTo>
                  <a:pt x="238175" y="361734"/>
                </a:lnTo>
                <a:lnTo>
                  <a:pt x="223672" y="389166"/>
                </a:lnTo>
                <a:lnTo>
                  <a:pt x="190360" y="402844"/>
                </a:lnTo>
                <a:lnTo>
                  <a:pt x="127203" y="412254"/>
                </a:lnTo>
                <a:lnTo>
                  <a:pt x="304800" y="412254"/>
                </a:lnTo>
                <a:lnTo>
                  <a:pt x="354787" y="405599"/>
                </a:lnTo>
                <a:lnTo>
                  <a:pt x="392150" y="385445"/>
                </a:lnTo>
                <a:lnTo>
                  <a:pt x="417868" y="357124"/>
                </a:lnTo>
                <a:lnTo>
                  <a:pt x="435127" y="319290"/>
                </a:lnTo>
                <a:lnTo>
                  <a:pt x="439356" y="287388"/>
                </a:lnTo>
                <a:close/>
              </a:path>
            </a:pathLst>
          </a:custGeom>
          <a:solidFill>
            <a:srgbClr val="00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2935795" y="6729114"/>
            <a:ext cx="198120" cy="367030"/>
          </a:xfrm>
          <a:custGeom>
            <a:avLst/>
            <a:gdLst/>
            <a:ahLst/>
            <a:cxnLst/>
            <a:rect l="l" t="t" r="r" b="b"/>
            <a:pathLst>
              <a:path w="198119" h="367029">
                <a:moveTo>
                  <a:pt x="49621" y="0"/>
                </a:moveTo>
                <a:lnTo>
                  <a:pt x="11319" y="0"/>
                </a:lnTo>
                <a:lnTo>
                  <a:pt x="7588" y="3775"/>
                </a:lnTo>
                <a:lnTo>
                  <a:pt x="1634" y="21943"/>
                </a:lnTo>
                <a:lnTo>
                  <a:pt x="0" y="27258"/>
                </a:lnTo>
                <a:lnTo>
                  <a:pt x="0" y="76830"/>
                </a:lnTo>
                <a:lnTo>
                  <a:pt x="18834" y="96911"/>
                </a:lnTo>
                <a:lnTo>
                  <a:pt x="66264" y="133995"/>
                </a:lnTo>
                <a:lnTo>
                  <a:pt x="111260" y="164800"/>
                </a:lnTo>
                <a:lnTo>
                  <a:pt x="132719" y="188794"/>
                </a:lnTo>
                <a:lnTo>
                  <a:pt x="136454" y="218328"/>
                </a:lnTo>
                <a:lnTo>
                  <a:pt x="128279" y="265757"/>
                </a:lnTo>
                <a:lnTo>
                  <a:pt x="121546" y="316423"/>
                </a:lnTo>
                <a:lnTo>
                  <a:pt x="107041" y="343851"/>
                </a:lnTo>
                <a:lnTo>
                  <a:pt x="73729" y="357528"/>
                </a:lnTo>
                <a:lnTo>
                  <a:pt x="10575" y="366938"/>
                </a:lnTo>
                <a:lnTo>
                  <a:pt x="126757" y="351810"/>
                </a:lnTo>
                <a:lnTo>
                  <a:pt x="184940" y="326111"/>
                </a:lnTo>
                <a:lnTo>
                  <a:pt x="198094" y="285320"/>
                </a:lnTo>
                <a:lnTo>
                  <a:pt x="198094" y="183248"/>
                </a:lnTo>
                <a:lnTo>
                  <a:pt x="193272" y="98803"/>
                </a:lnTo>
                <a:lnTo>
                  <a:pt x="177555" y="58192"/>
                </a:lnTo>
                <a:lnTo>
                  <a:pt x="137262" y="31205"/>
                </a:lnTo>
                <a:lnTo>
                  <a:pt x="59470" y="2245"/>
                </a:lnTo>
                <a:lnTo>
                  <a:pt x="49621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2935795" y="6683802"/>
            <a:ext cx="239395" cy="412750"/>
          </a:xfrm>
          <a:custGeom>
            <a:avLst/>
            <a:gdLst/>
            <a:ahLst/>
            <a:cxnLst/>
            <a:rect l="l" t="t" r="r" b="b"/>
            <a:pathLst>
              <a:path w="239394" h="412750">
                <a:moveTo>
                  <a:pt x="103863" y="0"/>
                </a:moveTo>
                <a:lnTo>
                  <a:pt x="57071" y="8936"/>
                </a:lnTo>
                <a:lnTo>
                  <a:pt x="17874" y="35104"/>
                </a:lnTo>
                <a:lnTo>
                  <a:pt x="0" y="72582"/>
                </a:lnTo>
                <a:lnTo>
                  <a:pt x="0" y="122131"/>
                </a:lnTo>
                <a:lnTo>
                  <a:pt x="18835" y="142220"/>
                </a:lnTo>
                <a:lnTo>
                  <a:pt x="66258" y="179311"/>
                </a:lnTo>
                <a:lnTo>
                  <a:pt x="111254" y="210116"/>
                </a:lnTo>
                <a:lnTo>
                  <a:pt x="132714" y="234108"/>
                </a:lnTo>
                <a:lnTo>
                  <a:pt x="136453" y="263639"/>
                </a:lnTo>
                <a:lnTo>
                  <a:pt x="128285" y="311061"/>
                </a:lnTo>
                <a:lnTo>
                  <a:pt x="121545" y="361734"/>
                </a:lnTo>
                <a:lnTo>
                  <a:pt x="107036" y="389166"/>
                </a:lnTo>
                <a:lnTo>
                  <a:pt x="73723" y="402844"/>
                </a:lnTo>
                <a:lnTo>
                  <a:pt x="10569" y="412254"/>
                </a:lnTo>
                <a:lnTo>
                  <a:pt x="123979" y="403287"/>
                </a:lnTo>
                <a:lnTo>
                  <a:pt x="185092" y="382328"/>
                </a:lnTo>
                <a:lnTo>
                  <a:pt x="214887" y="333207"/>
                </a:lnTo>
                <a:lnTo>
                  <a:pt x="234343" y="239750"/>
                </a:lnTo>
                <a:lnTo>
                  <a:pt x="239141" y="215448"/>
                </a:lnTo>
                <a:lnTo>
                  <a:pt x="239141" y="106232"/>
                </a:lnTo>
                <a:lnTo>
                  <a:pt x="194147" y="38519"/>
                </a:lnTo>
                <a:lnTo>
                  <a:pt x="153420" y="10072"/>
                </a:lnTo>
                <a:lnTo>
                  <a:pt x="129459" y="2573"/>
                </a:lnTo>
                <a:lnTo>
                  <a:pt x="103863" y="0"/>
                </a:lnTo>
                <a:close/>
              </a:path>
            </a:pathLst>
          </a:custGeom>
          <a:solidFill>
            <a:srgbClr val="5BC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2819158" y="6683806"/>
            <a:ext cx="439420" cy="412750"/>
          </a:xfrm>
          <a:custGeom>
            <a:avLst/>
            <a:gdLst/>
            <a:ahLst/>
            <a:cxnLst/>
            <a:rect l="l" t="t" r="r" b="b"/>
            <a:pathLst>
              <a:path w="439420" h="412750">
                <a:moveTo>
                  <a:pt x="226098" y="279298"/>
                </a:moveTo>
                <a:lnTo>
                  <a:pt x="225844" y="251853"/>
                </a:lnTo>
                <a:lnTo>
                  <a:pt x="209550" y="231292"/>
                </a:lnTo>
                <a:lnTo>
                  <a:pt x="173380" y="206514"/>
                </a:lnTo>
                <a:lnTo>
                  <a:pt x="118821" y="164909"/>
                </a:lnTo>
                <a:lnTo>
                  <a:pt x="93497" y="138518"/>
                </a:lnTo>
                <a:lnTo>
                  <a:pt x="90957" y="116078"/>
                </a:lnTo>
                <a:lnTo>
                  <a:pt x="104787" y="86309"/>
                </a:lnTo>
                <a:lnTo>
                  <a:pt x="13271" y="241998"/>
                </a:lnTo>
                <a:lnTo>
                  <a:pt x="5334" y="256705"/>
                </a:lnTo>
                <a:lnTo>
                  <a:pt x="1320" y="267449"/>
                </a:lnTo>
                <a:lnTo>
                  <a:pt x="0" y="279514"/>
                </a:lnTo>
                <a:lnTo>
                  <a:pt x="596" y="322795"/>
                </a:lnTo>
                <a:lnTo>
                  <a:pt x="28727" y="369849"/>
                </a:lnTo>
                <a:lnTo>
                  <a:pt x="61747" y="399567"/>
                </a:lnTo>
                <a:lnTo>
                  <a:pt x="77343" y="402945"/>
                </a:lnTo>
                <a:lnTo>
                  <a:pt x="101396" y="402793"/>
                </a:lnTo>
                <a:lnTo>
                  <a:pt x="154736" y="401574"/>
                </a:lnTo>
                <a:lnTo>
                  <a:pt x="184264" y="393039"/>
                </a:lnTo>
                <a:lnTo>
                  <a:pt x="200533" y="369849"/>
                </a:lnTo>
                <a:lnTo>
                  <a:pt x="214134" y="324688"/>
                </a:lnTo>
                <a:lnTo>
                  <a:pt x="226098" y="279298"/>
                </a:lnTo>
                <a:close/>
              </a:path>
              <a:path w="439420" h="412750">
                <a:moveTo>
                  <a:pt x="439356" y="287388"/>
                </a:moveTo>
                <a:lnTo>
                  <a:pt x="422440" y="224993"/>
                </a:lnTo>
                <a:lnTo>
                  <a:pt x="328561" y="62395"/>
                </a:lnTo>
                <a:lnTo>
                  <a:pt x="282981" y="16548"/>
                </a:lnTo>
                <a:lnTo>
                  <a:pt x="220497" y="0"/>
                </a:lnTo>
                <a:lnTo>
                  <a:pt x="204292" y="1016"/>
                </a:lnTo>
                <a:lnTo>
                  <a:pt x="159588" y="15671"/>
                </a:lnTo>
                <a:lnTo>
                  <a:pt x="125095" y="49276"/>
                </a:lnTo>
                <a:lnTo>
                  <a:pt x="109220" y="96697"/>
                </a:lnTo>
                <a:lnTo>
                  <a:pt x="112928" y="118186"/>
                </a:lnTo>
                <a:lnTo>
                  <a:pt x="135470" y="142227"/>
                </a:lnTo>
                <a:lnTo>
                  <a:pt x="182892" y="179311"/>
                </a:lnTo>
                <a:lnTo>
                  <a:pt x="227888" y="210108"/>
                </a:lnTo>
                <a:lnTo>
                  <a:pt x="249351" y="234111"/>
                </a:lnTo>
                <a:lnTo>
                  <a:pt x="253085" y="263639"/>
                </a:lnTo>
                <a:lnTo>
                  <a:pt x="244919" y="311073"/>
                </a:lnTo>
                <a:lnTo>
                  <a:pt x="238175" y="361734"/>
                </a:lnTo>
                <a:lnTo>
                  <a:pt x="223672" y="389166"/>
                </a:lnTo>
                <a:lnTo>
                  <a:pt x="190360" y="402844"/>
                </a:lnTo>
                <a:lnTo>
                  <a:pt x="127203" y="412254"/>
                </a:lnTo>
                <a:lnTo>
                  <a:pt x="304800" y="412254"/>
                </a:lnTo>
                <a:lnTo>
                  <a:pt x="354787" y="405599"/>
                </a:lnTo>
                <a:lnTo>
                  <a:pt x="392150" y="385445"/>
                </a:lnTo>
                <a:lnTo>
                  <a:pt x="417868" y="357124"/>
                </a:lnTo>
                <a:lnTo>
                  <a:pt x="435127" y="319290"/>
                </a:lnTo>
                <a:lnTo>
                  <a:pt x="439356" y="287388"/>
                </a:lnTo>
                <a:close/>
              </a:path>
            </a:pathLst>
          </a:custGeom>
          <a:solidFill>
            <a:srgbClr val="00D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935795" y="6683802"/>
            <a:ext cx="239395" cy="412750"/>
          </a:xfrm>
          <a:custGeom>
            <a:avLst/>
            <a:gdLst/>
            <a:ahLst/>
            <a:cxnLst/>
            <a:rect l="l" t="t" r="r" b="b"/>
            <a:pathLst>
              <a:path w="239394" h="412750">
                <a:moveTo>
                  <a:pt x="103863" y="0"/>
                </a:moveTo>
                <a:lnTo>
                  <a:pt x="57071" y="8936"/>
                </a:lnTo>
                <a:lnTo>
                  <a:pt x="17874" y="35104"/>
                </a:lnTo>
                <a:lnTo>
                  <a:pt x="0" y="72582"/>
                </a:lnTo>
                <a:lnTo>
                  <a:pt x="0" y="122131"/>
                </a:lnTo>
                <a:lnTo>
                  <a:pt x="18835" y="142220"/>
                </a:lnTo>
                <a:lnTo>
                  <a:pt x="66258" y="179311"/>
                </a:lnTo>
                <a:lnTo>
                  <a:pt x="111254" y="210116"/>
                </a:lnTo>
                <a:lnTo>
                  <a:pt x="132714" y="234108"/>
                </a:lnTo>
                <a:lnTo>
                  <a:pt x="136453" y="263639"/>
                </a:lnTo>
                <a:lnTo>
                  <a:pt x="128285" y="311061"/>
                </a:lnTo>
                <a:lnTo>
                  <a:pt x="121545" y="361734"/>
                </a:lnTo>
                <a:lnTo>
                  <a:pt x="107036" y="389166"/>
                </a:lnTo>
                <a:lnTo>
                  <a:pt x="73723" y="402844"/>
                </a:lnTo>
                <a:lnTo>
                  <a:pt x="10569" y="412254"/>
                </a:lnTo>
                <a:lnTo>
                  <a:pt x="123979" y="403287"/>
                </a:lnTo>
                <a:lnTo>
                  <a:pt x="185092" y="382328"/>
                </a:lnTo>
                <a:lnTo>
                  <a:pt x="214887" y="333207"/>
                </a:lnTo>
                <a:lnTo>
                  <a:pt x="234343" y="239750"/>
                </a:lnTo>
                <a:lnTo>
                  <a:pt x="239141" y="215448"/>
                </a:lnTo>
                <a:lnTo>
                  <a:pt x="239141" y="106232"/>
                </a:lnTo>
                <a:lnTo>
                  <a:pt x="194147" y="38519"/>
                </a:lnTo>
                <a:lnTo>
                  <a:pt x="153420" y="10072"/>
                </a:lnTo>
                <a:lnTo>
                  <a:pt x="129459" y="2573"/>
                </a:lnTo>
                <a:lnTo>
                  <a:pt x="103863" y="0"/>
                </a:lnTo>
                <a:close/>
              </a:path>
            </a:pathLst>
          </a:custGeom>
          <a:solidFill>
            <a:srgbClr val="3BEC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935795" y="6729114"/>
            <a:ext cx="198120" cy="367030"/>
          </a:xfrm>
          <a:custGeom>
            <a:avLst/>
            <a:gdLst/>
            <a:ahLst/>
            <a:cxnLst/>
            <a:rect l="l" t="t" r="r" b="b"/>
            <a:pathLst>
              <a:path w="198119" h="367029">
                <a:moveTo>
                  <a:pt x="49621" y="0"/>
                </a:moveTo>
                <a:lnTo>
                  <a:pt x="11319" y="0"/>
                </a:lnTo>
                <a:lnTo>
                  <a:pt x="7588" y="3775"/>
                </a:lnTo>
                <a:lnTo>
                  <a:pt x="1634" y="21943"/>
                </a:lnTo>
                <a:lnTo>
                  <a:pt x="0" y="27258"/>
                </a:lnTo>
                <a:lnTo>
                  <a:pt x="0" y="76830"/>
                </a:lnTo>
                <a:lnTo>
                  <a:pt x="18834" y="96911"/>
                </a:lnTo>
                <a:lnTo>
                  <a:pt x="66264" y="133995"/>
                </a:lnTo>
                <a:lnTo>
                  <a:pt x="111260" y="164800"/>
                </a:lnTo>
                <a:lnTo>
                  <a:pt x="132719" y="188794"/>
                </a:lnTo>
                <a:lnTo>
                  <a:pt x="136454" y="218328"/>
                </a:lnTo>
                <a:lnTo>
                  <a:pt x="128279" y="265757"/>
                </a:lnTo>
                <a:lnTo>
                  <a:pt x="121546" y="316423"/>
                </a:lnTo>
                <a:lnTo>
                  <a:pt x="107041" y="343851"/>
                </a:lnTo>
                <a:lnTo>
                  <a:pt x="73729" y="357528"/>
                </a:lnTo>
                <a:lnTo>
                  <a:pt x="10575" y="366938"/>
                </a:lnTo>
                <a:lnTo>
                  <a:pt x="126757" y="351810"/>
                </a:lnTo>
                <a:lnTo>
                  <a:pt x="184940" y="326111"/>
                </a:lnTo>
                <a:lnTo>
                  <a:pt x="198094" y="285320"/>
                </a:lnTo>
                <a:lnTo>
                  <a:pt x="198094" y="183248"/>
                </a:lnTo>
                <a:lnTo>
                  <a:pt x="193272" y="98803"/>
                </a:lnTo>
                <a:lnTo>
                  <a:pt x="177555" y="58192"/>
                </a:lnTo>
                <a:lnTo>
                  <a:pt x="137262" y="31205"/>
                </a:lnTo>
                <a:lnTo>
                  <a:pt x="59470" y="2245"/>
                </a:lnTo>
                <a:lnTo>
                  <a:pt x="49621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819158" y="6683806"/>
            <a:ext cx="439420" cy="412750"/>
          </a:xfrm>
          <a:custGeom>
            <a:avLst/>
            <a:gdLst/>
            <a:ahLst/>
            <a:cxnLst/>
            <a:rect l="l" t="t" r="r" b="b"/>
            <a:pathLst>
              <a:path w="439420" h="412750">
                <a:moveTo>
                  <a:pt x="226098" y="279298"/>
                </a:moveTo>
                <a:lnTo>
                  <a:pt x="225844" y="251853"/>
                </a:lnTo>
                <a:lnTo>
                  <a:pt x="209550" y="231292"/>
                </a:lnTo>
                <a:lnTo>
                  <a:pt x="173380" y="206514"/>
                </a:lnTo>
                <a:lnTo>
                  <a:pt x="118821" y="164909"/>
                </a:lnTo>
                <a:lnTo>
                  <a:pt x="93497" y="138518"/>
                </a:lnTo>
                <a:lnTo>
                  <a:pt x="90957" y="116078"/>
                </a:lnTo>
                <a:lnTo>
                  <a:pt x="104787" y="86309"/>
                </a:lnTo>
                <a:lnTo>
                  <a:pt x="13271" y="241998"/>
                </a:lnTo>
                <a:lnTo>
                  <a:pt x="5334" y="256705"/>
                </a:lnTo>
                <a:lnTo>
                  <a:pt x="1320" y="267449"/>
                </a:lnTo>
                <a:lnTo>
                  <a:pt x="0" y="279514"/>
                </a:lnTo>
                <a:lnTo>
                  <a:pt x="596" y="322795"/>
                </a:lnTo>
                <a:lnTo>
                  <a:pt x="28727" y="369849"/>
                </a:lnTo>
                <a:lnTo>
                  <a:pt x="61747" y="399567"/>
                </a:lnTo>
                <a:lnTo>
                  <a:pt x="77343" y="402945"/>
                </a:lnTo>
                <a:lnTo>
                  <a:pt x="101396" y="402793"/>
                </a:lnTo>
                <a:lnTo>
                  <a:pt x="154736" y="401574"/>
                </a:lnTo>
                <a:lnTo>
                  <a:pt x="184264" y="393039"/>
                </a:lnTo>
                <a:lnTo>
                  <a:pt x="200533" y="369849"/>
                </a:lnTo>
                <a:lnTo>
                  <a:pt x="214134" y="324688"/>
                </a:lnTo>
                <a:lnTo>
                  <a:pt x="226098" y="279298"/>
                </a:lnTo>
                <a:close/>
              </a:path>
              <a:path w="439420" h="412750">
                <a:moveTo>
                  <a:pt x="439356" y="287388"/>
                </a:moveTo>
                <a:lnTo>
                  <a:pt x="422440" y="224993"/>
                </a:lnTo>
                <a:lnTo>
                  <a:pt x="328561" y="62395"/>
                </a:lnTo>
                <a:lnTo>
                  <a:pt x="282981" y="16548"/>
                </a:lnTo>
                <a:lnTo>
                  <a:pt x="220497" y="0"/>
                </a:lnTo>
                <a:lnTo>
                  <a:pt x="204292" y="1016"/>
                </a:lnTo>
                <a:lnTo>
                  <a:pt x="159588" y="15671"/>
                </a:lnTo>
                <a:lnTo>
                  <a:pt x="125095" y="49276"/>
                </a:lnTo>
                <a:lnTo>
                  <a:pt x="109220" y="96697"/>
                </a:lnTo>
                <a:lnTo>
                  <a:pt x="112928" y="118186"/>
                </a:lnTo>
                <a:lnTo>
                  <a:pt x="135470" y="142227"/>
                </a:lnTo>
                <a:lnTo>
                  <a:pt x="182892" y="179311"/>
                </a:lnTo>
                <a:lnTo>
                  <a:pt x="227888" y="210108"/>
                </a:lnTo>
                <a:lnTo>
                  <a:pt x="249351" y="234111"/>
                </a:lnTo>
                <a:lnTo>
                  <a:pt x="253085" y="263639"/>
                </a:lnTo>
                <a:lnTo>
                  <a:pt x="244919" y="311073"/>
                </a:lnTo>
                <a:lnTo>
                  <a:pt x="238175" y="361734"/>
                </a:lnTo>
                <a:lnTo>
                  <a:pt x="223672" y="389166"/>
                </a:lnTo>
                <a:lnTo>
                  <a:pt x="190360" y="402844"/>
                </a:lnTo>
                <a:lnTo>
                  <a:pt x="127203" y="412254"/>
                </a:lnTo>
                <a:lnTo>
                  <a:pt x="304800" y="412254"/>
                </a:lnTo>
                <a:lnTo>
                  <a:pt x="354787" y="405599"/>
                </a:lnTo>
                <a:lnTo>
                  <a:pt x="392150" y="385445"/>
                </a:lnTo>
                <a:lnTo>
                  <a:pt x="417868" y="357124"/>
                </a:lnTo>
                <a:lnTo>
                  <a:pt x="435127" y="319290"/>
                </a:lnTo>
                <a:lnTo>
                  <a:pt x="439356" y="287388"/>
                </a:lnTo>
                <a:close/>
              </a:path>
            </a:pathLst>
          </a:custGeom>
          <a:solidFill>
            <a:srgbClr val="533A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935795" y="6683802"/>
            <a:ext cx="239395" cy="412750"/>
          </a:xfrm>
          <a:custGeom>
            <a:avLst/>
            <a:gdLst/>
            <a:ahLst/>
            <a:cxnLst/>
            <a:rect l="l" t="t" r="r" b="b"/>
            <a:pathLst>
              <a:path w="239394" h="412750">
                <a:moveTo>
                  <a:pt x="103863" y="0"/>
                </a:moveTo>
                <a:lnTo>
                  <a:pt x="57071" y="8936"/>
                </a:lnTo>
                <a:lnTo>
                  <a:pt x="17874" y="35104"/>
                </a:lnTo>
                <a:lnTo>
                  <a:pt x="0" y="72582"/>
                </a:lnTo>
                <a:lnTo>
                  <a:pt x="0" y="122131"/>
                </a:lnTo>
                <a:lnTo>
                  <a:pt x="18835" y="142220"/>
                </a:lnTo>
                <a:lnTo>
                  <a:pt x="66258" y="179311"/>
                </a:lnTo>
                <a:lnTo>
                  <a:pt x="111254" y="210116"/>
                </a:lnTo>
                <a:lnTo>
                  <a:pt x="132714" y="234108"/>
                </a:lnTo>
                <a:lnTo>
                  <a:pt x="136453" y="263639"/>
                </a:lnTo>
                <a:lnTo>
                  <a:pt x="128285" y="311061"/>
                </a:lnTo>
                <a:lnTo>
                  <a:pt x="121545" y="361734"/>
                </a:lnTo>
                <a:lnTo>
                  <a:pt x="107036" y="389166"/>
                </a:lnTo>
                <a:lnTo>
                  <a:pt x="73723" y="402844"/>
                </a:lnTo>
                <a:lnTo>
                  <a:pt x="10569" y="412254"/>
                </a:lnTo>
                <a:lnTo>
                  <a:pt x="123979" y="403287"/>
                </a:lnTo>
                <a:lnTo>
                  <a:pt x="185092" y="382328"/>
                </a:lnTo>
                <a:lnTo>
                  <a:pt x="214887" y="333207"/>
                </a:lnTo>
                <a:lnTo>
                  <a:pt x="234343" y="239750"/>
                </a:lnTo>
                <a:lnTo>
                  <a:pt x="239141" y="215448"/>
                </a:lnTo>
                <a:lnTo>
                  <a:pt x="239141" y="106232"/>
                </a:lnTo>
                <a:lnTo>
                  <a:pt x="194147" y="38519"/>
                </a:lnTo>
                <a:lnTo>
                  <a:pt x="153420" y="10072"/>
                </a:lnTo>
                <a:lnTo>
                  <a:pt x="129459" y="2573"/>
                </a:lnTo>
                <a:lnTo>
                  <a:pt x="103863" y="0"/>
                </a:lnTo>
                <a:close/>
              </a:path>
            </a:pathLst>
          </a:custGeom>
          <a:solidFill>
            <a:srgbClr val="C79F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2935795" y="6729114"/>
            <a:ext cx="198120" cy="367030"/>
          </a:xfrm>
          <a:custGeom>
            <a:avLst/>
            <a:gdLst/>
            <a:ahLst/>
            <a:cxnLst/>
            <a:rect l="l" t="t" r="r" b="b"/>
            <a:pathLst>
              <a:path w="198119" h="367029">
                <a:moveTo>
                  <a:pt x="49621" y="0"/>
                </a:moveTo>
                <a:lnTo>
                  <a:pt x="11319" y="0"/>
                </a:lnTo>
                <a:lnTo>
                  <a:pt x="7588" y="3775"/>
                </a:lnTo>
                <a:lnTo>
                  <a:pt x="1634" y="21943"/>
                </a:lnTo>
                <a:lnTo>
                  <a:pt x="0" y="27258"/>
                </a:lnTo>
                <a:lnTo>
                  <a:pt x="0" y="76830"/>
                </a:lnTo>
                <a:lnTo>
                  <a:pt x="18834" y="96911"/>
                </a:lnTo>
                <a:lnTo>
                  <a:pt x="66264" y="133995"/>
                </a:lnTo>
                <a:lnTo>
                  <a:pt x="111260" y="164800"/>
                </a:lnTo>
                <a:lnTo>
                  <a:pt x="132719" y="188794"/>
                </a:lnTo>
                <a:lnTo>
                  <a:pt x="136454" y="218328"/>
                </a:lnTo>
                <a:lnTo>
                  <a:pt x="128279" y="265757"/>
                </a:lnTo>
                <a:lnTo>
                  <a:pt x="121546" y="316423"/>
                </a:lnTo>
                <a:lnTo>
                  <a:pt x="107041" y="343851"/>
                </a:lnTo>
                <a:lnTo>
                  <a:pt x="73729" y="357528"/>
                </a:lnTo>
                <a:lnTo>
                  <a:pt x="10575" y="366938"/>
                </a:lnTo>
                <a:lnTo>
                  <a:pt x="126757" y="351810"/>
                </a:lnTo>
                <a:lnTo>
                  <a:pt x="184940" y="326111"/>
                </a:lnTo>
                <a:lnTo>
                  <a:pt x="198094" y="285320"/>
                </a:lnTo>
                <a:lnTo>
                  <a:pt x="198094" y="183248"/>
                </a:lnTo>
                <a:lnTo>
                  <a:pt x="193272" y="98803"/>
                </a:lnTo>
                <a:lnTo>
                  <a:pt x="177555" y="58192"/>
                </a:lnTo>
                <a:lnTo>
                  <a:pt x="137262" y="31205"/>
                </a:lnTo>
                <a:lnTo>
                  <a:pt x="59470" y="2245"/>
                </a:lnTo>
                <a:lnTo>
                  <a:pt x="49621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819311" y="6683806"/>
            <a:ext cx="439420" cy="412750"/>
          </a:xfrm>
          <a:custGeom>
            <a:avLst/>
            <a:gdLst/>
            <a:ahLst/>
            <a:cxnLst/>
            <a:rect l="l" t="t" r="r" b="b"/>
            <a:pathLst>
              <a:path w="439420" h="412750">
                <a:moveTo>
                  <a:pt x="185839" y="370357"/>
                </a:moveTo>
                <a:lnTo>
                  <a:pt x="120573" y="370357"/>
                </a:lnTo>
                <a:lnTo>
                  <a:pt x="89814" y="364769"/>
                </a:lnTo>
                <a:lnTo>
                  <a:pt x="54267" y="339864"/>
                </a:lnTo>
                <a:lnTo>
                  <a:pt x="33985" y="282943"/>
                </a:lnTo>
                <a:lnTo>
                  <a:pt x="37833" y="265506"/>
                </a:lnTo>
                <a:lnTo>
                  <a:pt x="40601" y="258813"/>
                </a:lnTo>
                <a:lnTo>
                  <a:pt x="109842" y="137642"/>
                </a:lnTo>
                <a:lnTo>
                  <a:pt x="102450" y="116179"/>
                </a:lnTo>
                <a:lnTo>
                  <a:pt x="101396" y="100025"/>
                </a:lnTo>
                <a:lnTo>
                  <a:pt x="103263" y="89852"/>
                </a:lnTo>
                <a:lnTo>
                  <a:pt x="104635" y="86309"/>
                </a:lnTo>
                <a:lnTo>
                  <a:pt x="13119" y="241998"/>
                </a:lnTo>
                <a:lnTo>
                  <a:pt x="5270" y="261150"/>
                </a:lnTo>
                <a:lnTo>
                  <a:pt x="1409" y="279298"/>
                </a:lnTo>
                <a:lnTo>
                  <a:pt x="114" y="292849"/>
                </a:lnTo>
                <a:lnTo>
                  <a:pt x="0" y="298157"/>
                </a:lnTo>
                <a:lnTo>
                  <a:pt x="4470" y="326999"/>
                </a:lnTo>
                <a:lnTo>
                  <a:pt x="24117" y="364528"/>
                </a:lnTo>
                <a:lnTo>
                  <a:pt x="53403" y="389394"/>
                </a:lnTo>
                <a:lnTo>
                  <a:pt x="94386" y="402437"/>
                </a:lnTo>
                <a:lnTo>
                  <a:pt x="101244" y="402780"/>
                </a:lnTo>
                <a:lnTo>
                  <a:pt x="129197" y="400126"/>
                </a:lnTo>
                <a:lnTo>
                  <a:pt x="152336" y="392976"/>
                </a:lnTo>
                <a:lnTo>
                  <a:pt x="171081" y="382638"/>
                </a:lnTo>
                <a:lnTo>
                  <a:pt x="185839" y="370357"/>
                </a:lnTo>
                <a:close/>
              </a:path>
              <a:path w="439420" h="412750">
                <a:moveTo>
                  <a:pt x="439204" y="287388"/>
                </a:moveTo>
                <a:lnTo>
                  <a:pt x="434975" y="255473"/>
                </a:lnTo>
                <a:lnTo>
                  <a:pt x="422287" y="224993"/>
                </a:lnTo>
                <a:lnTo>
                  <a:pt x="328409" y="62395"/>
                </a:lnTo>
                <a:lnTo>
                  <a:pt x="309397" y="37541"/>
                </a:lnTo>
                <a:lnTo>
                  <a:pt x="308356" y="36156"/>
                </a:lnTo>
                <a:lnTo>
                  <a:pt x="282829" y="16548"/>
                </a:lnTo>
                <a:lnTo>
                  <a:pt x="253085" y="4254"/>
                </a:lnTo>
                <a:lnTo>
                  <a:pt x="220345" y="0"/>
                </a:lnTo>
                <a:lnTo>
                  <a:pt x="204139" y="1016"/>
                </a:lnTo>
                <a:lnTo>
                  <a:pt x="159435" y="15671"/>
                </a:lnTo>
                <a:lnTo>
                  <a:pt x="124942" y="49276"/>
                </a:lnTo>
                <a:lnTo>
                  <a:pt x="113969" y="86944"/>
                </a:lnTo>
                <a:lnTo>
                  <a:pt x="117297" y="97459"/>
                </a:lnTo>
                <a:lnTo>
                  <a:pt x="125095" y="114325"/>
                </a:lnTo>
                <a:lnTo>
                  <a:pt x="152666" y="66065"/>
                </a:lnTo>
                <a:lnTo>
                  <a:pt x="172453" y="48501"/>
                </a:lnTo>
                <a:lnTo>
                  <a:pt x="194132" y="40157"/>
                </a:lnTo>
                <a:lnTo>
                  <a:pt x="211620" y="37630"/>
                </a:lnTo>
                <a:lnTo>
                  <a:pt x="218795" y="37541"/>
                </a:lnTo>
                <a:lnTo>
                  <a:pt x="247332" y="42316"/>
                </a:lnTo>
                <a:lnTo>
                  <a:pt x="282041" y="68110"/>
                </a:lnTo>
                <a:lnTo>
                  <a:pt x="389013" y="252996"/>
                </a:lnTo>
                <a:lnTo>
                  <a:pt x="397129" y="280250"/>
                </a:lnTo>
                <a:lnTo>
                  <a:pt x="395122" y="304444"/>
                </a:lnTo>
                <a:lnTo>
                  <a:pt x="363232" y="356666"/>
                </a:lnTo>
                <a:lnTo>
                  <a:pt x="319913" y="373697"/>
                </a:lnTo>
                <a:lnTo>
                  <a:pt x="312102" y="373722"/>
                </a:lnTo>
                <a:lnTo>
                  <a:pt x="212598" y="373722"/>
                </a:lnTo>
                <a:lnTo>
                  <a:pt x="197650" y="386397"/>
                </a:lnTo>
                <a:lnTo>
                  <a:pt x="178714" y="397586"/>
                </a:lnTo>
                <a:lnTo>
                  <a:pt x="155333" y="406476"/>
                </a:lnTo>
                <a:lnTo>
                  <a:pt x="127050" y="412254"/>
                </a:lnTo>
                <a:lnTo>
                  <a:pt x="304647" y="412254"/>
                </a:lnTo>
                <a:lnTo>
                  <a:pt x="354634" y="405599"/>
                </a:lnTo>
                <a:lnTo>
                  <a:pt x="391998" y="385445"/>
                </a:lnTo>
                <a:lnTo>
                  <a:pt x="417715" y="357124"/>
                </a:lnTo>
                <a:lnTo>
                  <a:pt x="434975" y="319290"/>
                </a:lnTo>
                <a:lnTo>
                  <a:pt x="439204" y="287388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38312" y="375846"/>
            <a:ext cx="4104640" cy="89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5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2903" y="1173993"/>
            <a:ext cx="5953125" cy="4936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hyperlink" Target="mailto:ashley@nuimarkets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8794294A-A651-48D0-9FFD-3A4A72B0C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49"/>
            <a:ext cx="13195299" cy="755450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6F370E68-B21E-45ED-8C55-7CDFA9773A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7772" y="491741"/>
            <a:ext cx="5315213" cy="1135440"/>
          </a:xfrm>
          <a:prstGeom prst="rect">
            <a:avLst/>
          </a:prstGeom>
        </p:spPr>
      </p:pic>
      <p:sp>
        <p:nvSpPr>
          <p:cNvPr id="8" name="object 20">
            <a:extLst>
              <a:ext uri="{FF2B5EF4-FFF2-40B4-BE49-F238E27FC236}">
                <a16:creationId xmlns:a16="http://schemas.microsoft.com/office/drawing/2014/main" id="{507A6E51-6CDF-565E-7150-A92A9CBAC4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1825" y="2184400"/>
            <a:ext cx="5953125" cy="39630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27940">
              <a:lnSpc>
                <a:spcPct val="106500"/>
              </a:lnSpc>
            </a:pP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Nui develops customisable online trading </a:t>
            </a:r>
            <a:r>
              <a:rPr sz="1800" b="0" spc="-10" dirty="0">
                <a:solidFill>
                  <a:srgbClr val="FFFFFF"/>
                </a:solidFill>
                <a:latin typeface="Poppins"/>
                <a:cs typeface="Poppins"/>
              </a:rPr>
              <a:t>solutions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for the food and agricultural sector. We help </a:t>
            </a:r>
            <a:r>
              <a:rPr sz="1800" b="0" spc="-25" dirty="0">
                <a:solidFill>
                  <a:srgbClr val="FFFFFF"/>
                </a:solidFill>
                <a:latin typeface="Poppins"/>
                <a:cs typeface="Poppins"/>
              </a:rPr>
              <a:t>our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clients simplify their sales process by bringing </a:t>
            </a:r>
            <a:r>
              <a:rPr sz="1800" b="0" spc="-20" dirty="0">
                <a:solidFill>
                  <a:srgbClr val="FFFFFF"/>
                </a:solidFill>
                <a:latin typeface="Poppins"/>
                <a:cs typeface="Poppins"/>
              </a:rPr>
              <a:t>them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closer to their customer base and streamlining </a:t>
            </a:r>
            <a:r>
              <a:rPr sz="1800" b="0" spc="-25" dirty="0">
                <a:solidFill>
                  <a:srgbClr val="FFFFFF"/>
                </a:solidFill>
                <a:latin typeface="Poppins"/>
                <a:cs typeface="Poppins"/>
              </a:rPr>
              <a:t>the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way in which transactions are </a:t>
            </a:r>
            <a:r>
              <a:rPr sz="1800" b="0" spc="-10" dirty="0">
                <a:solidFill>
                  <a:srgbClr val="FFFFFF"/>
                </a:solidFill>
                <a:latin typeface="Poppins"/>
                <a:cs typeface="Poppins"/>
              </a:rPr>
              <a:t>handled.</a:t>
            </a:r>
            <a:endParaRPr sz="18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 dirty="0">
              <a:latin typeface="Poppins"/>
              <a:cs typeface="Poppins"/>
            </a:endParaRPr>
          </a:p>
          <a:p>
            <a:pPr marL="12700" marR="5080">
              <a:lnSpc>
                <a:spcPct val="106500"/>
              </a:lnSpc>
            </a:pP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Our platforms allow you to sell what you want, </a:t>
            </a:r>
            <a:r>
              <a:rPr sz="1800" b="0" spc="-20" dirty="0">
                <a:solidFill>
                  <a:srgbClr val="FFFFFF"/>
                </a:solidFill>
                <a:latin typeface="Poppins"/>
                <a:cs typeface="Poppins"/>
              </a:rPr>
              <a:t>when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you want, and whom you want - 24 hours a </a:t>
            </a:r>
            <a:r>
              <a:rPr sz="1800" b="0" spc="-20" dirty="0">
                <a:solidFill>
                  <a:srgbClr val="FFFFFF"/>
                </a:solidFill>
                <a:latin typeface="Poppins"/>
                <a:cs typeface="Poppins"/>
              </a:rPr>
              <a:t>day,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365 days a </a:t>
            </a:r>
            <a:r>
              <a:rPr sz="1800" b="0" spc="-10" dirty="0">
                <a:solidFill>
                  <a:srgbClr val="FFFFFF"/>
                </a:solidFill>
                <a:latin typeface="Poppins"/>
                <a:cs typeface="Poppins"/>
              </a:rPr>
              <a:t>year.</a:t>
            </a:r>
            <a:endParaRPr sz="18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 dirty="0">
              <a:latin typeface="Poppins"/>
              <a:cs typeface="Poppins"/>
            </a:endParaRPr>
          </a:p>
          <a:p>
            <a:pPr marL="12700" marR="243204">
              <a:lnSpc>
                <a:spcPct val="106500"/>
              </a:lnSpc>
            </a:pP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In a world where disruption and </a:t>
            </a:r>
            <a:r>
              <a:rPr sz="1800" b="0" spc="-10" dirty="0">
                <a:solidFill>
                  <a:srgbClr val="FFFFFF"/>
                </a:solidFill>
                <a:latin typeface="Poppins"/>
                <a:cs typeface="Poppins"/>
              </a:rPr>
              <a:t>unexpected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change require businesses to adapt more </a:t>
            </a:r>
            <a:r>
              <a:rPr sz="1800" b="0" spc="-10" dirty="0">
                <a:solidFill>
                  <a:srgbClr val="FFFFFF"/>
                </a:solidFill>
                <a:latin typeface="Poppins"/>
                <a:cs typeface="Poppins"/>
              </a:rPr>
              <a:t>quickly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than ever before, Nui offers a simple and low-</a:t>
            </a:r>
            <a:r>
              <a:rPr sz="1800" b="0" spc="-20" dirty="0">
                <a:solidFill>
                  <a:srgbClr val="FFFFFF"/>
                </a:solidFill>
                <a:latin typeface="Poppins"/>
                <a:cs typeface="Poppins"/>
              </a:rPr>
              <a:t>cost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way to digitise your trading </a:t>
            </a:r>
            <a:r>
              <a:rPr sz="1800" b="0" spc="-10" dirty="0">
                <a:solidFill>
                  <a:srgbClr val="FFFFFF"/>
                </a:solidFill>
                <a:latin typeface="Poppins"/>
                <a:cs typeface="Poppins"/>
              </a:rPr>
              <a:t>strategy.</a:t>
            </a:r>
            <a:endParaRPr sz="1800" dirty="0">
              <a:latin typeface="Poppins"/>
              <a:cs typeface="Poppi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1C5B61DB-276C-40EF-A362-E25834BC6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857" y="6604000"/>
            <a:ext cx="2290362" cy="489268"/>
          </a:xfrm>
          <a:prstGeom prst="rect">
            <a:avLst/>
          </a:prstGeom>
        </p:spPr>
      </p:pic>
      <p:pic>
        <p:nvPicPr>
          <p:cNvPr id="39" name="Picture 38" descr="A picture containing ray&#10;&#10;Description automatically generated">
            <a:extLst>
              <a:ext uri="{FF2B5EF4-FFF2-40B4-BE49-F238E27FC236}">
                <a16:creationId xmlns:a16="http://schemas.microsoft.com/office/drawing/2014/main" id="{6026122E-C352-45A9-941F-47A2A5DE30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8543" cy="7569200"/>
          </a:xfrm>
          <a:prstGeom prst="rect">
            <a:avLst/>
          </a:prstGeom>
        </p:spPr>
      </p:pic>
      <p:sp>
        <p:nvSpPr>
          <p:cNvPr id="14" name="object 4">
            <a:extLst>
              <a:ext uri="{FF2B5EF4-FFF2-40B4-BE49-F238E27FC236}">
                <a16:creationId xmlns:a16="http://schemas.microsoft.com/office/drawing/2014/main" id="{D67F727E-C1D7-D035-C2B1-52B9300715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31256" y="594983"/>
            <a:ext cx="165100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1BA9D6"/>
                </a:solidFill>
                <a:latin typeface="Poppins SemiBold"/>
                <a:cs typeface="Poppins SemiBold"/>
              </a:rPr>
              <a:t>Why</a:t>
            </a:r>
            <a:r>
              <a:rPr sz="2700" b="1" spc="-10" dirty="0">
                <a:solidFill>
                  <a:srgbClr val="1BA9D6"/>
                </a:solidFill>
                <a:latin typeface="Poppins SemiBold"/>
                <a:cs typeface="Poppins SemiBold"/>
              </a:rPr>
              <a:t> </a:t>
            </a:r>
            <a:r>
              <a:rPr sz="2700" b="1" spc="-20" dirty="0">
                <a:solidFill>
                  <a:srgbClr val="1BA9D6"/>
                </a:solidFill>
                <a:latin typeface="Poppins SemiBold"/>
                <a:cs typeface="Poppins SemiBold"/>
              </a:rPr>
              <a:t>Nui?</a:t>
            </a:r>
            <a:endParaRPr sz="2700" dirty="0">
              <a:latin typeface="Poppins SemiBold"/>
              <a:cs typeface="Poppins SemiBold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4A0B67B9-04F7-E3DF-E6D1-F33BD155C886}"/>
              </a:ext>
            </a:extLst>
          </p:cNvPr>
          <p:cNvSpPr txBox="1"/>
          <p:nvPr/>
        </p:nvSpPr>
        <p:spPr>
          <a:xfrm>
            <a:off x="2784382" y="1353394"/>
            <a:ext cx="4478655" cy="4880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latin typeface="Poppins SemiBold"/>
                <a:cs typeface="Poppins SemiBold"/>
              </a:rPr>
              <a:t>Benefits for </a:t>
            </a:r>
            <a:r>
              <a:rPr sz="1600" b="1" spc="-25" dirty="0">
                <a:latin typeface="Poppins SemiBold"/>
                <a:cs typeface="Poppins SemiBold"/>
              </a:rPr>
              <a:t>you</a:t>
            </a:r>
            <a:endParaRPr sz="1600" dirty="0">
              <a:latin typeface="Poppins SemiBold"/>
              <a:cs typeface="Poppins SemiBold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500" dirty="0">
              <a:latin typeface="Poppins SemiBold"/>
              <a:cs typeface="Poppins SemiBold"/>
            </a:endParaRPr>
          </a:p>
          <a:p>
            <a:pPr marL="334010" marR="100330">
              <a:lnSpc>
                <a:spcPts val="1400"/>
              </a:lnSpc>
              <a:spcBef>
                <a:spcPts val="5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Designed with your brand and logo so it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looks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and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feels like your other online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sites</a:t>
            </a:r>
            <a:endParaRPr sz="1400" dirty="0">
              <a:latin typeface="Poppins"/>
              <a:cs typeface="Poppins"/>
            </a:endParaRPr>
          </a:p>
          <a:p>
            <a:pPr marL="334010" marR="274320">
              <a:lnSpc>
                <a:spcPts val="1400"/>
              </a:lnSpc>
              <a:spcBef>
                <a:spcPts val="1400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Total control over your products, prices </a:t>
            </a:r>
            <a:r>
              <a:rPr sz="1400" spc="-25" dirty="0">
                <a:solidFill>
                  <a:srgbClr val="666666"/>
                </a:solidFill>
                <a:latin typeface="Poppins"/>
                <a:cs typeface="Poppins"/>
              </a:rPr>
              <a:t>and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participants</a:t>
            </a:r>
            <a:endParaRPr sz="1400" dirty="0">
              <a:latin typeface="Poppins"/>
              <a:cs typeface="Poppins"/>
            </a:endParaRPr>
          </a:p>
          <a:p>
            <a:pPr marL="334010" marR="473075">
              <a:lnSpc>
                <a:spcPts val="1400"/>
              </a:lnSpc>
              <a:spcBef>
                <a:spcPts val="1400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Reduce the number of steps in your </a:t>
            </a:r>
            <a:r>
              <a:rPr sz="1400" spc="-20" dirty="0">
                <a:solidFill>
                  <a:srgbClr val="666666"/>
                </a:solidFill>
                <a:latin typeface="Poppins"/>
                <a:cs typeface="Poppins"/>
              </a:rPr>
              <a:t>sales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process - an estimated 45-minute </a:t>
            </a:r>
            <a:r>
              <a:rPr sz="1400" spc="-20" dirty="0">
                <a:solidFill>
                  <a:srgbClr val="666666"/>
                </a:solidFill>
                <a:latin typeface="Poppins"/>
                <a:cs typeface="Poppins"/>
              </a:rPr>
              <a:t>time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savings per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transaction</a:t>
            </a:r>
            <a:endParaRPr sz="1400" dirty="0">
              <a:latin typeface="Poppins"/>
              <a:cs typeface="Poppins"/>
            </a:endParaRPr>
          </a:p>
          <a:p>
            <a:pPr marL="334010" marR="82550">
              <a:lnSpc>
                <a:spcPts val="1400"/>
              </a:lnSpc>
              <a:spcBef>
                <a:spcPts val="1400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Get a more complete picture of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current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trading conditions with our up-to-the-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minute marketplace</a:t>
            </a:r>
            <a:endParaRPr sz="1400" dirty="0">
              <a:latin typeface="Poppins"/>
              <a:cs typeface="Poppins"/>
            </a:endParaRPr>
          </a:p>
          <a:p>
            <a:pPr marL="334010">
              <a:lnSpc>
                <a:spcPct val="100000"/>
              </a:lnSpc>
              <a:spcBef>
                <a:spcPts val="1120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Run live tenders with multiple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products</a:t>
            </a:r>
            <a:endParaRPr sz="1400" dirty="0">
              <a:latin typeface="Poppins"/>
              <a:cs typeface="Poppins"/>
            </a:endParaRPr>
          </a:p>
          <a:p>
            <a:pPr marL="334010" marR="25400">
              <a:lnSpc>
                <a:spcPts val="1400"/>
              </a:lnSpc>
              <a:spcBef>
                <a:spcPts val="1400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Capture valuable transactional data to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inform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your sales strategy moving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forward</a:t>
            </a:r>
            <a:endParaRPr sz="1400" dirty="0">
              <a:latin typeface="Poppins"/>
              <a:cs typeface="Poppins"/>
            </a:endParaRPr>
          </a:p>
          <a:p>
            <a:pPr marL="334010">
              <a:lnSpc>
                <a:spcPct val="100000"/>
              </a:lnSpc>
              <a:spcBef>
                <a:spcPts val="1120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Always available, with 24/7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support</a:t>
            </a:r>
            <a:endParaRPr sz="1400" dirty="0">
              <a:latin typeface="Poppins"/>
              <a:cs typeface="Poppins"/>
            </a:endParaRPr>
          </a:p>
          <a:p>
            <a:pPr marL="334010" marR="5080">
              <a:lnSpc>
                <a:spcPts val="1400"/>
              </a:lnSpc>
              <a:spcBef>
                <a:spcPts val="1400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A simple onboarding and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implementation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process - we provide training for both you </a:t>
            </a:r>
            <a:r>
              <a:rPr sz="1400" spc="-25" dirty="0">
                <a:solidFill>
                  <a:srgbClr val="666666"/>
                </a:solidFill>
                <a:latin typeface="Poppins"/>
                <a:cs typeface="Poppins"/>
              </a:rPr>
              <a:t>and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your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customers</a:t>
            </a:r>
            <a:endParaRPr sz="1400" dirty="0">
              <a:latin typeface="Poppins"/>
              <a:cs typeface="Poppins"/>
            </a:endParaRPr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C10E5F50-3556-3FD8-267C-13E5B0C4FF9F}"/>
              </a:ext>
            </a:extLst>
          </p:cNvPr>
          <p:cNvSpPr/>
          <p:nvPr/>
        </p:nvSpPr>
        <p:spPr>
          <a:xfrm>
            <a:off x="7509905" y="1418930"/>
            <a:ext cx="0" cy="4725670"/>
          </a:xfrm>
          <a:custGeom>
            <a:avLst/>
            <a:gdLst/>
            <a:ahLst/>
            <a:cxnLst/>
            <a:rect l="l" t="t" r="r" b="b"/>
            <a:pathLst>
              <a:path h="4725670">
                <a:moveTo>
                  <a:pt x="0" y="0"/>
                </a:moveTo>
                <a:lnTo>
                  <a:pt x="0" y="4725492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7">
            <a:extLst>
              <a:ext uri="{FF2B5EF4-FFF2-40B4-BE49-F238E27FC236}">
                <a16:creationId xmlns:a16="http://schemas.microsoft.com/office/drawing/2014/main" id="{C488E89D-507F-9672-8C88-57993E32D020}"/>
              </a:ext>
            </a:extLst>
          </p:cNvPr>
          <p:cNvGrpSpPr/>
          <p:nvPr/>
        </p:nvGrpSpPr>
        <p:grpSpPr>
          <a:xfrm>
            <a:off x="2797078" y="1879600"/>
            <a:ext cx="210820" cy="3867150"/>
            <a:chOff x="2797078" y="1964452"/>
            <a:chExt cx="210820" cy="3867150"/>
          </a:xfrm>
        </p:grpSpPr>
        <p:pic>
          <p:nvPicPr>
            <p:cNvPr id="18" name="object 8">
              <a:extLst>
                <a:ext uri="{FF2B5EF4-FFF2-40B4-BE49-F238E27FC236}">
                  <a16:creationId xmlns:a16="http://schemas.microsoft.com/office/drawing/2014/main" id="{17A68660-A156-F5AD-913B-917B08E3490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97078" y="1964452"/>
              <a:ext cx="190296" cy="144030"/>
            </a:xfrm>
            <a:prstGeom prst="rect">
              <a:avLst/>
            </a:prstGeom>
          </p:spPr>
        </p:pic>
        <p:pic>
          <p:nvPicPr>
            <p:cNvPr id="19" name="object 9">
              <a:extLst>
                <a:ext uri="{FF2B5EF4-FFF2-40B4-BE49-F238E27FC236}">
                  <a16:creationId xmlns:a16="http://schemas.microsoft.com/office/drawing/2014/main" id="{FA8CEF35-0436-B5E5-6EF4-DF88CCFF538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97078" y="2507294"/>
              <a:ext cx="190296" cy="144030"/>
            </a:xfrm>
            <a:prstGeom prst="rect">
              <a:avLst/>
            </a:prstGeom>
          </p:spPr>
        </p:pic>
        <p:pic>
          <p:nvPicPr>
            <p:cNvPr id="20" name="object 10">
              <a:extLst>
                <a:ext uri="{FF2B5EF4-FFF2-40B4-BE49-F238E27FC236}">
                  <a16:creationId xmlns:a16="http://schemas.microsoft.com/office/drawing/2014/main" id="{4071F70D-EDEE-929D-9E3D-8FDD9FBD7D1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97078" y="3050137"/>
              <a:ext cx="190296" cy="144030"/>
            </a:xfrm>
            <a:prstGeom prst="rect">
              <a:avLst/>
            </a:prstGeom>
          </p:spPr>
        </p:pic>
        <p:pic>
          <p:nvPicPr>
            <p:cNvPr id="21" name="object 11">
              <a:extLst>
                <a:ext uri="{FF2B5EF4-FFF2-40B4-BE49-F238E27FC236}">
                  <a16:creationId xmlns:a16="http://schemas.microsoft.com/office/drawing/2014/main" id="{140E72E9-2009-BCA7-B526-B766C7640F5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97078" y="3752897"/>
              <a:ext cx="190296" cy="144030"/>
            </a:xfrm>
            <a:prstGeom prst="rect">
              <a:avLst/>
            </a:prstGeom>
          </p:spPr>
        </p:pic>
        <p:pic>
          <p:nvPicPr>
            <p:cNvPr id="22" name="object 12">
              <a:extLst>
                <a:ext uri="{FF2B5EF4-FFF2-40B4-BE49-F238E27FC236}">
                  <a16:creationId xmlns:a16="http://schemas.microsoft.com/office/drawing/2014/main" id="{DA115E5D-D9CE-6E18-5E78-F3F0D0EFA1D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17087" y="4455660"/>
              <a:ext cx="190296" cy="144030"/>
            </a:xfrm>
            <a:prstGeom prst="rect">
              <a:avLst/>
            </a:prstGeom>
          </p:spPr>
        </p:pic>
        <p:pic>
          <p:nvPicPr>
            <p:cNvPr id="23" name="object 13">
              <a:extLst>
                <a:ext uri="{FF2B5EF4-FFF2-40B4-BE49-F238E27FC236}">
                  <a16:creationId xmlns:a16="http://schemas.microsoft.com/office/drawing/2014/main" id="{F7D89950-EFF2-1D00-D599-6D288EFFC95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17087" y="4838582"/>
              <a:ext cx="190296" cy="144030"/>
            </a:xfrm>
            <a:prstGeom prst="rect">
              <a:avLst/>
            </a:prstGeom>
          </p:spPr>
        </p:pic>
        <p:pic>
          <p:nvPicPr>
            <p:cNvPr id="24" name="object 14">
              <a:extLst>
                <a:ext uri="{FF2B5EF4-FFF2-40B4-BE49-F238E27FC236}">
                  <a16:creationId xmlns:a16="http://schemas.microsoft.com/office/drawing/2014/main" id="{B9289FAE-5912-62BD-8F01-9010BC9A5A58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17087" y="5353048"/>
              <a:ext cx="190296" cy="144030"/>
            </a:xfrm>
            <a:prstGeom prst="rect">
              <a:avLst/>
            </a:prstGeom>
          </p:spPr>
        </p:pic>
        <p:pic>
          <p:nvPicPr>
            <p:cNvPr id="25" name="object 15">
              <a:extLst>
                <a:ext uri="{FF2B5EF4-FFF2-40B4-BE49-F238E27FC236}">
                  <a16:creationId xmlns:a16="http://schemas.microsoft.com/office/drawing/2014/main" id="{0907ADAA-9E38-D5E9-63EF-F84D91E5391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97078" y="5687119"/>
              <a:ext cx="190296" cy="144030"/>
            </a:xfrm>
            <a:prstGeom prst="rect">
              <a:avLst/>
            </a:prstGeom>
          </p:spPr>
        </p:pic>
      </p:grpSp>
      <p:sp>
        <p:nvSpPr>
          <p:cNvPr id="26" name="object 16">
            <a:extLst>
              <a:ext uri="{FF2B5EF4-FFF2-40B4-BE49-F238E27FC236}">
                <a16:creationId xmlns:a16="http://schemas.microsoft.com/office/drawing/2014/main" id="{E83E7DDF-C341-5486-7146-E57C1147593A}"/>
              </a:ext>
            </a:extLst>
          </p:cNvPr>
          <p:cNvSpPr txBox="1"/>
          <p:nvPr/>
        </p:nvSpPr>
        <p:spPr>
          <a:xfrm>
            <a:off x="7831559" y="1353394"/>
            <a:ext cx="4407535" cy="3289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latin typeface="Poppins SemiBold"/>
                <a:cs typeface="Poppins SemiBold"/>
              </a:rPr>
              <a:t>... and your </a:t>
            </a:r>
            <a:r>
              <a:rPr sz="1600" b="1" spc="-10" dirty="0">
                <a:latin typeface="Poppins SemiBold"/>
                <a:cs typeface="Poppins SemiBold"/>
              </a:rPr>
              <a:t>customers</a:t>
            </a:r>
            <a:endParaRPr sz="1600" dirty="0">
              <a:latin typeface="Poppins SemiBold"/>
              <a:cs typeface="Poppins SemiBol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 dirty="0">
              <a:latin typeface="Poppins SemiBold"/>
              <a:cs typeface="Poppins SemiBold"/>
            </a:endParaRPr>
          </a:p>
          <a:p>
            <a:pPr marL="281305">
              <a:lnSpc>
                <a:spcPct val="100000"/>
              </a:lnSpc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Instant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access to more of your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products</a:t>
            </a:r>
            <a:endParaRPr sz="14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550" dirty="0">
              <a:latin typeface="Poppins"/>
              <a:cs typeface="Poppins"/>
            </a:endParaRPr>
          </a:p>
          <a:p>
            <a:pPr marL="281305" marR="124460">
              <a:lnSpc>
                <a:spcPts val="1400"/>
              </a:lnSpc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Counter-offers and private bids mean </a:t>
            </a:r>
            <a:r>
              <a:rPr sz="1400" spc="-20" dirty="0">
                <a:solidFill>
                  <a:srgbClr val="666666"/>
                </a:solidFill>
                <a:latin typeface="Poppins"/>
                <a:cs typeface="Poppins"/>
              </a:rPr>
              <a:t>your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customers never lose direct contact with </a:t>
            </a:r>
            <a:r>
              <a:rPr sz="1400" spc="-25" dirty="0">
                <a:solidFill>
                  <a:srgbClr val="666666"/>
                </a:solidFill>
                <a:latin typeface="Poppins"/>
                <a:cs typeface="Poppins"/>
              </a:rPr>
              <a:t>you</a:t>
            </a:r>
            <a:endParaRPr sz="1400" dirty="0">
              <a:latin typeface="Poppins"/>
              <a:cs typeface="Poppins"/>
            </a:endParaRPr>
          </a:p>
          <a:p>
            <a:pPr marL="281305" marR="236854">
              <a:lnSpc>
                <a:spcPts val="1400"/>
              </a:lnSpc>
              <a:spcBef>
                <a:spcPts val="1400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Push notifications instantly notify all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partici-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pants when you’ve placed a new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offer</a:t>
            </a:r>
            <a:endParaRPr sz="14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550" dirty="0">
              <a:latin typeface="Poppins"/>
              <a:cs typeface="Poppins"/>
            </a:endParaRPr>
          </a:p>
          <a:p>
            <a:pPr marL="281305" marR="5080">
              <a:lnSpc>
                <a:spcPts val="1400"/>
              </a:lnSpc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More insights into market conditions and </a:t>
            </a:r>
            <a:r>
              <a:rPr sz="1400" spc="-20" dirty="0">
                <a:solidFill>
                  <a:srgbClr val="666666"/>
                </a:solidFill>
                <a:latin typeface="Poppins"/>
                <a:cs typeface="Poppins"/>
              </a:rPr>
              <a:t>what </a:t>
            </a: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other buyers are </a:t>
            </a:r>
            <a:r>
              <a:rPr sz="1400" spc="-10" dirty="0">
                <a:solidFill>
                  <a:srgbClr val="666666"/>
                </a:solidFill>
                <a:latin typeface="Poppins"/>
                <a:cs typeface="Poppins"/>
              </a:rPr>
              <a:t>doing</a:t>
            </a:r>
            <a:endParaRPr sz="14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Poppins"/>
              <a:cs typeface="Poppins"/>
            </a:endParaRPr>
          </a:p>
          <a:p>
            <a:pPr marL="281305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solidFill>
                  <a:srgbClr val="666666"/>
                </a:solidFill>
                <a:latin typeface="Poppins"/>
                <a:cs typeface="Poppins"/>
              </a:rPr>
              <a:t>No cost or barrier to </a:t>
            </a:r>
            <a:r>
              <a:rPr sz="1400" spc="-20" dirty="0">
                <a:solidFill>
                  <a:srgbClr val="666666"/>
                </a:solidFill>
                <a:latin typeface="Poppins"/>
                <a:cs typeface="Poppins"/>
              </a:rPr>
              <a:t>join</a:t>
            </a:r>
            <a:endParaRPr sz="1400" dirty="0">
              <a:latin typeface="Poppins"/>
              <a:cs typeface="Poppins"/>
            </a:endParaRPr>
          </a:p>
        </p:txBody>
      </p:sp>
      <p:pic>
        <p:nvPicPr>
          <p:cNvPr id="27" name="object 17">
            <a:extLst>
              <a:ext uri="{FF2B5EF4-FFF2-40B4-BE49-F238E27FC236}">
                <a16:creationId xmlns:a16="http://schemas.microsoft.com/office/drawing/2014/main" id="{106DD8C3-23EE-F698-52B0-607173DE7B12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91612" y="1835162"/>
            <a:ext cx="190296" cy="144030"/>
          </a:xfrm>
          <a:prstGeom prst="rect">
            <a:avLst/>
          </a:prstGeom>
        </p:spPr>
      </p:pic>
      <p:pic>
        <p:nvPicPr>
          <p:cNvPr id="36" name="object 18">
            <a:extLst>
              <a:ext uri="{FF2B5EF4-FFF2-40B4-BE49-F238E27FC236}">
                <a16:creationId xmlns:a16="http://schemas.microsoft.com/office/drawing/2014/main" id="{CF0962F4-B605-B78E-7C2F-633EBE42DD9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91612" y="2336800"/>
            <a:ext cx="190296" cy="144030"/>
          </a:xfrm>
          <a:prstGeom prst="rect">
            <a:avLst/>
          </a:prstGeom>
        </p:spPr>
      </p:pic>
      <p:pic>
        <p:nvPicPr>
          <p:cNvPr id="38" name="object 19">
            <a:extLst>
              <a:ext uri="{FF2B5EF4-FFF2-40B4-BE49-F238E27FC236}">
                <a16:creationId xmlns:a16="http://schemas.microsoft.com/office/drawing/2014/main" id="{DCA46BC0-A175-8DC2-67FA-9EC95750A430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91612" y="2878570"/>
            <a:ext cx="190296" cy="144030"/>
          </a:xfrm>
          <a:prstGeom prst="rect">
            <a:avLst/>
          </a:prstGeom>
        </p:spPr>
      </p:pic>
      <p:pic>
        <p:nvPicPr>
          <p:cNvPr id="40" name="object 20">
            <a:extLst>
              <a:ext uri="{FF2B5EF4-FFF2-40B4-BE49-F238E27FC236}">
                <a16:creationId xmlns:a16="http://schemas.microsoft.com/office/drawing/2014/main" id="{26C75F8D-6660-CC94-493A-19410BDA8368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91612" y="3488170"/>
            <a:ext cx="190296" cy="144030"/>
          </a:xfrm>
          <a:prstGeom prst="rect">
            <a:avLst/>
          </a:prstGeom>
        </p:spPr>
      </p:pic>
      <p:pic>
        <p:nvPicPr>
          <p:cNvPr id="41" name="object 21">
            <a:extLst>
              <a:ext uri="{FF2B5EF4-FFF2-40B4-BE49-F238E27FC236}">
                <a16:creationId xmlns:a16="http://schemas.microsoft.com/office/drawing/2014/main" id="{321EEDE0-8F0A-5670-DA5A-CDB33080D64D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11635" y="4013200"/>
            <a:ext cx="190284" cy="1440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1C5B61DB-276C-40EF-A362-E25834BC6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857" y="6604000"/>
            <a:ext cx="2290362" cy="489268"/>
          </a:xfrm>
          <a:prstGeom prst="rect">
            <a:avLst/>
          </a:prstGeom>
        </p:spPr>
      </p:pic>
      <p:pic>
        <p:nvPicPr>
          <p:cNvPr id="39" name="Picture 38" descr="A picture containing ray&#10;&#10;Description automatically generated">
            <a:extLst>
              <a:ext uri="{FF2B5EF4-FFF2-40B4-BE49-F238E27FC236}">
                <a16:creationId xmlns:a16="http://schemas.microsoft.com/office/drawing/2014/main" id="{6026122E-C352-45A9-941F-47A2A5DE30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8543" cy="7569200"/>
          </a:xfrm>
          <a:prstGeom prst="rect">
            <a:avLst/>
          </a:prstGeom>
        </p:spPr>
      </p:pic>
      <p:sp>
        <p:nvSpPr>
          <p:cNvPr id="28" name="object 18">
            <a:extLst>
              <a:ext uri="{FF2B5EF4-FFF2-40B4-BE49-F238E27FC236}">
                <a16:creationId xmlns:a16="http://schemas.microsoft.com/office/drawing/2014/main" id="{F1FA7C66-3374-6DCD-2457-9EBD6B098918}"/>
              </a:ext>
            </a:extLst>
          </p:cNvPr>
          <p:cNvSpPr/>
          <p:nvPr/>
        </p:nvSpPr>
        <p:spPr>
          <a:xfrm>
            <a:off x="6028911" y="1548712"/>
            <a:ext cx="0" cy="3592195"/>
          </a:xfrm>
          <a:custGeom>
            <a:avLst/>
            <a:gdLst/>
            <a:ahLst/>
            <a:cxnLst/>
            <a:rect l="l" t="t" r="r" b="b"/>
            <a:pathLst>
              <a:path h="3592195">
                <a:moveTo>
                  <a:pt x="0" y="0"/>
                </a:moveTo>
                <a:lnTo>
                  <a:pt x="0" y="3591979"/>
                </a:lnTo>
              </a:path>
            </a:pathLst>
          </a:custGeom>
          <a:ln w="13068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19">
            <a:extLst>
              <a:ext uri="{FF2B5EF4-FFF2-40B4-BE49-F238E27FC236}">
                <a16:creationId xmlns:a16="http://schemas.microsoft.com/office/drawing/2014/main" id="{857FAE91-C395-5F59-AA21-A1920004ACD7}"/>
              </a:ext>
            </a:extLst>
          </p:cNvPr>
          <p:cNvSpPr/>
          <p:nvPr/>
        </p:nvSpPr>
        <p:spPr>
          <a:xfrm>
            <a:off x="9328555" y="1548712"/>
            <a:ext cx="0" cy="3592195"/>
          </a:xfrm>
          <a:custGeom>
            <a:avLst/>
            <a:gdLst/>
            <a:ahLst/>
            <a:cxnLst/>
            <a:rect l="l" t="t" r="r" b="b"/>
            <a:pathLst>
              <a:path h="3592195">
                <a:moveTo>
                  <a:pt x="0" y="0"/>
                </a:moveTo>
                <a:lnTo>
                  <a:pt x="0" y="3591979"/>
                </a:lnTo>
              </a:path>
            </a:pathLst>
          </a:custGeom>
          <a:ln w="13068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0">
            <a:extLst>
              <a:ext uri="{FF2B5EF4-FFF2-40B4-BE49-F238E27FC236}">
                <a16:creationId xmlns:a16="http://schemas.microsoft.com/office/drawing/2014/main" id="{F2202B5F-A643-7F5D-E311-0CA9A5553DB0}"/>
              </a:ext>
            </a:extLst>
          </p:cNvPr>
          <p:cNvSpPr/>
          <p:nvPr/>
        </p:nvSpPr>
        <p:spPr>
          <a:xfrm>
            <a:off x="7645633" y="6692033"/>
            <a:ext cx="0" cy="506095"/>
          </a:xfrm>
          <a:custGeom>
            <a:avLst/>
            <a:gdLst/>
            <a:ahLst/>
            <a:cxnLst/>
            <a:rect l="l" t="t" r="r" b="b"/>
            <a:pathLst>
              <a:path h="506095">
                <a:moveTo>
                  <a:pt x="0" y="0"/>
                </a:moveTo>
                <a:lnTo>
                  <a:pt x="0" y="505968"/>
                </a:lnTo>
              </a:path>
            </a:pathLst>
          </a:custGeom>
          <a:ln w="6350">
            <a:solidFill>
              <a:srgbClr val="8B9E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1">
            <a:extLst>
              <a:ext uri="{FF2B5EF4-FFF2-40B4-BE49-F238E27FC236}">
                <a16:creationId xmlns:a16="http://schemas.microsoft.com/office/drawing/2014/main" id="{A476BEEA-7A30-3DC2-5BCD-215F4A9639B1}"/>
              </a:ext>
            </a:extLst>
          </p:cNvPr>
          <p:cNvSpPr txBox="1"/>
          <p:nvPr/>
        </p:nvSpPr>
        <p:spPr>
          <a:xfrm>
            <a:off x="9820919" y="2874310"/>
            <a:ext cx="2190750" cy="10337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260"/>
              </a:spcBef>
            </a:pPr>
            <a:r>
              <a:rPr sz="1200" b="0" spc="-35" dirty="0">
                <a:solidFill>
                  <a:srgbClr val="666666"/>
                </a:solidFill>
                <a:latin typeface="Poppins Light"/>
                <a:cs typeface="Poppins Light"/>
              </a:rPr>
              <a:t>We </a:t>
            </a:r>
            <a:r>
              <a:rPr sz="1200" b="0" spc="-30" dirty="0">
                <a:solidFill>
                  <a:srgbClr val="666666"/>
                </a:solidFill>
                <a:latin typeface="Poppins Light"/>
                <a:cs typeface="Poppins Light"/>
              </a:rPr>
              <a:t>currently provide solutions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for</a:t>
            </a:r>
            <a:r>
              <a:rPr sz="1200" b="0" spc="-55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spc="-45" dirty="0">
                <a:solidFill>
                  <a:srgbClr val="666666"/>
                </a:solidFill>
                <a:latin typeface="Poppins Light"/>
                <a:cs typeface="Poppins Light"/>
              </a:rPr>
              <a:t>some</a:t>
            </a:r>
            <a:r>
              <a:rPr sz="1200" b="0" spc="-4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of</a:t>
            </a:r>
            <a:r>
              <a:rPr sz="1200" b="0" spc="-45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spc="-20" dirty="0">
                <a:solidFill>
                  <a:srgbClr val="666666"/>
                </a:solidFill>
                <a:latin typeface="Poppins Light"/>
                <a:cs typeface="Poppins Light"/>
              </a:rPr>
              <a:t>the</a:t>
            </a:r>
            <a:r>
              <a:rPr sz="1200" b="0" spc="-45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spc="-30" dirty="0">
                <a:solidFill>
                  <a:srgbClr val="666666"/>
                </a:solidFill>
                <a:latin typeface="Poppins Light"/>
                <a:cs typeface="Poppins Light"/>
              </a:rPr>
              <a:t>world’s</a:t>
            </a:r>
            <a:r>
              <a:rPr sz="1200" b="0" spc="-45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spc="-35" dirty="0">
                <a:solidFill>
                  <a:srgbClr val="666666"/>
                </a:solidFill>
                <a:latin typeface="Poppins Light"/>
                <a:cs typeface="Poppins Light"/>
              </a:rPr>
              <a:t>largest producers and </a:t>
            </a:r>
            <a:r>
              <a:rPr sz="1200" b="0" spc="-30" dirty="0">
                <a:solidFill>
                  <a:srgbClr val="666666"/>
                </a:solidFill>
                <a:latin typeface="Poppins Light"/>
                <a:cs typeface="Poppins Light"/>
              </a:rPr>
              <a:t>traders</a:t>
            </a:r>
            <a:r>
              <a:rPr sz="1200" b="0" spc="-35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in</a:t>
            </a:r>
            <a:r>
              <a:rPr sz="1200" b="0" spc="-4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spc="-25" dirty="0">
                <a:solidFill>
                  <a:srgbClr val="666666"/>
                </a:solidFill>
                <a:latin typeface="Poppins Light"/>
                <a:cs typeface="Poppins Light"/>
              </a:rPr>
              <a:t>the </a:t>
            </a:r>
            <a:r>
              <a:rPr sz="1200" b="0" spc="-30" dirty="0">
                <a:solidFill>
                  <a:srgbClr val="666666"/>
                </a:solidFill>
                <a:latin typeface="Poppins Light"/>
                <a:cs typeface="Poppins Light"/>
              </a:rPr>
              <a:t>agricultural</a:t>
            </a:r>
            <a:r>
              <a:rPr sz="1200" b="0" spc="-25" dirty="0">
                <a:solidFill>
                  <a:srgbClr val="666666"/>
                </a:solidFill>
                <a:latin typeface="Poppins Light"/>
                <a:cs typeface="Poppins Light"/>
              </a:rPr>
              <a:t> sector,</a:t>
            </a:r>
            <a:r>
              <a:rPr sz="1200" b="0" spc="-2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including, </a:t>
            </a:r>
            <a:r>
              <a:rPr sz="1200" b="0" spc="-20" dirty="0">
                <a:solidFill>
                  <a:srgbClr val="666666"/>
                </a:solidFill>
                <a:latin typeface="Poppins Light"/>
                <a:cs typeface="Poppins Light"/>
              </a:rPr>
              <a:t>Arla,</a:t>
            </a:r>
            <a:r>
              <a:rPr sz="1200" b="0" spc="-45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spc="-30" dirty="0">
                <a:solidFill>
                  <a:srgbClr val="666666"/>
                </a:solidFill>
                <a:latin typeface="Poppins Light"/>
                <a:cs typeface="Poppins Light"/>
              </a:rPr>
              <a:t>Glanbia</a:t>
            </a:r>
            <a:r>
              <a:rPr sz="1200" b="0" spc="-4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spc="-35" dirty="0">
                <a:solidFill>
                  <a:srgbClr val="666666"/>
                </a:solidFill>
                <a:latin typeface="Poppins Light"/>
                <a:cs typeface="Poppins Light"/>
              </a:rPr>
              <a:t>and</a:t>
            </a:r>
            <a:r>
              <a:rPr sz="1200" b="0" spc="-4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Valio, </a:t>
            </a:r>
            <a:r>
              <a:rPr sz="1200" b="0" spc="-40" dirty="0">
                <a:solidFill>
                  <a:srgbClr val="666666"/>
                </a:solidFill>
                <a:latin typeface="Poppins Light"/>
                <a:cs typeface="Poppins Light"/>
              </a:rPr>
              <a:t>among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others.</a:t>
            </a:r>
            <a:endParaRPr sz="1200">
              <a:latin typeface="Poppins Light"/>
              <a:cs typeface="Poppins Light"/>
            </a:endParaRPr>
          </a:p>
        </p:txBody>
      </p:sp>
      <p:sp>
        <p:nvSpPr>
          <p:cNvPr id="32" name="object 22">
            <a:extLst>
              <a:ext uri="{FF2B5EF4-FFF2-40B4-BE49-F238E27FC236}">
                <a16:creationId xmlns:a16="http://schemas.microsoft.com/office/drawing/2014/main" id="{400D6DCF-32F9-9C24-BCA6-EC62A53AF1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31256" y="594983"/>
            <a:ext cx="521081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1BA9D6"/>
                </a:solidFill>
                <a:latin typeface="Poppins SemiBold"/>
                <a:cs typeface="Poppins SemiBold"/>
              </a:rPr>
              <a:t>Key features of a Nui </a:t>
            </a:r>
            <a:r>
              <a:rPr sz="2700" b="1" spc="-10" dirty="0">
                <a:solidFill>
                  <a:srgbClr val="1BA9D6"/>
                </a:solidFill>
                <a:latin typeface="Poppins SemiBold"/>
                <a:cs typeface="Poppins SemiBold"/>
              </a:rPr>
              <a:t>platform</a:t>
            </a:r>
            <a:endParaRPr sz="2700" dirty="0">
              <a:latin typeface="Poppins SemiBold"/>
              <a:cs typeface="Poppins SemiBold"/>
            </a:endParaRPr>
          </a:p>
        </p:txBody>
      </p:sp>
      <p:grpSp>
        <p:nvGrpSpPr>
          <p:cNvPr id="33" name="object 23">
            <a:extLst>
              <a:ext uri="{FF2B5EF4-FFF2-40B4-BE49-F238E27FC236}">
                <a16:creationId xmlns:a16="http://schemas.microsoft.com/office/drawing/2014/main" id="{A13A334C-1239-1A1B-5E37-97AF75E64B2E}"/>
              </a:ext>
            </a:extLst>
          </p:cNvPr>
          <p:cNvGrpSpPr/>
          <p:nvPr/>
        </p:nvGrpSpPr>
        <p:grpSpPr>
          <a:xfrm>
            <a:off x="10402430" y="1477896"/>
            <a:ext cx="808355" cy="808355"/>
            <a:chOff x="10402430" y="1477896"/>
            <a:chExt cx="808355" cy="808355"/>
          </a:xfrm>
        </p:grpSpPr>
        <p:sp>
          <p:nvSpPr>
            <p:cNvPr id="34" name="object 24">
              <a:extLst>
                <a:ext uri="{FF2B5EF4-FFF2-40B4-BE49-F238E27FC236}">
                  <a16:creationId xmlns:a16="http://schemas.microsoft.com/office/drawing/2014/main" id="{44829AD9-1D25-3509-094D-CC061AF605F2}"/>
                </a:ext>
              </a:extLst>
            </p:cNvPr>
            <p:cNvSpPr/>
            <p:nvPr/>
          </p:nvSpPr>
          <p:spPr>
            <a:xfrm>
              <a:off x="10402430" y="1477896"/>
              <a:ext cx="808355" cy="808355"/>
            </a:xfrm>
            <a:custGeom>
              <a:avLst/>
              <a:gdLst/>
              <a:ahLst/>
              <a:cxnLst/>
              <a:rect l="l" t="t" r="r" b="b"/>
              <a:pathLst>
                <a:path w="808354" h="808355">
                  <a:moveTo>
                    <a:pt x="404075" y="0"/>
                  </a:moveTo>
                  <a:lnTo>
                    <a:pt x="356952" y="2718"/>
                  </a:lnTo>
                  <a:lnTo>
                    <a:pt x="311425" y="10671"/>
                  </a:lnTo>
                  <a:lnTo>
                    <a:pt x="267797" y="23557"/>
                  </a:lnTo>
                  <a:lnTo>
                    <a:pt x="226373" y="41070"/>
                  </a:lnTo>
                  <a:lnTo>
                    <a:pt x="187455" y="62909"/>
                  </a:lnTo>
                  <a:lnTo>
                    <a:pt x="151347" y="88771"/>
                  </a:lnTo>
                  <a:lnTo>
                    <a:pt x="118351" y="118351"/>
                  </a:lnTo>
                  <a:lnTo>
                    <a:pt x="88771" y="151347"/>
                  </a:lnTo>
                  <a:lnTo>
                    <a:pt x="62909" y="187455"/>
                  </a:lnTo>
                  <a:lnTo>
                    <a:pt x="41070" y="226373"/>
                  </a:lnTo>
                  <a:lnTo>
                    <a:pt x="23557" y="267797"/>
                  </a:lnTo>
                  <a:lnTo>
                    <a:pt x="10671" y="311425"/>
                  </a:lnTo>
                  <a:lnTo>
                    <a:pt x="2718" y="356952"/>
                  </a:lnTo>
                  <a:lnTo>
                    <a:pt x="0" y="404075"/>
                  </a:lnTo>
                  <a:lnTo>
                    <a:pt x="2718" y="451199"/>
                  </a:lnTo>
                  <a:lnTo>
                    <a:pt x="10671" y="496726"/>
                  </a:lnTo>
                  <a:lnTo>
                    <a:pt x="23557" y="540353"/>
                  </a:lnTo>
                  <a:lnTo>
                    <a:pt x="41070" y="581778"/>
                  </a:lnTo>
                  <a:lnTo>
                    <a:pt x="62909" y="620695"/>
                  </a:lnTo>
                  <a:lnTo>
                    <a:pt x="88771" y="656804"/>
                  </a:lnTo>
                  <a:lnTo>
                    <a:pt x="118351" y="689800"/>
                  </a:lnTo>
                  <a:lnTo>
                    <a:pt x="151347" y="719380"/>
                  </a:lnTo>
                  <a:lnTo>
                    <a:pt x="187455" y="745241"/>
                  </a:lnTo>
                  <a:lnTo>
                    <a:pt x="226373" y="767080"/>
                  </a:lnTo>
                  <a:lnTo>
                    <a:pt x="267797" y="784594"/>
                  </a:lnTo>
                  <a:lnTo>
                    <a:pt x="311425" y="797479"/>
                  </a:lnTo>
                  <a:lnTo>
                    <a:pt x="356952" y="805433"/>
                  </a:lnTo>
                  <a:lnTo>
                    <a:pt x="404075" y="808151"/>
                  </a:lnTo>
                  <a:lnTo>
                    <a:pt x="451199" y="805433"/>
                  </a:lnTo>
                  <a:lnTo>
                    <a:pt x="496726" y="797479"/>
                  </a:lnTo>
                  <a:lnTo>
                    <a:pt x="540353" y="784594"/>
                  </a:lnTo>
                  <a:lnTo>
                    <a:pt x="581778" y="767080"/>
                  </a:lnTo>
                  <a:lnTo>
                    <a:pt x="620695" y="745241"/>
                  </a:lnTo>
                  <a:lnTo>
                    <a:pt x="656804" y="719380"/>
                  </a:lnTo>
                  <a:lnTo>
                    <a:pt x="689800" y="689800"/>
                  </a:lnTo>
                  <a:lnTo>
                    <a:pt x="719380" y="656804"/>
                  </a:lnTo>
                  <a:lnTo>
                    <a:pt x="745241" y="620695"/>
                  </a:lnTo>
                  <a:lnTo>
                    <a:pt x="767080" y="581778"/>
                  </a:lnTo>
                  <a:lnTo>
                    <a:pt x="784594" y="540353"/>
                  </a:lnTo>
                  <a:lnTo>
                    <a:pt x="797479" y="496726"/>
                  </a:lnTo>
                  <a:lnTo>
                    <a:pt x="805433" y="451199"/>
                  </a:lnTo>
                  <a:lnTo>
                    <a:pt x="808151" y="404075"/>
                  </a:lnTo>
                  <a:lnTo>
                    <a:pt x="805433" y="356952"/>
                  </a:lnTo>
                  <a:lnTo>
                    <a:pt x="797479" y="311425"/>
                  </a:lnTo>
                  <a:lnTo>
                    <a:pt x="784594" y="267797"/>
                  </a:lnTo>
                  <a:lnTo>
                    <a:pt x="767080" y="226373"/>
                  </a:lnTo>
                  <a:lnTo>
                    <a:pt x="745241" y="187455"/>
                  </a:lnTo>
                  <a:lnTo>
                    <a:pt x="719380" y="151347"/>
                  </a:lnTo>
                  <a:lnTo>
                    <a:pt x="689800" y="118351"/>
                  </a:lnTo>
                  <a:lnTo>
                    <a:pt x="656804" y="88771"/>
                  </a:lnTo>
                  <a:lnTo>
                    <a:pt x="620695" y="62909"/>
                  </a:lnTo>
                  <a:lnTo>
                    <a:pt x="581778" y="41070"/>
                  </a:lnTo>
                  <a:lnTo>
                    <a:pt x="540353" y="23557"/>
                  </a:lnTo>
                  <a:lnTo>
                    <a:pt x="496726" y="10671"/>
                  </a:lnTo>
                  <a:lnTo>
                    <a:pt x="451199" y="2718"/>
                  </a:lnTo>
                  <a:lnTo>
                    <a:pt x="404075" y="0"/>
                  </a:lnTo>
                  <a:close/>
                </a:path>
              </a:pathLst>
            </a:custGeom>
            <a:solidFill>
              <a:srgbClr val="1BA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5">
              <a:extLst>
                <a:ext uri="{FF2B5EF4-FFF2-40B4-BE49-F238E27FC236}">
                  <a16:creationId xmlns:a16="http://schemas.microsoft.com/office/drawing/2014/main" id="{BCCF244D-C741-65A8-BA75-413AC5703A36}"/>
                </a:ext>
              </a:extLst>
            </p:cNvPr>
            <p:cNvSpPr/>
            <p:nvPr/>
          </p:nvSpPr>
          <p:spPr>
            <a:xfrm>
              <a:off x="10627025" y="1714600"/>
              <a:ext cx="358775" cy="335280"/>
            </a:xfrm>
            <a:custGeom>
              <a:avLst/>
              <a:gdLst/>
              <a:ahLst/>
              <a:cxnLst/>
              <a:rect l="l" t="t" r="r" b="b"/>
              <a:pathLst>
                <a:path w="358775" h="335280">
                  <a:moveTo>
                    <a:pt x="114033" y="179425"/>
                  </a:moveTo>
                  <a:lnTo>
                    <a:pt x="105333" y="179425"/>
                  </a:lnTo>
                  <a:lnTo>
                    <a:pt x="98412" y="180657"/>
                  </a:lnTo>
                  <a:lnTo>
                    <a:pt x="60591" y="214020"/>
                  </a:lnTo>
                  <a:lnTo>
                    <a:pt x="50101" y="254076"/>
                  </a:lnTo>
                  <a:lnTo>
                    <a:pt x="48094" y="279844"/>
                  </a:lnTo>
                  <a:lnTo>
                    <a:pt x="48094" y="286550"/>
                  </a:lnTo>
                  <a:lnTo>
                    <a:pt x="69098" y="327401"/>
                  </a:lnTo>
                  <a:lnTo>
                    <a:pt x="97967" y="334746"/>
                  </a:lnTo>
                  <a:lnTo>
                    <a:pt x="261327" y="334746"/>
                  </a:lnTo>
                  <a:lnTo>
                    <a:pt x="297484" y="321691"/>
                  </a:lnTo>
                  <a:lnTo>
                    <a:pt x="311213" y="286550"/>
                  </a:lnTo>
                  <a:lnTo>
                    <a:pt x="310311" y="260883"/>
                  </a:lnTo>
                  <a:lnTo>
                    <a:pt x="301053" y="220040"/>
                  </a:lnTo>
                  <a:lnTo>
                    <a:pt x="179654" y="205193"/>
                  </a:lnTo>
                  <a:lnTo>
                    <a:pt x="173041" y="205072"/>
                  </a:lnTo>
                  <a:lnTo>
                    <a:pt x="129324" y="189014"/>
                  </a:lnTo>
                  <a:lnTo>
                    <a:pt x="116712" y="180759"/>
                  </a:lnTo>
                  <a:lnTo>
                    <a:pt x="114033" y="179425"/>
                  </a:lnTo>
                  <a:close/>
                </a:path>
                <a:path w="358775" h="335280">
                  <a:moveTo>
                    <a:pt x="254190" y="179425"/>
                  </a:moveTo>
                  <a:lnTo>
                    <a:pt x="246595" y="179425"/>
                  </a:lnTo>
                  <a:lnTo>
                    <a:pt x="244817" y="179870"/>
                  </a:lnTo>
                  <a:lnTo>
                    <a:pt x="242138" y="181203"/>
                  </a:lnTo>
                  <a:lnTo>
                    <a:pt x="230416" y="188569"/>
                  </a:lnTo>
                  <a:lnTo>
                    <a:pt x="219265" y="195719"/>
                  </a:lnTo>
                  <a:lnTo>
                    <a:pt x="212572" y="198729"/>
                  </a:lnTo>
                  <a:lnTo>
                    <a:pt x="179654" y="205193"/>
                  </a:lnTo>
                  <a:lnTo>
                    <a:pt x="292946" y="205193"/>
                  </a:lnTo>
                  <a:lnTo>
                    <a:pt x="261111" y="180657"/>
                  </a:lnTo>
                  <a:lnTo>
                    <a:pt x="254190" y="179425"/>
                  </a:lnTo>
                  <a:close/>
                </a:path>
                <a:path w="358775" h="335280">
                  <a:moveTo>
                    <a:pt x="24218" y="95732"/>
                  </a:moveTo>
                  <a:lnTo>
                    <a:pt x="23317" y="95732"/>
                  </a:lnTo>
                  <a:lnTo>
                    <a:pt x="13215" y="99854"/>
                  </a:lnTo>
                  <a:lnTo>
                    <a:pt x="6000" y="112220"/>
                  </a:lnTo>
                  <a:lnTo>
                    <a:pt x="1671" y="132830"/>
                  </a:lnTo>
                  <a:lnTo>
                    <a:pt x="228" y="161683"/>
                  </a:lnTo>
                  <a:lnTo>
                    <a:pt x="0" y="171500"/>
                  </a:lnTo>
                  <a:lnTo>
                    <a:pt x="3454" y="178866"/>
                  </a:lnTo>
                  <a:lnTo>
                    <a:pt x="36372" y="191135"/>
                  </a:lnTo>
                  <a:lnTo>
                    <a:pt x="61480" y="191135"/>
                  </a:lnTo>
                  <a:lnTo>
                    <a:pt x="71857" y="181114"/>
                  </a:lnTo>
                  <a:lnTo>
                    <a:pt x="83575" y="173815"/>
                  </a:lnTo>
                  <a:lnTo>
                    <a:pt x="96631" y="169235"/>
                  </a:lnTo>
                  <a:lnTo>
                    <a:pt x="111023" y="167373"/>
                  </a:lnTo>
                  <a:lnTo>
                    <a:pt x="104437" y="156222"/>
                  </a:lnTo>
                  <a:lnTo>
                    <a:pt x="99729" y="144526"/>
                  </a:lnTo>
                  <a:lnTo>
                    <a:pt x="96903" y="132286"/>
                  </a:lnTo>
                  <a:lnTo>
                    <a:pt x="95961" y="119507"/>
                  </a:lnTo>
                  <a:lnTo>
                    <a:pt x="95961" y="115938"/>
                  </a:lnTo>
                  <a:lnTo>
                    <a:pt x="96305" y="111696"/>
                  </a:lnTo>
                  <a:lnTo>
                    <a:pt x="64490" y="111696"/>
                  </a:lnTo>
                  <a:lnTo>
                    <a:pt x="57137" y="110350"/>
                  </a:lnTo>
                  <a:lnTo>
                    <a:pt x="42405" y="104546"/>
                  </a:lnTo>
                  <a:lnTo>
                    <a:pt x="36372" y="101879"/>
                  </a:lnTo>
                  <a:lnTo>
                    <a:pt x="27000" y="96964"/>
                  </a:lnTo>
                  <a:lnTo>
                    <a:pt x="24218" y="95732"/>
                  </a:lnTo>
                  <a:close/>
                </a:path>
                <a:path w="358775" h="335280">
                  <a:moveTo>
                    <a:pt x="179654" y="47866"/>
                  </a:moveTo>
                  <a:lnTo>
                    <a:pt x="139731" y="60107"/>
                  </a:lnTo>
                  <a:lnTo>
                    <a:pt x="113118" y="91638"/>
                  </a:lnTo>
                  <a:lnTo>
                    <a:pt x="107683" y="119507"/>
                  </a:lnTo>
                  <a:lnTo>
                    <a:pt x="108873" y="134109"/>
                  </a:lnTo>
                  <a:lnTo>
                    <a:pt x="128765" y="170383"/>
                  </a:lnTo>
                  <a:lnTo>
                    <a:pt x="165423" y="189715"/>
                  </a:lnTo>
                  <a:lnTo>
                    <a:pt x="179654" y="191135"/>
                  </a:lnTo>
                  <a:lnTo>
                    <a:pt x="193858" y="189966"/>
                  </a:lnTo>
                  <a:lnTo>
                    <a:pt x="230200" y="170383"/>
                  </a:lnTo>
                  <a:lnTo>
                    <a:pt x="249965" y="133858"/>
                  </a:lnTo>
                  <a:lnTo>
                    <a:pt x="251282" y="119507"/>
                  </a:lnTo>
                  <a:lnTo>
                    <a:pt x="249715" y="105674"/>
                  </a:lnTo>
                  <a:lnTo>
                    <a:pt x="230200" y="68961"/>
                  </a:lnTo>
                  <a:lnTo>
                    <a:pt x="194108" y="48806"/>
                  </a:lnTo>
                  <a:lnTo>
                    <a:pt x="179654" y="47866"/>
                  </a:lnTo>
                  <a:close/>
                </a:path>
                <a:path w="358775" h="335280">
                  <a:moveTo>
                    <a:pt x="262331" y="107111"/>
                  </a:moveTo>
                  <a:lnTo>
                    <a:pt x="262917" y="111196"/>
                  </a:lnTo>
                  <a:lnTo>
                    <a:pt x="263037" y="112220"/>
                  </a:lnTo>
                  <a:lnTo>
                    <a:pt x="263334" y="115938"/>
                  </a:lnTo>
                  <a:lnTo>
                    <a:pt x="263334" y="119507"/>
                  </a:lnTo>
                  <a:lnTo>
                    <a:pt x="262393" y="132286"/>
                  </a:lnTo>
                  <a:lnTo>
                    <a:pt x="259570" y="144526"/>
                  </a:lnTo>
                  <a:lnTo>
                    <a:pt x="254863" y="156222"/>
                  </a:lnTo>
                  <a:lnTo>
                    <a:pt x="248272" y="167373"/>
                  </a:lnTo>
                  <a:lnTo>
                    <a:pt x="262648" y="169235"/>
                  </a:lnTo>
                  <a:lnTo>
                    <a:pt x="275640" y="173815"/>
                  </a:lnTo>
                  <a:lnTo>
                    <a:pt x="287252" y="181114"/>
                  </a:lnTo>
                  <a:lnTo>
                    <a:pt x="297484" y="191135"/>
                  </a:lnTo>
                  <a:lnTo>
                    <a:pt x="322592" y="191135"/>
                  </a:lnTo>
                  <a:lnTo>
                    <a:pt x="358629" y="171500"/>
                  </a:lnTo>
                  <a:lnTo>
                    <a:pt x="358617" y="159295"/>
                  </a:lnTo>
                  <a:lnTo>
                    <a:pt x="357293" y="132830"/>
                  </a:lnTo>
                  <a:lnTo>
                    <a:pt x="352964" y="112220"/>
                  </a:lnTo>
                  <a:lnTo>
                    <a:pt x="352525" y="111467"/>
                  </a:lnTo>
                  <a:lnTo>
                    <a:pt x="278853" y="111467"/>
                  </a:lnTo>
                  <a:lnTo>
                    <a:pt x="270586" y="110020"/>
                  </a:lnTo>
                  <a:lnTo>
                    <a:pt x="262331" y="107111"/>
                  </a:lnTo>
                  <a:close/>
                </a:path>
                <a:path w="358775" h="335280">
                  <a:moveTo>
                    <a:pt x="96964" y="107111"/>
                  </a:moveTo>
                  <a:lnTo>
                    <a:pt x="64490" y="111696"/>
                  </a:lnTo>
                  <a:lnTo>
                    <a:pt x="96305" y="111696"/>
                  </a:lnTo>
                  <a:lnTo>
                    <a:pt x="96964" y="107111"/>
                  </a:lnTo>
                  <a:close/>
                </a:path>
                <a:path w="358775" h="335280">
                  <a:moveTo>
                    <a:pt x="334746" y="95516"/>
                  </a:moveTo>
                  <a:lnTo>
                    <a:pt x="332079" y="96735"/>
                  </a:lnTo>
                  <a:lnTo>
                    <a:pt x="323151" y="102095"/>
                  </a:lnTo>
                  <a:lnTo>
                    <a:pt x="317118" y="104775"/>
                  </a:lnTo>
                  <a:lnTo>
                    <a:pt x="301942" y="110134"/>
                  </a:lnTo>
                  <a:lnTo>
                    <a:pt x="294474" y="111467"/>
                  </a:lnTo>
                  <a:lnTo>
                    <a:pt x="352525" y="111467"/>
                  </a:lnTo>
                  <a:lnTo>
                    <a:pt x="345749" y="99854"/>
                  </a:lnTo>
                  <a:lnTo>
                    <a:pt x="335648" y="95732"/>
                  </a:lnTo>
                  <a:lnTo>
                    <a:pt x="334746" y="95516"/>
                  </a:lnTo>
                  <a:close/>
                </a:path>
                <a:path w="358775" h="335280">
                  <a:moveTo>
                    <a:pt x="71856" y="0"/>
                  </a:moveTo>
                  <a:lnTo>
                    <a:pt x="31898" y="21443"/>
                  </a:lnTo>
                  <a:lnTo>
                    <a:pt x="23990" y="47866"/>
                  </a:lnTo>
                  <a:lnTo>
                    <a:pt x="24868" y="57386"/>
                  </a:lnTo>
                  <a:lnTo>
                    <a:pt x="53533" y="92217"/>
                  </a:lnTo>
                  <a:lnTo>
                    <a:pt x="71856" y="95732"/>
                  </a:lnTo>
                  <a:lnTo>
                    <a:pt x="81377" y="94853"/>
                  </a:lnTo>
                  <a:lnTo>
                    <a:pt x="116220" y="66193"/>
                  </a:lnTo>
                  <a:lnTo>
                    <a:pt x="119735" y="47866"/>
                  </a:lnTo>
                  <a:lnTo>
                    <a:pt x="118856" y="38345"/>
                  </a:lnTo>
                  <a:lnTo>
                    <a:pt x="90185" y="3514"/>
                  </a:lnTo>
                  <a:lnTo>
                    <a:pt x="71856" y="0"/>
                  </a:lnTo>
                  <a:close/>
                </a:path>
                <a:path w="358775" h="335280">
                  <a:moveTo>
                    <a:pt x="287108" y="0"/>
                  </a:moveTo>
                  <a:lnTo>
                    <a:pt x="247148" y="21443"/>
                  </a:lnTo>
                  <a:lnTo>
                    <a:pt x="239229" y="47866"/>
                  </a:lnTo>
                  <a:lnTo>
                    <a:pt x="240110" y="57386"/>
                  </a:lnTo>
                  <a:lnTo>
                    <a:pt x="268781" y="92217"/>
                  </a:lnTo>
                  <a:lnTo>
                    <a:pt x="287108" y="95732"/>
                  </a:lnTo>
                  <a:lnTo>
                    <a:pt x="296629" y="94853"/>
                  </a:lnTo>
                  <a:lnTo>
                    <a:pt x="331460" y="66193"/>
                  </a:lnTo>
                  <a:lnTo>
                    <a:pt x="334975" y="47866"/>
                  </a:lnTo>
                  <a:lnTo>
                    <a:pt x="334096" y="38345"/>
                  </a:lnTo>
                  <a:lnTo>
                    <a:pt x="305436" y="3514"/>
                  </a:lnTo>
                  <a:lnTo>
                    <a:pt x="2871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2" name="object 26">
            <a:extLst>
              <a:ext uri="{FF2B5EF4-FFF2-40B4-BE49-F238E27FC236}">
                <a16:creationId xmlns:a16="http://schemas.microsoft.com/office/drawing/2014/main" id="{61996069-3D65-4814-605F-657E9B1EC0F5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50590" y="2772122"/>
            <a:ext cx="190296" cy="144030"/>
          </a:xfrm>
          <a:prstGeom prst="rect">
            <a:avLst/>
          </a:prstGeom>
        </p:spPr>
      </p:pic>
      <p:sp>
        <p:nvSpPr>
          <p:cNvPr id="43" name="object 27">
            <a:extLst>
              <a:ext uri="{FF2B5EF4-FFF2-40B4-BE49-F238E27FC236}">
                <a16:creationId xmlns:a16="http://schemas.microsoft.com/office/drawing/2014/main" id="{66ABAAAF-2896-4A27-E60A-09C5CA72707B}"/>
              </a:ext>
            </a:extLst>
          </p:cNvPr>
          <p:cNvSpPr txBox="1"/>
          <p:nvPr/>
        </p:nvSpPr>
        <p:spPr>
          <a:xfrm>
            <a:off x="3016253" y="2427605"/>
            <a:ext cx="2729062" cy="26745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Poppins SemiBold"/>
                <a:cs typeface="Poppins SemiBold"/>
              </a:rPr>
              <a:t>Technology</a:t>
            </a:r>
            <a:endParaRPr sz="1200" dirty="0">
              <a:latin typeface="Poppins SemiBold"/>
              <a:cs typeface="Poppins SemiBold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 dirty="0">
              <a:latin typeface="Poppins SemiBold"/>
              <a:cs typeface="Poppins SemiBold"/>
            </a:endParaRPr>
          </a:p>
          <a:p>
            <a:pPr marL="316230">
              <a:lnSpc>
                <a:spcPts val="1320"/>
              </a:lnSpc>
            </a:pP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Nui is a fully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conﬁgurable,</a:t>
            </a:r>
            <a:endParaRPr sz="1200" dirty="0">
              <a:latin typeface="Poppins Light"/>
              <a:cs typeface="Poppins Light"/>
            </a:endParaRPr>
          </a:p>
          <a:p>
            <a:pPr marL="316230" marR="5080">
              <a:lnSpc>
                <a:spcPts val="1200"/>
              </a:lnSpc>
              <a:spcBef>
                <a:spcPts val="120"/>
              </a:spcBef>
            </a:pP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cloud-based software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platform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that provides a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transparent</a:t>
            </a:r>
            <a:r>
              <a:rPr sz="1200" b="0" spc="50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and safe option for both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buyers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and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sellers.</a:t>
            </a:r>
            <a:endParaRPr sz="1200" dirty="0">
              <a:latin typeface="Poppins Light"/>
              <a:cs typeface="Poppins Light"/>
            </a:endParaRPr>
          </a:p>
          <a:p>
            <a:pPr marL="316230" marR="257175">
              <a:lnSpc>
                <a:spcPts val="1200"/>
              </a:lnSpc>
              <a:spcBef>
                <a:spcPts val="1200"/>
              </a:spcBef>
            </a:pP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Using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API protocols, </a:t>
            </a:r>
            <a:r>
              <a:rPr sz="1200" b="0" spc="-25" dirty="0">
                <a:solidFill>
                  <a:srgbClr val="666666"/>
                </a:solidFill>
                <a:latin typeface="Poppins Light"/>
                <a:cs typeface="Poppins Light"/>
              </a:rPr>
              <a:t>our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technology easily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integrates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into your internal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systems,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enabling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straight-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through processing.</a:t>
            </a:r>
            <a:endParaRPr sz="1200" dirty="0">
              <a:latin typeface="Poppins Light"/>
              <a:cs typeface="Poppins Light"/>
            </a:endParaRPr>
          </a:p>
          <a:p>
            <a:pPr marL="316230" marR="137160">
              <a:lnSpc>
                <a:spcPts val="1200"/>
              </a:lnSpc>
              <a:spcBef>
                <a:spcPts val="1200"/>
              </a:spcBef>
            </a:pP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Receive push notiﬁcations </a:t>
            </a:r>
            <a:r>
              <a:rPr sz="1200" b="0" spc="-25" dirty="0">
                <a:solidFill>
                  <a:srgbClr val="666666"/>
                </a:solidFill>
                <a:latin typeface="Poppins Light"/>
                <a:cs typeface="Poppins Light"/>
              </a:rPr>
              <a:t>via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our mobile app. With Nui </a:t>
            </a:r>
            <a:r>
              <a:rPr sz="1200" b="0" spc="-25" dirty="0">
                <a:solidFill>
                  <a:srgbClr val="666666"/>
                </a:solidFill>
                <a:latin typeface="Poppins Light"/>
                <a:cs typeface="Poppins Light"/>
              </a:rPr>
              <a:t>you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can trade anywhere,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anytime.</a:t>
            </a:r>
            <a:endParaRPr sz="1200" dirty="0">
              <a:latin typeface="Poppins Light"/>
              <a:cs typeface="Poppins Light"/>
            </a:endParaRPr>
          </a:p>
        </p:txBody>
      </p:sp>
      <p:pic>
        <p:nvPicPr>
          <p:cNvPr id="44" name="object 28">
            <a:extLst>
              <a:ext uri="{FF2B5EF4-FFF2-40B4-BE49-F238E27FC236}">
                <a16:creationId xmlns:a16="http://schemas.microsoft.com/office/drawing/2014/main" id="{4F738C51-A71E-C1B8-4ED0-D007FA4B41C1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50590" y="3708400"/>
            <a:ext cx="190296" cy="144030"/>
          </a:xfrm>
          <a:prstGeom prst="rect">
            <a:avLst/>
          </a:prstGeom>
        </p:spPr>
      </p:pic>
      <p:sp>
        <p:nvSpPr>
          <p:cNvPr id="45" name="object 29">
            <a:extLst>
              <a:ext uri="{FF2B5EF4-FFF2-40B4-BE49-F238E27FC236}">
                <a16:creationId xmlns:a16="http://schemas.microsoft.com/office/drawing/2014/main" id="{323F6A6F-EBDE-EE7A-0CE6-ED6C3866B078}"/>
              </a:ext>
            </a:extLst>
          </p:cNvPr>
          <p:cNvSpPr txBox="1"/>
          <p:nvPr/>
        </p:nvSpPr>
        <p:spPr>
          <a:xfrm>
            <a:off x="9511796" y="2476883"/>
            <a:ext cx="857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Poppins SemiBold"/>
                <a:cs typeface="Poppins SemiBold"/>
              </a:rPr>
              <a:t>Our</a:t>
            </a:r>
            <a:r>
              <a:rPr sz="1200" b="1" spc="-10" dirty="0">
                <a:latin typeface="Poppins SemiBold"/>
                <a:cs typeface="Poppins SemiBold"/>
              </a:rPr>
              <a:t> clients</a:t>
            </a:r>
            <a:endParaRPr sz="1200">
              <a:latin typeface="Poppins SemiBold"/>
              <a:cs typeface="Poppins SemiBold"/>
            </a:endParaRPr>
          </a:p>
        </p:txBody>
      </p:sp>
      <p:pic>
        <p:nvPicPr>
          <p:cNvPr id="46" name="object 30">
            <a:extLst>
              <a:ext uri="{FF2B5EF4-FFF2-40B4-BE49-F238E27FC236}">
                <a16:creationId xmlns:a16="http://schemas.microsoft.com/office/drawing/2014/main" id="{C6F5AF50-9673-2B2B-02FF-5B45F0EEE8C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524489" y="2909995"/>
            <a:ext cx="190296" cy="144030"/>
          </a:xfrm>
          <a:prstGeom prst="rect">
            <a:avLst/>
          </a:prstGeom>
        </p:spPr>
      </p:pic>
      <p:sp>
        <p:nvSpPr>
          <p:cNvPr id="47" name="object 44">
            <a:extLst>
              <a:ext uri="{FF2B5EF4-FFF2-40B4-BE49-F238E27FC236}">
                <a16:creationId xmlns:a16="http://schemas.microsoft.com/office/drawing/2014/main" id="{C40191FB-B0C4-C5E6-903B-24B0755545FC}"/>
              </a:ext>
            </a:extLst>
          </p:cNvPr>
          <p:cNvSpPr txBox="1"/>
          <p:nvPr/>
        </p:nvSpPr>
        <p:spPr>
          <a:xfrm>
            <a:off x="5311688" y="6668534"/>
            <a:ext cx="223647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60"/>
              </a:lnSpc>
              <a:spcBef>
                <a:spcPts val="100"/>
              </a:spcBef>
            </a:pPr>
            <a:r>
              <a:rPr sz="1100" b="1" dirty="0">
                <a:solidFill>
                  <a:srgbClr val="1BA9D6"/>
                </a:solidFill>
                <a:latin typeface="Poppins SemiBold"/>
                <a:cs typeface="Poppins SemiBold"/>
              </a:rPr>
              <a:t>Ashley</a:t>
            </a:r>
            <a:r>
              <a:rPr sz="1100" b="1" spc="-10" dirty="0">
                <a:solidFill>
                  <a:srgbClr val="1BA9D6"/>
                </a:solidFill>
                <a:latin typeface="Poppins SemiBold"/>
                <a:cs typeface="Poppins SemiBold"/>
              </a:rPr>
              <a:t> Honey</a:t>
            </a:r>
            <a:endParaRPr sz="1100">
              <a:latin typeface="Poppins SemiBold"/>
              <a:cs typeface="Poppins SemiBold"/>
            </a:endParaRPr>
          </a:p>
          <a:p>
            <a:pPr marL="12700">
              <a:lnSpc>
                <a:spcPts val="1260"/>
              </a:lnSpc>
            </a:pPr>
            <a:r>
              <a:rPr sz="1100" b="0" dirty="0">
                <a:solidFill>
                  <a:srgbClr val="666666"/>
                </a:solidFill>
                <a:latin typeface="Poppins ExtraLight"/>
                <a:cs typeface="Poppins ExtraLight"/>
              </a:rPr>
              <a:t>Senior Vice President - </a:t>
            </a:r>
            <a:r>
              <a:rPr sz="1100" b="0" spc="-10" dirty="0">
                <a:solidFill>
                  <a:srgbClr val="666666"/>
                </a:solidFill>
                <a:latin typeface="Poppins ExtraLight"/>
                <a:cs typeface="Poppins ExtraLight"/>
              </a:rPr>
              <a:t>Americas</a:t>
            </a:r>
            <a:endParaRPr sz="1100">
              <a:latin typeface="Poppins ExtraLight"/>
              <a:cs typeface="Poppins ExtraLight"/>
            </a:endParaRPr>
          </a:p>
        </p:txBody>
      </p:sp>
      <p:pic>
        <p:nvPicPr>
          <p:cNvPr id="48" name="object 45">
            <a:extLst>
              <a:ext uri="{FF2B5EF4-FFF2-40B4-BE49-F238E27FC236}">
                <a16:creationId xmlns:a16="http://schemas.microsoft.com/office/drawing/2014/main" id="{F2985672-C5F3-5D1F-6263-BCD558947F94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776201" y="1477897"/>
            <a:ext cx="785469" cy="785469"/>
          </a:xfrm>
          <a:prstGeom prst="rect">
            <a:avLst/>
          </a:prstGeom>
        </p:spPr>
      </p:pic>
      <p:pic>
        <p:nvPicPr>
          <p:cNvPr id="49" name="object 46">
            <a:extLst>
              <a:ext uri="{FF2B5EF4-FFF2-40B4-BE49-F238E27FC236}">
                <a16:creationId xmlns:a16="http://schemas.microsoft.com/office/drawing/2014/main" id="{6CD68CAF-28C5-C92E-11CC-02B48446A15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50590" y="4624471"/>
            <a:ext cx="190296" cy="144030"/>
          </a:xfrm>
          <a:prstGeom prst="rect">
            <a:avLst/>
          </a:prstGeom>
        </p:spPr>
      </p:pic>
      <p:sp>
        <p:nvSpPr>
          <p:cNvPr id="50" name="object 47">
            <a:extLst>
              <a:ext uri="{FF2B5EF4-FFF2-40B4-BE49-F238E27FC236}">
                <a16:creationId xmlns:a16="http://schemas.microsoft.com/office/drawing/2014/main" id="{C9F033CE-9518-AD7F-C006-D168FBA7623D}"/>
              </a:ext>
            </a:extLst>
          </p:cNvPr>
          <p:cNvSpPr txBox="1"/>
          <p:nvPr/>
        </p:nvSpPr>
        <p:spPr>
          <a:xfrm>
            <a:off x="7752934" y="6655828"/>
            <a:ext cx="1845310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60"/>
              </a:lnSpc>
              <a:spcBef>
                <a:spcPts val="100"/>
              </a:spcBef>
            </a:pPr>
            <a:r>
              <a:rPr sz="1100" b="0" dirty="0">
                <a:solidFill>
                  <a:srgbClr val="666666"/>
                </a:solidFill>
                <a:latin typeface="Poppins ExtraLight"/>
                <a:cs typeface="Poppins ExtraLight"/>
              </a:rPr>
              <a:t>m: +1 602 380 </a:t>
            </a:r>
            <a:r>
              <a:rPr sz="1100" b="0" spc="-20" dirty="0">
                <a:solidFill>
                  <a:srgbClr val="666666"/>
                </a:solidFill>
                <a:latin typeface="Poppins ExtraLight"/>
                <a:cs typeface="Poppins ExtraLight"/>
              </a:rPr>
              <a:t>2681</a:t>
            </a:r>
            <a:endParaRPr sz="1100" dirty="0">
              <a:latin typeface="Poppins ExtraLight"/>
              <a:cs typeface="Poppins ExtraLight"/>
            </a:endParaRPr>
          </a:p>
          <a:p>
            <a:pPr marL="12700">
              <a:lnSpc>
                <a:spcPts val="1200"/>
              </a:lnSpc>
            </a:pPr>
            <a:r>
              <a:rPr sz="1100" b="0" dirty="0">
                <a:solidFill>
                  <a:srgbClr val="666666"/>
                </a:solidFill>
                <a:latin typeface="Poppins ExtraLight"/>
                <a:cs typeface="Poppins ExtraLight"/>
              </a:rPr>
              <a:t>a: Greenwich, CT, </a:t>
            </a:r>
            <a:r>
              <a:rPr sz="1100" b="0" spc="-25" dirty="0">
                <a:solidFill>
                  <a:srgbClr val="666666"/>
                </a:solidFill>
                <a:latin typeface="Poppins ExtraLight"/>
                <a:cs typeface="Poppins ExtraLight"/>
              </a:rPr>
              <a:t>USA</a:t>
            </a:r>
            <a:endParaRPr sz="1100" dirty="0">
              <a:latin typeface="Poppins ExtraLight"/>
              <a:cs typeface="Poppins ExtraLight"/>
            </a:endParaRPr>
          </a:p>
          <a:p>
            <a:pPr marL="12700">
              <a:lnSpc>
                <a:spcPts val="1260"/>
              </a:lnSpc>
            </a:pPr>
            <a:r>
              <a:rPr sz="1100" b="0" dirty="0">
                <a:solidFill>
                  <a:srgbClr val="666666"/>
                </a:solidFill>
                <a:latin typeface="Poppins ExtraLight"/>
                <a:cs typeface="Poppins ExtraLight"/>
              </a:rPr>
              <a:t>e:</a:t>
            </a:r>
            <a:r>
              <a:rPr sz="1100" b="0" spc="-10" dirty="0">
                <a:solidFill>
                  <a:srgbClr val="666666"/>
                </a:solidFill>
                <a:latin typeface="Poppins ExtraLight"/>
                <a:cs typeface="Poppins ExtraLight"/>
              </a:rPr>
              <a:t> </a:t>
            </a:r>
            <a:r>
              <a:rPr sz="1100" b="0" spc="-10" dirty="0">
                <a:solidFill>
                  <a:srgbClr val="666666"/>
                </a:solidFill>
                <a:latin typeface="Poppins ExtraLight"/>
                <a:cs typeface="Poppins ExtraLight"/>
                <a:hlinkClick r:id="rId7"/>
              </a:rPr>
              <a:t>ashley@nuimarkets.com</a:t>
            </a:r>
            <a:endParaRPr sz="1100" dirty="0">
              <a:latin typeface="Poppins ExtraLight"/>
              <a:cs typeface="Poppins ExtraLight"/>
            </a:endParaRPr>
          </a:p>
        </p:txBody>
      </p:sp>
      <p:sp>
        <p:nvSpPr>
          <p:cNvPr id="51" name="object 48">
            <a:extLst>
              <a:ext uri="{FF2B5EF4-FFF2-40B4-BE49-F238E27FC236}">
                <a16:creationId xmlns:a16="http://schemas.microsoft.com/office/drawing/2014/main" id="{FDFF2769-061D-B978-D0B1-D75C20F6D29E}"/>
              </a:ext>
            </a:extLst>
          </p:cNvPr>
          <p:cNvSpPr txBox="1"/>
          <p:nvPr/>
        </p:nvSpPr>
        <p:spPr>
          <a:xfrm>
            <a:off x="2815857" y="5653980"/>
            <a:ext cx="7528210" cy="5645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400"/>
              </a:lnSpc>
              <a:spcBef>
                <a:spcPts val="180"/>
              </a:spcBef>
            </a:pPr>
            <a:r>
              <a:rPr sz="1200" b="1" dirty="0">
                <a:latin typeface="Poppins SemiBold"/>
                <a:cs typeface="Poppins SemiBold"/>
              </a:rPr>
              <a:t>“The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introduction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of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HilmarConnect™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has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revolutionized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our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sales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process.</a:t>
            </a:r>
            <a:r>
              <a:rPr sz="1200" b="1" spc="19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Our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customers</a:t>
            </a:r>
            <a:r>
              <a:rPr sz="1200" b="1" spc="-50" dirty="0">
                <a:latin typeface="Poppins SemiBold"/>
                <a:cs typeface="Poppins SemiBold"/>
              </a:rPr>
              <a:t> </a:t>
            </a:r>
            <a:r>
              <a:rPr sz="1200" b="1" spc="-25" dirty="0">
                <a:latin typeface="Poppins SemiBold"/>
                <a:cs typeface="Poppins SemiBold"/>
              </a:rPr>
              <a:t>now </a:t>
            </a:r>
            <a:r>
              <a:rPr sz="1200" b="1" dirty="0">
                <a:latin typeface="Poppins SemiBold"/>
                <a:cs typeface="Poppins SemiBold"/>
              </a:rPr>
              <a:t>have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far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greater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access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to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our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products,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and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know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that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at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any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point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in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time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they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are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dirty="0">
                <a:latin typeface="Poppins SemiBold"/>
                <a:cs typeface="Poppins SemiBold"/>
              </a:rPr>
              <a:t>paying</a:t>
            </a:r>
            <a:r>
              <a:rPr sz="1200" b="1" spc="-30" dirty="0">
                <a:latin typeface="Poppins SemiBold"/>
                <a:cs typeface="Poppins SemiBold"/>
              </a:rPr>
              <a:t> </a:t>
            </a:r>
            <a:r>
              <a:rPr sz="1200" b="1" spc="-25" dirty="0">
                <a:latin typeface="Poppins SemiBold"/>
                <a:cs typeface="Poppins SemiBold"/>
              </a:rPr>
              <a:t>the </a:t>
            </a:r>
            <a:r>
              <a:rPr sz="1200" b="1" dirty="0">
                <a:latin typeface="Poppins SemiBold"/>
                <a:cs typeface="Poppins SemiBold"/>
              </a:rPr>
              <a:t>true market price for our products.” - Travis Coffey, Director - Cheese Sales, </a:t>
            </a:r>
            <a:r>
              <a:rPr sz="1200" b="1" spc="-10" dirty="0">
                <a:latin typeface="Poppins SemiBold"/>
                <a:cs typeface="Poppins SemiBold"/>
              </a:rPr>
              <a:t>Hilmar</a:t>
            </a:r>
            <a:endParaRPr sz="1200" dirty="0">
              <a:latin typeface="Poppins SemiBold"/>
              <a:cs typeface="Poppins SemiBold"/>
            </a:endParaRPr>
          </a:p>
        </p:txBody>
      </p:sp>
      <p:sp>
        <p:nvSpPr>
          <p:cNvPr id="52" name="object 49">
            <a:extLst>
              <a:ext uri="{FF2B5EF4-FFF2-40B4-BE49-F238E27FC236}">
                <a16:creationId xmlns:a16="http://schemas.microsoft.com/office/drawing/2014/main" id="{77CF1B11-780B-B37C-F037-CF7035D57BFF}"/>
              </a:ext>
            </a:extLst>
          </p:cNvPr>
          <p:cNvSpPr txBox="1"/>
          <p:nvPr/>
        </p:nvSpPr>
        <p:spPr>
          <a:xfrm>
            <a:off x="6489463" y="2877027"/>
            <a:ext cx="2443480" cy="11988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260"/>
              </a:spcBef>
            </a:pP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Our platform is hosted </a:t>
            </a:r>
            <a:r>
              <a:rPr sz="1200" b="0" spc="-25" dirty="0">
                <a:solidFill>
                  <a:srgbClr val="666666"/>
                </a:solidFill>
                <a:latin typeface="Poppins Light"/>
                <a:cs typeface="Poppins Light"/>
              </a:rPr>
              <a:t>by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Amazon Web Services,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which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means your data </a:t>
            </a:r>
            <a:r>
              <a:rPr sz="1200" b="0" spc="-25" dirty="0">
                <a:solidFill>
                  <a:srgbClr val="666666"/>
                </a:solidFill>
                <a:latin typeface="Poppins Light"/>
                <a:cs typeface="Poppins Light"/>
              </a:rPr>
              <a:t>and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information is always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protected.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Our internal processes </a:t>
            </a:r>
            <a:r>
              <a:rPr sz="1200" b="0" spc="-25" dirty="0">
                <a:solidFill>
                  <a:srgbClr val="666666"/>
                </a:solidFill>
                <a:latin typeface="Poppins Light"/>
                <a:cs typeface="Poppins Light"/>
              </a:rPr>
              <a:t>are </a:t>
            </a:r>
            <a:r>
              <a:rPr sz="1200" b="0" dirty="0">
                <a:solidFill>
                  <a:srgbClr val="666666"/>
                </a:solidFill>
                <a:latin typeface="Poppins Light"/>
                <a:cs typeface="Poppins Light"/>
              </a:rPr>
              <a:t>audited by KPMG on a </a:t>
            </a:r>
            <a:r>
              <a:rPr sz="1200" b="0" spc="-10" dirty="0">
                <a:solidFill>
                  <a:srgbClr val="666666"/>
                </a:solidFill>
                <a:latin typeface="Poppins Light"/>
                <a:cs typeface="Poppins Light"/>
              </a:rPr>
              <a:t>regular basis.</a:t>
            </a:r>
            <a:endParaRPr sz="1200">
              <a:latin typeface="Poppins Light"/>
              <a:cs typeface="Poppins Light"/>
            </a:endParaRPr>
          </a:p>
        </p:txBody>
      </p:sp>
      <p:sp>
        <p:nvSpPr>
          <p:cNvPr id="53" name="object 50">
            <a:extLst>
              <a:ext uri="{FF2B5EF4-FFF2-40B4-BE49-F238E27FC236}">
                <a16:creationId xmlns:a16="http://schemas.microsoft.com/office/drawing/2014/main" id="{7323B420-F553-E366-C436-737C4EB4F411}"/>
              </a:ext>
            </a:extLst>
          </p:cNvPr>
          <p:cNvSpPr txBox="1"/>
          <p:nvPr/>
        </p:nvSpPr>
        <p:spPr>
          <a:xfrm>
            <a:off x="6152351" y="2476520"/>
            <a:ext cx="660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Poppins SemiBold"/>
                <a:cs typeface="Poppins SemiBold"/>
              </a:rPr>
              <a:t>Security</a:t>
            </a:r>
            <a:endParaRPr sz="1200">
              <a:latin typeface="Poppins SemiBold"/>
              <a:cs typeface="Poppins SemiBold"/>
            </a:endParaRPr>
          </a:p>
        </p:txBody>
      </p:sp>
      <p:pic>
        <p:nvPicPr>
          <p:cNvPr id="54" name="object 51">
            <a:extLst>
              <a:ext uri="{FF2B5EF4-FFF2-40B4-BE49-F238E27FC236}">
                <a16:creationId xmlns:a16="http://schemas.microsoft.com/office/drawing/2014/main" id="{69691637-CF6F-E7FD-7DAF-3EBCD43DE0FA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64997" y="2921448"/>
            <a:ext cx="190296" cy="144030"/>
          </a:xfrm>
          <a:prstGeom prst="rect">
            <a:avLst/>
          </a:prstGeom>
        </p:spPr>
      </p:pic>
      <p:grpSp>
        <p:nvGrpSpPr>
          <p:cNvPr id="55" name="object 52">
            <a:extLst>
              <a:ext uri="{FF2B5EF4-FFF2-40B4-BE49-F238E27FC236}">
                <a16:creationId xmlns:a16="http://schemas.microsoft.com/office/drawing/2014/main" id="{B5033207-09E9-4D51-C0E9-47CA1E4FCA9C}"/>
              </a:ext>
            </a:extLst>
          </p:cNvPr>
          <p:cNvGrpSpPr/>
          <p:nvPr/>
        </p:nvGrpSpPr>
        <p:grpSpPr>
          <a:xfrm>
            <a:off x="6946366" y="1477897"/>
            <a:ext cx="785495" cy="785495"/>
            <a:chOff x="6946366" y="1477897"/>
            <a:chExt cx="785495" cy="785495"/>
          </a:xfrm>
        </p:grpSpPr>
        <p:sp>
          <p:nvSpPr>
            <p:cNvPr id="56" name="object 53">
              <a:extLst>
                <a:ext uri="{FF2B5EF4-FFF2-40B4-BE49-F238E27FC236}">
                  <a16:creationId xmlns:a16="http://schemas.microsoft.com/office/drawing/2014/main" id="{D82D3E0E-C824-0C1D-D152-99A2B2964753}"/>
                </a:ext>
              </a:extLst>
            </p:cNvPr>
            <p:cNvSpPr/>
            <p:nvPr/>
          </p:nvSpPr>
          <p:spPr>
            <a:xfrm>
              <a:off x="6946366" y="1477897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4">
                  <a:moveTo>
                    <a:pt x="392734" y="0"/>
                  </a:moveTo>
                  <a:lnTo>
                    <a:pt x="343470" y="3059"/>
                  </a:lnTo>
                  <a:lnTo>
                    <a:pt x="296032" y="11994"/>
                  </a:lnTo>
                  <a:lnTo>
                    <a:pt x="250788" y="26435"/>
                  </a:lnTo>
                  <a:lnTo>
                    <a:pt x="208107" y="46014"/>
                  </a:lnTo>
                  <a:lnTo>
                    <a:pt x="168356" y="70364"/>
                  </a:lnTo>
                  <a:lnTo>
                    <a:pt x="131903" y="99116"/>
                  </a:lnTo>
                  <a:lnTo>
                    <a:pt x="99116" y="131903"/>
                  </a:lnTo>
                  <a:lnTo>
                    <a:pt x="70364" y="168356"/>
                  </a:lnTo>
                  <a:lnTo>
                    <a:pt x="46014" y="208107"/>
                  </a:lnTo>
                  <a:lnTo>
                    <a:pt x="26435" y="250788"/>
                  </a:lnTo>
                  <a:lnTo>
                    <a:pt x="11994" y="296032"/>
                  </a:lnTo>
                  <a:lnTo>
                    <a:pt x="3059" y="343470"/>
                  </a:lnTo>
                  <a:lnTo>
                    <a:pt x="0" y="392734"/>
                  </a:lnTo>
                  <a:lnTo>
                    <a:pt x="3059" y="441998"/>
                  </a:lnTo>
                  <a:lnTo>
                    <a:pt x="11994" y="489436"/>
                  </a:lnTo>
                  <a:lnTo>
                    <a:pt x="26435" y="534680"/>
                  </a:lnTo>
                  <a:lnTo>
                    <a:pt x="46014" y="577362"/>
                  </a:lnTo>
                  <a:lnTo>
                    <a:pt x="70364" y="617113"/>
                  </a:lnTo>
                  <a:lnTo>
                    <a:pt x="99116" y="653566"/>
                  </a:lnTo>
                  <a:lnTo>
                    <a:pt x="131903" y="686352"/>
                  </a:lnTo>
                  <a:lnTo>
                    <a:pt x="168356" y="715105"/>
                  </a:lnTo>
                  <a:lnTo>
                    <a:pt x="208107" y="739454"/>
                  </a:lnTo>
                  <a:lnTo>
                    <a:pt x="250788" y="759034"/>
                  </a:lnTo>
                  <a:lnTo>
                    <a:pt x="296032" y="773475"/>
                  </a:lnTo>
                  <a:lnTo>
                    <a:pt x="343470" y="782409"/>
                  </a:lnTo>
                  <a:lnTo>
                    <a:pt x="392734" y="785469"/>
                  </a:lnTo>
                  <a:lnTo>
                    <a:pt x="441998" y="782409"/>
                  </a:lnTo>
                  <a:lnTo>
                    <a:pt x="489436" y="773475"/>
                  </a:lnTo>
                  <a:lnTo>
                    <a:pt x="534680" y="759034"/>
                  </a:lnTo>
                  <a:lnTo>
                    <a:pt x="577362" y="739454"/>
                  </a:lnTo>
                  <a:lnTo>
                    <a:pt x="617113" y="715105"/>
                  </a:lnTo>
                  <a:lnTo>
                    <a:pt x="653566" y="686352"/>
                  </a:lnTo>
                  <a:lnTo>
                    <a:pt x="686352" y="653566"/>
                  </a:lnTo>
                  <a:lnTo>
                    <a:pt x="715105" y="617113"/>
                  </a:lnTo>
                  <a:lnTo>
                    <a:pt x="739454" y="577362"/>
                  </a:lnTo>
                  <a:lnTo>
                    <a:pt x="759034" y="534680"/>
                  </a:lnTo>
                  <a:lnTo>
                    <a:pt x="773475" y="489436"/>
                  </a:lnTo>
                  <a:lnTo>
                    <a:pt x="782409" y="441998"/>
                  </a:lnTo>
                  <a:lnTo>
                    <a:pt x="785469" y="392734"/>
                  </a:lnTo>
                  <a:lnTo>
                    <a:pt x="782409" y="343470"/>
                  </a:lnTo>
                  <a:lnTo>
                    <a:pt x="773475" y="296032"/>
                  </a:lnTo>
                  <a:lnTo>
                    <a:pt x="759034" y="250788"/>
                  </a:lnTo>
                  <a:lnTo>
                    <a:pt x="739454" y="208107"/>
                  </a:lnTo>
                  <a:lnTo>
                    <a:pt x="715105" y="168356"/>
                  </a:lnTo>
                  <a:lnTo>
                    <a:pt x="686352" y="131903"/>
                  </a:lnTo>
                  <a:lnTo>
                    <a:pt x="653566" y="99116"/>
                  </a:lnTo>
                  <a:lnTo>
                    <a:pt x="617113" y="70364"/>
                  </a:lnTo>
                  <a:lnTo>
                    <a:pt x="577362" y="46014"/>
                  </a:lnTo>
                  <a:lnTo>
                    <a:pt x="534680" y="26435"/>
                  </a:lnTo>
                  <a:lnTo>
                    <a:pt x="489436" y="11994"/>
                  </a:lnTo>
                  <a:lnTo>
                    <a:pt x="441998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8B9E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4">
              <a:extLst>
                <a:ext uri="{FF2B5EF4-FFF2-40B4-BE49-F238E27FC236}">
                  <a16:creationId xmlns:a16="http://schemas.microsoft.com/office/drawing/2014/main" id="{37B0F5CB-0EC0-B4F9-11DF-ED133BCA1F03}"/>
                </a:ext>
              </a:extLst>
            </p:cNvPr>
            <p:cNvSpPr/>
            <p:nvPr/>
          </p:nvSpPr>
          <p:spPr>
            <a:xfrm>
              <a:off x="7153911" y="1720782"/>
              <a:ext cx="370840" cy="272415"/>
            </a:xfrm>
            <a:custGeom>
              <a:avLst/>
              <a:gdLst/>
              <a:ahLst/>
              <a:cxnLst/>
              <a:rect l="l" t="t" r="r" b="b"/>
              <a:pathLst>
                <a:path w="370840" h="272414">
                  <a:moveTo>
                    <a:pt x="148361" y="0"/>
                  </a:moveTo>
                  <a:lnTo>
                    <a:pt x="110491" y="7259"/>
                  </a:lnTo>
                  <a:lnTo>
                    <a:pt x="78498" y="29044"/>
                  </a:lnTo>
                  <a:lnTo>
                    <a:pt x="56718" y="61031"/>
                  </a:lnTo>
                  <a:lnTo>
                    <a:pt x="49453" y="98894"/>
                  </a:lnTo>
                  <a:lnTo>
                    <a:pt x="49796" y="107200"/>
                  </a:lnTo>
                  <a:lnTo>
                    <a:pt x="39254" y="113060"/>
                  </a:lnTo>
                  <a:lnTo>
                    <a:pt x="7779" y="149496"/>
                  </a:lnTo>
                  <a:lnTo>
                    <a:pt x="0" y="185356"/>
                  </a:lnTo>
                  <a:lnTo>
                    <a:pt x="1449" y="202668"/>
                  </a:lnTo>
                  <a:lnTo>
                    <a:pt x="25247" y="246557"/>
                  </a:lnTo>
                  <a:lnTo>
                    <a:pt x="69276" y="270226"/>
                  </a:lnTo>
                  <a:lnTo>
                    <a:pt x="86461" y="271805"/>
                  </a:lnTo>
                  <a:lnTo>
                    <a:pt x="296367" y="271805"/>
                  </a:lnTo>
                  <a:lnTo>
                    <a:pt x="337604" y="259423"/>
                  </a:lnTo>
                  <a:lnTo>
                    <a:pt x="365009" y="226247"/>
                  </a:lnTo>
                  <a:lnTo>
                    <a:pt x="370370" y="197802"/>
                  </a:lnTo>
                  <a:lnTo>
                    <a:pt x="369505" y="185048"/>
                  </a:lnTo>
                  <a:lnTo>
                    <a:pt x="345791" y="142318"/>
                  </a:lnTo>
                  <a:lnTo>
                    <a:pt x="313309" y="125526"/>
                  </a:lnTo>
                  <a:lnTo>
                    <a:pt x="316790" y="119326"/>
                  </a:lnTo>
                  <a:lnTo>
                    <a:pt x="319274" y="112820"/>
                  </a:lnTo>
                  <a:lnTo>
                    <a:pt x="320763" y="106010"/>
                  </a:lnTo>
                  <a:lnTo>
                    <a:pt x="321259" y="98894"/>
                  </a:lnTo>
                  <a:lnTo>
                    <a:pt x="320351" y="89067"/>
                  </a:lnTo>
                  <a:lnTo>
                    <a:pt x="290747" y="53082"/>
                  </a:lnTo>
                  <a:lnTo>
                    <a:pt x="271818" y="49453"/>
                  </a:lnTo>
                  <a:lnTo>
                    <a:pt x="262800" y="50209"/>
                  </a:lnTo>
                  <a:lnTo>
                    <a:pt x="254433" y="52476"/>
                  </a:lnTo>
                  <a:lnTo>
                    <a:pt x="246716" y="56258"/>
                  </a:lnTo>
                  <a:lnTo>
                    <a:pt x="239649" y="61556"/>
                  </a:lnTo>
                  <a:lnTo>
                    <a:pt x="232971" y="48395"/>
                  </a:lnTo>
                  <a:lnTo>
                    <a:pt x="203339" y="16941"/>
                  </a:lnTo>
                  <a:lnTo>
                    <a:pt x="163206" y="1059"/>
                  </a:lnTo>
                  <a:lnTo>
                    <a:pt x="1483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8" name="object 55">
            <a:extLst>
              <a:ext uri="{FF2B5EF4-FFF2-40B4-BE49-F238E27FC236}">
                <a16:creationId xmlns:a16="http://schemas.microsoft.com/office/drawing/2014/main" id="{B40146EE-EB77-61DE-2546-10E893DDD839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29938" y="4487565"/>
            <a:ext cx="630832" cy="378499"/>
          </a:xfrm>
          <a:prstGeom prst="rect">
            <a:avLst/>
          </a:prstGeom>
        </p:spPr>
      </p:pic>
      <p:pic>
        <p:nvPicPr>
          <p:cNvPr id="59" name="object 56">
            <a:extLst>
              <a:ext uri="{FF2B5EF4-FFF2-40B4-BE49-F238E27FC236}">
                <a16:creationId xmlns:a16="http://schemas.microsoft.com/office/drawing/2014/main" id="{ED906776-CD72-2161-EFF8-CD926CC7C666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717624" y="4440279"/>
            <a:ext cx="1009902" cy="419029"/>
          </a:xfrm>
          <a:prstGeom prst="rect">
            <a:avLst/>
          </a:prstGeom>
        </p:spPr>
      </p:pic>
      <p:pic>
        <p:nvPicPr>
          <p:cNvPr id="60" name="object 57">
            <a:extLst>
              <a:ext uri="{FF2B5EF4-FFF2-40B4-BE49-F238E27FC236}">
                <a16:creationId xmlns:a16="http://schemas.microsoft.com/office/drawing/2014/main" id="{184E71ED-4903-F9EC-2BCC-676E3DBEB044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593453" y="5491162"/>
            <a:ext cx="1403393" cy="78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07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459</Words>
  <Application>Microsoft Office PowerPoint</Application>
  <PresentationFormat>Custom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Poppins</vt:lpstr>
      <vt:lpstr>Poppins ExtraLight</vt:lpstr>
      <vt:lpstr>Poppins Light</vt:lpstr>
      <vt:lpstr>Poppins SemiBold</vt:lpstr>
      <vt:lpstr>Office Theme</vt:lpstr>
      <vt:lpstr>PowerPoint Presentation</vt:lpstr>
      <vt:lpstr>Why Nui?</vt:lpstr>
      <vt:lpstr>Key features of a Nui platform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Wim Mertens</cp:lastModifiedBy>
  <cp:revision>2</cp:revision>
  <dcterms:created xsi:type="dcterms:W3CDTF">2022-05-18T22:19:42Z</dcterms:created>
  <dcterms:modified xsi:type="dcterms:W3CDTF">2022-05-18T22:35:20Z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2022-04-26T00:00:00Z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2022-05-18T00:00:00Z</vt:filetime>
  </property>
</Properties>
</file>